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20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AEE92DD7-6A04-49F3-9A9F-B0F89899355E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sz="2200" dirty="0" smtClean="0">
                <a:latin typeface="+mn-lt"/>
                <a:cs typeface="Times New Roman" pitchFamily="18" charset="0"/>
              </a:rPr>
              <a:t>5.5.1.SAM </a:t>
            </a:r>
            <a:r>
              <a:rPr lang="lv-LV" dirty="0" smtClean="0">
                <a:latin typeface="+mn-lt"/>
                <a:cs typeface="Times New Roman" pitchFamily="18" charset="0"/>
              </a:rPr>
              <a:t>“</a:t>
            </a:r>
            <a:r>
              <a:rPr lang="lv-LV" sz="2200" dirty="0" smtClean="0">
                <a:latin typeface="+mn-lt"/>
                <a:cs typeface="Times New Roman" pitchFamily="18" charset="0"/>
              </a:rPr>
              <a:t>Saglabāt, aizsargāt un attīstīt nozīmīgu kultūras un dabas mantojumu, kā arī attīstīt ar to saistītos pakalpojumus” ieviešana (līdz šim paveiktais)</a:t>
            </a:r>
            <a:endParaRPr lang="lv-LV" sz="2200" dirty="0">
              <a:latin typeface="+mn-lt"/>
              <a:cs typeface="Times New Roman" pitchFamily="18" charset="0"/>
            </a:endParaRP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509155" y="1600200"/>
            <a:ext cx="8177645" cy="5029200"/>
          </a:xfrm>
        </p:spPr>
        <p:txBody>
          <a:bodyPr>
            <a:normAutofit/>
          </a:bodyPr>
          <a:lstStyle/>
          <a:p>
            <a:pPr lvl="0" algn="just">
              <a:buFont typeface="Arial" pitchFamily="34" charset="0"/>
              <a:buChar char="•"/>
            </a:pPr>
            <a:r>
              <a:rPr lang="lv-LV" b="1" dirty="0" smtClean="0">
                <a:latin typeface="+mn-lt"/>
              </a:rPr>
              <a:t> 24.05.2016.</a:t>
            </a:r>
            <a:r>
              <a:rPr lang="lv-LV" dirty="0" smtClean="0">
                <a:latin typeface="+mn-lt"/>
              </a:rPr>
              <a:t> apstiprināti </a:t>
            </a:r>
            <a:r>
              <a:rPr lang="lv-LV" u="sng" dirty="0" smtClean="0">
                <a:latin typeface="+mn-lt"/>
              </a:rPr>
              <a:t>MK noteikumi</a:t>
            </a:r>
            <a:r>
              <a:rPr lang="lv-LV" dirty="0" smtClean="0">
                <a:latin typeface="+mn-lt"/>
              </a:rPr>
              <a:t> par 5.5.1. īstenošanu;</a:t>
            </a:r>
          </a:p>
          <a:p>
            <a:pPr lvl="0" algn="just">
              <a:buFont typeface="Arial" pitchFamily="34" charset="0"/>
              <a:buChar char="•"/>
            </a:pPr>
            <a:r>
              <a:rPr lang="lv-LV" b="1" dirty="0" smtClean="0">
                <a:latin typeface="+mn-lt"/>
              </a:rPr>
              <a:t> Jūnijā</a:t>
            </a:r>
            <a:r>
              <a:rPr lang="lv-LV" dirty="0" smtClean="0">
                <a:latin typeface="+mn-lt"/>
              </a:rPr>
              <a:t> sagatavots un ar sociālajiem partneriem saskaņots </a:t>
            </a:r>
            <a:r>
              <a:rPr lang="lv-LV" u="sng" dirty="0" smtClean="0">
                <a:latin typeface="+mn-lt"/>
              </a:rPr>
              <a:t>projektu ideju (priekšatlases) vērtēšanas nolikums</a:t>
            </a:r>
            <a:r>
              <a:rPr lang="lv-LV" dirty="0" smtClean="0">
                <a:latin typeface="+mn-lt"/>
              </a:rPr>
              <a:t>, vērtēšanas kritēriji, to piemērošanas metodika ;</a:t>
            </a:r>
          </a:p>
          <a:p>
            <a:pPr lvl="0" algn="just">
              <a:buFont typeface="Arial" pitchFamily="34" charset="0"/>
              <a:buChar char="•"/>
            </a:pPr>
            <a:r>
              <a:rPr lang="lv-LV" b="1" dirty="0" smtClean="0">
                <a:latin typeface="+mn-lt"/>
              </a:rPr>
              <a:t> 11.07.2016. </a:t>
            </a:r>
            <a:r>
              <a:rPr lang="lv-LV" dirty="0" smtClean="0">
                <a:latin typeface="+mn-lt"/>
              </a:rPr>
              <a:t>notika informatīvs seminārs par projektu ideju atlases norisi un ideju veidlapas aizpildīšanu</a:t>
            </a:r>
          </a:p>
          <a:p>
            <a:pPr lvl="0" algn="just">
              <a:buFont typeface="Arial" pitchFamily="34" charset="0"/>
              <a:buChar char="•"/>
            </a:pPr>
            <a:r>
              <a:rPr lang="lv-LV" b="1" dirty="0" smtClean="0">
                <a:latin typeface="+mn-lt"/>
              </a:rPr>
              <a:t> 13.07.2016.</a:t>
            </a:r>
            <a:r>
              <a:rPr lang="lv-LV" dirty="0" smtClean="0">
                <a:latin typeface="+mn-lt"/>
              </a:rPr>
              <a:t> Uzraudzības komitejas rakstiskajā procedūrā apstiprināti 5.5.1.SAM </a:t>
            </a:r>
            <a:r>
              <a:rPr lang="lv-LV" u="sng" dirty="0" smtClean="0">
                <a:latin typeface="+mn-lt"/>
              </a:rPr>
              <a:t>atlases kritēriji</a:t>
            </a:r>
            <a:r>
              <a:rPr lang="lv-LV" dirty="0" smtClean="0">
                <a:latin typeface="+mn-lt"/>
              </a:rPr>
              <a:t> (līdz ar to SAM plānošanas </a:t>
            </a:r>
            <a:r>
              <a:rPr lang="lv-LV" dirty="0" err="1" smtClean="0">
                <a:latin typeface="+mn-lt"/>
              </a:rPr>
              <a:t>ietvardokumentu</a:t>
            </a:r>
            <a:r>
              <a:rPr lang="lv-LV" dirty="0" smtClean="0">
                <a:latin typeface="+mn-lt"/>
              </a:rPr>
              <a:t> – sākotnējās ietekmes novērtējuma, MK noteikumu un atlases kritēriju izstrāde ir pabeigta); </a:t>
            </a:r>
          </a:p>
          <a:p>
            <a:pPr lvl="0" algn="just"/>
            <a:r>
              <a:rPr lang="lv-LV" b="1" dirty="0" smtClean="0">
                <a:latin typeface="+mn-lt"/>
              </a:rPr>
              <a:t>14.07.2016.</a:t>
            </a:r>
            <a:r>
              <a:rPr lang="lv-LV" dirty="0" smtClean="0">
                <a:latin typeface="+mn-lt"/>
              </a:rPr>
              <a:t> izsludināta projektu ideju </a:t>
            </a:r>
            <a:r>
              <a:rPr lang="lv-LV" dirty="0" err="1" smtClean="0">
                <a:latin typeface="+mn-lt"/>
              </a:rPr>
              <a:t>priekšatlase</a:t>
            </a:r>
            <a:r>
              <a:rPr lang="lv-LV" dirty="0" smtClean="0">
                <a:latin typeface="+mn-lt"/>
              </a:rPr>
              <a:t>; ideju iesniegšanas termiņš – </a:t>
            </a:r>
            <a:r>
              <a:rPr lang="lv-LV" b="1" dirty="0" smtClean="0">
                <a:latin typeface="+mn-lt"/>
              </a:rPr>
              <a:t>01.09.2016.</a:t>
            </a:r>
            <a:r>
              <a:rPr lang="lv-LV" dirty="0" smtClean="0">
                <a:latin typeface="+mn-lt"/>
              </a:rPr>
              <a:t> </a:t>
            </a:r>
          </a:p>
          <a:p>
            <a:pPr algn="just"/>
            <a:endParaRPr lang="lv-LV" dirty="0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AEE92DD7-6A04-49F3-9A9F-B0F89899355E}" type="slidenum">
              <a:rPr lang="en-US" altLang="lv-LV" smtClean="0"/>
              <a:pPr>
                <a:defRPr/>
              </a:pPr>
              <a:t>1</a:t>
            </a:fld>
            <a:endParaRPr lang="en-US" altLang="lv-LV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2000" u="sng" dirty="0" smtClean="0">
                <a:latin typeface="+mn-lt"/>
                <a:cs typeface="Times New Roman" pitchFamily="18" charset="0"/>
              </a:rPr>
              <a:t>Turpmākie soļi un indikatīvs laika grafiks</a:t>
            </a:r>
            <a:endParaRPr lang="lv-LV" sz="2000" u="sng" dirty="0">
              <a:latin typeface="+mn-lt"/>
              <a:cs typeface="Times New Roman" pitchFamily="18" charset="0"/>
            </a:endParaRP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509155" y="1417642"/>
            <a:ext cx="8177645" cy="521175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lv-LV" sz="2100" b="1" u="sng" dirty="0" err="1" smtClean="0">
                <a:latin typeface="+mn-lt"/>
              </a:rPr>
              <a:t>Priekšatlase</a:t>
            </a:r>
            <a:r>
              <a:rPr lang="lv-LV" sz="2100" b="1" u="sng" dirty="0" smtClean="0">
                <a:latin typeface="+mn-lt"/>
              </a:rPr>
              <a:t>:</a:t>
            </a:r>
          </a:p>
          <a:p>
            <a:pPr algn="just">
              <a:buFont typeface="Arial" pitchFamily="34" charset="0"/>
              <a:buChar char="•"/>
            </a:pPr>
            <a:r>
              <a:rPr lang="lv-LV" sz="2100" b="1" dirty="0" smtClean="0">
                <a:latin typeface="+mn-lt"/>
              </a:rPr>
              <a:t> 31.08. </a:t>
            </a:r>
            <a:r>
              <a:rPr lang="lv-LV" sz="2100" dirty="0" smtClean="0">
                <a:latin typeface="+mn-lt"/>
              </a:rPr>
              <a:t>projektu ideju iesniegšana;</a:t>
            </a:r>
            <a:r>
              <a:rPr lang="lv-LV" sz="2100" u="sng" dirty="0" smtClean="0">
                <a:latin typeface="+mn-lt"/>
              </a:rPr>
              <a:t> </a:t>
            </a:r>
          </a:p>
          <a:p>
            <a:pPr algn="just">
              <a:buFont typeface="Arial" pitchFamily="34" charset="0"/>
              <a:buChar char="•"/>
            </a:pPr>
            <a:r>
              <a:rPr lang="lv-LV" sz="2100" b="1" dirty="0" smtClean="0">
                <a:latin typeface="+mn-lt"/>
              </a:rPr>
              <a:t> 01.09. – 21.10. </a:t>
            </a:r>
            <a:r>
              <a:rPr lang="lv-LV" sz="2100" dirty="0" smtClean="0">
                <a:latin typeface="+mn-lt"/>
              </a:rPr>
              <a:t>projektu ideju vērtēšana;</a:t>
            </a:r>
          </a:p>
          <a:p>
            <a:pPr algn="just">
              <a:buFont typeface="Arial" pitchFamily="34" charset="0"/>
              <a:buChar char="•"/>
            </a:pPr>
            <a:r>
              <a:rPr lang="lv-LV" sz="2100" dirty="0" smtClean="0">
                <a:latin typeface="+mn-lt"/>
              </a:rPr>
              <a:t> </a:t>
            </a:r>
            <a:r>
              <a:rPr lang="lv-LV" sz="2100" b="1" dirty="0" smtClean="0">
                <a:latin typeface="+mn-lt"/>
              </a:rPr>
              <a:t>21.10. – 04.11. </a:t>
            </a:r>
            <a:r>
              <a:rPr lang="lv-LV" sz="2100" dirty="0" smtClean="0">
                <a:latin typeface="+mn-lt"/>
              </a:rPr>
              <a:t>vērtēšanas komisijas atzinumu un ziņojuma par </a:t>
            </a:r>
            <a:r>
              <a:rPr lang="lv-LV" sz="2100" dirty="0" err="1" smtClean="0">
                <a:latin typeface="+mn-lt"/>
              </a:rPr>
              <a:t>priekšatlasi</a:t>
            </a:r>
            <a:r>
              <a:rPr lang="lv-LV" sz="2100" dirty="0" smtClean="0">
                <a:latin typeface="+mn-lt"/>
              </a:rPr>
              <a:t> sagatavošana; </a:t>
            </a:r>
          </a:p>
          <a:p>
            <a:pPr algn="just">
              <a:buFont typeface="Arial" pitchFamily="34" charset="0"/>
              <a:buChar char="•"/>
            </a:pPr>
            <a:r>
              <a:rPr lang="lv-LV" sz="2100" dirty="0" smtClean="0">
                <a:latin typeface="+mn-lt"/>
              </a:rPr>
              <a:t> </a:t>
            </a:r>
            <a:r>
              <a:rPr lang="lv-LV" sz="2100" b="1" dirty="0" smtClean="0">
                <a:latin typeface="+mn-lt"/>
              </a:rPr>
              <a:t>2016.gada</a:t>
            </a:r>
            <a:r>
              <a:rPr lang="lv-LV" sz="2100" dirty="0" smtClean="0">
                <a:latin typeface="+mn-lt"/>
              </a:rPr>
              <a:t> </a:t>
            </a:r>
            <a:r>
              <a:rPr lang="lv-LV" sz="2100" b="1" dirty="0" smtClean="0">
                <a:latin typeface="+mn-lt"/>
              </a:rPr>
              <a:t>novembra pirmā puse (indikatīvi līdz 15.11.)</a:t>
            </a:r>
            <a:r>
              <a:rPr lang="lv-LV" sz="2100" dirty="0" smtClean="0">
                <a:latin typeface="+mn-lt"/>
              </a:rPr>
              <a:t> - atbalstāmo projekta ideju saraksta virzīšana apstiprināšanai Ministru kabinetā;</a:t>
            </a:r>
            <a:endParaRPr lang="lv-LV" sz="2100" b="1" dirty="0" smtClean="0">
              <a:latin typeface="+mn-lt"/>
            </a:endParaRPr>
          </a:p>
          <a:p>
            <a:pPr algn="just"/>
            <a:endParaRPr lang="lv-LV" sz="2100" dirty="0" smtClean="0">
              <a:latin typeface="+mn-lt"/>
            </a:endParaRPr>
          </a:p>
          <a:p>
            <a:pPr algn="just"/>
            <a:r>
              <a:rPr lang="lv-LV" sz="2100" b="1" u="sng" dirty="0" smtClean="0">
                <a:latin typeface="+mn-lt"/>
              </a:rPr>
              <a:t>Atlase:</a:t>
            </a:r>
          </a:p>
          <a:p>
            <a:pPr lvl="0" algn="just">
              <a:buFont typeface="Arial" pitchFamily="34" charset="0"/>
              <a:buChar char="•"/>
            </a:pPr>
            <a:r>
              <a:rPr lang="lv-LV" sz="2100" b="1" dirty="0" smtClean="0">
                <a:latin typeface="+mn-lt"/>
              </a:rPr>
              <a:t> 2016. gada beigas – </a:t>
            </a:r>
            <a:r>
              <a:rPr lang="lv-LV" sz="2100" dirty="0" smtClean="0">
                <a:latin typeface="+mn-lt"/>
              </a:rPr>
              <a:t>projektu atlases uzsākšana; tiek plānota atvērtā atlase, t.i., projekta iesniegumus var iesniegt līdz 2017.gada beigām;</a:t>
            </a:r>
          </a:p>
          <a:p>
            <a:pPr lvl="0" algn="just">
              <a:buFont typeface="Arial" pitchFamily="34" charset="0"/>
              <a:buChar char="•"/>
            </a:pPr>
            <a:r>
              <a:rPr lang="lv-LV" sz="2100" b="1" dirty="0" smtClean="0">
                <a:latin typeface="+mn-lt"/>
              </a:rPr>
              <a:t> 2017. gada aprīlis (indikatīvi) </a:t>
            </a:r>
            <a:r>
              <a:rPr lang="lv-LV" sz="2100" dirty="0" smtClean="0">
                <a:latin typeface="+mn-lt"/>
              </a:rPr>
              <a:t>– vienošanās slēgšana par projekta īstenošanu (ar nosacījumu, ka projekta iesniegums tiek iesniegts, tiklīdz kā tiek uzsākta atlase un CFLA to izvērtē 3 mēnešu laikā)</a:t>
            </a:r>
          </a:p>
          <a:p>
            <a:pPr lvl="0" algn="just">
              <a:buFont typeface="Arial" pitchFamily="34" charset="0"/>
              <a:buChar char="•"/>
            </a:pPr>
            <a:endParaRPr lang="lv-LV" sz="2100" dirty="0" smtClean="0">
              <a:latin typeface="+mn-lt"/>
            </a:endParaRPr>
          </a:p>
          <a:p>
            <a:pPr lvl="0" algn="just"/>
            <a:r>
              <a:rPr lang="lv-LV" sz="2100" b="1" u="sng" dirty="0" smtClean="0">
                <a:latin typeface="+mn-lt"/>
              </a:rPr>
              <a:t>Izmaksu </a:t>
            </a:r>
            <a:r>
              <a:rPr lang="lv-LV" sz="2100" b="1" u="sng" dirty="0" err="1" smtClean="0">
                <a:latin typeface="+mn-lt"/>
              </a:rPr>
              <a:t>attiecināmība</a:t>
            </a:r>
            <a:r>
              <a:rPr lang="lv-LV" sz="2100" dirty="0" smtClean="0">
                <a:latin typeface="+mn-lt"/>
              </a:rPr>
              <a:t>: </a:t>
            </a:r>
          </a:p>
          <a:p>
            <a:pPr lvl="0" algn="just"/>
            <a:r>
              <a:rPr lang="lv-LV" sz="2100" dirty="0" smtClean="0">
                <a:latin typeface="+mn-lt"/>
              </a:rPr>
              <a:t>(MK noteikumu 40. punkts) </a:t>
            </a:r>
            <a:r>
              <a:rPr lang="lv-LV" sz="2100" b="1" dirty="0" smtClean="0">
                <a:latin typeface="+mn-lt"/>
              </a:rPr>
              <a:t>no vienošanās par projekta īstenošanu noslēgšanas dienas</a:t>
            </a:r>
            <a:r>
              <a:rPr lang="lv-LV" sz="2100" dirty="0" smtClean="0">
                <a:latin typeface="+mn-lt"/>
              </a:rPr>
              <a:t>, izņemot </a:t>
            </a:r>
            <a:r>
              <a:rPr lang="lv-LV" sz="2100" b="1" dirty="0" smtClean="0">
                <a:latin typeface="+mn-lt"/>
              </a:rPr>
              <a:t>dokumentu sagatavošanas izmaksas</a:t>
            </a:r>
            <a:r>
              <a:rPr lang="lv-LV" sz="2100" dirty="0" smtClean="0">
                <a:latin typeface="+mn-lt"/>
              </a:rPr>
              <a:t>, kas ir uzskatāmas par attiecināmām, ja tās ir </a:t>
            </a:r>
            <a:r>
              <a:rPr lang="lv-LV" sz="2100" b="1" dirty="0" smtClean="0">
                <a:latin typeface="+mn-lt"/>
              </a:rPr>
              <a:t>radušās ne agrāk kā 2014. gada 1. janvārī</a:t>
            </a:r>
            <a:endParaRPr lang="lv-LV" sz="2100" dirty="0" smtClean="0">
              <a:solidFill>
                <a:schemeClr val="accent1"/>
              </a:solidFill>
              <a:latin typeface="+mn-lt"/>
            </a:endParaRPr>
          </a:p>
          <a:p>
            <a:endParaRPr lang="lv-LV" dirty="0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AEE92DD7-6A04-49F3-9A9F-B0F89899355E}" type="slidenum">
              <a:rPr lang="en-US" altLang="lv-LV" smtClean="0"/>
              <a:pPr>
                <a:defRPr/>
              </a:pPr>
              <a:t>2</a:t>
            </a:fld>
            <a:endParaRPr lang="en-US" altLang="lv-LV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838200"/>
          </a:xfrm>
        </p:spPr>
        <p:txBody>
          <a:bodyPr>
            <a:normAutofit/>
          </a:bodyPr>
          <a:lstStyle/>
          <a:p>
            <a:pPr algn="ctr"/>
            <a:r>
              <a:rPr lang="lv-LV" dirty="0" smtClean="0"/>
              <a:t/>
            </a:r>
            <a:br>
              <a:rPr lang="lv-LV" dirty="0" smtClean="0"/>
            </a:br>
            <a:r>
              <a:rPr lang="lv-LV" dirty="0" smtClean="0">
                <a:latin typeface="+mn-lt"/>
                <a:cs typeface="Times New Roman" pitchFamily="18" charset="0"/>
              </a:rPr>
              <a:t>II atlases kārtas projekta idejas</a:t>
            </a:r>
            <a:endParaRPr lang="lv-LV" dirty="0">
              <a:latin typeface="+mn-lt"/>
              <a:cs typeface="Times New Roman" pitchFamily="18" charset="0"/>
            </a:endParaRP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4602173"/>
          </a:xfrm>
        </p:spPr>
        <p:txBody>
          <a:bodyPr/>
          <a:lstStyle/>
          <a:p>
            <a:pPr algn="just"/>
            <a:r>
              <a:rPr lang="lv-LV" dirty="0" smtClean="0">
                <a:latin typeface="+mn-lt"/>
                <a:cs typeface="Times New Roman" pitchFamily="18" charset="0"/>
              </a:rPr>
              <a:t>Sākotnējās ietekmes novērtējuma pielikumā Nr.2 nosauktas </a:t>
            </a:r>
            <a:r>
              <a:rPr lang="lv-LV" b="1" dirty="0" smtClean="0">
                <a:latin typeface="+mn-lt"/>
                <a:cs typeface="Times New Roman" pitchFamily="18" charset="0"/>
              </a:rPr>
              <a:t>nozīmīgas  piekrastes vienotā kultūras un dabas mantojuma vērtības </a:t>
            </a:r>
            <a:r>
              <a:rPr lang="lv-LV" dirty="0" smtClean="0">
                <a:latin typeface="+mn-lt"/>
                <a:cs typeface="Times New Roman" pitchFamily="18" charset="0"/>
              </a:rPr>
              <a:t>un to attīstībai nepieciešamie ieguldījumu objekti, kas saskaņā ar piekrastes pašvaldību teritorijas attīstības plānošanas dokumentiem 5.5.1.SAM ietvaros īstenojami prioritāri:</a:t>
            </a:r>
          </a:p>
          <a:p>
            <a:endParaRPr lang="lv-LV" dirty="0" smtClean="0">
              <a:latin typeface="+mn-lt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lv-LV" dirty="0" smtClean="0">
                <a:latin typeface="+mn-lt"/>
                <a:cs typeface="Times New Roman" pitchFamily="18" charset="0"/>
              </a:rPr>
              <a:t>Projekta ideja „Piekrastes svētku tradīcijas”;</a:t>
            </a:r>
          </a:p>
          <a:p>
            <a:pPr>
              <a:buFont typeface="Wingdings" pitchFamily="2" charset="2"/>
              <a:buChar char="Ø"/>
            </a:pPr>
            <a:r>
              <a:rPr lang="lv-LV" dirty="0" smtClean="0">
                <a:latin typeface="+mn-lt"/>
                <a:cs typeface="Times New Roman" pitchFamily="18" charset="0"/>
              </a:rPr>
              <a:t>Projekta ideja „Saviļņojošā Vidzeme”;</a:t>
            </a:r>
          </a:p>
          <a:p>
            <a:pPr>
              <a:buFont typeface="Wingdings" pitchFamily="2" charset="2"/>
              <a:buChar char="Ø"/>
            </a:pPr>
            <a:r>
              <a:rPr lang="lv-LV" dirty="0" smtClean="0">
                <a:latin typeface="+mn-lt"/>
                <a:cs typeface="Times New Roman" pitchFamily="18" charset="0"/>
              </a:rPr>
              <a:t>Projekta ideja “Dienvidkurzemes piekrastes mantojums cauri gadsimtiem”</a:t>
            </a:r>
          </a:p>
          <a:p>
            <a:pPr>
              <a:buFont typeface="Wingdings" pitchFamily="2" charset="2"/>
              <a:buChar char="Ø"/>
            </a:pPr>
            <a:r>
              <a:rPr lang="lv-LV" dirty="0" smtClean="0">
                <a:latin typeface="+mn-lt"/>
                <a:cs typeface="Times New Roman" pitchFamily="18" charset="0"/>
              </a:rPr>
              <a:t> Projekta ideja „Ziemeļkurzemes kultūrvēsturiskā mantojuma saglabāšana, eksponēšana un tūrisma piedāvājuma attīstība Piejūras brīvdabas muzejā Ventspilī”</a:t>
            </a:r>
          </a:p>
          <a:p>
            <a:pPr>
              <a:buFont typeface="Wingdings" pitchFamily="2" charset="2"/>
              <a:buChar char="Ø"/>
            </a:pPr>
            <a:endParaRPr lang="lv-LV" dirty="0" smtClean="0">
              <a:latin typeface="Times New Roman" pitchFamily="18" charset="0"/>
              <a:cs typeface="Times New Roman" pitchFamily="18" charset="0"/>
            </a:endParaRPr>
          </a:p>
          <a:p>
            <a:endParaRPr lang="lv-LV" b="1" dirty="0" smtClean="0"/>
          </a:p>
          <a:p>
            <a:pPr>
              <a:buFontTx/>
              <a:buChar char="-"/>
            </a:pPr>
            <a:endParaRPr lang="lv-LV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2000" dirty="0" smtClean="0">
                <a:latin typeface="+mn-lt"/>
                <a:cs typeface="Times New Roman" pitchFamily="18" charset="0"/>
              </a:rPr>
              <a:t>Projektu ideju sagatavošanas posmā </a:t>
            </a:r>
            <a:br>
              <a:rPr lang="lv-LV" sz="2000" dirty="0" smtClean="0">
                <a:latin typeface="+mn-lt"/>
                <a:cs typeface="Times New Roman" pitchFamily="18" charset="0"/>
              </a:rPr>
            </a:br>
            <a:r>
              <a:rPr lang="lv-LV" sz="2000" dirty="0" smtClean="0">
                <a:latin typeface="+mn-lt"/>
                <a:cs typeface="Times New Roman" pitchFamily="18" charset="0"/>
              </a:rPr>
              <a:t>biežāk uzdotie jautājumi:</a:t>
            </a:r>
            <a:endParaRPr lang="lv-LV" sz="2000" dirty="0">
              <a:latin typeface="+mn-lt"/>
              <a:cs typeface="Times New Roman" pitchFamily="18" charset="0"/>
            </a:endParaRP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81000" y="1752600"/>
            <a:ext cx="8305800" cy="4373573"/>
          </a:xfrm>
        </p:spPr>
        <p:txBody>
          <a:bodyPr/>
          <a:lstStyle/>
          <a:p>
            <a:pPr>
              <a:buFontTx/>
              <a:buChar char="-"/>
            </a:pPr>
            <a:r>
              <a:rPr lang="lv-LV" dirty="0" smtClean="0">
                <a:latin typeface="+mn-lt"/>
                <a:cs typeface="Times New Roman" pitchFamily="18" charset="0"/>
              </a:rPr>
              <a:t> projekta idejas iesniedzēja un sadarbības partnera juridiskais statuss;</a:t>
            </a:r>
          </a:p>
          <a:p>
            <a:endParaRPr lang="lv-LV" sz="500" dirty="0" smtClean="0">
              <a:latin typeface="+mn-lt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lv-LV" dirty="0" smtClean="0">
                <a:latin typeface="+mn-lt"/>
                <a:cs typeface="Times New Roman" pitchFamily="18" charset="0"/>
              </a:rPr>
              <a:t> sadarbības projekta ideja (sinerģija, teritoriālais pārklājums);</a:t>
            </a:r>
          </a:p>
          <a:p>
            <a:endParaRPr lang="lv-LV" sz="500" dirty="0" smtClean="0">
              <a:latin typeface="+mn-lt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lv-LV" dirty="0" smtClean="0">
                <a:latin typeface="+mn-lt"/>
                <a:cs typeface="Times New Roman" pitchFamily="18" charset="0"/>
              </a:rPr>
              <a:t> sadarbība ar pašvaldībām un cita veida partneriem (piemēram, </a:t>
            </a:r>
            <a:r>
              <a:rPr lang="lv-LV" dirty="0" err="1" smtClean="0">
                <a:latin typeface="+mn-lt"/>
                <a:cs typeface="Times New Roman" pitchFamily="18" charset="0"/>
              </a:rPr>
              <a:t>beidrībām</a:t>
            </a:r>
            <a:r>
              <a:rPr lang="lv-LV" dirty="0" smtClean="0">
                <a:latin typeface="+mn-lt"/>
                <a:cs typeface="Times New Roman" pitchFamily="18" charset="0"/>
              </a:rPr>
              <a:t>, nodibinājumiem);</a:t>
            </a:r>
          </a:p>
          <a:p>
            <a:endParaRPr lang="lv-LV" sz="500" dirty="0" smtClean="0">
              <a:latin typeface="+mn-lt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lv-LV" dirty="0" smtClean="0">
                <a:latin typeface="+mn-lt"/>
                <a:cs typeface="Times New Roman" pitchFamily="18" charset="0"/>
              </a:rPr>
              <a:t> pakalpojuma saturs (nemateriālā mantojuma iedzīvināšana, pakalpojumu tematiskā papildinātība);</a:t>
            </a:r>
          </a:p>
          <a:p>
            <a:endParaRPr lang="lv-LV" sz="500" dirty="0" smtClean="0">
              <a:latin typeface="+mn-lt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lv-LV" dirty="0" smtClean="0">
                <a:latin typeface="+mn-lt"/>
                <a:cs typeface="Times New Roman" pitchFamily="18" charset="0"/>
              </a:rPr>
              <a:t> jautājumi par īpašumtiesībām (objekts, kurā plānotas investīcijas projekta idejas iesniedzēja vai sadarbības partnera īpašumā, turējumā vai valdījumā);</a:t>
            </a:r>
          </a:p>
          <a:p>
            <a:endParaRPr lang="lv-LV" sz="500" dirty="0" smtClean="0">
              <a:latin typeface="+mn-lt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lv-LV" dirty="0" smtClean="0">
                <a:latin typeface="+mn-lt"/>
                <a:cs typeface="Times New Roman" pitchFamily="18" charset="0"/>
              </a:rPr>
              <a:t> papildu projekta idejas veidlapai iesniedzamie dokumenti (nodomu protokols par sadarbību)</a:t>
            </a:r>
          </a:p>
          <a:p>
            <a:pPr>
              <a:buFontTx/>
              <a:buChar char="-"/>
            </a:pPr>
            <a:endParaRPr lang="lv-LV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lv-LV" dirty="0" smtClean="0"/>
          </a:p>
          <a:p>
            <a:pPr>
              <a:buFontTx/>
              <a:buChar char="-"/>
            </a:pPr>
            <a:endParaRPr lang="lv-LV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382</Words>
  <Application>Microsoft Office PowerPoint</Application>
  <PresentationFormat>On-screen Show (4:3)</PresentationFormat>
  <Paragraphs>42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Times New Roman</vt:lpstr>
      <vt:lpstr>Verdana</vt:lpstr>
      <vt:lpstr>Wingdings</vt:lpstr>
      <vt:lpstr>Office Theme</vt:lpstr>
      <vt:lpstr>5.5.1.SAM “Saglabāt, aizsargāt un attīstīt nozīmīgu kultūras un dabas mantojumu, kā arī attīstīt ar to saistītos pakalpojumus” ieviešana (līdz šim paveiktais)</vt:lpstr>
      <vt:lpstr>Turpmākie soļi un indikatīvs laika grafiks</vt:lpstr>
      <vt:lpstr> II atlases kārtas projekta idejas</vt:lpstr>
      <vt:lpstr>Projektu ideju sagatavošanas posmā  biežāk uzdotie jautājumi: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Indikatīvs laika grafiks</dc:title>
  <dc:creator>Zanda Saulīte</dc:creator>
  <cp:lastModifiedBy>Gunta Lukstiņa</cp:lastModifiedBy>
  <cp:revision>31</cp:revision>
  <dcterms:created xsi:type="dcterms:W3CDTF">2006-08-16T00:00:00Z</dcterms:created>
  <dcterms:modified xsi:type="dcterms:W3CDTF">2016-08-25T15:37:13Z</dcterms:modified>
</cp:coreProperties>
</file>