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98" r:id="rId3"/>
    <p:sldId id="299" r:id="rId4"/>
    <p:sldId id="295" r:id="rId5"/>
    <p:sldId id="300" r:id="rId6"/>
    <p:sldId id="301" r:id="rId7"/>
    <p:sldId id="307" r:id="rId8"/>
    <p:sldId id="308" r:id="rId9"/>
    <p:sldId id="309" r:id="rId10"/>
    <p:sldId id="302" r:id="rId11"/>
    <p:sldId id="303" r:id="rId12"/>
    <p:sldId id="278" r:id="rId13"/>
    <p:sldId id="313" r:id="rId14"/>
    <p:sldId id="310" r:id="rId15"/>
    <p:sldId id="311" r:id="rId16"/>
    <p:sldId id="314" r:id="rId17"/>
    <p:sldId id="315" r:id="rId18"/>
    <p:sldId id="294" r:id="rId19"/>
    <p:sldId id="316" r:id="rId20"/>
    <p:sldId id="317" r:id="rId21"/>
    <p:sldId id="318" r:id="rId22"/>
    <p:sldId id="320" r:id="rId23"/>
    <p:sldId id="323" r:id="rId24"/>
    <p:sldId id="324" r:id="rId25"/>
  </p:sldIdLst>
  <p:sldSz cx="9144000" cy="6858000" type="screen4x3"/>
  <p:notesSz cx="6669088"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7" autoAdjust="0"/>
    <p:restoredTop sz="94675" autoAdjust="0"/>
  </p:normalViewPr>
  <p:slideViewPr>
    <p:cSldViewPr>
      <p:cViewPr varScale="1">
        <p:scale>
          <a:sx n="107" d="100"/>
          <a:sy n="10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890665" cy="49641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776866" y="0"/>
            <a:ext cx="2890665" cy="496412"/>
          </a:xfrm>
          <a:prstGeom prst="rect">
            <a:avLst/>
          </a:prstGeom>
        </p:spPr>
        <p:txBody>
          <a:bodyPr vert="horz" lIns="91440" tIns="45720" rIns="91440" bIns="45720" rtlCol="0"/>
          <a:lstStyle>
            <a:lvl1pPr algn="r">
              <a:defRPr sz="1200"/>
            </a:lvl1pPr>
          </a:lstStyle>
          <a:p>
            <a:fld id="{90D01F51-7C42-41C9-A423-03A24F081F33}" type="datetimeFigureOut">
              <a:rPr lang="lv-LV" smtClean="0"/>
              <a:t>15.12.2017</a:t>
            </a:fld>
            <a:endParaRPr lang="lv-LV"/>
          </a:p>
        </p:txBody>
      </p:sp>
      <p:sp>
        <p:nvSpPr>
          <p:cNvPr id="4" name="Kājenes vietturis 3"/>
          <p:cNvSpPr>
            <a:spLocks noGrp="1"/>
          </p:cNvSpPr>
          <p:nvPr>
            <p:ph type="ftr" sz="quarter" idx="2"/>
          </p:nvPr>
        </p:nvSpPr>
        <p:spPr>
          <a:xfrm>
            <a:off x="0" y="9430218"/>
            <a:ext cx="2890665" cy="496412"/>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776866" y="9430218"/>
            <a:ext cx="2890665" cy="496412"/>
          </a:xfrm>
          <a:prstGeom prst="rect">
            <a:avLst/>
          </a:prstGeom>
        </p:spPr>
        <p:txBody>
          <a:bodyPr vert="horz" lIns="91440" tIns="45720" rIns="91440" bIns="45720" rtlCol="0" anchor="b"/>
          <a:lstStyle>
            <a:lvl1pPr algn="r">
              <a:defRPr sz="1200"/>
            </a:lvl1pPr>
          </a:lstStyle>
          <a:p>
            <a:fld id="{5F9C4D66-8FA3-4C34-9697-177DA3DA8BC1}" type="slidenum">
              <a:rPr lang="lv-LV" smtClean="0"/>
              <a:t>‹#›</a:t>
            </a:fld>
            <a:endParaRPr lang="lv-LV"/>
          </a:p>
        </p:txBody>
      </p:sp>
    </p:spTree>
    <p:extLst>
      <p:ext uri="{BB962C8B-B14F-4D97-AF65-F5344CB8AC3E}">
        <p14:creationId xmlns:p14="http://schemas.microsoft.com/office/powerpoint/2010/main" val="4295274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4C93F10D-B032-4AE1-8B02-46D01A2D7DAE}" type="datetimeFigureOut">
              <a:rPr lang="lv-LV" smtClean="0"/>
              <a:t>15.12.2017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17701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4C93F10D-B032-4AE1-8B02-46D01A2D7DAE}" type="datetimeFigureOut">
              <a:rPr lang="lv-LV" smtClean="0"/>
              <a:t>15.12.2017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36354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4C93F10D-B032-4AE1-8B02-46D01A2D7DAE}" type="datetimeFigureOut">
              <a:rPr lang="lv-LV" smtClean="0"/>
              <a:t>15.12.2017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24586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4C93F10D-B032-4AE1-8B02-46D01A2D7DAE}" type="datetimeFigureOut">
              <a:rPr lang="lv-LV" smtClean="0"/>
              <a:t>15.12.2017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149758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93F10D-B032-4AE1-8B02-46D01A2D7DAE}" type="datetimeFigureOut">
              <a:rPr lang="lv-LV" smtClean="0"/>
              <a:t>15.12.2017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1757958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4C93F10D-B032-4AE1-8B02-46D01A2D7DAE}" type="datetimeFigureOut">
              <a:rPr lang="lv-LV" smtClean="0"/>
              <a:t>15.12.2017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233329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4C93F10D-B032-4AE1-8B02-46D01A2D7DAE}" type="datetimeFigureOut">
              <a:rPr lang="lv-LV" smtClean="0"/>
              <a:t>15.12.2017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390429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4C93F10D-B032-4AE1-8B02-46D01A2D7DAE}" type="datetimeFigureOut">
              <a:rPr lang="lv-LV" smtClean="0"/>
              <a:t>15.12.2017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341093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3F10D-B032-4AE1-8B02-46D01A2D7DAE}" type="datetimeFigureOut">
              <a:rPr lang="lv-LV" smtClean="0"/>
              <a:t>15.12.2017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340931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93F10D-B032-4AE1-8B02-46D01A2D7DAE}" type="datetimeFigureOut">
              <a:rPr lang="lv-LV" smtClean="0"/>
              <a:t>15.12.2017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324447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93F10D-B032-4AE1-8B02-46D01A2D7DAE}" type="datetimeFigureOut">
              <a:rPr lang="lv-LV" smtClean="0"/>
              <a:t>15.12.2017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7F3E10-4969-4BEE-8F8D-DB037A958FDC}" type="slidenum">
              <a:rPr lang="lv-LV" smtClean="0"/>
              <a:t>‹#›</a:t>
            </a:fld>
            <a:endParaRPr lang="lv-LV"/>
          </a:p>
        </p:txBody>
      </p:sp>
    </p:spTree>
    <p:extLst>
      <p:ext uri="{BB962C8B-B14F-4D97-AF65-F5344CB8AC3E}">
        <p14:creationId xmlns:p14="http://schemas.microsoft.com/office/powerpoint/2010/main" val="89193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3F10D-B032-4AE1-8B02-46D01A2D7DAE}" type="datetimeFigureOut">
              <a:rPr lang="lv-LV" smtClean="0"/>
              <a:t>15.12.2017</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F3E10-4969-4BEE-8F8D-DB037A958FDC}" type="slidenum">
              <a:rPr lang="lv-LV" smtClean="0"/>
              <a:t>‹#›</a:t>
            </a:fld>
            <a:endParaRPr lang="lv-LV"/>
          </a:p>
        </p:txBody>
      </p:sp>
    </p:spTree>
    <p:extLst>
      <p:ext uri="{BB962C8B-B14F-4D97-AF65-F5344CB8AC3E}">
        <p14:creationId xmlns:p14="http://schemas.microsoft.com/office/powerpoint/2010/main" val="109452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340769"/>
            <a:ext cx="7558608" cy="1008111"/>
          </a:xfrm>
        </p:spPr>
        <p:txBody>
          <a:bodyPr>
            <a:normAutofit fontScale="90000"/>
          </a:bodyPr>
          <a:lstStyle/>
          <a:p>
            <a:r>
              <a:rPr lang="lv-LV" dirty="0"/>
              <a:t>Jauna sociālā pakalpojuma attīstīšana un ieviešana.</a:t>
            </a:r>
            <a:br>
              <a:rPr lang="lv-LV" dirty="0"/>
            </a:br>
            <a:r>
              <a:rPr lang="lv-LV" dirty="0"/>
              <a:t>Sociālo pakalpojumu uzraudzība.</a:t>
            </a:r>
          </a:p>
        </p:txBody>
      </p:sp>
      <p:sp>
        <p:nvSpPr>
          <p:cNvPr id="3" name="Subtitle 2"/>
          <p:cNvSpPr>
            <a:spLocks noGrp="1"/>
          </p:cNvSpPr>
          <p:nvPr>
            <p:ph type="subTitle" idx="1"/>
          </p:nvPr>
        </p:nvSpPr>
        <p:spPr>
          <a:xfrm>
            <a:off x="1443608" y="3501008"/>
            <a:ext cx="6400800" cy="1054968"/>
          </a:xfrm>
        </p:spPr>
        <p:txBody>
          <a:bodyPr>
            <a:normAutofit fontScale="62500" lnSpcReduction="20000"/>
          </a:bodyPr>
          <a:lstStyle/>
          <a:p>
            <a:r>
              <a:rPr lang="lv-LV" b="1" dirty="0"/>
              <a:t>Rīgas domes Labklājības departamenta </a:t>
            </a:r>
            <a:r>
              <a:rPr lang="lv-LV" dirty="0"/>
              <a:t>pieredze un prakse</a:t>
            </a:r>
          </a:p>
          <a:p>
            <a:r>
              <a:rPr lang="lv-LV" b="1" dirty="0">
                <a:solidFill>
                  <a:schemeClr val="accent1"/>
                </a:solidFill>
              </a:rPr>
              <a:t>Latvijas pašvaldību savienībā,</a:t>
            </a:r>
          </a:p>
          <a:p>
            <a:r>
              <a:rPr lang="lv-LV" b="1" dirty="0">
                <a:solidFill>
                  <a:schemeClr val="accent1"/>
                </a:solidFill>
              </a:rPr>
              <a:t> 15.12.17., Rīgā</a:t>
            </a:r>
          </a:p>
        </p:txBody>
      </p:sp>
      <p:sp>
        <p:nvSpPr>
          <p:cNvPr id="4" name="TextBox 3"/>
          <p:cNvSpPr txBox="1"/>
          <p:nvPr/>
        </p:nvSpPr>
        <p:spPr>
          <a:xfrm>
            <a:off x="3995936" y="4365105"/>
            <a:ext cx="4899540" cy="2308324"/>
          </a:xfrm>
          <a:prstGeom prst="rect">
            <a:avLst/>
          </a:prstGeom>
          <a:noFill/>
        </p:spPr>
        <p:txBody>
          <a:bodyPr wrap="square" rtlCol="0">
            <a:spAutoFit/>
          </a:bodyPr>
          <a:lstStyle/>
          <a:p>
            <a:pPr algn="r"/>
            <a:r>
              <a:rPr lang="lv-LV" dirty="0"/>
              <a:t>Labklājības departamenta </a:t>
            </a:r>
          </a:p>
          <a:p>
            <a:pPr algn="r"/>
            <a:r>
              <a:rPr lang="lv-LV" dirty="0"/>
              <a:t>Sociālās pārvaldes priekšnieks, </a:t>
            </a:r>
          </a:p>
          <a:p>
            <a:pPr algn="r"/>
            <a:r>
              <a:rPr lang="lv-LV" dirty="0"/>
              <a:t>direktora vietnieks </a:t>
            </a:r>
          </a:p>
          <a:p>
            <a:pPr algn="r"/>
            <a:r>
              <a:rPr lang="lv-LV" b="1" dirty="0"/>
              <a:t>Mārtiņš Moors</a:t>
            </a:r>
          </a:p>
          <a:p>
            <a:pPr algn="r"/>
            <a:r>
              <a:rPr lang="lv-LV" dirty="0"/>
              <a:t>Sociālo pakalpojumu administrēšanas </a:t>
            </a:r>
          </a:p>
          <a:p>
            <a:pPr algn="r"/>
            <a:r>
              <a:rPr lang="lv-LV" dirty="0"/>
              <a:t>nodaļas vadītāja, </a:t>
            </a:r>
          </a:p>
          <a:p>
            <a:pPr algn="r"/>
            <a:r>
              <a:rPr lang="lv-LV" dirty="0"/>
              <a:t>Sociālās pārvaldes priekšnieka vietniece </a:t>
            </a:r>
          </a:p>
          <a:p>
            <a:pPr algn="r"/>
            <a:r>
              <a:rPr lang="lv-LV" b="1" dirty="0"/>
              <a:t>Ruta Klimkāne</a:t>
            </a:r>
          </a:p>
        </p:txBody>
      </p:sp>
    </p:spTree>
    <p:extLst>
      <p:ext uri="{BB962C8B-B14F-4D97-AF65-F5344CB8AC3E}">
        <p14:creationId xmlns:p14="http://schemas.microsoft.com/office/powerpoint/2010/main" val="3917992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3200" b="1" dirty="0"/>
              <a:t>Kā tiks sasniegta mērķa grupa?</a:t>
            </a:r>
          </a:p>
        </p:txBody>
      </p:sp>
      <p:sp>
        <p:nvSpPr>
          <p:cNvPr id="3" name="Satura vietturis 2"/>
          <p:cNvSpPr>
            <a:spLocks noGrp="1"/>
          </p:cNvSpPr>
          <p:nvPr>
            <p:ph idx="1"/>
          </p:nvPr>
        </p:nvSpPr>
        <p:spPr/>
        <p:txBody>
          <a:bodyPr>
            <a:normAutofit lnSpcReduction="10000"/>
          </a:bodyPr>
          <a:lstStyle/>
          <a:p>
            <a:r>
              <a:rPr lang="lv-LV" dirty="0"/>
              <a:t>Kur un kādās situācijās notiks pirmais kontakts ar klientiem pirms atbilstības mērķa grupai noteikšanas?</a:t>
            </a:r>
          </a:p>
          <a:p>
            <a:pPr lvl="1"/>
            <a:r>
              <a:rPr lang="lv-LV" dirty="0"/>
              <a:t>Atbilde uz šo jautājumu palīdz modelēt, kā un kur tiks uzsākts klientu vajadzību pēc sociālajiem pakalpojumiem izvērtēšanas process.</a:t>
            </a:r>
          </a:p>
          <a:p>
            <a:r>
              <a:rPr lang="lv-LV" dirty="0"/>
              <a:t>Kā notiks mērķa grupas atlase?</a:t>
            </a:r>
          </a:p>
          <a:p>
            <a:pPr lvl="1"/>
            <a:r>
              <a:rPr lang="lv-LV" dirty="0"/>
              <a:t>Atbilde uz šo jautājumu palīdz izstrādāt atlases kritērijus un identificēt to apliecinošus pierādījumus.</a:t>
            </a:r>
          </a:p>
        </p:txBody>
      </p:sp>
    </p:spTree>
    <p:extLst>
      <p:ext uri="{BB962C8B-B14F-4D97-AF65-F5344CB8AC3E}">
        <p14:creationId xmlns:p14="http://schemas.microsoft.com/office/powerpoint/2010/main" val="3836261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922114"/>
          </a:xfrm>
        </p:spPr>
        <p:txBody>
          <a:bodyPr>
            <a:normAutofit/>
          </a:bodyPr>
          <a:lstStyle/>
          <a:p>
            <a:r>
              <a:rPr lang="lv-LV" sz="3000" b="1" dirty="0"/>
              <a:t>Problēmas definēšana un atbilstošu datu vākšana</a:t>
            </a:r>
          </a:p>
        </p:txBody>
      </p:sp>
      <p:graphicFrame>
        <p:nvGraphicFramePr>
          <p:cNvPr id="4" name="Satura vietturis 3"/>
          <p:cNvGraphicFramePr>
            <a:graphicFrameLocks noGrp="1"/>
          </p:cNvGraphicFramePr>
          <p:nvPr>
            <p:ph idx="1"/>
            <p:extLst>
              <p:ext uri="{D42A27DB-BD31-4B8C-83A1-F6EECF244321}">
                <p14:modId xmlns:p14="http://schemas.microsoft.com/office/powerpoint/2010/main" val="2789876433"/>
              </p:ext>
            </p:extLst>
          </p:nvPr>
        </p:nvGraphicFramePr>
        <p:xfrm>
          <a:off x="507329" y="1112655"/>
          <a:ext cx="8229600" cy="2809455"/>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xmlns="" val="20000"/>
                    </a:ext>
                  </a:extLst>
                </a:gridCol>
                <a:gridCol w="4845224">
                  <a:extLst>
                    <a:ext uri="{9D8B030D-6E8A-4147-A177-3AD203B41FA5}">
                      <a16:colId xmlns:a16="http://schemas.microsoft.com/office/drawing/2014/main" xmlns="" val="20001"/>
                    </a:ext>
                  </a:extLst>
                </a:gridCol>
              </a:tblGrid>
              <a:tr h="1135412">
                <a:tc>
                  <a:txBody>
                    <a:bodyPr/>
                    <a:lstStyle/>
                    <a:p>
                      <a:r>
                        <a:rPr lang="lv-LV" dirty="0"/>
                        <a:t>Problēmas definīcija:</a:t>
                      </a:r>
                    </a:p>
                  </a:txBody>
                  <a:tcPr/>
                </a:tc>
                <a:tc>
                  <a:txBody>
                    <a:bodyPr/>
                    <a:lstStyle/>
                    <a:p>
                      <a:r>
                        <a:rPr lang="lv-LV" dirty="0"/>
                        <a:t>Datu vākšana</a:t>
                      </a:r>
                      <a:r>
                        <a:rPr lang="lv-LV" baseline="0" dirty="0"/>
                        <a:t> par problēmas ietekmēto cilvēku skaitu un potenciālo sociālā pakalpojuma mērķa grupas apmēru</a:t>
                      </a:r>
                    </a:p>
                    <a:p>
                      <a:pPr marL="0" marR="0" indent="0" algn="l" defTabSz="914400" rtl="0" eaLnBrk="1" fontAlgn="auto" latinLnBrk="0" hangingPunct="1">
                        <a:lnSpc>
                          <a:spcPct val="100000"/>
                        </a:lnSpc>
                        <a:spcBef>
                          <a:spcPts val="0"/>
                        </a:spcBef>
                        <a:spcAft>
                          <a:spcPts val="0"/>
                        </a:spcAft>
                        <a:buClrTx/>
                        <a:buSzTx/>
                        <a:buFontTx/>
                        <a:buNone/>
                        <a:tabLst/>
                        <a:defRPr/>
                      </a:pPr>
                      <a:r>
                        <a:rPr lang="lv-LV" dirty="0"/>
                        <a:t>Kādas ir mērķa grupas raksturīgās pazīmes?</a:t>
                      </a:r>
                    </a:p>
                  </a:txBody>
                  <a:tcPr/>
                </a:tc>
                <a:extLst>
                  <a:ext uri="{0D108BD9-81ED-4DB2-BD59-A6C34878D82A}">
                    <a16:rowId xmlns:a16="http://schemas.microsoft.com/office/drawing/2014/main" xmlns="" val="10000"/>
                  </a:ext>
                </a:extLst>
              </a:tr>
              <a:tr h="1620735">
                <a:tc>
                  <a:txBody>
                    <a:bodyPr/>
                    <a:lstStyle/>
                    <a:p>
                      <a:r>
                        <a:rPr lang="lv-LV" dirty="0"/>
                        <a:t>Apgalvojums par negatīviem apstākļiem,</a:t>
                      </a:r>
                      <a:r>
                        <a:rPr lang="lv-LV" baseline="0" dirty="0"/>
                        <a:t> kas ietver sevī mērķa grupu, ģeogrāfiskās robežas un grūtības, ar kādām sastopas mērķa grupa</a:t>
                      </a:r>
                      <a:endParaRPr lang="lv-LV" dirty="0"/>
                    </a:p>
                  </a:txBody>
                  <a:tcPr/>
                </a:tc>
                <a:tc>
                  <a:txBody>
                    <a:bodyPr/>
                    <a:lstStyle/>
                    <a:p>
                      <a:pPr marL="285750" indent="-285750">
                        <a:buFont typeface="Arial" panose="020B0604020202020204" pitchFamily="34" charset="0"/>
                        <a:buChar char="•"/>
                      </a:pPr>
                      <a:r>
                        <a:rPr lang="lv-LV" dirty="0"/>
                        <a:t>Publiski pieejama statistika</a:t>
                      </a:r>
                    </a:p>
                    <a:p>
                      <a:pPr marL="285750" indent="-285750">
                        <a:buFont typeface="Arial" panose="020B0604020202020204" pitchFamily="34" charset="0"/>
                        <a:buChar char="•"/>
                      </a:pPr>
                      <a:r>
                        <a:rPr lang="lv-LV" dirty="0"/>
                        <a:t>Datu</a:t>
                      </a:r>
                      <a:r>
                        <a:rPr lang="lv-LV" baseline="0" dirty="0"/>
                        <a:t> bāzes (SOPA)</a:t>
                      </a:r>
                    </a:p>
                    <a:p>
                      <a:pPr marL="285750" indent="-285750">
                        <a:buFont typeface="Arial" panose="020B0604020202020204" pitchFamily="34" charset="0"/>
                        <a:buChar char="•"/>
                      </a:pPr>
                      <a:r>
                        <a:rPr lang="lv-LV" baseline="0" dirty="0"/>
                        <a:t>Informācija no sadarbības partneriem</a:t>
                      </a:r>
                    </a:p>
                  </a:txBody>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528017" y="3933056"/>
            <a:ext cx="8208912" cy="923330"/>
          </a:xfrm>
          <a:prstGeom prst="rect">
            <a:avLst/>
          </a:prstGeom>
          <a:noFill/>
        </p:spPr>
        <p:txBody>
          <a:bodyPr wrap="square" rtlCol="0">
            <a:spAutoFit/>
          </a:bodyPr>
          <a:lstStyle/>
          <a:p>
            <a:pPr algn="ctr"/>
            <a:r>
              <a:rPr lang="lv-LV" dirty="0"/>
              <a:t>Kāds sociālais pakalpojums risina mērķa grupas sociālo problēmu: sociālā rehabilitācija un/vai sociālā aprūpe; institūcijā vai dzīvesvietā?</a:t>
            </a:r>
          </a:p>
          <a:p>
            <a:pPr algn="ctr"/>
            <a:r>
              <a:rPr lang="lv-LV" dirty="0"/>
              <a:t>Jauns sociālais pakalpojums </a:t>
            </a:r>
            <a:r>
              <a:rPr lang="lv-LV"/>
              <a:t>vai pilotprojekts</a:t>
            </a:r>
            <a:r>
              <a:rPr lang="lv-LV" dirty="0"/>
              <a:t>? </a:t>
            </a:r>
          </a:p>
        </p:txBody>
      </p:sp>
    </p:spTree>
    <p:extLst>
      <p:ext uri="{BB962C8B-B14F-4D97-AF65-F5344CB8AC3E}">
        <p14:creationId xmlns:p14="http://schemas.microsoft.com/office/powerpoint/2010/main" val="1995606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3200" b="1" dirty="0"/>
              <a:t>Sociālais pakalpojums galvenais instruments sociālo problēmu novēršanā/mazināšanā</a:t>
            </a:r>
            <a:r>
              <a:rPr lang="lv-LV" sz="3200" dirty="0"/>
              <a:t/>
            </a:r>
            <a:br>
              <a:rPr lang="lv-LV" sz="3200" dirty="0"/>
            </a:br>
            <a:r>
              <a:rPr lang="lv-LV" sz="1600" dirty="0"/>
              <a:t>(pakalpojuma apraksta sastāvdaļas)</a:t>
            </a:r>
          </a:p>
        </p:txBody>
      </p:sp>
      <p:sp>
        <p:nvSpPr>
          <p:cNvPr id="3" name="Satura vietturis 2"/>
          <p:cNvSpPr>
            <a:spLocks noGrp="1"/>
          </p:cNvSpPr>
          <p:nvPr>
            <p:ph idx="1"/>
          </p:nvPr>
        </p:nvSpPr>
        <p:spPr>
          <a:xfrm>
            <a:off x="457200" y="1600200"/>
            <a:ext cx="8229600" cy="5257800"/>
          </a:xfrm>
        </p:spPr>
        <p:txBody>
          <a:bodyPr>
            <a:normAutofit fontScale="92500" lnSpcReduction="20000"/>
          </a:bodyPr>
          <a:lstStyle/>
          <a:p>
            <a:r>
              <a:rPr lang="lv-LV" dirty="0"/>
              <a:t>Risināmā problēma</a:t>
            </a:r>
          </a:p>
          <a:p>
            <a:r>
              <a:rPr lang="lv-LV" dirty="0"/>
              <a:t>Pakalpojuma mērķis </a:t>
            </a:r>
            <a:r>
              <a:rPr lang="lv-LV" sz="2600" dirty="0"/>
              <a:t>(vispārīgais, specifiskais)</a:t>
            </a:r>
          </a:p>
          <a:p>
            <a:r>
              <a:rPr lang="lv-LV" dirty="0"/>
              <a:t>Pakalpojuma uzdevumi (izmērāmi, konstatējami)</a:t>
            </a:r>
          </a:p>
          <a:p>
            <a:r>
              <a:rPr lang="lv-LV" dirty="0"/>
              <a:t>Pakalpojuma ‘programma’ jeb plānoto aktivitāšu kopums </a:t>
            </a:r>
            <a:r>
              <a:rPr lang="lv-LV" sz="2600" dirty="0"/>
              <a:t>(tehniskā specifikācija, pakalpojuma standarts, t.sk. izmaksas)</a:t>
            </a:r>
          </a:p>
          <a:p>
            <a:r>
              <a:rPr lang="lv-LV" dirty="0"/>
              <a:t>Pakalpojuma novērtēšana – dati par procesu, rezultātu, to apkopošana, analīze </a:t>
            </a:r>
          </a:p>
          <a:p>
            <a:r>
              <a:rPr lang="lv-LV" dirty="0"/>
              <a:t>Kolēģu, vadības informēšana par secināto, </a:t>
            </a:r>
            <a:r>
              <a:rPr lang="lv-LV" dirty="0" err="1"/>
              <a:t>t.sk</a:t>
            </a:r>
            <a:r>
              <a:rPr lang="lv-LV" dirty="0"/>
              <a:t>. atgriezeniskā saikne pakalpojuma sniedzējam</a:t>
            </a:r>
          </a:p>
          <a:p>
            <a:pPr lvl="1">
              <a:buFont typeface="Arial" panose="020B0604020202020204" pitchFamily="34" charset="0"/>
              <a:buChar char="‼"/>
            </a:pPr>
            <a:r>
              <a:rPr lang="lv-LV" dirty="0"/>
              <a:t>Pakalpojuma aprakstu veido sadarbībā ar pakalpojumu sniedzējiem/ </a:t>
            </a:r>
            <a:r>
              <a:rPr lang="lv-LV" dirty="0" err="1"/>
              <a:t>mikro</a:t>
            </a:r>
            <a:r>
              <a:rPr lang="lv-LV" dirty="0"/>
              <a:t> līmeņa praktiķiem</a:t>
            </a:r>
          </a:p>
        </p:txBody>
      </p:sp>
    </p:spTree>
    <p:extLst>
      <p:ext uri="{BB962C8B-B14F-4D97-AF65-F5344CB8AC3E}">
        <p14:creationId xmlns:p14="http://schemas.microsoft.com/office/powerpoint/2010/main" val="3484209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t>Pakalpojuma novērtēšana - datu vākšana</a:t>
            </a:r>
          </a:p>
        </p:txBody>
      </p:sp>
      <p:sp>
        <p:nvSpPr>
          <p:cNvPr id="3" name="Content Placeholder 2"/>
          <p:cNvSpPr>
            <a:spLocks noGrp="1"/>
          </p:cNvSpPr>
          <p:nvPr>
            <p:ph idx="1"/>
          </p:nvPr>
        </p:nvSpPr>
        <p:spPr>
          <a:xfrm>
            <a:off x="457200" y="1600200"/>
            <a:ext cx="8363272" cy="4997152"/>
          </a:xfrm>
        </p:spPr>
        <p:txBody>
          <a:bodyPr>
            <a:normAutofit fontScale="92500" lnSpcReduction="20000"/>
          </a:bodyPr>
          <a:lstStyle/>
          <a:p>
            <a:r>
              <a:rPr lang="lv-LV" dirty="0"/>
              <a:t>datu vākšanai ir </a:t>
            </a:r>
            <a:r>
              <a:rPr lang="lv-LV" b="1" dirty="0"/>
              <a:t>jākalpo mikrolīmeņa lēmumu pieņemšanas vajadzībām;</a:t>
            </a:r>
          </a:p>
          <a:p>
            <a:r>
              <a:rPr lang="lv-LV" b="1" dirty="0"/>
              <a:t>lai tā būtu piemērota administratoriem</a:t>
            </a:r>
            <a:r>
              <a:rPr lang="lv-LV" dirty="0"/>
              <a:t> (nodrošinātu nepieciešamos datus) programmas līmeņa lēmuma pieņemšanai;</a:t>
            </a:r>
          </a:p>
          <a:p>
            <a:pPr lvl="0"/>
            <a:r>
              <a:rPr lang="lv-LV" dirty="0"/>
              <a:t>Jāņem vērā arī </a:t>
            </a:r>
            <a:r>
              <a:rPr lang="lv-LV" b="1" dirty="0"/>
              <a:t>tehniskās prasības</a:t>
            </a:r>
            <a:r>
              <a:rPr lang="lv-LV" dirty="0"/>
              <a:t> – parasti tas nozīmē, ka ir nepieciešama noteikta veida informācija noteiktā formātā (veidlapa, datu bāze).</a:t>
            </a:r>
          </a:p>
          <a:p>
            <a:pPr marL="0" indent="0">
              <a:buNone/>
            </a:pPr>
            <a:r>
              <a:rPr lang="lv-LV" b="1" dirty="0"/>
              <a:t>NB! Datu vākšana jebkurā programmas fāzē ir jāveido tā, lai apmierinātu gan mikrolīmeņa darbinieku, gan administratoru vajadzības pēc informācijas</a:t>
            </a:r>
            <a:r>
              <a:rPr lang="lv-LV" dirty="0"/>
              <a:t>. </a:t>
            </a:r>
          </a:p>
          <a:p>
            <a:pPr marL="0" indent="0">
              <a:buNone/>
            </a:pPr>
            <a:endParaRPr lang="lv-LV" dirty="0"/>
          </a:p>
        </p:txBody>
      </p:sp>
    </p:spTree>
    <p:extLst>
      <p:ext uri="{BB962C8B-B14F-4D97-AF65-F5344CB8AC3E}">
        <p14:creationId xmlns:p14="http://schemas.microsoft.com/office/powerpoint/2010/main" val="1544410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762008" y="4213845"/>
            <a:ext cx="7772400" cy="655316"/>
          </a:xfrm>
        </p:spPr>
        <p:txBody>
          <a:bodyPr>
            <a:normAutofit fontScale="90000"/>
          </a:bodyPr>
          <a:lstStyle/>
          <a:p>
            <a:r>
              <a:rPr lang="lv-LV" b="1" dirty="0">
                <a:solidFill>
                  <a:schemeClr val="accent1"/>
                </a:solidFill>
              </a:rPr>
              <a:t>Sociālo pakalpojumu uzraudzība</a:t>
            </a:r>
          </a:p>
        </p:txBody>
      </p:sp>
      <p:sp>
        <p:nvSpPr>
          <p:cNvPr id="3" name="Apakšvirsraksts 2"/>
          <p:cNvSpPr>
            <a:spLocks noGrp="1"/>
          </p:cNvSpPr>
          <p:nvPr>
            <p:ph type="subTitle" idx="1"/>
          </p:nvPr>
        </p:nvSpPr>
        <p:spPr>
          <a:xfrm>
            <a:off x="1378530" y="4941168"/>
            <a:ext cx="6400800" cy="1752600"/>
          </a:xfrm>
        </p:spPr>
        <p:txBody>
          <a:bodyPr>
            <a:normAutofit fontScale="85000" lnSpcReduction="20000"/>
          </a:bodyPr>
          <a:lstStyle/>
          <a:p>
            <a:pPr lvl="0"/>
            <a:r>
              <a:rPr lang="lv-LV" dirty="0">
                <a:solidFill>
                  <a:schemeClr val="tx1"/>
                </a:solidFill>
              </a:rPr>
              <a:t>Sociālās pārvaldes darbinieki sistematizē dokumentāciju un informāciju par savā pārraudzībā esošo jomu un sociālo pakalpojumu </a:t>
            </a:r>
            <a:r>
              <a:rPr lang="lv-LV" dirty="0" smtClean="0">
                <a:solidFill>
                  <a:schemeClr val="tx1"/>
                </a:solidFill>
              </a:rPr>
              <a:t>sniedzējiem – </a:t>
            </a:r>
            <a:r>
              <a:rPr lang="lv-LV" dirty="0" smtClean="0">
                <a:solidFill>
                  <a:schemeClr val="accent1"/>
                </a:solidFill>
              </a:rPr>
              <a:t>izstrādā, ievieš, uzrauga un metodiski vada</a:t>
            </a:r>
            <a:endParaRPr lang="lv-LV" dirty="0">
              <a:solidFill>
                <a:schemeClr val="accent1"/>
              </a:solidFill>
            </a:endParaRPr>
          </a:p>
          <a:p>
            <a:endParaRPr lang="lv-LV" dirty="0"/>
          </a:p>
        </p:txBody>
      </p:sp>
      <p:sp>
        <p:nvSpPr>
          <p:cNvPr id="4" name="Taisnstūris 3"/>
          <p:cNvSpPr/>
          <p:nvPr/>
        </p:nvSpPr>
        <p:spPr>
          <a:xfrm>
            <a:off x="899592" y="116632"/>
            <a:ext cx="6706088" cy="4031873"/>
          </a:xfrm>
          <a:prstGeom prst="rect">
            <a:avLst/>
          </a:prstGeom>
          <a:noFill/>
        </p:spPr>
        <p:style>
          <a:lnRef idx="2">
            <a:schemeClr val="accent1"/>
          </a:lnRef>
          <a:fillRef idx="1001">
            <a:schemeClr val="lt1"/>
          </a:fillRef>
          <a:effectRef idx="0">
            <a:schemeClr val="accent1"/>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Ilgstoša sociālā aprūpe un sociālā rehabilitācija bērniem</a:t>
            </a:r>
          </a:p>
          <a:p>
            <a:pPr algn="ctr"/>
            <a:r>
              <a:rPr lang="lv-LV"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Aprūpe mājā</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Īslaicīgā uzturēšanās mītne </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Krīzes centrs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Patversmes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Zupas virtuves</a:t>
            </a:r>
          </a:p>
          <a:p>
            <a:pPr algn="ctr"/>
            <a:r>
              <a:rPr lang="lv-LV"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Ilgstoša sociālā aprūpe un sociālā </a:t>
            </a: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rehabilitācija pilngadīgajiem</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Ģimenes asistents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Valsts asistents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Dienas centrs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Grupu dzīvoklis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Specializētā darbnīca</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Atelpas brīdis</a:t>
            </a:r>
          </a:p>
          <a:p>
            <a:pPr algn="ctr"/>
            <a:r>
              <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Sociālais darbs ar ģimenēm ar bērniem</a:t>
            </a:r>
          </a:p>
          <a:p>
            <a:pPr algn="ctr"/>
            <a:endParaRPr lang="lv-LV"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endParaRPr lang="lv-LV" sz="1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226480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634082"/>
          </a:xfrm>
        </p:spPr>
        <p:txBody>
          <a:bodyPr>
            <a:normAutofit fontScale="90000"/>
          </a:bodyPr>
          <a:lstStyle/>
          <a:p>
            <a:pPr lvl="0"/>
            <a:r>
              <a:rPr lang="lv-LV" sz="3200" b="1" dirty="0" smtClean="0"/>
              <a:t/>
            </a:r>
            <a:br>
              <a:rPr lang="lv-LV" sz="3200" b="1" dirty="0" smtClean="0"/>
            </a:br>
            <a:r>
              <a:rPr lang="lv-LV" sz="3200" b="1" dirty="0" smtClean="0"/>
              <a:t>Metodoloģiskās </a:t>
            </a:r>
            <a:r>
              <a:rPr lang="lv-LV" sz="3200" b="1" dirty="0"/>
              <a:t>vadības mērķis ir: </a:t>
            </a:r>
            <a:br>
              <a:rPr lang="lv-LV" sz="3200" b="1" dirty="0"/>
            </a:br>
            <a:endParaRPr lang="lv-LV" sz="3200" b="1" dirty="0"/>
          </a:p>
        </p:txBody>
      </p:sp>
      <p:sp>
        <p:nvSpPr>
          <p:cNvPr id="3" name="Satura vietturis 2"/>
          <p:cNvSpPr>
            <a:spLocks noGrp="1"/>
          </p:cNvSpPr>
          <p:nvPr>
            <p:ph idx="1"/>
          </p:nvPr>
        </p:nvSpPr>
        <p:spPr>
          <a:xfrm>
            <a:off x="601216" y="1052736"/>
            <a:ext cx="8229600" cy="4525963"/>
          </a:xfrm>
        </p:spPr>
        <p:txBody>
          <a:bodyPr>
            <a:normAutofit fontScale="70000" lnSpcReduction="20000"/>
          </a:bodyPr>
          <a:lstStyle/>
          <a:p>
            <a:pPr lvl="1"/>
            <a:r>
              <a:rPr lang="lv-LV" dirty="0" smtClean="0"/>
              <a:t>nodrošināt </a:t>
            </a:r>
            <a:r>
              <a:rPr lang="lv-LV" dirty="0"/>
              <a:t>atgriezenisko saiti starp sociālās palīdzības un sociālo pakalpojumu sniedzējiem un Sociālo pārvaldi, </a:t>
            </a:r>
          </a:p>
          <a:p>
            <a:pPr lvl="1"/>
            <a:r>
              <a:rPr lang="lv-LV" dirty="0"/>
              <a:t>informēt par aktualitātēm un jaunumiem sociālās palīdzības un sociālo pakalpojumu jomā, </a:t>
            </a:r>
          </a:p>
          <a:p>
            <a:pPr lvl="1"/>
            <a:r>
              <a:rPr lang="lv-LV" dirty="0"/>
              <a:t>analizēt sociālās palīdzības un sociālo pakalpojumu sniedzēju vajadzības un sasniegto rezultātu tendences,</a:t>
            </a:r>
          </a:p>
          <a:p>
            <a:pPr lvl="1"/>
            <a:r>
              <a:rPr lang="lv-LV" dirty="0"/>
              <a:t>nodrošināt līgumu izpildes pārraudzību un sniegt atbalstu līgumu nosacījumu izpildē,</a:t>
            </a:r>
          </a:p>
          <a:p>
            <a:pPr lvl="1"/>
            <a:r>
              <a:rPr lang="lv-LV" dirty="0"/>
              <a:t>savlaicīgi identificēt problēmas un plānot tālākos risinājumus,</a:t>
            </a:r>
          </a:p>
          <a:p>
            <a:pPr lvl="1"/>
            <a:r>
              <a:rPr lang="lv-LV" dirty="0"/>
              <a:t>vienādot sociālās palīdzības un sociālo pakalpojumu sniegšanas un organizēšanas praksi, </a:t>
            </a:r>
          </a:p>
          <a:p>
            <a:pPr lvl="1"/>
            <a:r>
              <a:rPr lang="lv-LV" dirty="0"/>
              <a:t>veicināt labās prakses piemēru ieviešanu un popularizēšanu; </a:t>
            </a:r>
          </a:p>
          <a:p>
            <a:pPr lvl="1"/>
            <a:r>
              <a:rPr lang="lv-LV" dirty="0"/>
              <a:t>pārliecināties, ka esošie sociālie pakalpojumi un sociālās palīdzība atbilst iedzīvotāju vajadzībām un modelēt jaunus vai uzlabot esošos atbalsta veidus</a:t>
            </a:r>
            <a:r>
              <a:rPr lang="lv-LV" dirty="0" smtClean="0"/>
              <a:t>.</a:t>
            </a:r>
          </a:p>
          <a:p>
            <a:pPr marL="457200" lvl="1" indent="0">
              <a:buNone/>
            </a:pPr>
            <a:endParaRPr lang="lv-LV" dirty="0"/>
          </a:p>
          <a:p>
            <a:pPr marL="0" indent="0">
              <a:buNone/>
            </a:pPr>
            <a:endParaRPr lang="lv-LV" dirty="0"/>
          </a:p>
        </p:txBody>
      </p:sp>
      <p:sp>
        <p:nvSpPr>
          <p:cNvPr id="4" name="Taisnstūris 3"/>
          <p:cNvSpPr/>
          <p:nvPr/>
        </p:nvSpPr>
        <p:spPr>
          <a:xfrm>
            <a:off x="1115616" y="5417817"/>
            <a:ext cx="7488832" cy="923330"/>
          </a:xfrm>
          <a:prstGeom prst="rect">
            <a:avLst/>
          </a:prstGeom>
        </p:spPr>
        <p:txBody>
          <a:bodyPr wrap="square">
            <a:spAutoFit/>
          </a:bodyPr>
          <a:lstStyle/>
          <a:p>
            <a:r>
              <a:rPr lang="lv-LV" b="1" dirty="0" smtClean="0"/>
              <a:t>Metodoloģiskās vadības mērķa grupa ir</a:t>
            </a:r>
            <a:r>
              <a:rPr lang="lv-LV" dirty="0" smtClean="0"/>
              <a:t> sociālās palīdzības un sociālo pakalpojumu sniedzēju vadītāji un atbildīgie darbinieki par sociālās palīdzības vai sociālo pakalpojumu administrēšanu</a:t>
            </a:r>
            <a:endParaRPr lang="lv-LV" dirty="0"/>
          </a:p>
        </p:txBody>
      </p:sp>
    </p:spTree>
    <p:extLst>
      <p:ext uri="{BB962C8B-B14F-4D97-AF65-F5344CB8AC3E}">
        <p14:creationId xmlns:p14="http://schemas.microsoft.com/office/powerpoint/2010/main" val="3907745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332656"/>
            <a:ext cx="8229600" cy="778098"/>
          </a:xfrm>
        </p:spPr>
        <p:txBody>
          <a:bodyPr>
            <a:noAutofit/>
          </a:bodyPr>
          <a:lstStyle/>
          <a:p>
            <a:pPr lvl="0"/>
            <a:r>
              <a:rPr lang="lv-LV" sz="3200" b="1" dirty="0"/>
              <a:t>Metodoloģiskās vadības </a:t>
            </a:r>
            <a:r>
              <a:rPr lang="lv-LV" sz="3200" b="1" dirty="0" smtClean="0"/>
              <a:t>metodes (1)</a:t>
            </a:r>
            <a:r>
              <a:rPr lang="lv-LV" sz="3200" b="1" dirty="0"/>
              <a:t/>
            </a:r>
            <a:br>
              <a:rPr lang="lv-LV" sz="3200" b="1" dirty="0"/>
            </a:br>
            <a:endParaRPr lang="lv-LV" sz="3200" b="1" dirty="0"/>
          </a:p>
        </p:txBody>
      </p:sp>
      <p:sp>
        <p:nvSpPr>
          <p:cNvPr id="3" name="Satura vietturis 2"/>
          <p:cNvSpPr>
            <a:spLocks noGrp="1"/>
          </p:cNvSpPr>
          <p:nvPr>
            <p:ph idx="1"/>
          </p:nvPr>
        </p:nvSpPr>
        <p:spPr>
          <a:xfrm>
            <a:off x="457200" y="1628800"/>
            <a:ext cx="8229600" cy="5112568"/>
          </a:xfrm>
        </p:spPr>
        <p:txBody>
          <a:bodyPr>
            <a:normAutofit fontScale="70000" lnSpcReduction="20000"/>
          </a:bodyPr>
          <a:lstStyle/>
          <a:p>
            <a:pPr marL="971550" lvl="1" indent="-514350">
              <a:buFont typeface="+mj-lt"/>
              <a:buAutoNum type="arabicPeriod"/>
            </a:pPr>
            <a:r>
              <a:rPr lang="lv-LV" b="1" dirty="0" smtClean="0"/>
              <a:t>drukāto </a:t>
            </a:r>
            <a:r>
              <a:rPr lang="lv-LV" b="1" dirty="0"/>
              <a:t>un elektronisko materiālu izstrāde (pēc nepieciešamības):</a:t>
            </a:r>
          </a:p>
          <a:p>
            <a:pPr lvl="2"/>
            <a:r>
              <a:rPr lang="lv-LV" dirty="0"/>
              <a:t>iekšējie </a:t>
            </a:r>
            <a:r>
              <a:rPr lang="lv-LV" dirty="0" smtClean="0"/>
              <a:t>tiesību </a:t>
            </a:r>
            <a:r>
              <a:rPr lang="lv-LV" dirty="0"/>
              <a:t>akti,</a:t>
            </a:r>
          </a:p>
          <a:p>
            <a:pPr lvl="2"/>
            <a:r>
              <a:rPr lang="lv-LV" dirty="0"/>
              <a:t>līdzdalība </a:t>
            </a:r>
            <a:r>
              <a:rPr lang="lv-LV" dirty="0" smtClean="0"/>
              <a:t>ārējo tiesību </a:t>
            </a:r>
            <a:r>
              <a:rPr lang="lv-LV" dirty="0"/>
              <a:t>aktu satura izstrādē,</a:t>
            </a:r>
          </a:p>
          <a:p>
            <a:pPr lvl="2"/>
            <a:r>
              <a:rPr lang="lv-LV" dirty="0"/>
              <a:t>Labklājības departamenta vēstule, kas ietver norādījumus, ieteikumus un skaidrojumus konkrēta jautājuma risināšanai, sistematizētu iepriekš noteiktus uzdevumus un mērķus, ieviestu veidlapas vai konkrētu kārtību sociālās palīdzības vai sociālo pakalpojumu sniegšanā, kā arī lai ieviestu auditu ieteikumus, u.tml., </a:t>
            </a:r>
          </a:p>
          <a:p>
            <a:pPr lvl="2"/>
            <a:r>
              <a:rPr lang="lv-LV" dirty="0"/>
              <a:t>sociālā pakalpojuma apraksts, </a:t>
            </a:r>
          </a:p>
          <a:p>
            <a:pPr lvl="2"/>
            <a:r>
              <a:rPr lang="lv-LV" dirty="0"/>
              <a:t>sociālā pakalpojuma standarts,</a:t>
            </a:r>
          </a:p>
          <a:p>
            <a:pPr lvl="2"/>
            <a:r>
              <a:rPr lang="lv-LV" dirty="0"/>
              <a:t>buklets, </a:t>
            </a:r>
            <a:r>
              <a:rPr lang="lv-LV" dirty="0" err="1"/>
              <a:t>infografika</a:t>
            </a:r>
            <a:r>
              <a:rPr lang="lv-LV" dirty="0"/>
              <a:t>, e-materiāls (piemēram, metodes apraksts darbā ar konkrētu mērķa grupu) utt.; </a:t>
            </a:r>
          </a:p>
          <a:p>
            <a:pPr marL="971550" lvl="1" indent="-514350">
              <a:buFont typeface="+mj-lt"/>
              <a:buAutoNum type="arabicPeriod"/>
            </a:pPr>
            <a:r>
              <a:rPr lang="lv-LV" b="1" dirty="0"/>
              <a:t>sanāksmju organizēšana:</a:t>
            </a:r>
          </a:p>
          <a:p>
            <a:pPr lvl="2"/>
            <a:r>
              <a:rPr lang="lv-LV" dirty="0"/>
              <a:t>tikšanās ar sociālās palīdzības vai sociālo pakalpojumu sniedzējiem (iepriekš </a:t>
            </a:r>
            <a:r>
              <a:rPr lang="lv-LV" dirty="0" smtClean="0"/>
              <a:t>neplānota </a:t>
            </a:r>
            <a:r>
              <a:rPr lang="lv-LV" dirty="0"/>
              <a:t>sanāksme aktuālu problēmu risināšanai), </a:t>
            </a:r>
          </a:p>
          <a:p>
            <a:pPr lvl="2"/>
            <a:r>
              <a:rPr lang="lv-LV" dirty="0"/>
              <a:t>metodoloģiskās sanāksmes (iepriekš plānota sanāksme, noteikta un saskaņota darba kārtība ar sanāksmes pārstāvjiem, pieejami uzskates materiāli, apkopoti sanāksmes rezultāti) – saskaņā ar Labklājības departamenta darba plānā noteikto regularitāti;</a:t>
            </a:r>
          </a:p>
          <a:p>
            <a:endParaRPr lang="lv-LV" dirty="0"/>
          </a:p>
        </p:txBody>
      </p:sp>
    </p:spTree>
    <p:extLst>
      <p:ext uri="{BB962C8B-B14F-4D97-AF65-F5344CB8AC3E}">
        <p14:creationId xmlns:p14="http://schemas.microsoft.com/office/powerpoint/2010/main" val="2386956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706090"/>
          </a:xfrm>
        </p:spPr>
        <p:txBody>
          <a:bodyPr>
            <a:normAutofit fontScale="90000"/>
          </a:bodyPr>
          <a:lstStyle/>
          <a:p>
            <a:r>
              <a:rPr lang="lv-LV" b="1" dirty="0" smtClean="0"/>
              <a:t/>
            </a:r>
            <a:br>
              <a:rPr lang="lv-LV" b="1" dirty="0" smtClean="0"/>
            </a:br>
            <a:r>
              <a:rPr lang="lv-LV" sz="3600" b="1" dirty="0" smtClean="0"/>
              <a:t>Metodoloģiskās </a:t>
            </a:r>
            <a:r>
              <a:rPr lang="lv-LV" sz="3600" b="1" dirty="0"/>
              <a:t>vadības metodes </a:t>
            </a:r>
            <a:r>
              <a:rPr lang="lv-LV" sz="3600" b="1" dirty="0" smtClean="0"/>
              <a:t>(2)</a:t>
            </a:r>
            <a:r>
              <a:rPr lang="lv-LV" sz="3600" b="1" dirty="0"/>
              <a:t/>
            </a:r>
            <a:br>
              <a:rPr lang="lv-LV" sz="3600" b="1" dirty="0"/>
            </a:br>
            <a:endParaRPr lang="lv-LV" sz="3600" dirty="0"/>
          </a:p>
        </p:txBody>
      </p:sp>
      <p:sp>
        <p:nvSpPr>
          <p:cNvPr id="3" name="Satura vietturis 2"/>
          <p:cNvSpPr>
            <a:spLocks noGrp="1"/>
          </p:cNvSpPr>
          <p:nvPr>
            <p:ph idx="1"/>
          </p:nvPr>
        </p:nvSpPr>
        <p:spPr/>
        <p:txBody>
          <a:bodyPr>
            <a:normAutofit fontScale="85000" lnSpcReduction="20000"/>
          </a:bodyPr>
          <a:lstStyle/>
          <a:p>
            <a:pPr marL="457200" lvl="1" indent="0">
              <a:buNone/>
            </a:pPr>
            <a:r>
              <a:rPr lang="lv-LV" b="1" dirty="0" smtClean="0"/>
              <a:t>3. apmeklējumi </a:t>
            </a:r>
            <a:r>
              <a:rPr lang="lv-LV" b="1" dirty="0"/>
              <a:t>un pārbaudes:</a:t>
            </a:r>
          </a:p>
          <a:p>
            <a:pPr lvl="2"/>
            <a:r>
              <a:rPr lang="lv-LV" dirty="0"/>
              <a:t>sociālo pakalpojumu sniedzēju apmeklējumi saskaņā ar institūciju apmeklējuma plānu– Sociālās pārvaldes darbinieks vismaz reizi mēnesī apmeklē savas(-u) pārraugāmās jomas(-u) vienu sociālā pakalpojuma sniedzēju ar mērķi iepazīties klātienē un/vai pārrunāt aktualitātes, kas saistītas ar sociālo pakalpojumu sniegšanu attiecīgajā jomā,</a:t>
            </a:r>
          </a:p>
          <a:p>
            <a:pPr lvl="2"/>
            <a:r>
              <a:rPr lang="lv-LV" b="1" dirty="0">
                <a:solidFill>
                  <a:schemeClr val="accent1"/>
                </a:solidFill>
              </a:rPr>
              <a:t>plānoto un neplānoto pārbaužu veikšana. </a:t>
            </a:r>
            <a:r>
              <a:rPr lang="lv-LV" dirty="0"/>
              <a:t>Neplānotās pārbaudes gadījumā, ja saņemts rakstisks iesniegums (sūdzība), mutiska sūdzība, informācija no datu apkopojumiem par pakalpojuma sniedzēju atskaitēm vai vadības ziņojums;</a:t>
            </a:r>
          </a:p>
          <a:p>
            <a:pPr marL="457200" lvl="1" indent="0">
              <a:buNone/>
            </a:pPr>
            <a:r>
              <a:rPr lang="lv-LV" b="1" dirty="0" smtClean="0"/>
              <a:t>4. Sociālās </a:t>
            </a:r>
            <a:r>
              <a:rPr lang="lv-LV" b="1" dirty="0"/>
              <a:t>pārvaldes darbinieka konsultācija </a:t>
            </a:r>
            <a:r>
              <a:rPr lang="lv-LV" dirty="0"/>
              <a:t>– klātienē  un attālināti (papildus informācija sociālās palīdzības un sociālo pakalpojumu sniedzējam par normatīvo aktu pielietošanu praksē, konkrētu sociālo gadījumu risināšanu u.tml.).</a:t>
            </a:r>
          </a:p>
          <a:p>
            <a:pPr marL="457200" lvl="1" indent="0">
              <a:buNone/>
            </a:pPr>
            <a:endParaRPr lang="lv-LV" b="1" dirty="0"/>
          </a:p>
        </p:txBody>
      </p:sp>
    </p:spTree>
    <p:extLst>
      <p:ext uri="{BB962C8B-B14F-4D97-AF65-F5344CB8AC3E}">
        <p14:creationId xmlns:p14="http://schemas.microsoft.com/office/powerpoint/2010/main" val="2153411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260648"/>
            <a:ext cx="8301608" cy="1152128"/>
          </a:xfrm>
        </p:spPr>
        <p:txBody>
          <a:bodyPr>
            <a:noAutofit/>
          </a:bodyPr>
          <a:lstStyle/>
          <a:p>
            <a:r>
              <a:rPr lang="lv-LV" sz="3000" b="1" dirty="0" smtClean="0"/>
              <a:t>Sociālo pakalpojumu sniedzēju/programmu uzraudzība: </a:t>
            </a:r>
            <a:r>
              <a:rPr lang="lv-LV" sz="2000" b="1" dirty="0" smtClean="0">
                <a:solidFill>
                  <a:srgbClr val="C00000"/>
                </a:solidFill>
              </a:rPr>
              <a:t>vai tiek sasniegts pakalpojuma mērķis; vai pakalpojums tiek sniegts atbilstoši prasībām; vai klients ir apmierināts </a:t>
            </a:r>
            <a:r>
              <a:rPr lang="lv-LV" sz="3000" b="1" dirty="0" smtClean="0"/>
              <a:t> </a:t>
            </a:r>
            <a:br>
              <a:rPr lang="lv-LV" sz="3000" b="1" dirty="0" smtClean="0"/>
            </a:br>
            <a:endParaRPr lang="lv-LV" sz="3000" dirty="0"/>
          </a:p>
        </p:txBody>
      </p:sp>
      <p:sp>
        <p:nvSpPr>
          <p:cNvPr id="3" name="Satura vietturis 2"/>
          <p:cNvSpPr>
            <a:spLocks noGrp="1"/>
          </p:cNvSpPr>
          <p:nvPr>
            <p:ph idx="1"/>
          </p:nvPr>
        </p:nvSpPr>
        <p:spPr>
          <a:xfrm>
            <a:off x="457200" y="1600200"/>
            <a:ext cx="8363272" cy="4925144"/>
          </a:xfrm>
        </p:spPr>
        <p:txBody>
          <a:bodyPr>
            <a:noAutofit/>
          </a:bodyPr>
          <a:lstStyle/>
          <a:p>
            <a:endParaRPr lang="lv-LV" sz="2800" dirty="0" smtClean="0"/>
          </a:p>
          <a:p>
            <a:endParaRPr lang="lv-LV" sz="2800" dirty="0"/>
          </a:p>
        </p:txBody>
      </p:sp>
      <p:graphicFrame>
        <p:nvGraphicFramePr>
          <p:cNvPr id="4" name="Tabula 3"/>
          <p:cNvGraphicFramePr>
            <a:graphicFrameLocks noGrp="1"/>
          </p:cNvGraphicFramePr>
          <p:nvPr>
            <p:extLst>
              <p:ext uri="{D42A27DB-BD31-4B8C-83A1-F6EECF244321}">
                <p14:modId xmlns:p14="http://schemas.microsoft.com/office/powerpoint/2010/main" val="2616697245"/>
              </p:ext>
            </p:extLst>
          </p:nvPr>
        </p:nvGraphicFramePr>
        <p:xfrm>
          <a:off x="611560" y="1268760"/>
          <a:ext cx="7848872" cy="5394960"/>
        </p:xfrm>
        <a:graphic>
          <a:graphicData uri="http://schemas.openxmlformats.org/drawingml/2006/table">
            <a:tbl>
              <a:tblPr firstRow="1" bandRow="1">
                <a:tableStyleId>{5C22544A-7EE6-4342-B048-85BDC9FD1C3A}</a:tableStyleId>
              </a:tblPr>
              <a:tblGrid>
                <a:gridCol w="2664296"/>
                <a:gridCol w="5184576"/>
              </a:tblGrid>
              <a:tr h="612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t>Kas reglamentē uzraudzību?</a:t>
                      </a:r>
                    </a:p>
                    <a:p>
                      <a:endParaRPr lang="lv-LV" dirty="0"/>
                    </a:p>
                  </a:txBody>
                  <a:tcPr/>
                </a:tc>
                <a:tc>
                  <a:txBody>
                    <a:bodyPr/>
                    <a:lstStyle/>
                    <a:p>
                      <a:r>
                        <a:rPr lang="lv-LV" dirty="0" smtClean="0"/>
                        <a:t>Kā uzraudzība tiek dokumentēta?</a:t>
                      </a:r>
                      <a:endParaRPr lang="lv-LV" dirty="0"/>
                    </a:p>
                  </a:txBody>
                  <a:tcPr/>
                </a:tc>
              </a:tr>
              <a:tr h="4284476">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t>Likums, Ministru kabineta noteikumi (prasības, reģistrēšanās), iekšējie noteikumi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t>Līgums ar pakalpojumu sniedzēju (paredzētas arī sankcijas, ja līgums netiek pildīts)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t>Pārbaužu plāns (Sociālās pārvaldes, Iekšējā audita un Rīgas Sociālā dienesta plāns)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t>Darba plāns </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t>Mēneša vai ceturkšņa atskaites par pakalpojumu (pārsvarā kvantitatīvie rādītāji)</a:t>
                      </a:r>
                      <a:r>
                        <a:rPr lang="lv-LV" sz="1800" baseline="0" dirty="0" smtClean="0"/>
                        <a:t> + secinājumi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Plānoto un neplānoto pārbaužu akti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Pusgada un gada atskaite deputātiem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Tikšanās ar pakalpojumu sniedzējiem (dalība pasākumos, saruna ar klientu, ar klienta tuviniekiem)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Klientu aptauja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Pakalpojumu sniedzēja pašnovērtējums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Klientu sūdzības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Gada ziņojums par veikto pārbaužu rezultātiem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baseline="0" dirty="0" smtClean="0"/>
                        <a:t>Pētījumi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800" dirty="0" smtClean="0">
                          <a:solidFill>
                            <a:schemeClr val="tx2"/>
                          </a:solidFill>
                        </a:rPr>
                        <a:t>Ārējās</a:t>
                      </a:r>
                      <a:r>
                        <a:rPr lang="lv-LV" sz="1800" baseline="0" dirty="0" smtClean="0">
                          <a:solidFill>
                            <a:schemeClr val="tx2"/>
                          </a:solidFill>
                        </a:rPr>
                        <a:t> pārbaudes (</a:t>
                      </a:r>
                      <a:r>
                        <a:rPr lang="lv-LV" sz="1800" baseline="0" dirty="0" err="1" smtClean="0">
                          <a:solidFill>
                            <a:schemeClr val="tx2"/>
                          </a:solidFill>
                        </a:rPr>
                        <a:t>Tiesībsargs</a:t>
                      </a:r>
                      <a:r>
                        <a:rPr lang="lv-LV" sz="1800" baseline="0" dirty="0" smtClean="0">
                          <a:solidFill>
                            <a:schemeClr val="tx2"/>
                          </a:solidFill>
                        </a:rPr>
                        <a:t>, Labklājības ministrija, inspekcijas, bāriņtiesa)</a:t>
                      </a:r>
                      <a:endParaRPr lang="lv-LV" sz="1800" dirty="0" smtClean="0">
                        <a:solidFill>
                          <a:schemeClr val="tx2"/>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80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lv-LV" sz="1800" baseline="0" dirty="0" smtClean="0"/>
                    </a:p>
                  </a:txBody>
                  <a:tcPr/>
                </a:tc>
              </a:tr>
            </a:tbl>
          </a:graphicData>
        </a:graphic>
      </p:graphicFrame>
    </p:spTree>
    <p:extLst>
      <p:ext uri="{BB962C8B-B14F-4D97-AF65-F5344CB8AC3E}">
        <p14:creationId xmlns:p14="http://schemas.microsoft.com/office/powerpoint/2010/main" val="2347297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332656"/>
            <a:ext cx="8229600" cy="360040"/>
          </a:xfrm>
        </p:spPr>
        <p:txBody>
          <a:bodyPr>
            <a:normAutofit fontScale="90000"/>
          </a:bodyPr>
          <a:lstStyle/>
          <a:p>
            <a:r>
              <a:rPr lang="lv-LV" sz="3200" b="1" dirty="0" smtClean="0"/>
              <a:t>Piemēri par pārbaudēm (1)</a:t>
            </a:r>
            <a:endParaRPr lang="lv-LV" sz="3200" b="1" dirty="0"/>
          </a:p>
        </p:txBody>
      </p:sp>
      <p:graphicFrame>
        <p:nvGraphicFramePr>
          <p:cNvPr id="5" name="Tabula 4"/>
          <p:cNvGraphicFramePr>
            <a:graphicFrameLocks noGrp="1"/>
          </p:cNvGraphicFramePr>
          <p:nvPr>
            <p:extLst>
              <p:ext uri="{D42A27DB-BD31-4B8C-83A1-F6EECF244321}">
                <p14:modId xmlns:p14="http://schemas.microsoft.com/office/powerpoint/2010/main" val="1563934487"/>
              </p:ext>
            </p:extLst>
          </p:nvPr>
        </p:nvGraphicFramePr>
        <p:xfrm>
          <a:off x="467544" y="2924944"/>
          <a:ext cx="8229601" cy="1411245"/>
        </p:xfrm>
        <a:graphic>
          <a:graphicData uri="http://schemas.openxmlformats.org/drawingml/2006/table">
            <a:tbl>
              <a:tblPr firstRow="1" firstCol="1" bandRow="1">
                <a:tableStyleId>{5940675A-B579-460E-94D1-54222C63F5DA}</a:tableStyleId>
              </a:tblPr>
              <a:tblGrid>
                <a:gridCol w="451667"/>
                <a:gridCol w="3393891"/>
                <a:gridCol w="610389"/>
                <a:gridCol w="720643"/>
                <a:gridCol w="3053011"/>
              </a:tblGrid>
              <a:tr h="176406">
                <a:tc>
                  <a:txBody>
                    <a:bodyPr/>
                    <a:lstStyle/>
                    <a:p>
                      <a:pPr algn="ctr">
                        <a:lnSpc>
                          <a:spcPct val="115000"/>
                        </a:lnSpc>
                        <a:spcAft>
                          <a:spcPts val="0"/>
                        </a:spcAft>
                      </a:pPr>
                      <a:r>
                        <a:rPr lang="lv-LV" sz="800" dirty="0">
                          <a:effectLst/>
                        </a:rPr>
                        <a:t>Punkts</a:t>
                      </a:r>
                      <a:endParaRPr lang="lv-LV" sz="900" dirty="0">
                        <a:effectLst/>
                        <a:latin typeface="Calibri"/>
                        <a:ea typeface="Calibri"/>
                        <a:cs typeface="Times New Roman"/>
                      </a:endParaRPr>
                    </a:p>
                  </a:txBody>
                  <a:tcPr marL="57524" marR="57524" marT="0" marB="0" anchor="ctr"/>
                </a:tc>
                <a:tc>
                  <a:txBody>
                    <a:bodyPr/>
                    <a:lstStyle/>
                    <a:p>
                      <a:pPr algn="ctr">
                        <a:lnSpc>
                          <a:spcPct val="115000"/>
                        </a:lnSpc>
                        <a:spcAft>
                          <a:spcPts val="0"/>
                        </a:spcAft>
                      </a:pPr>
                      <a:r>
                        <a:rPr lang="lv-LV" sz="1000" dirty="0">
                          <a:effectLst/>
                        </a:rPr>
                        <a:t>Prasības</a:t>
                      </a:r>
                      <a:endParaRPr lang="lv-LV" sz="900" dirty="0">
                        <a:effectLst/>
                        <a:latin typeface="Calibri"/>
                        <a:ea typeface="Calibri"/>
                        <a:cs typeface="Times New Roman"/>
                      </a:endParaRPr>
                    </a:p>
                  </a:txBody>
                  <a:tcPr marL="57524" marR="57524" marT="0" marB="0" anchor="ctr"/>
                </a:tc>
                <a:tc>
                  <a:txBody>
                    <a:bodyPr/>
                    <a:lstStyle/>
                    <a:p>
                      <a:pPr algn="ctr">
                        <a:lnSpc>
                          <a:spcPct val="115000"/>
                        </a:lnSpc>
                        <a:spcAft>
                          <a:spcPts val="0"/>
                        </a:spcAft>
                      </a:pPr>
                      <a:r>
                        <a:rPr lang="lv-LV" sz="900">
                          <a:effectLst/>
                        </a:rPr>
                        <a:t>Atbilstība</a:t>
                      </a:r>
                      <a:endParaRPr lang="lv-LV" sz="900">
                        <a:effectLst/>
                        <a:latin typeface="Calibri"/>
                        <a:ea typeface="Calibri"/>
                        <a:cs typeface="Times New Roman"/>
                      </a:endParaRPr>
                    </a:p>
                  </a:txBody>
                  <a:tcPr marL="57524" marR="57524" marT="0" marB="0" anchor="ctr"/>
                </a:tc>
                <a:tc>
                  <a:txBody>
                    <a:bodyPr/>
                    <a:lstStyle/>
                    <a:p>
                      <a:pPr algn="ctr">
                        <a:lnSpc>
                          <a:spcPct val="115000"/>
                        </a:lnSpc>
                        <a:spcAft>
                          <a:spcPts val="0"/>
                        </a:spcAft>
                      </a:pPr>
                      <a:r>
                        <a:rPr lang="lv-LV" sz="900">
                          <a:effectLst/>
                        </a:rPr>
                        <a:t>Neatbilstība</a:t>
                      </a:r>
                      <a:endParaRPr lang="lv-LV" sz="900">
                        <a:effectLst/>
                        <a:latin typeface="Calibri"/>
                        <a:ea typeface="Calibri"/>
                        <a:cs typeface="Times New Roman"/>
                      </a:endParaRPr>
                    </a:p>
                  </a:txBody>
                  <a:tcPr marL="57524" marR="57524" marT="0" marB="0" anchor="ctr"/>
                </a:tc>
                <a:tc>
                  <a:txBody>
                    <a:bodyPr/>
                    <a:lstStyle/>
                    <a:p>
                      <a:pPr algn="ctr">
                        <a:lnSpc>
                          <a:spcPct val="115000"/>
                        </a:lnSpc>
                        <a:spcAft>
                          <a:spcPts val="0"/>
                        </a:spcAft>
                      </a:pPr>
                      <a:r>
                        <a:rPr lang="lv-LV" sz="900" dirty="0">
                          <a:effectLst/>
                        </a:rPr>
                        <a:t>Piezīmes/komentāri</a:t>
                      </a:r>
                      <a:endParaRPr lang="lv-LV" sz="900" dirty="0">
                        <a:effectLst/>
                        <a:latin typeface="Calibri"/>
                        <a:ea typeface="Calibri"/>
                        <a:cs typeface="Times New Roman"/>
                      </a:endParaRPr>
                    </a:p>
                  </a:txBody>
                  <a:tcPr marL="57524" marR="57524" marT="0" marB="0" anchor="ctr"/>
                </a:tc>
              </a:tr>
              <a:tr h="352811">
                <a:tc>
                  <a:txBody>
                    <a:bodyPr/>
                    <a:lstStyle/>
                    <a:p>
                      <a:pPr algn="ctr">
                        <a:lnSpc>
                          <a:spcPct val="115000"/>
                        </a:lnSpc>
                        <a:spcAft>
                          <a:spcPts val="0"/>
                        </a:spcAft>
                      </a:pPr>
                      <a:r>
                        <a:rPr lang="lv-LV" sz="1000" dirty="0">
                          <a:effectLst/>
                        </a:rPr>
                        <a:t>1</a:t>
                      </a:r>
                      <a:endParaRPr lang="lv-LV" sz="900" dirty="0">
                        <a:effectLst/>
                        <a:latin typeface="Calibri"/>
                        <a:ea typeface="Calibri"/>
                        <a:cs typeface="Times New Roman"/>
                      </a:endParaRPr>
                    </a:p>
                  </a:txBody>
                  <a:tcPr marL="57524" marR="57524" marT="0" marB="0" anchor="ctr"/>
                </a:tc>
                <a:tc>
                  <a:txBody>
                    <a:bodyPr/>
                    <a:lstStyle/>
                    <a:p>
                      <a:pPr algn="just">
                        <a:lnSpc>
                          <a:spcPct val="115000"/>
                        </a:lnSpc>
                        <a:spcAft>
                          <a:spcPts val="0"/>
                        </a:spcAft>
                      </a:pPr>
                      <a:r>
                        <a:rPr lang="lv-LV" sz="1000" dirty="0">
                          <a:effectLst/>
                        </a:rPr>
                        <a:t>Ārstniecības iestāde ir reģistrēta sociālo pakalpojumu sniedzēju reģistrā</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r>
              <a:tr h="882028">
                <a:tc>
                  <a:txBody>
                    <a:bodyPr/>
                    <a:lstStyle/>
                    <a:p>
                      <a:pPr algn="ctr">
                        <a:lnSpc>
                          <a:spcPct val="115000"/>
                        </a:lnSpc>
                        <a:spcAft>
                          <a:spcPts val="0"/>
                        </a:spcAft>
                      </a:pPr>
                      <a:r>
                        <a:rPr lang="lv-LV" sz="1000" dirty="0">
                          <a:effectLst/>
                        </a:rPr>
                        <a:t>2</a:t>
                      </a:r>
                      <a:endParaRPr lang="lv-LV" sz="900" dirty="0">
                        <a:effectLst/>
                        <a:latin typeface="Calibri"/>
                        <a:ea typeface="Calibri"/>
                        <a:cs typeface="Times New Roman"/>
                      </a:endParaRPr>
                    </a:p>
                  </a:txBody>
                  <a:tcPr marL="57524" marR="57524" marT="0" marB="0" anchor="ctr"/>
                </a:tc>
                <a:tc>
                  <a:txBody>
                    <a:bodyPr/>
                    <a:lstStyle/>
                    <a:p>
                      <a:pPr algn="just">
                        <a:lnSpc>
                          <a:spcPct val="115000"/>
                        </a:lnSpc>
                        <a:spcAft>
                          <a:spcPts val="0"/>
                        </a:spcAft>
                      </a:pPr>
                      <a:r>
                        <a:rPr lang="lv-LV" sz="1000" dirty="0">
                          <a:effectLst/>
                        </a:rPr>
                        <a:t>Informācija internetā (sociālo pakalpojumu sniedzēja mērķi, uzdevumi, organizatoriskā struktūra un darba organizācija; sniedzamie sociālie pakalpojumi un to saņemšanas kārtība; administratīvā personāla un speciālistu pieņemšanas laiki, kā arī kontaktinformācija saziņai (MK noteikumu 3.punkts).</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c>
                  <a:txBody>
                    <a:bodyPr/>
                    <a:lstStyle/>
                    <a:p>
                      <a:pPr>
                        <a:lnSpc>
                          <a:spcPct val="115000"/>
                        </a:lnSpc>
                        <a:spcAft>
                          <a:spcPts val="0"/>
                        </a:spcAft>
                      </a:pPr>
                      <a:r>
                        <a:rPr lang="lv-LV" sz="1000" dirty="0">
                          <a:effectLst/>
                        </a:rPr>
                        <a:t> </a:t>
                      </a:r>
                      <a:endParaRPr lang="lv-LV" sz="900" dirty="0">
                        <a:effectLst/>
                        <a:latin typeface="Calibri"/>
                        <a:ea typeface="Calibri"/>
                        <a:cs typeface="Times New Roman"/>
                      </a:endParaRPr>
                    </a:p>
                  </a:txBody>
                  <a:tcPr marL="57524" marR="57524" marT="0" marB="0" anchor="ctr"/>
                </a:tc>
              </a:tr>
            </a:tbl>
          </a:graphicData>
        </a:graphic>
      </p:graphicFrame>
      <p:graphicFrame>
        <p:nvGraphicFramePr>
          <p:cNvPr id="6" name="Tabula 5"/>
          <p:cNvGraphicFramePr>
            <a:graphicFrameLocks noGrp="1"/>
          </p:cNvGraphicFramePr>
          <p:nvPr>
            <p:extLst>
              <p:ext uri="{D42A27DB-BD31-4B8C-83A1-F6EECF244321}">
                <p14:modId xmlns:p14="http://schemas.microsoft.com/office/powerpoint/2010/main" val="2990845432"/>
              </p:ext>
            </p:extLst>
          </p:nvPr>
        </p:nvGraphicFramePr>
        <p:xfrm>
          <a:off x="467544" y="4437112"/>
          <a:ext cx="8229599" cy="2293421"/>
        </p:xfrm>
        <a:graphic>
          <a:graphicData uri="http://schemas.openxmlformats.org/drawingml/2006/table">
            <a:tbl>
              <a:tblPr firstRow="1" firstCol="1" bandRow="1">
                <a:tableStyleId>{5940675A-B579-460E-94D1-54222C63F5DA}</a:tableStyleId>
              </a:tblPr>
              <a:tblGrid>
                <a:gridCol w="453264"/>
                <a:gridCol w="3578180"/>
                <a:gridCol w="649803"/>
                <a:gridCol w="755263"/>
                <a:gridCol w="2793089"/>
              </a:tblGrid>
              <a:tr h="176417">
                <a:tc>
                  <a:txBody>
                    <a:bodyPr/>
                    <a:lstStyle/>
                    <a:p>
                      <a:pPr algn="ctr">
                        <a:lnSpc>
                          <a:spcPct val="115000"/>
                        </a:lnSpc>
                        <a:spcAft>
                          <a:spcPts val="0"/>
                        </a:spcAft>
                      </a:pPr>
                      <a:r>
                        <a:rPr lang="lv-LV" sz="800" dirty="0">
                          <a:effectLst/>
                        </a:rPr>
                        <a:t>Punkts</a:t>
                      </a:r>
                      <a:endParaRPr lang="lv-LV" sz="900" dirty="0">
                        <a:effectLst/>
                        <a:latin typeface="Calibri"/>
                        <a:ea typeface="Calibri"/>
                        <a:cs typeface="Times New Roman"/>
                      </a:endParaRPr>
                    </a:p>
                  </a:txBody>
                  <a:tcPr marL="57527" marR="57527" marT="0" marB="0" anchor="ctr"/>
                </a:tc>
                <a:tc>
                  <a:txBody>
                    <a:bodyPr/>
                    <a:lstStyle/>
                    <a:p>
                      <a:pPr algn="ctr">
                        <a:lnSpc>
                          <a:spcPct val="115000"/>
                        </a:lnSpc>
                        <a:spcAft>
                          <a:spcPts val="0"/>
                        </a:spcAft>
                      </a:pPr>
                      <a:r>
                        <a:rPr lang="lv-LV" sz="1000">
                          <a:effectLst/>
                        </a:rPr>
                        <a:t>Prasības</a:t>
                      </a:r>
                      <a:endParaRPr lang="lv-LV" sz="900">
                        <a:effectLst/>
                        <a:latin typeface="Calibri"/>
                        <a:ea typeface="Calibri"/>
                        <a:cs typeface="Times New Roman"/>
                      </a:endParaRPr>
                    </a:p>
                  </a:txBody>
                  <a:tcPr marL="57527" marR="57527" marT="0" marB="0" anchor="ctr"/>
                </a:tc>
                <a:tc>
                  <a:txBody>
                    <a:bodyPr/>
                    <a:lstStyle/>
                    <a:p>
                      <a:pPr algn="ctr">
                        <a:lnSpc>
                          <a:spcPct val="115000"/>
                        </a:lnSpc>
                        <a:spcAft>
                          <a:spcPts val="0"/>
                        </a:spcAft>
                      </a:pPr>
                      <a:r>
                        <a:rPr lang="lv-LV" sz="900">
                          <a:effectLst/>
                        </a:rPr>
                        <a:t>Atbilstība</a:t>
                      </a:r>
                      <a:endParaRPr lang="lv-LV" sz="900">
                        <a:effectLst/>
                        <a:latin typeface="Calibri"/>
                        <a:ea typeface="Calibri"/>
                        <a:cs typeface="Times New Roman"/>
                      </a:endParaRPr>
                    </a:p>
                  </a:txBody>
                  <a:tcPr marL="57527" marR="57527" marT="0" marB="0" anchor="ctr"/>
                </a:tc>
                <a:tc>
                  <a:txBody>
                    <a:bodyPr/>
                    <a:lstStyle/>
                    <a:p>
                      <a:pPr algn="ctr">
                        <a:lnSpc>
                          <a:spcPct val="115000"/>
                        </a:lnSpc>
                        <a:spcAft>
                          <a:spcPts val="0"/>
                        </a:spcAft>
                      </a:pPr>
                      <a:r>
                        <a:rPr lang="lv-LV" sz="900" dirty="0">
                          <a:effectLst/>
                        </a:rPr>
                        <a:t>Neatbilstība</a:t>
                      </a:r>
                      <a:endParaRPr lang="lv-LV" sz="900" dirty="0">
                        <a:effectLst/>
                        <a:latin typeface="Calibri"/>
                        <a:ea typeface="Calibri"/>
                        <a:cs typeface="Times New Roman"/>
                      </a:endParaRPr>
                    </a:p>
                  </a:txBody>
                  <a:tcPr marL="57527" marR="57527" marT="0" marB="0" anchor="ctr"/>
                </a:tc>
                <a:tc>
                  <a:txBody>
                    <a:bodyPr/>
                    <a:lstStyle/>
                    <a:p>
                      <a:pPr algn="ctr">
                        <a:lnSpc>
                          <a:spcPct val="115000"/>
                        </a:lnSpc>
                        <a:spcAft>
                          <a:spcPts val="0"/>
                        </a:spcAft>
                      </a:pPr>
                      <a:r>
                        <a:rPr lang="lv-LV" sz="900" dirty="0">
                          <a:effectLst/>
                        </a:rPr>
                        <a:t>Piezīmes/komentāri</a:t>
                      </a:r>
                      <a:endParaRPr lang="lv-LV" sz="900" dirty="0">
                        <a:effectLst/>
                        <a:latin typeface="Calibri"/>
                        <a:ea typeface="Calibri"/>
                        <a:cs typeface="Times New Roman"/>
                      </a:endParaRPr>
                    </a:p>
                  </a:txBody>
                  <a:tcPr marL="57527" marR="57527" marT="0" marB="0" anchor="ctr"/>
                </a:tc>
              </a:tr>
              <a:tr h="529251">
                <a:tc>
                  <a:txBody>
                    <a:bodyPr/>
                    <a:lstStyle/>
                    <a:p>
                      <a:pPr algn="ctr">
                        <a:lnSpc>
                          <a:spcPct val="115000"/>
                        </a:lnSpc>
                        <a:spcAft>
                          <a:spcPts val="0"/>
                        </a:spcAft>
                      </a:pPr>
                      <a:r>
                        <a:rPr lang="lv-LV" sz="1000" dirty="0">
                          <a:effectLst/>
                        </a:rPr>
                        <a:t>1</a:t>
                      </a:r>
                      <a:endParaRPr lang="lv-LV" sz="900" dirty="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Pilngadīgas personas vajadzību pēc sociālās aprūpes pakalpojumiem novērtēšanas kartes pielietošana. Biežums. (līguma 1.2.1.3.apakšpunkts)</a:t>
                      </a:r>
                      <a:endParaRPr lang="lv-LV" sz="900" dirty="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 </a:t>
                      </a:r>
                      <a:endParaRPr lang="lv-LV" sz="900" dirty="0">
                        <a:effectLst/>
                        <a:latin typeface="Calibri"/>
                        <a:ea typeface="Calibri"/>
                        <a:cs typeface="Times New Roman"/>
                      </a:endParaRPr>
                    </a:p>
                  </a:txBody>
                  <a:tcPr marL="57527" marR="57527" marT="0" marB="0" anchor="ctr"/>
                </a:tc>
              </a:tr>
              <a:tr h="529251">
                <a:tc>
                  <a:txBody>
                    <a:bodyPr/>
                    <a:lstStyle/>
                    <a:p>
                      <a:pPr algn="ctr">
                        <a:lnSpc>
                          <a:spcPct val="115000"/>
                        </a:lnSpc>
                        <a:spcAft>
                          <a:spcPts val="0"/>
                        </a:spcAft>
                      </a:pPr>
                      <a:r>
                        <a:rPr lang="lv-LV" sz="1000">
                          <a:effectLst/>
                        </a:rPr>
                        <a:t>2</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Ikdienas aktivitāšu un vides novērtējuma anketas pielietošana. Biežums (līguma 1.2.apakšpunkts, iekšējo noteikumu 22.1.apakšpunkts)</a:t>
                      </a:r>
                      <a:endParaRPr lang="lv-LV" sz="900" dirty="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 </a:t>
                      </a:r>
                      <a:endParaRPr lang="lv-LV" sz="900" dirty="0">
                        <a:effectLst/>
                        <a:latin typeface="Calibri"/>
                        <a:ea typeface="Calibri"/>
                        <a:cs typeface="Times New Roman"/>
                      </a:endParaRPr>
                    </a:p>
                  </a:txBody>
                  <a:tcPr marL="57527" marR="57527" marT="0" marB="0" anchor="ctr"/>
                </a:tc>
              </a:tr>
              <a:tr h="529251">
                <a:tc>
                  <a:txBody>
                    <a:bodyPr/>
                    <a:lstStyle/>
                    <a:p>
                      <a:pPr algn="ctr">
                        <a:lnSpc>
                          <a:spcPct val="115000"/>
                        </a:lnSpc>
                        <a:spcAft>
                          <a:spcPts val="0"/>
                        </a:spcAft>
                      </a:pPr>
                      <a:r>
                        <a:rPr lang="lv-LV" sz="1000">
                          <a:effectLst/>
                        </a:rPr>
                        <a:t>3</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Klientiem sniegto konsultāciju atzīmēšana sistēmā SOPA. SOPA pielietošana ikdienā? (līguma 1.2.4.1. un 1.2.8.apakšpunkts, iekšējo noteikumu 13.punkts)</a:t>
                      </a:r>
                      <a:endParaRPr lang="lv-LV" sz="900">
                        <a:effectLst/>
                        <a:latin typeface="Calibri"/>
                        <a:ea typeface="Calibri"/>
                        <a:cs typeface="Times New Roman"/>
                      </a:endParaRPr>
                    </a:p>
                  </a:txBody>
                  <a:tcPr marL="57527" marR="57527" marT="0" marB="0"/>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 </a:t>
                      </a:r>
                      <a:endParaRPr lang="lv-LV" sz="900" dirty="0">
                        <a:effectLst/>
                        <a:latin typeface="Calibri"/>
                        <a:ea typeface="Calibri"/>
                        <a:cs typeface="Times New Roman"/>
                      </a:endParaRPr>
                    </a:p>
                  </a:txBody>
                  <a:tcPr marL="57527" marR="57527" marT="0" marB="0" anchor="ctr"/>
                </a:tc>
              </a:tr>
              <a:tr h="529251">
                <a:tc>
                  <a:txBody>
                    <a:bodyPr/>
                    <a:lstStyle/>
                    <a:p>
                      <a:pPr algn="ctr">
                        <a:lnSpc>
                          <a:spcPct val="115000"/>
                        </a:lnSpc>
                        <a:spcAft>
                          <a:spcPts val="0"/>
                        </a:spcAft>
                      </a:pPr>
                      <a:r>
                        <a:rPr lang="lv-LV" sz="1000">
                          <a:effectLst/>
                        </a:rPr>
                        <a:t>4</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Vai ārstniecības iestāde ir saņēmusi sūdzības no klientiem par sociālā darbinieka darbu? (līguma 4.2.2.apakšpunkts)</a:t>
                      </a:r>
                      <a:endParaRPr lang="lv-LV" sz="900">
                        <a:effectLst/>
                      </a:endParaRPr>
                    </a:p>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a:effectLst/>
                        </a:rPr>
                        <a:t> </a:t>
                      </a:r>
                      <a:endParaRPr lang="lv-LV" sz="900">
                        <a:effectLst/>
                        <a:latin typeface="Calibri"/>
                        <a:ea typeface="Calibri"/>
                        <a:cs typeface="Times New Roman"/>
                      </a:endParaRPr>
                    </a:p>
                  </a:txBody>
                  <a:tcPr marL="57527" marR="57527" marT="0" marB="0" anchor="ctr"/>
                </a:tc>
                <a:tc>
                  <a:txBody>
                    <a:bodyPr/>
                    <a:lstStyle/>
                    <a:p>
                      <a:pPr algn="just">
                        <a:lnSpc>
                          <a:spcPct val="115000"/>
                        </a:lnSpc>
                        <a:spcAft>
                          <a:spcPts val="0"/>
                        </a:spcAft>
                      </a:pPr>
                      <a:r>
                        <a:rPr lang="lv-LV" sz="1000" dirty="0">
                          <a:effectLst/>
                        </a:rPr>
                        <a:t> </a:t>
                      </a:r>
                      <a:endParaRPr lang="lv-LV" sz="900" dirty="0">
                        <a:effectLst/>
                        <a:latin typeface="Calibri"/>
                        <a:ea typeface="Calibri"/>
                        <a:cs typeface="Times New Roman"/>
                      </a:endParaRPr>
                    </a:p>
                  </a:txBody>
                  <a:tcPr marL="57527" marR="57527" marT="0" marB="0" anchor="ctr"/>
                </a:tc>
              </a:tr>
            </a:tbl>
          </a:graphicData>
        </a:graphic>
      </p:graphicFrame>
      <p:sp>
        <p:nvSpPr>
          <p:cNvPr id="8" name="Taisnstūris 7"/>
          <p:cNvSpPr/>
          <p:nvPr/>
        </p:nvSpPr>
        <p:spPr>
          <a:xfrm>
            <a:off x="323528" y="908720"/>
            <a:ext cx="7632848" cy="1569660"/>
          </a:xfrm>
          <a:prstGeom prst="rect">
            <a:avLst/>
          </a:prstGeom>
        </p:spPr>
        <p:txBody>
          <a:bodyPr wrap="square">
            <a:spAutoFit/>
          </a:bodyPr>
          <a:lstStyle/>
          <a:p>
            <a:pPr lvl="0" algn="just" fontAlgn="base">
              <a:spcBef>
                <a:spcPct val="0"/>
              </a:spcBef>
              <a:spcAft>
                <a:spcPct val="0"/>
              </a:spcAft>
            </a:pPr>
            <a:endParaRPr lang="lv-LV" altLang="lv-LV" sz="1600" dirty="0" smtClean="0">
              <a:solidFill>
                <a:prstClr val="black"/>
              </a:solidFill>
              <a:latin typeface="Times New Roman" pitchFamily="18" charset="0"/>
              <a:ea typeface="Calibri" pitchFamily="34" charset="0"/>
              <a:cs typeface="Times New Roman" pitchFamily="18" charset="0"/>
            </a:endParaRPr>
          </a:p>
          <a:p>
            <a:r>
              <a:rPr lang="lv-LV" sz="1600" dirty="0" smtClean="0">
                <a:solidFill>
                  <a:schemeClr val="tx2"/>
                </a:solidFill>
              </a:rPr>
              <a:t>E-pasts no darbinieka </a:t>
            </a:r>
            <a:r>
              <a:rPr lang="lv-LV" sz="1600" dirty="0" smtClean="0"/>
              <a:t>- Informēju</a:t>
            </a:r>
            <a:r>
              <a:rPr lang="lv-LV" sz="1600" dirty="0"/>
              <a:t>, ka 25.10. plānoju kopā ar Larisu Zariņu doties pārbaudēs uz Rīgas Austrumu klīniskās universitātes </a:t>
            </a:r>
            <a:r>
              <a:rPr lang="lv-LV" sz="1600" dirty="0" smtClean="0"/>
              <a:t>slimnīcu. Pārbaudes </a:t>
            </a:r>
            <a:r>
              <a:rPr lang="lv-LV" sz="1600" dirty="0"/>
              <a:t>mērķis – veikt pārrunas ar darbiniekiem, pārbaudīt deleģējuma līguma saistību izpildi un iekšējo noteikumu prasību izpildi</a:t>
            </a:r>
            <a:r>
              <a:rPr lang="lv-LV" sz="1600" dirty="0" smtClean="0"/>
              <a:t>.</a:t>
            </a:r>
          </a:p>
          <a:p>
            <a:r>
              <a:rPr lang="lv-LV" sz="1600" dirty="0" smtClean="0">
                <a:solidFill>
                  <a:schemeClr val="tx2"/>
                </a:solidFill>
              </a:rPr>
              <a:t>Anketa, kuru izmanto uz vietas pie pakalpojumu sniedzēja: </a:t>
            </a:r>
            <a:endParaRPr lang="lv-LV" sz="1600" dirty="0">
              <a:solidFill>
                <a:schemeClr val="tx2"/>
              </a:solidFill>
            </a:endParaRPr>
          </a:p>
        </p:txBody>
      </p:sp>
    </p:spTree>
    <p:extLst>
      <p:ext uri="{BB962C8B-B14F-4D97-AF65-F5344CB8AC3E}">
        <p14:creationId xmlns:p14="http://schemas.microsoft.com/office/powerpoint/2010/main" val="3818615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611560" y="116632"/>
            <a:ext cx="8085584" cy="1080120"/>
          </a:xfrm>
        </p:spPr>
        <p:txBody>
          <a:bodyPr>
            <a:normAutofit fontScale="90000"/>
          </a:bodyPr>
          <a:lstStyle/>
          <a:p>
            <a:r>
              <a:rPr lang="lv-LV" sz="3600" b="1" dirty="0"/>
              <a:t/>
            </a:r>
            <a:br>
              <a:rPr lang="lv-LV" sz="3600" b="1" dirty="0"/>
            </a:br>
            <a:r>
              <a:rPr lang="lv-LV" sz="3600" b="1" dirty="0"/>
              <a:t/>
            </a:r>
            <a:br>
              <a:rPr lang="lv-LV" sz="3600" b="1" dirty="0"/>
            </a:br>
            <a:r>
              <a:rPr lang="lv-LV" sz="3600" b="1" dirty="0"/>
              <a:t/>
            </a:r>
            <a:br>
              <a:rPr lang="lv-LV" sz="3600" b="1" dirty="0"/>
            </a:br>
            <a:r>
              <a:rPr lang="lv-LV" sz="3300" b="1" dirty="0"/>
              <a:t>Sociālo pakalpojumu administrēšanas struktūra</a:t>
            </a:r>
            <a:br>
              <a:rPr lang="lv-LV" sz="3300" b="1" dirty="0"/>
            </a:br>
            <a:r>
              <a:rPr lang="lv-LV" sz="3600" b="1" dirty="0"/>
              <a:t/>
            </a:r>
            <a:br>
              <a:rPr lang="lv-LV" sz="3600" b="1" dirty="0"/>
            </a:br>
            <a:r>
              <a:rPr lang="lv-LV" sz="2700" dirty="0"/>
              <a:t>2016.gadā sociālos pakalpojumus nodrošināja 130 sociālo pakalpojumu sniedzēji, izlietojot EUR 41 892 028 (iesk. valsts finansējumu) </a:t>
            </a:r>
          </a:p>
        </p:txBody>
      </p:sp>
      <p:sp>
        <p:nvSpPr>
          <p:cNvPr id="3" name="Satura vietturis 2"/>
          <p:cNvSpPr>
            <a:spLocks noGrp="1"/>
          </p:cNvSpPr>
          <p:nvPr>
            <p:ph idx="1"/>
          </p:nvPr>
        </p:nvSpPr>
        <p:spPr>
          <a:xfrm>
            <a:off x="457200" y="1340768"/>
            <a:ext cx="8229600" cy="4785395"/>
          </a:xfrm>
        </p:spPr>
        <p:txBody>
          <a:bodyPr/>
          <a:lstStyle/>
          <a:p>
            <a:pPr marL="0" indent="0">
              <a:buNone/>
            </a:pPr>
            <a:endParaRPr lang="lv-LV" b="1" dirty="0"/>
          </a:p>
          <a:p>
            <a:pPr marL="0" indent="0">
              <a:buNone/>
            </a:pPr>
            <a:endParaRPr lang="lv-LV" b="1" dirty="0"/>
          </a:p>
          <a:p>
            <a:pPr marL="0" indent="0">
              <a:buNone/>
            </a:pPr>
            <a:endParaRPr lang="lv-LV" sz="2800" b="1" dirty="0"/>
          </a:p>
          <a:p>
            <a:pPr marL="0" indent="0">
              <a:buNone/>
            </a:pPr>
            <a:r>
              <a:rPr lang="lv-LV" sz="2800" b="1" dirty="0"/>
              <a:t>Divi līmeņi:</a:t>
            </a:r>
          </a:p>
          <a:p>
            <a:pPr marL="514350" indent="-514350">
              <a:buAutoNum type="arabicParenR"/>
            </a:pPr>
            <a:r>
              <a:rPr lang="lv-LV" sz="2800" dirty="0"/>
              <a:t>Sociālo pakalpojumu administrēšana (sociālo programmu līmenis)</a:t>
            </a:r>
          </a:p>
          <a:p>
            <a:pPr marL="514350" indent="-514350">
              <a:buAutoNum type="arabicParenR"/>
            </a:pPr>
            <a:r>
              <a:rPr lang="lv-LV" sz="2800" dirty="0"/>
              <a:t>Sociālo pakalpojumu nodrošināšana iedzīvotājiem (</a:t>
            </a:r>
            <a:r>
              <a:rPr lang="lv-LV" sz="2800" dirty="0" err="1"/>
              <a:t>mikro</a:t>
            </a:r>
            <a:r>
              <a:rPr lang="lv-LV" sz="2800" dirty="0"/>
              <a:t> līmenis)</a:t>
            </a:r>
          </a:p>
          <a:p>
            <a:pPr marL="0" indent="0">
              <a:buNone/>
            </a:pPr>
            <a:endParaRPr lang="lv-LV" dirty="0"/>
          </a:p>
          <a:p>
            <a:pPr marL="0" indent="0">
              <a:buNone/>
            </a:pPr>
            <a:endParaRPr lang="lv-LV" dirty="0"/>
          </a:p>
        </p:txBody>
      </p:sp>
    </p:spTree>
    <p:extLst>
      <p:ext uri="{BB962C8B-B14F-4D97-AF65-F5344CB8AC3E}">
        <p14:creationId xmlns:p14="http://schemas.microsoft.com/office/powerpoint/2010/main" val="247147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3200" b="1" dirty="0"/>
              <a:t>Piemēri par </a:t>
            </a:r>
            <a:r>
              <a:rPr lang="lv-LV" sz="3200" b="1" dirty="0" smtClean="0"/>
              <a:t>pārbaudēm (2)</a:t>
            </a:r>
            <a:br>
              <a:rPr lang="lv-LV" sz="3200" b="1" dirty="0" smtClean="0"/>
            </a:br>
            <a:r>
              <a:rPr lang="lv-LV" sz="2800" dirty="0" smtClean="0"/>
              <a:t>atgriezeniskā saite vadībai </a:t>
            </a:r>
            <a:endParaRPr lang="lv-LV" sz="2800" dirty="0"/>
          </a:p>
        </p:txBody>
      </p:sp>
      <p:sp>
        <p:nvSpPr>
          <p:cNvPr id="4" name="Satura vietturis 3"/>
          <p:cNvSpPr>
            <a:spLocks noGrp="1"/>
          </p:cNvSpPr>
          <p:nvPr>
            <p:ph idx="1"/>
          </p:nvPr>
        </p:nvSpPr>
        <p:spPr>
          <a:xfrm>
            <a:off x="457200" y="1600200"/>
            <a:ext cx="8229600" cy="4339650"/>
          </a:xfrm>
          <a:prstGeom prst="rect">
            <a:avLst/>
          </a:prstGeom>
        </p:spPr>
        <p:txBody>
          <a:bodyPr>
            <a:spAutoFit/>
          </a:bodyPr>
          <a:lstStyle/>
          <a:p>
            <a:r>
              <a:rPr lang="lv-LV" sz="2000" dirty="0"/>
              <a:t>Galvenā nepilnība, ir saistīta ar to, ka no ārstniecības iestādes puses darbiniekam netiek nodrošinātas apmācības un </a:t>
            </a:r>
            <a:r>
              <a:rPr lang="lv-LV" sz="2000" dirty="0" err="1"/>
              <a:t>supervīzija</a:t>
            </a:r>
            <a:r>
              <a:rPr lang="lv-LV" sz="2000" dirty="0" smtClean="0"/>
              <a:t>.</a:t>
            </a:r>
            <a:endParaRPr lang="lv-LV" sz="2000" dirty="0"/>
          </a:p>
          <a:p>
            <a:r>
              <a:rPr lang="lv-LV" sz="2000" dirty="0"/>
              <a:t>Tika aktualizēts sadarbības jautājumi ar patversmēm un problēmas ar personām alkohola </a:t>
            </a:r>
            <a:r>
              <a:rPr lang="lv-LV" sz="2000" dirty="0" smtClean="0"/>
              <a:t>reibumā: </a:t>
            </a:r>
          </a:p>
          <a:p>
            <a:pPr marL="0" indent="0">
              <a:buNone/>
            </a:pPr>
            <a:r>
              <a:rPr lang="lv-LV" sz="2000" dirty="0" smtClean="0"/>
              <a:t>- problēmas </a:t>
            </a:r>
            <a:r>
              <a:rPr lang="lv-LV" sz="2000" dirty="0"/>
              <a:t>ar patversmes pakalpojumu sniedzējiem (</a:t>
            </a:r>
            <a:r>
              <a:rPr lang="lv-LV" sz="2000" dirty="0" err="1"/>
              <a:t>līgumorganizācijām</a:t>
            </a:r>
            <a:r>
              <a:rPr lang="lv-LV" sz="2000" dirty="0"/>
              <a:t>) – tika norādīts, ka no ārstniecības iestādes ir grūtības sazvanīt patversmes, kā arī patversme reizēm atsakās uzņemt klientu, ja personai nav nodrošināti tehniskie palīglīdzekļi;</a:t>
            </a:r>
          </a:p>
          <a:p>
            <a:pPr marL="0" lvl="0" indent="0">
              <a:buNone/>
            </a:pPr>
            <a:r>
              <a:rPr lang="lv-LV" sz="2000" dirty="0" smtClean="0"/>
              <a:t>- problēmas </a:t>
            </a:r>
            <a:r>
              <a:rPr lang="lv-LV" sz="2000" dirty="0"/>
              <a:t>ar klientiem alkohola reibumā, problēmas ar transporta nodrošināšanu un reizēm pašvaldības policija atsakās viņu nogādāt uz patversmi Gaiziņa ielā 7</a:t>
            </a:r>
            <a:r>
              <a:rPr lang="lv-LV" sz="2000" dirty="0" smtClean="0"/>
              <a:t>.</a:t>
            </a:r>
            <a:endParaRPr lang="lv-LV" sz="2000" dirty="0"/>
          </a:p>
          <a:p>
            <a:r>
              <a:rPr lang="lv-LV" sz="2000" dirty="0"/>
              <a:t>Turpmāk plānotas pārbaudes arī citās ārstniecības iestādes. Pēc tam varēs salīdzināt pārbaudēs konstatēto. </a:t>
            </a:r>
          </a:p>
        </p:txBody>
      </p:sp>
    </p:spTree>
    <p:extLst>
      <p:ext uri="{BB962C8B-B14F-4D97-AF65-F5344CB8AC3E}">
        <p14:creationId xmlns:p14="http://schemas.microsoft.com/office/powerpoint/2010/main" val="750675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3200" b="1" dirty="0" smtClean="0"/>
              <a:t>Piemēra par pārbaudēm (3)</a:t>
            </a:r>
            <a:br>
              <a:rPr lang="lv-LV" sz="3200" b="1" dirty="0" smtClean="0"/>
            </a:br>
            <a:r>
              <a:rPr lang="lv-LV" sz="3200" dirty="0" smtClean="0"/>
              <a:t>Rīgas sociālā dienesta klientu lietu pārbaude</a:t>
            </a:r>
            <a:endParaRPr lang="lv-LV" sz="3200" dirty="0"/>
          </a:p>
        </p:txBody>
      </p:sp>
      <p:sp>
        <p:nvSpPr>
          <p:cNvPr id="3" name="Satura vietturis 2"/>
          <p:cNvSpPr>
            <a:spLocks noGrp="1"/>
          </p:cNvSpPr>
          <p:nvPr>
            <p:ph idx="1"/>
          </p:nvPr>
        </p:nvSpPr>
        <p:spPr/>
        <p:txBody>
          <a:bodyPr>
            <a:normAutofit fontScale="92500"/>
          </a:bodyPr>
          <a:lstStyle/>
          <a:p>
            <a:r>
              <a:rPr lang="lv-LV" dirty="0" smtClean="0"/>
              <a:t>Labklājības departamenta noteikumi par klientu lietu dokumentēšanu</a:t>
            </a:r>
          </a:p>
          <a:p>
            <a:r>
              <a:rPr lang="lv-LV" dirty="0" smtClean="0"/>
              <a:t>Metodiskie ieteikumi, kā pildīt katru no klienta lietas sadaļām</a:t>
            </a:r>
          </a:p>
          <a:p>
            <a:r>
              <a:rPr lang="lv-LV" dirty="0" smtClean="0"/>
              <a:t>Rīkojums par klientu lietu pārbaudi - </a:t>
            </a:r>
            <a:r>
              <a:rPr lang="lv-LV" sz="2200" dirty="0" smtClean="0"/>
              <a:t>RSD </a:t>
            </a:r>
            <a:r>
              <a:rPr lang="lv-LV" sz="2200" dirty="0"/>
              <a:t>Lietu pārbaudi veic kalendārā gada ietvaros, pārbaudot ne mazāk kā 3% no iepriekšējā gadā uzskaitīto Lietu skaita.</a:t>
            </a:r>
            <a:endParaRPr lang="lv-LV" sz="2200" dirty="0" smtClean="0"/>
          </a:p>
          <a:p>
            <a:r>
              <a:rPr lang="lv-LV" dirty="0" smtClean="0"/>
              <a:t>Sagatavota veidlapa kā dokumentēt pārbaudes</a:t>
            </a:r>
          </a:p>
          <a:p>
            <a:r>
              <a:rPr lang="lv-LV" dirty="0" smtClean="0"/>
              <a:t>RSD sagatavo ziņojumu par pārbaudēs konstatēto</a:t>
            </a:r>
            <a:endParaRPr lang="lv-LV" dirty="0"/>
          </a:p>
        </p:txBody>
      </p:sp>
    </p:spTree>
    <p:extLst>
      <p:ext uri="{BB962C8B-B14F-4D97-AF65-F5344CB8AC3E}">
        <p14:creationId xmlns:p14="http://schemas.microsoft.com/office/powerpoint/2010/main" val="2568276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604448"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irsraksts 1"/>
          <p:cNvSpPr>
            <a:spLocks noGrp="1"/>
          </p:cNvSpPr>
          <p:nvPr>
            <p:ph type="ctrTitle"/>
          </p:nvPr>
        </p:nvSpPr>
        <p:spPr>
          <a:xfrm>
            <a:off x="685800" y="836713"/>
            <a:ext cx="7918648" cy="2520279"/>
          </a:xfrm>
        </p:spPr>
        <p:txBody>
          <a:bodyPr>
            <a:normAutofit fontScale="90000"/>
          </a:bodyPr>
          <a:lstStyle/>
          <a:p>
            <a:r>
              <a:rPr lang="lv-LV" dirty="0" smtClean="0"/>
              <a:t/>
            </a:r>
            <a:br>
              <a:rPr lang="lv-LV" dirty="0" smtClean="0"/>
            </a:br>
            <a:r>
              <a:rPr lang="lv-LV" dirty="0"/>
              <a:t/>
            </a:r>
            <a:br>
              <a:rPr lang="lv-LV" dirty="0"/>
            </a:br>
            <a:r>
              <a:rPr lang="lv-LV" dirty="0" smtClean="0"/>
              <a:t/>
            </a:r>
            <a:br>
              <a:rPr lang="lv-LV" dirty="0" smtClean="0"/>
            </a:br>
            <a:r>
              <a:rPr lang="lv-LV" dirty="0"/>
              <a:t/>
            </a:r>
            <a:br>
              <a:rPr lang="lv-LV" dirty="0"/>
            </a:br>
            <a:r>
              <a:rPr lang="lv-LV" dirty="0" smtClean="0"/>
              <a:t/>
            </a:r>
            <a:br>
              <a:rPr lang="lv-LV" dirty="0" smtClean="0"/>
            </a:br>
            <a:r>
              <a:rPr lang="lv-LV" sz="5600" b="1" dirty="0" smtClean="0">
                <a:solidFill>
                  <a:schemeClr val="accent1"/>
                </a:solidFill>
              </a:rPr>
              <a:t>UDV </a:t>
            </a:r>
            <a:r>
              <a:rPr lang="lv-LV" sz="5600" b="1" dirty="0">
                <a:solidFill>
                  <a:schemeClr val="accent1"/>
                </a:solidFill>
              </a:rPr>
              <a:t>elektroniskās bāreņu novērtēšanas </a:t>
            </a:r>
            <a:r>
              <a:rPr lang="lv-LV" sz="5600" b="1" dirty="0" smtClean="0">
                <a:solidFill>
                  <a:schemeClr val="accent1"/>
                </a:solidFill>
              </a:rPr>
              <a:t>anketa</a:t>
            </a:r>
            <a:endParaRPr lang="lv-LV" sz="5600" b="1" dirty="0">
              <a:solidFill>
                <a:schemeClr val="accent1"/>
              </a:solidFill>
            </a:endParaRPr>
          </a:p>
        </p:txBody>
      </p:sp>
      <p:sp>
        <p:nvSpPr>
          <p:cNvPr id="4" name="Apakšvirsraksts 3"/>
          <p:cNvSpPr>
            <a:spLocks noGrp="1"/>
          </p:cNvSpPr>
          <p:nvPr>
            <p:ph type="subTitle" idx="1"/>
          </p:nvPr>
        </p:nvSpPr>
        <p:spPr>
          <a:xfrm>
            <a:off x="1259632" y="2636912"/>
            <a:ext cx="6400800" cy="1752600"/>
          </a:xfrm>
        </p:spPr>
        <p:txBody>
          <a:bodyPr/>
          <a:lstStyle/>
          <a:p>
            <a:endParaRPr lang="lv-LV" dirty="0"/>
          </a:p>
        </p:txBody>
      </p:sp>
    </p:spTree>
    <p:extLst>
      <p:ext uri="{BB962C8B-B14F-4D97-AF65-F5344CB8AC3E}">
        <p14:creationId xmlns:p14="http://schemas.microsoft.com/office/powerpoint/2010/main" val="4250853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79512" y="274638"/>
            <a:ext cx="8507288" cy="778098"/>
          </a:xfrm>
        </p:spPr>
        <p:txBody>
          <a:bodyPr>
            <a:normAutofit fontScale="90000"/>
          </a:bodyPr>
          <a:lstStyle/>
          <a:p>
            <a:r>
              <a:rPr lang="lv-LV" sz="2500" b="1" dirty="0"/>
              <a:t>UDV elektroniskās bāreņu novērtēšanas anketas </a:t>
            </a:r>
            <a:r>
              <a:rPr lang="lv-LV" sz="2500" b="1" dirty="0" smtClean="0"/>
              <a:t>darbība </a:t>
            </a:r>
            <a:r>
              <a:rPr lang="lv-LV" sz="2200" dirty="0" smtClean="0"/>
              <a:t>(lieto sociālais dienests un bērnu ilgstošās sociālas aprūpes iestādes)</a:t>
            </a:r>
            <a:endParaRPr lang="lv-LV" sz="2200" dirty="0"/>
          </a:p>
        </p:txBody>
      </p:sp>
      <p:sp>
        <p:nvSpPr>
          <p:cNvPr id="3" name="Satura vietturis 2"/>
          <p:cNvSpPr>
            <a:spLocks noGrp="1"/>
          </p:cNvSpPr>
          <p:nvPr>
            <p:ph idx="1"/>
          </p:nvPr>
        </p:nvSpPr>
        <p:spPr>
          <a:xfrm>
            <a:off x="539552" y="1340768"/>
            <a:ext cx="8229600" cy="4785395"/>
          </a:xfrm>
        </p:spPr>
        <p:txBody>
          <a:bodyPr>
            <a:noAutofit/>
          </a:bodyPr>
          <a:lstStyle/>
          <a:p>
            <a:pPr marL="0" indent="0">
              <a:buNone/>
            </a:pPr>
            <a:r>
              <a:rPr lang="lv-LV" sz="2100" u="sng" dirty="0" smtClean="0"/>
              <a:t>SF </a:t>
            </a:r>
            <a:r>
              <a:rPr lang="lv-LV" sz="2100" u="sng" dirty="0"/>
              <a:t>moduļa galvenās priekšrocības: </a:t>
            </a:r>
            <a:endParaRPr lang="lv-LV" sz="2100" u="sng" dirty="0" smtClean="0"/>
          </a:p>
          <a:p>
            <a:pPr marL="457200" indent="-457200" algn="just">
              <a:buAutoNum type="arabicPeriod"/>
            </a:pPr>
            <a:r>
              <a:rPr lang="lv-LV" sz="2000" dirty="0" smtClean="0"/>
              <a:t>Nav </a:t>
            </a:r>
            <a:r>
              <a:rPr lang="lv-LV" sz="2000" dirty="0"/>
              <a:t>nepieciešams lietot (drukāt) papīra veidlapas datu </a:t>
            </a:r>
            <a:r>
              <a:rPr lang="lv-LV" sz="2000" dirty="0" smtClean="0"/>
              <a:t>aizpildīšanai</a:t>
            </a:r>
          </a:p>
          <a:p>
            <a:pPr marL="457200" indent="-457200" algn="just">
              <a:buAutoNum type="arabicPeriod"/>
            </a:pPr>
            <a:r>
              <a:rPr lang="lv-LV" sz="2000" dirty="0" smtClean="0"/>
              <a:t>Veicot </a:t>
            </a:r>
            <a:r>
              <a:rPr lang="lv-LV" sz="2000" dirty="0"/>
              <a:t>sociālo darbu ar </a:t>
            </a:r>
            <a:r>
              <a:rPr lang="lv-LV" sz="2000" dirty="0" smtClean="0"/>
              <a:t>bāreni</a:t>
            </a:r>
            <a:r>
              <a:rPr lang="lv-LV" sz="2000" dirty="0"/>
              <a:t>, </a:t>
            </a:r>
            <a:r>
              <a:rPr lang="lv-LV" sz="2000" dirty="0" smtClean="0"/>
              <a:t>var </a:t>
            </a:r>
            <a:r>
              <a:rPr lang="lv-LV" sz="2000" dirty="0"/>
              <a:t>secināt, kā dinamikā mainās personas </a:t>
            </a:r>
            <a:r>
              <a:rPr lang="lv-LV" sz="2000" dirty="0" smtClean="0"/>
              <a:t>sociālā funkcionēšana </a:t>
            </a:r>
          </a:p>
          <a:p>
            <a:pPr marL="457200" indent="-457200" algn="just">
              <a:buAutoNum type="arabicPeriod"/>
            </a:pPr>
            <a:r>
              <a:rPr lang="lv-LV" sz="2000" dirty="0" smtClean="0"/>
              <a:t>Operatīva </a:t>
            </a:r>
            <a:r>
              <a:rPr lang="lv-LV" sz="2000" dirty="0"/>
              <a:t>datu </a:t>
            </a:r>
            <a:r>
              <a:rPr lang="lv-LV" sz="2000" dirty="0" smtClean="0"/>
              <a:t>apmaiņa, </a:t>
            </a:r>
            <a:r>
              <a:rPr lang="lv-LV" sz="2000" dirty="0"/>
              <a:t>piemēram, starp ārpusģimenes aprūpes pakalpojuma institūcijām un Rīgas Sociālo </a:t>
            </a:r>
            <a:r>
              <a:rPr lang="lv-LV" sz="2000" dirty="0" smtClean="0"/>
              <a:t>dienestu</a:t>
            </a:r>
          </a:p>
          <a:p>
            <a:pPr marL="457200" indent="-457200" algn="just">
              <a:buAutoNum type="arabicPeriod"/>
            </a:pPr>
            <a:r>
              <a:rPr lang="lv-LV" sz="2000" dirty="0" smtClean="0"/>
              <a:t>Var korelēt </a:t>
            </a:r>
            <a:r>
              <a:rPr lang="lv-LV" sz="2000" dirty="0"/>
              <a:t>datus par bāreņu sociālās funkcionēšanas spējām, kā arī salīdzināt datus starp </a:t>
            </a:r>
            <a:r>
              <a:rPr lang="lv-LV" sz="2000" dirty="0" smtClean="0"/>
              <a:t>institūcijām</a:t>
            </a:r>
          </a:p>
          <a:p>
            <a:pPr marL="457200" indent="-457200" algn="just">
              <a:buAutoNum type="arabicPeriod"/>
            </a:pPr>
            <a:r>
              <a:rPr lang="lv-LV" sz="2000" dirty="0" smtClean="0"/>
              <a:t>Mazinās </a:t>
            </a:r>
            <a:r>
              <a:rPr lang="lv-LV" sz="2000" dirty="0"/>
              <a:t>sociālā darbinieka klienta sociālās situācijas novērtējuma subjektivitātes </a:t>
            </a:r>
            <a:r>
              <a:rPr lang="lv-LV" sz="2000" dirty="0" smtClean="0"/>
              <a:t>risku</a:t>
            </a:r>
          </a:p>
          <a:p>
            <a:pPr marL="457200" indent="-457200" algn="just">
              <a:buAutoNum type="arabicPeriod"/>
            </a:pPr>
            <a:r>
              <a:rPr lang="lv-LV" sz="2000" dirty="0" smtClean="0"/>
              <a:t>Atbalsts pašvaldības </a:t>
            </a:r>
            <a:r>
              <a:rPr lang="lv-LV" sz="2000" dirty="0"/>
              <a:t>sociālo pakalpojumu politikas plānošanā un </a:t>
            </a:r>
            <a:r>
              <a:rPr lang="lv-LV" sz="2000" dirty="0" smtClean="0"/>
              <a:t>attīstībā </a:t>
            </a:r>
          </a:p>
          <a:p>
            <a:pPr marL="0" indent="0" algn="just">
              <a:buNone/>
            </a:pPr>
            <a:endParaRPr lang="lv-LV" sz="2100" dirty="0" smtClean="0"/>
          </a:p>
          <a:p>
            <a:pPr marL="457200" indent="-457200" algn="just">
              <a:buAutoNum type="arabicPeriod"/>
            </a:pPr>
            <a:endParaRPr lang="lv-LV" sz="2100" dirty="0"/>
          </a:p>
          <a:p>
            <a:pPr marL="457200" indent="-457200" algn="just">
              <a:buAutoNum type="arabicPeriod"/>
            </a:pPr>
            <a:endParaRPr lang="lv-LV" sz="2100" dirty="0" smtClean="0"/>
          </a:p>
        </p:txBody>
      </p:sp>
    </p:spTree>
    <p:extLst>
      <p:ext uri="{BB962C8B-B14F-4D97-AF65-F5344CB8AC3E}">
        <p14:creationId xmlns:p14="http://schemas.microsoft.com/office/powerpoint/2010/main" val="826484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52736"/>
            <a:ext cx="7487692" cy="5682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aisnstūris 3"/>
          <p:cNvSpPr/>
          <p:nvPr/>
        </p:nvSpPr>
        <p:spPr>
          <a:xfrm>
            <a:off x="755576" y="476672"/>
            <a:ext cx="7559700" cy="507831"/>
          </a:xfrm>
          <a:prstGeom prst="rect">
            <a:avLst/>
          </a:prstGeom>
        </p:spPr>
        <p:txBody>
          <a:bodyPr wrap="square">
            <a:spAutoFit/>
          </a:bodyPr>
          <a:lstStyle/>
          <a:p>
            <a:pPr algn="ctr"/>
            <a:r>
              <a:rPr lang="lv-LV" sz="2700" b="1" dirty="0" smtClean="0"/>
              <a:t>Rīgas Sociālā dienesta klientu statistika 2017.gadā</a:t>
            </a:r>
            <a:endParaRPr lang="lv-LV" sz="2700" b="1" dirty="0"/>
          </a:p>
        </p:txBody>
      </p:sp>
    </p:spTree>
    <p:extLst>
      <p:ext uri="{BB962C8B-B14F-4D97-AF65-F5344CB8AC3E}">
        <p14:creationId xmlns:p14="http://schemas.microsoft.com/office/powerpoint/2010/main" val="1593495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3000" b="1" dirty="0"/>
              <a:t>Labklājības departamenta atbildība sociālo pakalpojumu administrēšanā</a:t>
            </a:r>
          </a:p>
        </p:txBody>
      </p:sp>
      <p:sp>
        <p:nvSpPr>
          <p:cNvPr id="3" name="Satura vietturis 2"/>
          <p:cNvSpPr>
            <a:spLocks noGrp="1"/>
          </p:cNvSpPr>
          <p:nvPr>
            <p:ph idx="1"/>
          </p:nvPr>
        </p:nvSpPr>
        <p:spPr/>
        <p:txBody>
          <a:bodyPr>
            <a:normAutofit fontScale="85000" lnSpcReduction="10000"/>
          </a:bodyPr>
          <a:lstStyle/>
          <a:p>
            <a:r>
              <a:rPr lang="lv-LV" dirty="0"/>
              <a:t>mērķa grupu vajadzību noskaidrošana un izvērtēšana</a:t>
            </a:r>
          </a:p>
          <a:p>
            <a:r>
              <a:rPr lang="lv-LV" dirty="0"/>
              <a:t>jaunu sociālo pakalpojumu attīstīšana </a:t>
            </a:r>
          </a:p>
          <a:p>
            <a:r>
              <a:rPr lang="lv-LV" dirty="0"/>
              <a:t>esošo sociālo pakalpojumu monitoringa sistēmas izveide un monitoringa veikšana</a:t>
            </a:r>
          </a:p>
          <a:p>
            <a:r>
              <a:rPr lang="lv-LV" dirty="0"/>
              <a:t>pakalpojumu pirkšana saskaņā ar Publisko iepirkumu likumu</a:t>
            </a:r>
          </a:p>
          <a:p>
            <a:r>
              <a:rPr lang="lv-LV" dirty="0"/>
              <a:t>metodoloģiskais atbalsts sociālo pakalpojumu sniedzējiem</a:t>
            </a:r>
          </a:p>
          <a:p>
            <a:r>
              <a:rPr lang="lv-LV" dirty="0"/>
              <a:t>priekšlikumu izstrāde sociālo pakalpojumu sistēmas darbības problēmu profilaksei un </a:t>
            </a:r>
            <a:r>
              <a:rPr lang="lv-LV" dirty="0" err="1"/>
              <a:t>uzlabošnai</a:t>
            </a:r>
            <a:r>
              <a:rPr lang="lv-LV" dirty="0"/>
              <a:t> </a:t>
            </a:r>
          </a:p>
          <a:p>
            <a:endParaRPr lang="lv-LV" dirty="0"/>
          </a:p>
          <a:p>
            <a:endParaRPr lang="lv-LV" dirty="0"/>
          </a:p>
        </p:txBody>
      </p:sp>
    </p:spTree>
    <p:extLst>
      <p:ext uri="{BB962C8B-B14F-4D97-AF65-F5344CB8AC3E}">
        <p14:creationId xmlns:p14="http://schemas.microsoft.com/office/powerpoint/2010/main" val="413501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4000" b="1" dirty="0"/>
              <a:t>Iedzīvotāju sociālo vajadzību apzināšana</a:t>
            </a:r>
            <a:r>
              <a:rPr lang="lv-LV" dirty="0"/>
              <a:t/>
            </a:r>
            <a:br>
              <a:rPr lang="lv-LV" dirty="0"/>
            </a:br>
            <a:r>
              <a:rPr lang="lv-LV" sz="2200" dirty="0"/>
              <a:t>idejas par vajadzībām un vai ir nepieciešama Labklājības departamenta rīcība</a:t>
            </a:r>
            <a:endParaRPr lang="lv-LV" dirty="0"/>
          </a:p>
        </p:txBody>
      </p:sp>
      <p:sp>
        <p:nvSpPr>
          <p:cNvPr id="3" name="Satura vietturis 2"/>
          <p:cNvSpPr>
            <a:spLocks noGrp="1"/>
          </p:cNvSpPr>
          <p:nvPr>
            <p:ph idx="1"/>
          </p:nvPr>
        </p:nvSpPr>
        <p:spPr>
          <a:xfrm>
            <a:off x="467544" y="1340768"/>
            <a:ext cx="8229600" cy="5256584"/>
          </a:xfrm>
        </p:spPr>
        <p:txBody>
          <a:bodyPr>
            <a:normAutofit fontScale="62500" lnSpcReduction="20000"/>
          </a:bodyPr>
          <a:lstStyle/>
          <a:p>
            <a:r>
              <a:rPr lang="lv-LV" dirty="0"/>
              <a:t>Informācija no NVO – pakalpojumu sniedzējiem, interešu pārstāvjiem (rakstiska, mutiska)</a:t>
            </a:r>
          </a:p>
          <a:p>
            <a:r>
              <a:rPr lang="lv-LV" dirty="0"/>
              <a:t>Padomēs/ komitejās/konferencēs/ semināros/ medijos  uzzinātā informācija/ problēmas/ idejas</a:t>
            </a:r>
          </a:p>
          <a:p>
            <a:r>
              <a:rPr lang="lv-LV" dirty="0"/>
              <a:t>Pētījumu rezultāti, ārvalstu komandējumi </a:t>
            </a:r>
          </a:p>
          <a:p>
            <a:r>
              <a:rPr lang="lv-LV" dirty="0"/>
              <a:t>Pašu konstatētais esošo pakalpojumu monitoringa rezultātā / pusgada – gada izvērtējuma rezultātā, ceturkšņa atskaites </a:t>
            </a:r>
          </a:p>
          <a:p>
            <a:r>
              <a:rPr lang="lv-LV" dirty="0"/>
              <a:t>Sociālās sistēmas «Vajadzību saraksta» veidošana</a:t>
            </a:r>
          </a:p>
          <a:p>
            <a:r>
              <a:rPr lang="lv-LV" dirty="0"/>
              <a:t>Iegūtās informācijas sākotnējā analīze/ dati par problēmas pazīmēm, mērķa grupas pazīmēm, idejām par iespējamiem risinājumiem, provizorisko finansējumu</a:t>
            </a:r>
          </a:p>
          <a:p>
            <a:pPr marL="0" indent="0">
              <a:buNone/>
            </a:pPr>
            <a:endParaRPr lang="lv-LV" dirty="0"/>
          </a:p>
          <a:p>
            <a:pPr lvl="1">
              <a:buFont typeface="Arial" panose="020B0604020202020204" pitchFamily="34" charset="0"/>
              <a:buChar char="‼"/>
            </a:pPr>
            <a:r>
              <a:rPr lang="lv-LV" dirty="0"/>
              <a:t>Vai vajadzība ir jārisina makro līmenī (mērķa grupa, visi tādi cilvēki, kurus skar problēma; kuriem ir kopīgas pazīmes), vai arī to ir iespējams apmierināt ar esošajiem pakalpojumiem un lēmuma pieņemšanas procesu?</a:t>
            </a:r>
          </a:p>
          <a:p>
            <a:pPr lvl="1">
              <a:buFont typeface="Arial" panose="020B0604020202020204" pitchFamily="34" charset="0"/>
              <a:buChar char="‼"/>
            </a:pPr>
            <a:r>
              <a:rPr lang="lv-LV" dirty="0"/>
              <a:t>Vai tas vispār attiecas uz LD kompetenci un ir piekritīga sociālās palīdzības un sociālo pakalpojumu jomai?</a:t>
            </a:r>
          </a:p>
          <a:p>
            <a:pPr lvl="1">
              <a:buFont typeface="Arial" panose="020B0604020202020204" pitchFamily="34" charset="0"/>
              <a:buChar char="‼"/>
            </a:pPr>
            <a:r>
              <a:rPr lang="lv-LV" dirty="0"/>
              <a:t>Vai minēto problēmu nerisina jau kādas pastāvošas struktūras (veselības aprūpe, NVA, naudas trūkums, nepilnības tiesību aktos)?</a:t>
            </a:r>
          </a:p>
          <a:p>
            <a:pPr marL="0" indent="0">
              <a:buNone/>
            </a:pPr>
            <a:endParaRPr lang="lv-LV" dirty="0"/>
          </a:p>
        </p:txBody>
      </p:sp>
    </p:spTree>
    <p:extLst>
      <p:ext uri="{BB962C8B-B14F-4D97-AF65-F5344CB8AC3E}">
        <p14:creationId xmlns:p14="http://schemas.microsoft.com/office/powerpoint/2010/main" val="148691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274638"/>
            <a:ext cx="8435280" cy="1143000"/>
          </a:xfrm>
        </p:spPr>
        <p:txBody>
          <a:bodyPr>
            <a:normAutofit/>
          </a:bodyPr>
          <a:lstStyle/>
          <a:p>
            <a:pPr lvl="1" algn="ctr" rtl="0">
              <a:spcBef>
                <a:spcPct val="0"/>
              </a:spcBef>
            </a:pPr>
            <a:r>
              <a:rPr lang="lv-LV" sz="3200" b="1" dirty="0">
                <a:latin typeface="+mj-lt"/>
              </a:rPr>
              <a:t>Ja nepieciešamas izmaiņas pastāvošajā struktūrā/praksē</a:t>
            </a:r>
          </a:p>
        </p:txBody>
      </p:sp>
      <p:sp>
        <p:nvSpPr>
          <p:cNvPr id="3" name="Satura vietturis 2"/>
          <p:cNvSpPr>
            <a:spLocks noGrp="1"/>
          </p:cNvSpPr>
          <p:nvPr>
            <p:ph idx="1"/>
          </p:nvPr>
        </p:nvSpPr>
        <p:spPr/>
        <p:txBody>
          <a:bodyPr>
            <a:normAutofit/>
          </a:bodyPr>
          <a:lstStyle/>
          <a:p>
            <a:r>
              <a:rPr lang="lv-LV" sz="2000" dirty="0"/>
              <a:t>Veikt grozījumus pašvaldības normatīvajos aktos, tehniskajā specifikācijā, struktūrvienības nolikumā vai </a:t>
            </a:r>
            <a:r>
              <a:rPr lang="lv-LV" sz="2000" dirty="0" err="1"/>
              <a:t>taml</a:t>
            </a:r>
            <a:r>
              <a:rPr lang="lv-LV" sz="2000" dirty="0"/>
              <a:t>.</a:t>
            </a:r>
          </a:p>
          <a:p>
            <a:r>
              <a:rPr lang="lv-LV" sz="2000" dirty="0"/>
              <a:t>Veikt izmaiņas personāla nomaiņu, piesaistīt papildu speciālistu, veikt pienākumu pārdali</a:t>
            </a:r>
          </a:p>
          <a:p>
            <a:r>
              <a:rPr lang="lv-LV" sz="2000" dirty="0"/>
              <a:t>Veikt izmaiņas sociālo pakalpojumu sniegšanas praksē (attieksme, klientu apkalpošanas kultūra un tml.)</a:t>
            </a:r>
          </a:p>
          <a:p>
            <a:r>
              <a:rPr lang="lv-LV" sz="2000" dirty="0"/>
              <a:t>Ja kvantitatīvais piedāvājums nepamierina pieprasījumu, veikt darbības, lai piesaistītu papildu finansējumu</a:t>
            </a:r>
          </a:p>
          <a:p>
            <a:endParaRPr lang="lv-LV" sz="2000" dirty="0"/>
          </a:p>
        </p:txBody>
      </p:sp>
    </p:spTree>
    <p:extLst>
      <p:ext uri="{BB962C8B-B14F-4D97-AF65-F5344CB8AC3E}">
        <p14:creationId xmlns:p14="http://schemas.microsoft.com/office/powerpoint/2010/main" val="170965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3200" b="1" dirty="0"/>
              <a:t>Problēmas definējums, kur risinājums jauns sociālais pakalpojums</a:t>
            </a:r>
          </a:p>
        </p:txBody>
      </p:sp>
      <p:sp>
        <p:nvSpPr>
          <p:cNvPr id="3" name="Satura vietturis 2"/>
          <p:cNvSpPr>
            <a:spLocks noGrp="1"/>
          </p:cNvSpPr>
          <p:nvPr>
            <p:ph idx="1"/>
          </p:nvPr>
        </p:nvSpPr>
        <p:spPr/>
        <p:txBody>
          <a:bodyPr/>
          <a:lstStyle/>
          <a:p>
            <a:pPr marL="514350" indent="-514350">
              <a:buFont typeface="+mj-lt"/>
              <a:buAutoNum type="arabicPeriod"/>
            </a:pPr>
            <a:r>
              <a:rPr lang="lv-LV" dirty="0"/>
              <a:t>Kā nevēlamā situācija izpaužas dzīvē, kāda ir problēmas «redzamā daļa»? </a:t>
            </a:r>
          </a:p>
          <a:p>
            <a:pPr marL="514350" indent="-514350">
              <a:buFont typeface="+mj-lt"/>
              <a:buAutoNum type="arabicPeriod"/>
            </a:pPr>
            <a:r>
              <a:rPr lang="lv-LV" dirty="0"/>
              <a:t>Kādas ir risināmās problēmas pazīmes jeb sastāvdaļas?</a:t>
            </a:r>
          </a:p>
          <a:p>
            <a:pPr marL="514350" indent="-514350">
              <a:buFont typeface="+mj-lt"/>
              <a:buAutoNum type="arabicPeriod"/>
            </a:pPr>
            <a:r>
              <a:rPr lang="lv-LV" dirty="0"/>
              <a:t>Kādas ir mērķa grupas raksturīgās pazīmes?</a:t>
            </a:r>
          </a:p>
        </p:txBody>
      </p:sp>
    </p:spTree>
    <p:extLst>
      <p:ext uri="{BB962C8B-B14F-4D97-AF65-F5344CB8AC3E}">
        <p14:creationId xmlns:p14="http://schemas.microsoft.com/office/powerpoint/2010/main" val="3148801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b="1" dirty="0"/>
              <a:t>Kā nevēlamā situācija izpaužas dzīvē?</a:t>
            </a:r>
            <a:br>
              <a:rPr lang="lv-LV" sz="3600" b="1" dirty="0"/>
            </a:br>
            <a:r>
              <a:rPr lang="lv-LV" sz="3100" dirty="0"/>
              <a:t>Vajadzību novērtēšanas jautājumi</a:t>
            </a:r>
          </a:p>
        </p:txBody>
      </p:sp>
      <p:sp>
        <p:nvSpPr>
          <p:cNvPr id="3" name="Content Placeholder 2"/>
          <p:cNvSpPr>
            <a:spLocks noGrp="1"/>
          </p:cNvSpPr>
          <p:nvPr>
            <p:ph idx="1"/>
          </p:nvPr>
        </p:nvSpPr>
        <p:spPr>
          <a:xfrm>
            <a:off x="457200" y="1600200"/>
            <a:ext cx="8363272" cy="4925144"/>
          </a:xfrm>
        </p:spPr>
        <p:txBody>
          <a:bodyPr>
            <a:normAutofit fontScale="77500" lnSpcReduction="20000"/>
          </a:bodyPr>
          <a:lstStyle/>
          <a:p>
            <a:r>
              <a:rPr lang="lv-LV" u="sng" dirty="0"/>
              <a:t>vienmēr ir nepieciešams analizēt problēmu no dažādām iespējamām dimensijām</a:t>
            </a:r>
            <a:r>
              <a:rPr lang="lv-LV" dirty="0"/>
              <a:t>, pretējā gadījumā mēs varam spriest aizspriedumaini.</a:t>
            </a:r>
          </a:p>
          <a:p>
            <a:pPr lvl="1"/>
            <a:r>
              <a:rPr lang="lv-LV" dirty="0"/>
              <a:t>Fokuss uz mērķa grupu </a:t>
            </a:r>
          </a:p>
          <a:p>
            <a:pPr lvl="2"/>
            <a:r>
              <a:rPr lang="lv-LV" dirty="0"/>
              <a:t>Raksturojums, lielums, struktūra, īpašs stāvoklis, īpaša problemātika (jeb pazīmes);</a:t>
            </a:r>
          </a:p>
          <a:p>
            <a:pPr lvl="2"/>
            <a:r>
              <a:rPr lang="lv-LV" dirty="0"/>
              <a:t>Ārēji novērojamās problēmas pazīmes – kā problēma izpaužas dzīvē?</a:t>
            </a:r>
          </a:p>
          <a:p>
            <a:pPr lvl="2"/>
            <a:r>
              <a:rPr lang="lv-LV" dirty="0"/>
              <a:t>Mērķa grupas problēmas (nevēlamais stāvoklis)</a:t>
            </a:r>
          </a:p>
          <a:p>
            <a:pPr lvl="2"/>
            <a:r>
              <a:rPr lang="lv-LV" dirty="0"/>
              <a:t>Mērķa grupas vajadzības (lietas, apstākļi, kurus novēršot, tiks risināta problēma).</a:t>
            </a:r>
          </a:p>
          <a:p>
            <a:pPr lvl="1"/>
            <a:r>
              <a:rPr lang="lv-LV" dirty="0"/>
              <a:t>Fokuss uz nepieciešamo iejaukšanos (</a:t>
            </a:r>
            <a:r>
              <a:rPr lang="lv-LV" dirty="0" err="1"/>
              <a:t>t.sk</a:t>
            </a:r>
            <a:r>
              <a:rPr lang="lv-LV" dirty="0"/>
              <a:t>. kā funkcionē esošie pakalpojumi, kā šobrīd tiek risināta problēma);</a:t>
            </a:r>
          </a:p>
          <a:p>
            <a:pPr lvl="1"/>
            <a:r>
              <a:rPr lang="lv-LV" dirty="0"/>
              <a:t>Problēmas rašanās vēsture </a:t>
            </a:r>
            <a:r>
              <a:rPr lang="lv-LV" dirty="0" err="1"/>
              <a:t>u.c</a:t>
            </a:r>
            <a:r>
              <a:rPr lang="lv-LV" dirty="0"/>
              <a:t>.;</a:t>
            </a:r>
          </a:p>
          <a:p>
            <a:pPr lvl="1"/>
            <a:r>
              <a:rPr lang="lv-LV" dirty="0"/>
              <a:t>Juridiskais aspekts (vai ir nepieciešamas izmaiņas normatīvajos aktos?).</a:t>
            </a:r>
          </a:p>
          <a:p>
            <a:pPr lvl="1"/>
            <a:endParaRPr lang="lv-LV" dirty="0"/>
          </a:p>
          <a:p>
            <a:pPr lvl="1"/>
            <a:endParaRPr lang="lv-LV" dirty="0"/>
          </a:p>
          <a:p>
            <a:pPr lvl="1"/>
            <a:endParaRPr lang="lv-LV" dirty="0"/>
          </a:p>
        </p:txBody>
      </p:sp>
    </p:spTree>
    <p:extLst>
      <p:ext uri="{BB962C8B-B14F-4D97-AF65-F5344CB8AC3E}">
        <p14:creationId xmlns:p14="http://schemas.microsoft.com/office/powerpoint/2010/main" val="337876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000" b="1" dirty="0"/>
              <a:t>Kā nevēlamā situācija izpaužas dzīvē?</a:t>
            </a:r>
            <a:r>
              <a:rPr lang="lv-LV" sz="4000" dirty="0"/>
              <a:t/>
            </a:r>
            <a:br>
              <a:rPr lang="lv-LV" sz="4000" dirty="0"/>
            </a:br>
            <a:r>
              <a:rPr lang="lv-LV" sz="3400" dirty="0"/>
              <a:t>Jautājumi par sociālo problēmu</a:t>
            </a:r>
          </a:p>
        </p:txBody>
      </p:sp>
      <p:sp>
        <p:nvSpPr>
          <p:cNvPr id="3" name="Content Placeholder 2"/>
          <p:cNvSpPr>
            <a:spLocks noGrp="1"/>
          </p:cNvSpPr>
          <p:nvPr>
            <p:ph idx="1"/>
          </p:nvPr>
        </p:nvSpPr>
        <p:spPr>
          <a:xfrm>
            <a:off x="457200" y="1600200"/>
            <a:ext cx="8229600" cy="5069160"/>
          </a:xfrm>
        </p:spPr>
        <p:txBody>
          <a:bodyPr>
            <a:normAutofit fontScale="62500" lnSpcReduction="20000"/>
          </a:bodyPr>
          <a:lstStyle/>
          <a:p>
            <a:r>
              <a:rPr lang="lv-LV" dirty="0"/>
              <a:t>Cik lielu sabiedrības daļu skar problēma?</a:t>
            </a:r>
          </a:p>
          <a:p>
            <a:r>
              <a:rPr lang="lv-LV" dirty="0"/>
              <a:t>Cik izplatīta ir problēma (cik daudz cilvēku to nespēj paši atrisināt)?</a:t>
            </a:r>
          </a:p>
          <a:p>
            <a:r>
              <a:rPr lang="lv-LV" dirty="0"/>
              <a:t>Kāda ir problēmas vēsture un ilgums (ja tam ir nozīme)?</a:t>
            </a:r>
          </a:p>
          <a:p>
            <a:r>
              <a:rPr lang="lv-LV" dirty="0"/>
              <a:t>M</a:t>
            </a:r>
            <a:r>
              <a:rPr lang="ru-RU" dirty="0"/>
              <a:t>odeļi sabiedrībā, kas raksturīgi problēmai – saistība ar noteiktu sociālo grupu vai cēloņsakarības (rase, dzimums, tautība, vecums, sociālā šķira). Tā var noteikt riska grupas, ko skar problēma</a:t>
            </a:r>
            <a:r>
              <a:rPr lang="lv-LV" dirty="0"/>
              <a:t>.</a:t>
            </a:r>
          </a:p>
          <a:p>
            <a:r>
              <a:rPr lang="lv-LV" dirty="0"/>
              <a:t>Kādas negatīvas sekas (indivīdiem un sabiedrībai) rada problēma?</a:t>
            </a:r>
          </a:p>
          <a:p>
            <a:r>
              <a:rPr lang="lv-LV" dirty="0"/>
              <a:t>Kādas vērtības vai intereses problēma apdraud?</a:t>
            </a:r>
          </a:p>
          <a:p>
            <a:r>
              <a:rPr lang="lv-LV" dirty="0"/>
              <a:t>Kādas sociālās vajadzības pastāvošie </a:t>
            </a:r>
            <a:r>
              <a:rPr lang="lv-LV" altLang="lv-LV" dirty="0"/>
              <a:t>sociālie apstākļi (arī procesi, sociālie veidojumi vai attieksmes) </a:t>
            </a:r>
            <a:r>
              <a:rPr lang="lv-LV" dirty="0"/>
              <a:t>liedz apmierināt?</a:t>
            </a:r>
          </a:p>
          <a:p>
            <a:r>
              <a:rPr lang="lv-LV" dirty="0"/>
              <a:t>Vai tā ir acīmredzama problēma (atzīts drauds), vai arī tā ir vairāk saistāma ar citu problēmu prevenci (tātad problēmas esamība ir jāpamato)?</a:t>
            </a:r>
          </a:p>
          <a:p>
            <a:r>
              <a:rPr lang="lv-LV" dirty="0"/>
              <a:t>Ko un kā citas personas (politiķi, citu mērķa grupu pārstāvji, speciālisti) domā par sociālajiem apstākļiem, kas ir definēti kā problēma?</a:t>
            </a:r>
          </a:p>
          <a:p>
            <a:r>
              <a:rPr lang="lv-LV" dirty="0"/>
              <a:t>Kādi ir iespējamie cēloņi (</a:t>
            </a:r>
            <a:r>
              <a:rPr lang="ru-RU" dirty="0"/>
              <a:t>Personiski</a:t>
            </a:r>
            <a:r>
              <a:rPr lang="lv-LV" dirty="0"/>
              <a:t>, k</a:t>
            </a:r>
            <a:r>
              <a:rPr lang="ru-RU" dirty="0"/>
              <a:t>ultur</a:t>
            </a:r>
            <a:r>
              <a:rPr lang="lv-LV" dirty="0"/>
              <a:t>as atšķirības, nevienlīdzīgas iespējas, </a:t>
            </a:r>
            <a:r>
              <a:rPr lang="ru-RU" dirty="0"/>
              <a:t>esoš</a:t>
            </a:r>
            <a:r>
              <a:rPr lang="lv-LV" dirty="0"/>
              <a:t>ās institucionālās</a:t>
            </a:r>
            <a:r>
              <a:rPr lang="ru-RU" dirty="0"/>
              <a:t> struktūr</a:t>
            </a:r>
            <a:r>
              <a:rPr lang="lv-LV" dirty="0"/>
              <a:t>as</a:t>
            </a:r>
            <a:r>
              <a:rPr lang="ru-RU" dirty="0"/>
              <a:t> funkcionēšanas problēmas</a:t>
            </a:r>
            <a:r>
              <a:rPr lang="lv-LV" dirty="0"/>
              <a:t>)?</a:t>
            </a:r>
          </a:p>
          <a:p>
            <a:r>
              <a:rPr lang="lv-LV" dirty="0"/>
              <a:t>Kādi iepriekš ir bijuši politiskie risinājumi?</a:t>
            </a:r>
          </a:p>
          <a:p>
            <a:endParaRPr lang="lv-LV" dirty="0"/>
          </a:p>
        </p:txBody>
      </p:sp>
    </p:spTree>
    <p:extLst>
      <p:ext uri="{BB962C8B-B14F-4D97-AF65-F5344CB8AC3E}">
        <p14:creationId xmlns:p14="http://schemas.microsoft.com/office/powerpoint/2010/main" val="51099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a:t>Kā nevēlamā situācija izpaužas dzīvē</a:t>
            </a:r>
            <a:br>
              <a:rPr lang="lv-LV" dirty="0"/>
            </a:br>
            <a:r>
              <a:rPr lang="lv-LV" sz="3400" i="1" dirty="0"/>
              <a:t>piemēri</a:t>
            </a:r>
          </a:p>
        </p:txBody>
      </p:sp>
      <p:sp>
        <p:nvSpPr>
          <p:cNvPr id="3" name="Satura vietturis 2"/>
          <p:cNvSpPr>
            <a:spLocks noGrp="1"/>
          </p:cNvSpPr>
          <p:nvPr>
            <p:ph idx="1"/>
          </p:nvPr>
        </p:nvSpPr>
        <p:spPr/>
        <p:txBody>
          <a:bodyPr/>
          <a:lstStyle/>
          <a:p>
            <a:r>
              <a:rPr lang="lv-LV" dirty="0"/>
              <a:t>Jaunieši no sociālā dienesta klientu ģimenēm neuzsāk mācības vidusskolā un nestrādā</a:t>
            </a:r>
          </a:p>
          <a:p>
            <a:r>
              <a:rPr lang="lv-LV" dirty="0"/>
              <a:t>Jaunieši brīvo laiku pavada uz ielas (konkrētā vietā) un lieto alkoholu</a:t>
            </a:r>
          </a:p>
          <a:p>
            <a:r>
              <a:rPr lang="lv-LV" dirty="0"/>
              <a:t>Veci cilvēki bez noteiktas vajadzības apmeklē SPO vai ārstu</a:t>
            </a:r>
          </a:p>
          <a:p>
            <a:r>
              <a:rPr lang="lv-LV" dirty="0"/>
              <a:t>Bērnu ar invaliditāti vecāki nemāk attīstīt bērna invalīda neatkarīgas dzīves prasmes</a:t>
            </a:r>
          </a:p>
        </p:txBody>
      </p:sp>
    </p:spTree>
    <p:extLst>
      <p:ext uri="{BB962C8B-B14F-4D97-AF65-F5344CB8AC3E}">
        <p14:creationId xmlns:p14="http://schemas.microsoft.com/office/powerpoint/2010/main" val="3588337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1585</TotalTime>
  <Words>2075</Words>
  <Application>Microsoft Office PowerPoint</Application>
  <PresentationFormat>Slaidrāde ekrānā (4:3)</PresentationFormat>
  <Paragraphs>229</Paragraphs>
  <Slides>24</Slides>
  <Notes>0</Notes>
  <HiddenSlides>0</HiddenSlides>
  <MMClips>0</MMClips>
  <ScaleCrop>false</ScaleCrop>
  <HeadingPairs>
    <vt:vector size="4" baseType="variant">
      <vt:variant>
        <vt:lpstr>Dizains</vt:lpstr>
      </vt:variant>
      <vt:variant>
        <vt:i4>1</vt:i4>
      </vt:variant>
      <vt:variant>
        <vt:lpstr>Slaidu virsraksti</vt:lpstr>
      </vt:variant>
      <vt:variant>
        <vt:i4>24</vt:i4>
      </vt:variant>
    </vt:vector>
  </HeadingPairs>
  <TitlesOfParts>
    <vt:vector size="25" baseType="lpstr">
      <vt:lpstr>Office Theme</vt:lpstr>
      <vt:lpstr>Jauna sociālā pakalpojuma attīstīšana un ieviešana. Sociālo pakalpojumu uzraudzība.</vt:lpstr>
      <vt:lpstr>   Sociālo pakalpojumu administrēšanas struktūra  2016.gadā sociālos pakalpojumus nodrošināja 130 sociālo pakalpojumu sniedzēji, izlietojot EUR 41 892 028 (iesk. valsts finansējumu) </vt:lpstr>
      <vt:lpstr>Labklājības departamenta atbildība sociālo pakalpojumu administrēšanā</vt:lpstr>
      <vt:lpstr>Iedzīvotāju sociālo vajadzību apzināšana idejas par vajadzībām un vai ir nepieciešama Labklājības departamenta rīcība</vt:lpstr>
      <vt:lpstr>Ja nepieciešamas izmaiņas pastāvošajā struktūrā/praksē</vt:lpstr>
      <vt:lpstr>Problēmas definējums, kur risinājums jauns sociālais pakalpojums</vt:lpstr>
      <vt:lpstr>Kā nevēlamā situācija izpaužas dzīvē? Vajadzību novērtēšanas jautājumi</vt:lpstr>
      <vt:lpstr>Kā nevēlamā situācija izpaužas dzīvē? Jautājumi par sociālo problēmu</vt:lpstr>
      <vt:lpstr>Kā nevēlamā situācija izpaužas dzīvē piemēri</vt:lpstr>
      <vt:lpstr>Kā tiks sasniegta mērķa grupa?</vt:lpstr>
      <vt:lpstr>Problēmas definēšana un atbilstošu datu vākšana</vt:lpstr>
      <vt:lpstr>Sociālais pakalpojums galvenais instruments sociālo problēmu novēršanā/mazināšanā (pakalpojuma apraksta sastāvdaļas)</vt:lpstr>
      <vt:lpstr>Pakalpojuma novērtēšana - datu vākšana</vt:lpstr>
      <vt:lpstr>Sociālo pakalpojumu uzraudzība</vt:lpstr>
      <vt:lpstr> Metodoloģiskās vadības mērķis ir:  </vt:lpstr>
      <vt:lpstr>Metodoloģiskās vadības metodes (1) </vt:lpstr>
      <vt:lpstr> Metodoloģiskās vadības metodes (2) </vt:lpstr>
      <vt:lpstr>Sociālo pakalpojumu sniedzēju/programmu uzraudzība: vai tiek sasniegts pakalpojuma mērķis; vai pakalpojums tiek sniegts atbilstoši prasībām; vai klients ir apmierināts   </vt:lpstr>
      <vt:lpstr>Piemēri par pārbaudēm (1)</vt:lpstr>
      <vt:lpstr>Piemēri par pārbaudēm (2) atgriezeniskā saite vadībai </vt:lpstr>
      <vt:lpstr>Piemēra par pārbaudēm (3) Rīgas sociālā dienesta klientu lietu pārbaude</vt:lpstr>
      <vt:lpstr>     UDV elektroniskās bāreņu novērtēšanas anketa</vt:lpstr>
      <vt:lpstr>UDV elektroniskās bāreņu novērtēšanas anketas darbība (lieto sociālais dienests un bērnu ilgstošās sociālas aprūpes iestādes)</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Sociālā politika</dc:title>
  <dc:creator>Moors</dc:creator>
  <cp:lastModifiedBy>Ruta Klimkāne</cp:lastModifiedBy>
  <cp:revision>177</cp:revision>
  <cp:lastPrinted>2017-12-15T06:58:21Z</cp:lastPrinted>
  <dcterms:created xsi:type="dcterms:W3CDTF">2014-09-28T14:38:03Z</dcterms:created>
  <dcterms:modified xsi:type="dcterms:W3CDTF">2017-12-15T07:02:21Z</dcterms:modified>
</cp:coreProperties>
</file>