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6"/>
  </p:notesMasterIdLst>
  <p:handoutMasterIdLst>
    <p:handoutMasterId r:id="rId27"/>
  </p:handoutMasterIdLst>
  <p:sldIdLst>
    <p:sldId id="256" r:id="rId2"/>
    <p:sldId id="280" r:id="rId3"/>
    <p:sldId id="281" r:id="rId4"/>
    <p:sldId id="287" r:id="rId5"/>
    <p:sldId id="297" r:id="rId6"/>
    <p:sldId id="300" r:id="rId7"/>
    <p:sldId id="313" r:id="rId8"/>
    <p:sldId id="301" r:id="rId9"/>
    <p:sldId id="312" r:id="rId10"/>
    <p:sldId id="309" r:id="rId11"/>
    <p:sldId id="314" r:id="rId12"/>
    <p:sldId id="319" r:id="rId13"/>
    <p:sldId id="320" r:id="rId14"/>
    <p:sldId id="315" r:id="rId15"/>
    <p:sldId id="311" r:id="rId16"/>
    <p:sldId id="318" r:id="rId17"/>
    <p:sldId id="316" r:id="rId18"/>
    <p:sldId id="317" r:id="rId19"/>
    <p:sldId id="304" r:id="rId20"/>
    <p:sldId id="321" r:id="rId21"/>
    <p:sldId id="322" r:id="rId22"/>
    <p:sldId id="323" r:id="rId23"/>
    <p:sldId id="306" r:id="rId24"/>
    <p:sldId id="285"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818"/>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60" d="100"/>
          <a:sy n="60" d="100"/>
        </p:scale>
        <p:origin x="-1800" y="-33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7E7712E-789C-4EB1-854A-3FD9E63F6CFD}" type="datetimeFigureOut">
              <a:rPr lang="lv-LV" smtClean="0"/>
              <a:pPr/>
              <a:t>2017.12.14.</a:t>
            </a:fld>
            <a:endParaRPr lang="lv-LV"/>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F72A1283-7F91-48CC-927E-2484510AC334}" type="slidenum">
              <a:rPr lang="lv-LV" smtClean="0"/>
              <a:pPr/>
              <a:t>‹#›</a:t>
            </a:fld>
            <a:endParaRPr lang="lv-LV"/>
          </a:p>
        </p:txBody>
      </p:sp>
    </p:spTree>
    <p:extLst>
      <p:ext uri="{BB962C8B-B14F-4D97-AF65-F5344CB8AC3E}">
        <p14:creationId xmlns:p14="http://schemas.microsoft.com/office/powerpoint/2010/main" val="967327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lv-LV"/>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6D48B9-1C90-419D-B4C0-E93EBB538E3E}" type="datetimeFigureOut">
              <a:rPr lang="lv-LV" smtClean="0"/>
              <a:pPr/>
              <a:t>2017.12.14.</a:t>
            </a:fld>
            <a:endParaRPr lang="lv-LV"/>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lv-LV"/>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lv-LV"/>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lv-LV"/>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FE60C2-631B-41CD-9E69-0B3D2BB1151E}" type="slidenum">
              <a:rPr lang="lv-LV" smtClean="0"/>
              <a:pPr/>
              <a:t>‹#›</a:t>
            </a:fld>
            <a:endParaRPr lang="lv-LV"/>
          </a:p>
        </p:txBody>
      </p:sp>
    </p:spTree>
    <p:extLst>
      <p:ext uri="{BB962C8B-B14F-4D97-AF65-F5344CB8AC3E}">
        <p14:creationId xmlns:p14="http://schemas.microsoft.com/office/powerpoint/2010/main" val="28014626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0EFE60C2-631B-41CD-9E69-0B3D2BB1151E}" type="slidenum">
              <a:rPr lang="lv-LV" smtClean="0"/>
              <a:pPr/>
              <a:t>20</a:t>
            </a:fld>
            <a:endParaRPr lang="lv-LV"/>
          </a:p>
        </p:txBody>
      </p:sp>
    </p:spTree>
    <p:extLst>
      <p:ext uri="{BB962C8B-B14F-4D97-AF65-F5344CB8AC3E}">
        <p14:creationId xmlns:p14="http://schemas.microsoft.com/office/powerpoint/2010/main" val="265179721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aida attēla vietturis 1"/>
          <p:cNvSpPr>
            <a:spLocks noGrp="1" noRot="1" noChangeAspect="1"/>
          </p:cNvSpPr>
          <p:nvPr>
            <p:ph type="sldImg"/>
          </p:nvPr>
        </p:nvSpPr>
        <p:spPr/>
      </p:sp>
      <p:sp>
        <p:nvSpPr>
          <p:cNvPr id="3" name="Piezīmju vietturis 2"/>
          <p:cNvSpPr>
            <a:spLocks noGrp="1"/>
          </p:cNvSpPr>
          <p:nvPr>
            <p:ph type="body" idx="1"/>
          </p:nvPr>
        </p:nvSpPr>
        <p:spPr/>
        <p:txBody>
          <a:bodyPr/>
          <a:lstStyle/>
          <a:p>
            <a:endParaRPr lang="lv-LV" dirty="0"/>
          </a:p>
        </p:txBody>
      </p:sp>
      <p:sp>
        <p:nvSpPr>
          <p:cNvPr id="4" name="Slaida numura vietturis 3"/>
          <p:cNvSpPr>
            <a:spLocks noGrp="1"/>
          </p:cNvSpPr>
          <p:nvPr>
            <p:ph type="sldNum" sz="quarter" idx="10"/>
          </p:nvPr>
        </p:nvSpPr>
        <p:spPr/>
        <p:txBody>
          <a:bodyPr/>
          <a:lstStyle/>
          <a:p>
            <a:fld id="{0EFE60C2-631B-41CD-9E69-0B3D2BB1151E}" type="slidenum">
              <a:rPr lang="lv-LV" smtClean="0"/>
              <a:pPr/>
              <a:t>21</a:t>
            </a:fld>
            <a:endParaRPr lang="lv-LV"/>
          </a:p>
        </p:txBody>
      </p:sp>
    </p:spTree>
    <p:extLst>
      <p:ext uri="{BB962C8B-B14F-4D97-AF65-F5344CB8AC3E}">
        <p14:creationId xmlns:p14="http://schemas.microsoft.com/office/powerpoint/2010/main" val="2396396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B6F15528-21DE-4FAA-801E-634DDDAF4B2B}"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12/14/2017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B6F15528-21DE-4FAA-801E-634DDDAF4B2B}"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1D8BD707-D9CF-40AE-B4C6-C98DA3205C09}" type="datetimeFigureOut">
              <a:rPr lang="en-US" smtClean="0"/>
              <a:pPr/>
              <a:t>12/14/2017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B6F15528-21DE-4FAA-801E-634DDDAF4B2B}"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520" y="1556792"/>
            <a:ext cx="8458200" cy="3227040"/>
          </a:xfrm>
        </p:spPr>
        <p:txBody>
          <a:bodyPr/>
          <a:lstStyle/>
          <a:p>
            <a:pPr algn="ctr"/>
            <a:r>
              <a:rPr lang="lv-LV" sz="2400" dirty="0" smtClean="0">
                <a:solidFill>
                  <a:schemeClr val="bg2">
                    <a:lumMod val="10000"/>
                  </a:schemeClr>
                </a:solidFill>
                <a:latin typeface="Times New Roman" pitchFamily="18" charset="0"/>
                <a:cs typeface="Times New Roman" pitchFamily="18" charset="0"/>
              </a:rPr>
              <a:t>Ogres novada sociālais dienests</a:t>
            </a:r>
            <a:r>
              <a:rPr lang="lv-LV" sz="2000" dirty="0" smtClean="0">
                <a:solidFill>
                  <a:schemeClr val="bg2">
                    <a:lumMod val="10000"/>
                  </a:schemeClr>
                </a:solidFill>
                <a:latin typeface="Times New Roman" pitchFamily="18" charset="0"/>
                <a:cs typeface="Times New Roman" pitchFamily="18" charset="0"/>
              </a:rPr>
              <a:t/>
            </a:r>
            <a:br>
              <a:rPr lang="lv-LV" sz="2000" dirty="0" smtClean="0">
                <a:solidFill>
                  <a:schemeClr val="bg2">
                    <a:lumMod val="10000"/>
                  </a:schemeClr>
                </a:solidFill>
                <a:latin typeface="Times New Roman" pitchFamily="18" charset="0"/>
                <a:cs typeface="Times New Roman" pitchFamily="18" charset="0"/>
              </a:rPr>
            </a:br>
            <a:r>
              <a:rPr lang="lv-LV" sz="2000" dirty="0" smtClean="0">
                <a:solidFill>
                  <a:schemeClr val="bg2">
                    <a:lumMod val="10000"/>
                  </a:schemeClr>
                </a:solidFill>
                <a:latin typeface="Times New Roman" pitchFamily="18" charset="0"/>
                <a:cs typeface="Times New Roman" pitchFamily="18" charset="0"/>
              </a:rPr>
              <a:t/>
            </a:r>
            <a:br>
              <a:rPr lang="lv-LV" sz="2000" dirty="0" smtClean="0">
                <a:solidFill>
                  <a:schemeClr val="bg2">
                    <a:lumMod val="10000"/>
                  </a:schemeClr>
                </a:solidFill>
                <a:latin typeface="Times New Roman" pitchFamily="18" charset="0"/>
                <a:cs typeface="Times New Roman" pitchFamily="18" charset="0"/>
              </a:rPr>
            </a:br>
            <a:r>
              <a:rPr lang="lv-LV" sz="2000" dirty="0" smtClean="0">
                <a:solidFill>
                  <a:schemeClr val="bg2">
                    <a:lumMod val="10000"/>
                  </a:schemeClr>
                </a:solidFill>
                <a:latin typeface="Times New Roman" pitchFamily="18" charset="0"/>
                <a:cs typeface="Times New Roman" pitchFamily="18" charset="0"/>
              </a:rPr>
              <a:t/>
            </a:r>
            <a:br>
              <a:rPr lang="lv-LV" sz="2000" dirty="0" smtClean="0">
                <a:solidFill>
                  <a:schemeClr val="bg2">
                    <a:lumMod val="10000"/>
                  </a:schemeClr>
                </a:solidFill>
                <a:latin typeface="Times New Roman" pitchFamily="18" charset="0"/>
                <a:cs typeface="Times New Roman" pitchFamily="18" charset="0"/>
              </a:rPr>
            </a:br>
            <a:r>
              <a:rPr lang="lv-LV" sz="2000" b="1" dirty="0" smtClean="0">
                <a:solidFill>
                  <a:schemeClr val="bg2">
                    <a:lumMod val="10000"/>
                  </a:schemeClr>
                </a:solidFill>
                <a:latin typeface="Times New Roman" pitchFamily="18" charset="0"/>
                <a:cs typeface="Times New Roman" pitchFamily="18" charset="0"/>
              </a:rPr>
              <a:t>SOCIĀLO PAKALPOJUMU UN SOCIĀLĀS PALĪDZĪBAS </a:t>
            </a:r>
            <a:r>
              <a:rPr lang="lv-LV" sz="3200" b="1" dirty="0" smtClean="0">
                <a:solidFill>
                  <a:schemeClr val="bg2">
                    <a:lumMod val="10000"/>
                  </a:schemeClr>
                </a:solidFill>
                <a:latin typeface="Times New Roman" pitchFamily="18" charset="0"/>
                <a:cs typeface="Times New Roman" pitchFamily="18" charset="0"/>
              </a:rPr>
              <a:t>kvalitātes </a:t>
            </a:r>
            <a:r>
              <a:rPr lang="lv-LV" sz="3200" b="1" dirty="0">
                <a:solidFill>
                  <a:schemeClr val="bg2">
                    <a:lumMod val="10000"/>
                  </a:schemeClr>
                </a:solidFill>
                <a:latin typeface="Times New Roman" pitchFamily="18" charset="0"/>
                <a:cs typeface="Times New Roman" pitchFamily="18" charset="0"/>
              </a:rPr>
              <a:t>novērtēšanas kārtība</a:t>
            </a:r>
            <a:br>
              <a:rPr lang="lv-LV" sz="3200" b="1" dirty="0">
                <a:solidFill>
                  <a:schemeClr val="bg2">
                    <a:lumMod val="10000"/>
                  </a:schemeClr>
                </a:solidFill>
                <a:latin typeface="Times New Roman" pitchFamily="18" charset="0"/>
                <a:cs typeface="Times New Roman" pitchFamily="18" charset="0"/>
              </a:rPr>
            </a:br>
            <a:endParaRPr lang="lv-LV" sz="3200" b="1" dirty="0">
              <a:solidFill>
                <a:schemeClr val="bg2">
                  <a:lumMod val="10000"/>
                </a:schemeClr>
              </a:solidFill>
              <a:latin typeface="Times New Roman" pitchFamily="18" charset="0"/>
              <a:cs typeface="Times New Roman" pitchFamily="18" charset="0"/>
            </a:endParaRPr>
          </a:p>
        </p:txBody>
      </p:sp>
      <p:pic>
        <p:nvPicPr>
          <p:cNvPr id="5" name="Picture 4" descr="gerbonis saspiests laba kvalitate"/>
          <p:cNvPicPr/>
          <p:nvPr/>
        </p:nvPicPr>
        <p:blipFill>
          <a:blip r:embed="rId2" cstate="print"/>
          <a:srcRect/>
          <a:stretch>
            <a:fillRect/>
          </a:stretch>
        </p:blipFill>
        <p:spPr bwMode="auto">
          <a:xfrm>
            <a:off x="1403648" y="0"/>
            <a:ext cx="1224136" cy="1385392"/>
          </a:xfrm>
          <a:prstGeom prst="rect">
            <a:avLst/>
          </a:prstGeom>
          <a:noFill/>
          <a:ln w="9525">
            <a:noFill/>
            <a:miter lim="800000"/>
            <a:headEnd/>
            <a:tailEnd/>
          </a:ln>
        </p:spPr>
      </p:pic>
      <p:pic>
        <p:nvPicPr>
          <p:cNvPr id="6" name="Picture 5" descr="C:\Users\user\Pictures\IMG_7793.JPG"/>
          <p:cNvPicPr/>
          <p:nvPr/>
        </p:nvPicPr>
        <p:blipFill>
          <a:blip r:embed="rId3" cstate="print"/>
          <a:srcRect/>
          <a:stretch>
            <a:fillRect/>
          </a:stretch>
        </p:blipFill>
        <p:spPr bwMode="auto">
          <a:xfrm>
            <a:off x="4716016" y="3717032"/>
            <a:ext cx="3528392" cy="2880320"/>
          </a:xfrm>
          <a:prstGeom prst="rect">
            <a:avLst/>
          </a:prstGeom>
          <a:noFill/>
          <a:ln w="9525">
            <a:noFill/>
            <a:miter lim="800000"/>
            <a:headEnd/>
            <a:tailEnd/>
          </a:ln>
        </p:spPr>
      </p:pic>
      <p:pic>
        <p:nvPicPr>
          <p:cNvPr id="7" name="Picture 3"/>
          <p:cNvPicPr>
            <a:picLocks noChangeAspect="1" noChangeArrowheads="1"/>
          </p:cNvPicPr>
          <p:nvPr/>
        </p:nvPicPr>
        <p:blipFill>
          <a:blip r:embed="rId4" cstate="print"/>
          <a:srcRect/>
          <a:stretch>
            <a:fillRect/>
          </a:stretch>
        </p:blipFill>
        <p:spPr bwMode="auto">
          <a:xfrm>
            <a:off x="0" y="1"/>
            <a:ext cx="1403648" cy="13655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260648"/>
            <a:ext cx="8686800" cy="838200"/>
          </a:xfrm>
        </p:spPr>
        <p:txBody>
          <a:bodyPr>
            <a:normAutofit fontScale="90000"/>
          </a:bodyPr>
          <a:lstStyle/>
          <a:p>
            <a:r>
              <a:rPr lang="lv-LV" sz="1300" b="1" dirty="0" smtClean="0">
                <a:solidFill>
                  <a:schemeClr val="bg2">
                    <a:lumMod val="10000"/>
                  </a:schemeClr>
                </a:solidFill>
                <a:latin typeface="Times New Roman" pitchFamily="18" charset="0"/>
                <a:cs typeface="Times New Roman" pitchFamily="18" charset="0"/>
              </a:rPr>
              <a:t/>
            </a:r>
            <a:br>
              <a:rPr lang="lv-LV" sz="1300" b="1" dirty="0" smtClean="0">
                <a:solidFill>
                  <a:schemeClr val="bg2">
                    <a:lumMod val="10000"/>
                  </a:schemeClr>
                </a:solidFill>
                <a:latin typeface="Times New Roman" pitchFamily="18" charset="0"/>
                <a:cs typeface="Times New Roman" pitchFamily="18" charset="0"/>
              </a:rPr>
            </a:br>
            <a:r>
              <a:rPr lang="lv-LV" sz="1300" b="1" dirty="0" smtClean="0">
                <a:solidFill>
                  <a:schemeClr val="bg2">
                    <a:lumMod val="10000"/>
                  </a:schemeClr>
                </a:solidFill>
                <a:latin typeface="Times New Roman" pitchFamily="18" charset="0"/>
                <a:cs typeface="Times New Roman" pitchFamily="18" charset="0"/>
              </a:rPr>
              <a:t>Ogres </a:t>
            </a:r>
            <a:r>
              <a:rPr lang="lv-LV" sz="1300" b="1" dirty="0">
                <a:solidFill>
                  <a:schemeClr val="bg2">
                    <a:lumMod val="10000"/>
                  </a:schemeClr>
                </a:solidFill>
                <a:latin typeface="Times New Roman" pitchFamily="18" charset="0"/>
                <a:cs typeface="Times New Roman" pitchFamily="18" charset="0"/>
              </a:rPr>
              <a:t>novada sociālais dienests</a:t>
            </a: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600" b="1" dirty="0">
                <a:solidFill>
                  <a:schemeClr val="bg2">
                    <a:lumMod val="10000"/>
                  </a:schemeClr>
                </a:solidFill>
                <a:latin typeface="Times New Roman" pitchFamily="18" charset="0"/>
                <a:cs typeface="Times New Roman" pitchFamily="18" charset="0"/>
              </a:rPr>
              <a:t>kvalitātes novērtēšanas kārtība</a:t>
            </a:r>
            <a:r>
              <a:rPr lang="lv-LV" sz="1400" b="1" dirty="0">
                <a:solidFill>
                  <a:schemeClr val="bg2">
                    <a:lumMod val="10000"/>
                  </a:schemeClr>
                </a:solidFill>
                <a:latin typeface="Times New Roman" pitchFamily="18" charset="0"/>
                <a:cs typeface="Times New Roman" pitchFamily="18" charset="0"/>
              </a:rPr>
              <a:t/>
            </a:r>
            <a:br>
              <a:rPr lang="lv-LV" sz="1400" b="1" dirty="0">
                <a:solidFill>
                  <a:schemeClr val="bg2">
                    <a:lumMod val="10000"/>
                  </a:schemeClr>
                </a:solidFill>
                <a:latin typeface="Times New Roman" pitchFamily="18" charset="0"/>
                <a:cs typeface="Times New Roman" pitchFamily="18" charset="0"/>
              </a:rPr>
            </a:br>
            <a:endParaRPr lang="lv-LV" sz="1400" dirty="0"/>
          </a:p>
        </p:txBody>
      </p:sp>
      <p:sp>
        <p:nvSpPr>
          <p:cNvPr id="3" name="Satura vietturis 2"/>
          <p:cNvSpPr>
            <a:spLocks noGrp="1"/>
          </p:cNvSpPr>
          <p:nvPr>
            <p:ph idx="1"/>
          </p:nvPr>
        </p:nvSpPr>
        <p:spPr>
          <a:xfrm>
            <a:off x="304800" y="1052736"/>
            <a:ext cx="8686800" cy="5616624"/>
          </a:xfrm>
        </p:spPr>
        <p:txBody>
          <a:bodyPr>
            <a:normAutofit/>
          </a:bodyPr>
          <a:lstStyle/>
          <a:p>
            <a:pPr marL="0" lvl="0" indent="0">
              <a:buNone/>
            </a:pPr>
            <a:endParaRPr lang="lv-LV" sz="2200" dirty="0">
              <a:solidFill>
                <a:schemeClr val="bg2">
                  <a:lumMod val="10000"/>
                </a:schemeClr>
              </a:solidFill>
              <a:latin typeface="Times New Roman" pitchFamily="18" charset="0"/>
              <a:cs typeface="Times New Roman" pitchFamily="18" charset="0"/>
            </a:endParaRPr>
          </a:p>
          <a:p>
            <a:pPr marL="0" lvl="0" indent="0">
              <a:buNone/>
            </a:pPr>
            <a:r>
              <a:rPr lang="lv-LV" sz="2200" b="1" u="sng" dirty="0">
                <a:solidFill>
                  <a:schemeClr val="bg2">
                    <a:lumMod val="10000"/>
                  </a:schemeClr>
                </a:solidFill>
                <a:latin typeface="Times New Roman" pitchFamily="18" charset="0"/>
                <a:cs typeface="Times New Roman" pitchFamily="18" charset="0"/>
              </a:rPr>
              <a:t>2.</a:t>
            </a:r>
            <a:r>
              <a:rPr lang="lv-LV" sz="2200" dirty="0" smtClean="0">
                <a:solidFill>
                  <a:schemeClr val="bg2">
                    <a:lumMod val="10000"/>
                  </a:schemeClr>
                </a:solidFill>
                <a:latin typeface="Times New Roman" pitchFamily="18" charset="0"/>
                <a:cs typeface="Times New Roman" pitchFamily="18" charset="0"/>
              </a:rPr>
              <a:t> </a:t>
            </a:r>
            <a:r>
              <a:rPr lang="lv-LV" sz="2400" dirty="0" smtClean="0">
                <a:solidFill>
                  <a:schemeClr val="bg2">
                    <a:lumMod val="10000"/>
                  </a:schemeClr>
                </a:solidFill>
                <a:latin typeface="Times New Roman" pitchFamily="18" charset="0"/>
                <a:cs typeface="Times New Roman" pitchFamily="18" charset="0"/>
              </a:rPr>
              <a:t>Normatīvo </a:t>
            </a:r>
            <a:r>
              <a:rPr lang="lv-LV" sz="2400" dirty="0">
                <a:solidFill>
                  <a:schemeClr val="bg2">
                    <a:lumMod val="10000"/>
                  </a:schemeClr>
                </a:solidFill>
                <a:latin typeface="Times New Roman" pitchFamily="18" charset="0"/>
                <a:cs typeface="Times New Roman" pitchFamily="18" charset="0"/>
              </a:rPr>
              <a:t>aktu regulējuma izpildes </a:t>
            </a:r>
            <a:r>
              <a:rPr lang="lv-LV" sz="2400" dirty="0" smtClean="0">
                <a:solidFill>
                  <a:schemeClr val="bg2">
                    <a:lumMod val="10000"/>
                  </a:schemeClr>
                </a:solidFill>
                <a:latin typeface="Times New Roman" pitchFamily="18" charset="0"/>
                <a:cs typeface="Times New Roman" pitchFamily="18" charset="0"/>
              </a:rPr>
              <a:t>novērtējums ( atbilstība ārējiem un Dienesta iekšējiem normatīvajiem aktiem). Izpildes novērtējums atspoguļojas pārbaudes aktā.</a:t>
            </a:r>
            <a:endParaRPr lang="lv-LV" sz="2200" b="1" dirty="0" smtClean="0">
              <a:solidFill>
                <a:schemeClr val="bg2">
                  <a:lumMod val="10000"/>
                </a:schemeClr>
              </a:solidFill>
              <a:latin typeface="Times New Roman" panose="02020603050405020304" pitchFamily="18" charset="0"/>
              <a:cs typeface="Times New Roman" panose="02020603050405020304" pitchFamily="18" charset="0"/>
            </a:endParaRPr>
          </a:p>
          <a:p>
            <a:pPr algn="just">
              <a:buClrTx/>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 Dienesta struktūrvienību veiktā </a:t>
            </a:r>
            <a:r>
              <a:rPr lang="lv-LV" sz="2400" dirty="0">
                <a:solidFill>
                  <a:schemeClr val="bg2">
                    <a:lumMod val="10000"/>
                  </a:schemeClr>
                </a:solidFill>
                <a:latin typeface="Times New Roman" pitchFamily="18" charset="0"/>
                <a:cs typeface="Times New Roman" pitchFamily="18" charset="0"/>
              </a:rPr>
              <a:t>sociālā darba un sociālo </a:t>
            </a:r>
            <a:r>
              <a:rPr lang="lv-LV" sz="2400" dirty="0" smtClean="0">
                <a:solidFill>
                  <a:schemeClr val="bg2">
                    <a:lumMod val="10000"/>
                  </a:schemeClr>
                </a:solidFill>
                <a:latin typeface="Times New Roman" pitchFamily="18" charset="0"/>
                <a:cs typeface="Times New Roman" pitchFamily="18" charset="0"/>
              </a:rPr>
              <a:t>pakalpojumu atbilstību Ministru kabineta noteiktajām prasībām un Dienesta iekšējiem klienta lietas veidošanas noteikumiem, klienta lietas dokumentu sagatavošanas un noformēšanas atbilstību ārējiem un Dienesta iekšējiem normatīvajiem aktiem. Tiek izvērtēti </a:t>
            </a:r>
            <a:r>
              <a:rPr lang="lv-LV" sz="2400" b="1" i="1" dirty="0" smtClean="0">
                <a:solidFill>
                  <a:schemeClr val="bg2">
                    <a:lumMod val="10000"/>
                  </a:schemeClr>
                </a:solidFill>
                <a:latin typeface="Times New Roman" panose="02020603050405020304" pitchFamily="18" charset="0"/>
                <a:cs typeface="Times New Roman" panose="02020603050405020304" pitchFamily="18" charset="0"/>
              </a:rPr>
              <a:t>klienta lietas izveides pamatprincipi </a:t>
            </a:r>
            <a:r>
              <a:rPr lang="lv-LV" sz="2400" dirty="0" smtClean="0">
                <a:solidFill>
                  <a:schemeClr val="bg2">
                    <a:lumMod val="10000"/>
                  </a:schemeClr>
                </a:solidFill>
                <a:latin typeface="Times New Roman" panose="02020603050405020304" pitchFamily="18" charset="0"/>
                <a:cs typeface="Times New Roman" panose="02020603050405020304" pitchFamily="18" charset="0"/>
              </a:rPr>
              <a:t>– lietas izveide, reģistrācija, norādot atbilstošo Dienesta nomenklatūras klasifikācijas shēmas līmeni, atbilstošo lietas indeksu un kārtas numuru hronoloģiskā secībā,  vispārīgā informācija par klientu.</a:t>
            </a:r>
            <a:endParaRPr lang="lv-LV" sz="2400" b="1" i="1" dirty="0" smtClean="0">
              <a:solidFill>
                <a:schemeClr val="bg2">
                  <a:lumMod val="10000"/>
                </a:schemeClr>
              </a:solidFill>
              <a:latin typeface="Times New Roman" panose="02020603050405020304" pitchFamily="18" charset="0"/>
              <a:cs typeface="Times New Roman" panose="02020603050405020304" pitchFamily="18" charset="0"/>
            </a:endParaRPr>
          </a:p>
          <a:p>
            <a:pPr algn="just">
              <a:buClrTx/>
              <a:buFont typeface="Wingdings" pitchFamily="2" charset="2"/>
              <a:buChar char="Ø"/>
            </a:pPr>
            <a:endParaRPr lang="lv-LV" sz="2400" b="1" i="1" dirty="0" smtClean="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145462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1200" b="1" dirty="0">
                <a:solidFill>
                  <a:schemeClr val="bg2">
                    <a:lumMod val="10000"/>
                  </a:schemeClr>
                </a:solidFill>
                <a:latin typeface="Times New Roman" pitchFamily="18" charset="0"/>
                <a:cs typeface="Times New Roman" pitchFamily="18" charset="0"/>
              </a:rPr>
              <a:t>Ogres novada sociālais </a:t>
            </a:r>
            <a:r>
              <a:rPr lang="lv-LV" sz="1200" b="1" dirty="0" smtClean="0">
                <a:solidFill>
                  <a:schemeClr val="bg2">
                    <a:lumMod val="10000"/>
                  </a:schemeClr>
                </a:solidFill>
                <a:latin typeface="Times New Roman" pitchFamily="18" charset="0"/>
                <a:cs typeface="Times New Roman" pitchFamily="18" charset="0"/>
              </a:rPr>
              <a:t>dienests</a:t>
            </a:r>
            <a:br>
              <a:rPr lang="lv-LV" sz="1200" b="1" dirty="0" smtClean="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400" b="1" dirty="0">
                <a:solidFill>
                  <a:schemeClr val="bg2">
                    <a:lumMod val="10000"/>
                  </a:schemeClr>
                </a:solidFill>
                <a:latin typeface="Times New Roman" pitchFamily="18" charset="0"/>
                <a:cs typeface="Times New Roman" pitchFamily="18" charset="0"/>
              </a:rPr>
              <a:t>kvalitātes novērtēšanas kārtība</a:t>
            </a:r>
            <a:br>
              <a:rPr lang="lv-LV" sz="1400" b="1" dirty="0">
                <a:solidFill>
                  <a:schemeClr val="bg2">
                    <a:lumMod val="10000"/>
                  </a:schemeClr>
                </a:solidFill>
                <a:latin typeface="Times New Roman" pitchFamily="18" charset="0"/>
                <a:cs typeface="Times New Roman" pitchFamily="18" charset="0"/>
              </a:rPr>
            </a:br>
            <a:endParaRPr lang="lv-LV" sz="1400" dirty="0"/>
          </a:p>
        </p:txBody>
      </p:sp>
      <p:sp>
        <p:nvSpPr>
          <p:cNvPr id="3" name="Content Placeholder 2"/>
          <p:cNvSpPr>
            <a:spLocks noGrp="1"/>
          </p:cNvSpPr>
          <p:nvPr>
            <p:ph idx="1"/>
          </p:nvPr>
        </p:nvSpPr>
        <p:spPr/>
        <p:txBody>
          <a:bodyPr>
            <a:normAutofit fontScale="92500" lnSpcReduction="20000"/>
          </a:bodyPr>
          <a:lstStyle/>
          <a:p>
            <a:pPr marL="0" indent="0" algn="just">
              <a:buClrTx/>
              <a:buNone/>
            </a:pPr>
            <a:r>
              <a:rPr lang="lv-LV" sz="2200" b="1" i="1" u="sng" dirty="0" smtClean="0">
                <a:solidFill>
                  <a:schemeClr val="bg2">
                    <a:lumMod val="10000"/>
                  </a:schemeClr>
                </a:solidFill>
                <a:latin typeface="Times New Roman" panose="02020603050405020304" pitchFamily="18" charset="0"/>
                <a:cs typeface="Times New Roman" panose="02020603050405020304" pitchFamily="18" charset="0"/>
              </a:rPr>
              <a:t>3. </a:t>
            </a:r>
            <a:r>
              <a:rPr lang="lv-LV" sz="2400" dirty="0">
                <a:solidFill>
                  <a:schemeClr val="bg2">
                    <a:lumMod val="10000"/>
                  </a:schemeClr>
                </a:solidFill>
                <a:latin typeface="Times New Roman" pitchFamily="18" charset="0"/>
                <a:cs typeface="Times New Roman" pitchFamily="18" charset="0"/>
              </a:rPr>
              <a:t>Dienesta  sociālā darba speciālistu vadīto klientu </a:t>
            </a:r>
            <a:r>
              <a:rPr lang="lv-LV" sz="2400" dirty="0" smtClean="0">
                <a:solidFill>
                  <a:schemeClr val="bg2">
                    <a:lumMod val="10000"/>
                  </a:schemeClr>
                </a:solidFill>
                <a:latin typeface="Times New Roman" pitchFamily="18" charset="0"/>
                <a:cs typeface="Times New Roman" pitchFamily="18" charset="0"/>
              </a:rPr>
              <a:t>lietu </a:t>
            </a:r>
            <a:r>
              <a:rPr lang="lv-LV" sz="2400" dirty="0">
                <a:solidFill>
                  <a:schemeClr val="bg2">
                    <a:lumMod val="10000"/>
                  </a:schemeClr>
                </a:solidFill>
                <a:latin typeface="Times New Roman" pitchFamily="18" charset="0"/>
                <a:cs typeface="Times New Roman" pitchFamily="18" charset="0"/>
              </a:rPr>
              <a:t>kvalitātes </a:t>
            </a:r>
            <a:r>
              <a:rPr lang="lv-LV" sz="2400" dirty="0" smtClean="0">
                <a:solidFill>
                  <a:schemeClr val="bg2">
                    <a:lumMod val="10000"/>
                  </a:schemeClr>
                </a:solidFill>
                <a:latin typeface="Times New Roman" pitchFamily="18" charset="0"/>
                <a:cs typeface="Times New Roman" pitchFamily="18" charset="0"/>
              </a:rPr>
              <a:t>novērtēšana, tiek veikta šādā kārtībā:</a:t>
            </a:r>
          </a:p>
          <a:p>
            <a:pPr algn="just">
              <a:buClrTx/>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Dienesta sociālā darba speciālistu vadīto klientu lietu kvalitātes novērtēšana notiek darbinieka klātbūtnē, vienojoties par pārbaudes pieņemamāko laiku;</a:t>
            </a:r>
          </a:p>
          <a:p>
            <a:pPr algn="just">
              <a:buClrTx/>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Novērtēšanas laikā tiek pārbaudīta klienta lietu atbilstība Ministru kabineta noteiktajām prasībām un Dienesta iekšējiem klienta lietas veidošanas noteikumiem;</a:t>
            </a:r>
          </a:p>
          <a:p>
            <a:pPr algn="just">
              <a:buClrTx/>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Vienā novērtēšanas reizē pārbaudāmo klientu lietu skaitu nosaka Dienesta vadītāja vietnieks, kas nav mazāks par trīs lietām;</a:t>
            </a:r>
          </a:p>
          <a:p>
            <a:pPr algn="just">
              <a:buClrTx/>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Novērtēšanas laikā Dienesta vadītāja vietnieks aizpilda « klientu lietu novērtēšanas aktu», kuru pēc tā aizpildīšanas nokopē un divos eksemplāros paraksta Dienesta vadītāja vietnieks un novērtējamais darbinieks. Viens klienta lietu novērtēšanas eksemplārs glabājas struktūrvienībā, otrs pie Dienesta vadītāja vietnieka.</a:t>
            </a:r>
          </a:p>
          <a:p>
            <a:pPr algn="just">
              <a:buClrTx/>
              <a:buFont typeface="Wingdings" panose="05000000000000000000" pitchFamily="2" charset="2"/>
              <a:buChar char="v"/>
            </a:pPr>
            <a:endParaRPr lang="lv-LV" sz="2400" dirty="0" smtClean="0">
              <a:solidFill>
                <a:srgbClr val="000818"/>
              </a:solidFill>
              <a:latin typeface="Times New Roman" pitchFamily="18" charset="0"/>
              <a:cs typeface="Times New Roman" pitchFamily="18" charset="0"/>
            </a:endParaRPr>
          </a:p>
          <a:p>
            <a:pPr algn="just">
              <a:buClrTx/>
              <a:buFont typeface="Wingdings" panose="05000000000000000000" pitchFamily="2" charset="2"/>
              <a:buChar char="v"/>
            </a:pPr>
            <a:endParaRPr lang="lv-LV" sz="2400" dirty="0" smtClean="0">
              <a:solidFill>
                <a:srgbClr val="000818"/>
              </a:solidFill>
              <a:latin typeface="Times New Roman" pitchFamily="18" charset="0"/>
              <a:cs typeface="Times New Roman" pitchFamily="18" charset="0"/>
            </a:endParaRPr>
          </a:p>
          <a:p>
            <a:pPr marL="0" indent="0" algn="just">
              <a:buClrTx/>
              <a:buNone/>
            </a:pPr>
            <a:endParaRPr lang="lv-LV" sz="2400" b="1" i="1" u="sng" dirty="0" smtClean="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590386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Autofit/>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
            </a:r>
            <a:br>
              <a:rPr lang="lv-LV" sz="13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kvalitātes novērtēšanas kārtība</a:t>
            </a:r>
            <a:br>
              <a:rPr lang="lv-LV" sz="1300" b="1" dirty="0">
                <a:solidFill>
                  <a:schemeClr val="bg2">
                    <a:lumMod val="10000"/>
                  </a:schemeClr>
                </a:solidFill>
                <a:latin typeface="Times New Roman" pitchFamily="18" charset="0"/>
                <a:cs typeface="Times New Roman" pitchFamily="18" charset="0"/>
              </a:rPr>
            </a:br>
            <a:endParaRPr lang="lv-LV" sz="1300" dirty="0"/>
          </a:p>
        </p:txBody>
      </p:sp>
      <p:sp>
        <p:nvSpPr>
          <p:cNvPr id="3" name="Satura vietturis 2"/>
          <p:cNvSpPr>
            <a:spLocks noGrp="1"/>
          </p:cNvSpPr>
          <p:nvPr>
            <p:ph idx="1"/>
          </p:nvPr>
        </p:nvSpPr>
        <p:spPr/>
        <p:txBody>
          <a:bodyPr>
            <a:normAutofit/>
          </a:bodyPr>
          <a:lstStyle/>
          <a:p>
            <a:pPr>
              <a:buFont typeface="Wingdings" panose="05000000000000000000" pitchFamily="2" charset="2"/>
              <a:buChar char="v"/>
            </a:pPr>
            <a:endParaRPr lang="lv-LV" sz="2400" dirty="0" smtClean="0">
              <a:solidFill>
                <a:srgbClr val="000818"/>
              </a:solidFill>
              <a:latin typeface="Times New Roman" pitchFamily="18" charset="0"/>
              <a:cs typeface="Times New Roman" pitchFamily="18" charset="0"/>
            </a:endParaRPr>
          </a:p>
          <a:p>
            <a:pPr>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Dienesta vadītāja vietnieks trīs darba dienu laikā pēc klientu lietu novērtēšanas akta parakstīšanas iepazīstina ar to attiecīgās struktūrvienības vadītāju.</a:t>
            </a:r>
          </a:p>
          <a:p>
            <a:pPr>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Ja novērtēšanas laikā tiek konstatētas nepilnības, tās tiek fiksētas klienta lietu novērtēšanas aktā, un tiek noteikts termiņš nepilnību novēršanai. Pēc termiņa notecējuma Dienesta vadītāja vietnieks noteiktajā kārtībā pārbauda vai darbinieks novērsis nepilnības, ja darbinieks nav novērsis nepilnības, tad tiek rakstiski ziņots Dienesta vadītājam</a:t>
            </a:r>
            <a:r>
              <a:rPr lang="lv-LV" sz="2600" dirty="0" smtClean="0">
                <a:solidFill>
                  <a:srgbClr val="000818"/>
                </a:solidFill>
                <a:latin typeface="Times New Roman" pitchFamily="18" charset="0"/>
                <a:cs typeface="Times New Roman" pitchFamily="18" charset="0"/>
              </a:rPr>
              <a:t>.</a:t>
            </a:r>
            <a:endParaRPr lang="lv-LV" sz="2600" b="1" i="1" dirty="0" smtClean="0">
              <a:solidFill>
                <a:schemeClr val="bg2">
                  <a:lumMod val="10000"/>
                </a:scheme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1220985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kvalitātes novērtēšanas kārtība</a:t>
            </a:r>
            <a:br>
              <a:rPr lang="lv-LV" sz="1300" b="1" dirty="0">
                <a:solidFill>
                  <a:schemeClr val="bg2">
                    <a:lumMod val="10000"/>
                  </a:schemeClr>
                </a:solidFill>
                <a:latin typeface="Times New Roman" pitchFamily="18" charset="0"/>
                <a:cs typeface="Times New Roman" pitchFamily="18" charset="0"/>
              </a:rPr>
            </a:br>
            <a:endParaRPr lang="lv-LV" sz="1300" dirty="0"/>
          </a:p>
        </p:txBody>
      </p:sp>
      <p:sp>
        <p:nvSpPr>
          <p:cNvPr id="3" name="Satura vietturis 2"/>
          <p:cNvSpPr>
            <a:spLocks noGrp="1"/>
          </p:cNvSpPr>
          <p:nvPr>
            <p:ph idx="1"/>
          </p:nvPr>
        </p:nvSpPr>
        <p:spPr/>
        <p:txBody>
          <a:bodyPr>
            <a:normAutofit fontScale="92500" lnSpcReduction="20000"/>
          </a:bodyPr>
          <a:lstStyle/>
          <a:p>
            <a:r>
              <a:rPr lang="lv-LV" b="1" u="sng" dirty="0">
                <a:solidFill>
                  <a:schemeClr val="bg2">
                    <a:lumMod val="10000"/>
                  </a:schemeClr>
                </a:solidFill>
                <a:latin typeface="Times New Roman" pitchFamily="18" charset="0"/>
                <a:cs typeface="Times New Roman" pitchFamily="18" charset="0"/>
              </a:rPr>
              <a:t>3. </a:t>
            </a:r>
            <a:r>
              <a:rPr lang="lv-LV" sz="2600" dirty="0">
                <a:solidFill>
                  <a:schemeClr val="bg2">
                    <a:lumMod val="10000"/>
                  </a:schemeClr>
                </a:solidFill>
                <a:latin typeface="Times New Roman" pitchFamily="18" charset="0"/>
                <a:cs typeface="Times New Roman" pitchFamily="18" charset="0"/>
              </a:rPr>
              <a:t>Dienesta  sociālā darba speciālistu vadīto klientu lietu kvalitātes novērtēšana: </a:t>
            </a:r>
            <a:endParaRPr lang="lv-LV" sz="2600" b="1" i="1" dirty="0">
              <a:solidFill>
                <a:schemeClr val="bg2">
                  <a:lumMod val="10000"/>
                </a:schemeClr>
              </a:solidFill>
              <a:latin typeface="Times New Roman" panose="02020603050405020304" pitchFamily="18" charset="0"/>
              <a:cs typeface="Times New Roman" panose="02020603050405020304" pitchFamily="18" charset="0"/>
            </a:endParaRPr>
          </a:p>
          <a:p>
            <a:r>
              <a:rPr lang="lv-LV" sz="2600" b="1" i="1" dirty="0">
                <a:solidFill>
                  <a:schemeClr val="bg2">
                    <a:lumMod val="10000"/>
                  </a:schemeClr>
                </a:solidFill>
                <a:latin typeface="Times New Roman" panose="02020603050405020304" pitchFamily="18" charset="0"/>
                <a:cs typeface="Times New Roman" panose="02020603050405020304" pitchFamily="18" charset="0"/>
              </a:rPr>
              <a:t>Klienta lietas sastāvs </a:t>
            </a:r>
            <a:r>
              <a:rPr lang="lv-LV" sz="2600" dirty="0">
                <a:solidFill>
                  <a:schemeClr val="bg2">
                    <a:lumMod val="10000"/>
                  </a:schemeClr>
                </a:solidFill>
                <a:latin typeface="Times New Roman" panose="02020603050405020304" pitchFamily="18" charset="0"/>
                <a:cs typeface="Times New Roman" panose="02020603050405020304" pitchFamily="18" charset="0"/>
              </a:rPr>
              <a:t>-  atbilstoši Dienesta  iekšējiem noteikumiem’’ Klienta lietas veidošana’’, kur detalizēti norādīta klienta lietas izveidošanas un turpmākās papildināšanas kārtība, kā arī precīzi dokumentēts kādi dokumenti un vienota parauga </a:t>
            </a:r>
            <a:r>
              <a:rPr lang="lv-LV" sz="2600" dirty="0" smtClean="0">
                <a:solidFill>
                  <a:schemeClr val="bg2">
                    <a:lumMod val="10000"/>
                  </a:schemeClr>
                </a:solidFill>
                <a:latin typeface="Times New Roman" panose="02020603050405020304" pitchFamily="18" charset="0"/>
                <a:cs typeface="Times New Roman" panose="02020603050405020304" pitchFamily="18" charset="0"/>
              </a:rPr>
              <a:t>veidlapas </a:t>
            </a:r>
            <a:r>
              <a:rPr lang="lv-LV" sz="2600" dirty="0">
                <a:solidFill>
                  <a:schemeClr val="bg2">
                    <a:lumMod val="10000"/>
                  </a:schemeClr>
                </a:solidFill>
                <a:latin typeface="Times New Roman" panose="02020603050405020304" pitchFamily="18" charset="0"/>
                <a:cs typeface="Times New Roman" panose="02020603050405020304" pitchFamily="18" charset="0"/>
              </a:rPr>
              <a:t>ievietojamas attiecīgās struktūrvienības Klienta </a:t>
            </a:r>
            <a:r>
              <a:rPr lang="lv-LV" sz="2600" dirty="0" smtClean="0">
                <a:solidFill>
                  <a:schemeClr val="bg2">
                    <a:lumMod val="10000"/>
                  </a:schemeClr>
                </a:solidFill>
                <a:latin typeface="Times New Roman" panose="02020603050405020304" pitchFamily="18" charset="0"/>
                <a:cs typeface="Times New Roman" panose="02020603050405020304" pitchFamily="18" charset="0"/>
              </a:rPr>
              <a:t>lietā, novērtējot tos sekojošos posmos: pamatojums lietas uzsākšanai, informācijas ievākšana ( sarakste ar fiziskām un juridiskām personām, izpētes materiāli), darba plānošana’( sociālās rehabilitācijas plāni) un novērtēšana ( darba novērtējums, progresa/regresa novērtējums).</a:t>
            </a:r>
          </a:p>
          <a:p>
            <a:r>
              <a:rPr lang="lv-LV" sz="2600" dirty="0">
                <a:solidFill>
                  <a:schemeClr val="bg2">
                    <a:lumMod val="10000"/>
                  </a:schemeClr>
                </a:solidFill>
                <a:latin typeface="Times New Roman" panose="02020603050405020304" pitchFamily="18" charset="0"/>
                <a:cs typeface="Times New Roman" panose="02020603050405020304" pitchFamily="18" charset="0"/>
              </a:rPr>
              <a:t>Dienestā klientu lietu pārbaudi 1x mēnesī īsteno arī struktūrvienību un nodaļu vadītāji.</a:t>
            </a:r>
          </a:p>
          <a:p>
            <a:endParaRPr lang="lv-LV" sz="2600" dirty="0"/>
          </a:p>
          <a:p>
            <a:endParaRPr lang="lv-LV" dirty="0">
              <a:solidFill>
                <a:srgbClr val="000818"/>
              </a:solidFill>
            </a:endParaRPr>
          </a:p>
        </p:txBody>
      </p:sp>
    </p:spTree>
    <p:extLst>
      <p:ext uri="{BB962C8B-B14F-4D97-AF65-F5344CB8AC3E}">
        <p14:creationId xmlns:p14="http://schemas.microsoft.com/office/powerpoint/2010/main" val="153820200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kvalitātes novērtēšanas kārtība</a:t>
            </a:r>
            <a:br>
              <a:rPr lang="lv-LV" sz="1300" b="1" dirty="0">
                <a:solidFill>
                  <a:schemeClr val="bg2">
                    <a:lumMod val="10000"/>
                  </a:schemeClr>
                </a:solidFill>
                <a:latin typeface="Times New Roman" pitchFamily="18" charset="0"/>
                <a:cs typeface="Times New Roman" pitchFamily="18" charset="0"/>
              </a:rPr>
            </a:br>
            <a:endParaRPr lang="lv-LV" sz="1300" dirty="0"/>
          </a:p>
        </p:txBody>
      </p:sp>
      <p:sp>
        <p:nvSpPr>
          <p:cNvPr id="3" name="Content Placeholder 2"/>
          <p:cNvSpPr>
            <a:spLocks noGrp="1"/>
          </p:cNvSpPr>
          <p:nvPr>
            <p:ph idx="1"/>
          </p:nvPr>
        </p:nvSpPr>
        <p:spPr/>
        <p:txBody>
          <a:bodyPr>
            <a:noAutofit/>
          </a:bodyPr>
          <a:lstStyle/>
          <a:p>
            <a:pPr algn="just">
              <a:buClrTx/>
              <a:buFont typeface="Wingdings" pitchFamily="2" charset="2"/>
              <a:buChar char="Ø"/>
            </a:pPr>
            <a:r>
              <a:rPr lang="lv-LV" sz="2300" dirty="0">
                <a:solidFill>
                  <a:schemeClr val="bg2">
                    <a:lumMod val="10000"/>
                  </a:schemeClr>
                </a:solidFill>
                <a:latin typeface="Times New Roman" panose="02020603050405020304" pitchFamily="18" charset="0"/>
                <a:cs typeface="Times New Roman" panose="02020603050405020304" pitchFamily="18" charset="0"/>
              </a:rPr>
              <a:t>Klienta lietā </a:t>
            </a:r>
            <a:r>
              <a:rPr lang="lv-LV" sz="2300" b="1" i="1" dirty="0">
                <a:solidFill>
                  <a:schemeClr val="bg2">
                    <a:lumMod val="10000"/>
                  </a:schemeClr>
                </a:solidFill>
                <a:latin typeface="Times New Roman" panose="02020603050405020304" pitchFamily="18" charset="0"/>
                <a:cs typeface="Times New Roman" panose="02020603050405020304" pitchFamily="18" charset="0"/>
              </a:rPr>
              <a:t>īstenotā sociālā gadījuma saturs un tā virzība </a:t>
            </a:r>
            <a:r>
              <a:rPr lang="lv-LV" sz="2300" dirty="0">
                <a:solidFill>
                  <a:schemeClr val="bg2">
                    <a:lumMod val="10000"/>
                  </a:schemeClr>
                </a:solidFill>
                <a:latin typeface="Times New Roman" panose="02020603050405020304" pitchFamily="18" charset="0"/>
                <a:cs typeface="Times New Roman" panose="02020603050405020304" pitchFamily="18" charset="0"/>
              </a:rPr>
              <a:t> - tiek </a:t>
            </a:r>
            <a:r>
              <a:rPr lang="lv-LV" sz="2300" dirty="0" smtClean="0">
                <a:solidFill>
                  <a:schemeClr val="bg2">
                    <a:lumMod val="10000"/>
                  </a:schemeClr>
                </a:solidFill>
                <a:latin typeface="Times New Roman" panose="02020603050405020304" pitchFamily="18" charset="0"/>
                <a:cs typeface="Times New Roman" panose="02020603050405020304" pitchFamily="18" charset="0"/>
              </a:rPr>
              <a:t>vērtēts pamatojums lietas uzsākšanai, </a:t>
            </a:r>
            <a:r>
              <a:rPr lang="lv-LV" sz="2300" dirty="0">
                <a:solidFill>
                  <a:schemeClr val="bg2">
                    <a:lumMod val="10000"/>
                  </a:schemeClr>
                </a:solidFill>
                <a:latin typeface="Times New Roman" panose="02020603050405020304" pitchFamily="18" charset="0"/>
                <a:cs typeface="Times New Roman" panose="02020603050405020304" pitchFamily="18" charset="0"/>
              </a:rPr>
              <a:t>informācijas ievākšanas un novērtēšanas process, sociālā gadījuma vadīšanas process (klienta līdzdarbība, noteiktu uzdevumu  noteikšana, to  savlaicīgums) risinot ģimeņu noteiktās multiproblēmas, vērtēta noteiktu sociālo pakalpojumu plānošana, organizēšana, dokumentēšana, to saņemšanas pamatotība, starpprofesionālais un starpinstitucionālais darbs, resursu izvērtējums, to </a:t>
            </a:r>
            <a:r>
              <a:rPr lang="lv-LV" sz="2300" dirty="0" smtClean="0">
                <a:solidFill>
                  <a:schemeClr val="bg2">
                    <a:lumMod val="10000"/>
                  </a:schemeClr>
                </a:solidFill>
                <a:latin typeface="Times New Roman" panose="02020603050405020304" pitchFamily="18" charset="0"/>
                <a:cs typeface="Times New Roman" panose="02020603050405020304" pitchFamily="18" charset="0"/>
              </a:rPr>
              <a:t>piesaiste. </a:t>
            </a:r>
            <a:r>
              <a:rPr lang="lv-LV" sz="2300" dirty="0">
                <a:solidFill>
                  <a:schemeClr val="bg2">
                    <a:lumMod val="10000"/>
                  </a:schemeClr>
                </a:solidFill>
                <a:latin typeface="Times New Roman" panose="02020603050405020304" pitchFamily="18" charset="0"/>
                <a:cs typeface="Times New Roman" panose="02020603050405020304" pitchFamily="18" charset="0"/>
              </a:rPr>
              <a:t>Sociālā gadījuma vērtēšanas procesā tiek vērtēta arī Klienta lietas noteiktā statusa atbilstība – intensīvi aktīva Klienta </a:t>
            </a:r>
            <a:r>
              <a:rPr lang="lv-LV" sz="2300" dirty="0" smtClean="0">
                <a:solidFill>
                  <a:schemeClr val="bg2">
                    <a:lumMod val="10000"/>
                  </a:schemeClr>
                </a:solidFill>
                <a:latin typeface="Times New Roman" panose="02020603050405020304" pitchFamily="18" charset="0"/>
                <a:cs typeface="Times New Roman" panose="02020603050405020304" pitchFamily="18" charset="0"/>
              </a:rPr>
              <a:t>lieta ( ne retāk kā 1x nedēļā), </a:t>
            </a:r>
            <a:r>
              <a:rPr lang="lv-LV" sz="2300" dirty="0">
                <a:solidFill>
                  <a:schemeClr val="bg2">
                    <a:lumMod val="10000"/>
                  </a:schemeClr>
                </a:solidFill>
                <a:latin typeface="Times New Roman" panose="02020603050405020304" pitchFamily="18" charset="0"/>
                <a:cs typeface="Times New Roman" panose="02020603050405020304" pitchFamily="18" charset="0"/>
              </a:rPr>
              <a:t>aktīva Klienta </a:t>
            </a:r>
            <a:r>
              <a:rPr lang="lv-LV" sz="2300" dirty="0" smtClean="0">
                <a:solidFill>
                  <a:schemeClr val="bg2">
                    <a:lumMod val="10000"/>
                  </a:schemeClr>
                </a:solidFill>
                <a:latin typeface="Times New Roman" panose="02020603050405020304" pitchFamily="18" charset="0"/>
                <a:cs typeface="Times New Roman" panose="02020603050405020304" pitchFamily="18" charset="0"/>
              </a:rPr>
              <a:t>lieta ( ne retāk kā 2x mēnesī), </a:t>
            </a:r>
            <a:r>
              <a:rPr lang="lv-LV" sz="2300" dirty="0">
                <a:solidFill>
                  <a:schemeClr val="bg2">
                    <a:lumMod val="10000"/>
                  </a:schemeClr>
                </a:solidFill>
                <a:latin typeface="Times New Roman" panose="02020603050405020304" pitchFamily="18" charset="0"/>
                <a:cs typeface="Times New Roman" panose="02020603050405020304" pitchFamily="18" charset="0"/>
              </a:rPr>
              <a:t>kontroles klienta </a:t>
            </a:r>
            <a:r>
              <a:rPr lang="lv-LV" sz="2300" dirty="0" smtClean="0">
                <a:solidFill>
                  <a:schemeClr val="bg2">
                    <a:lumMod val="10000"/>
                  </a:schemeClr>
                </a:solidFill>
                <a:latin typeface="Times New Roman" panose="02020603050405020304" pitchFamily="18" charset="0"/>
                <a:cs typeface="Times New Roman" panose="02020603050405020304" pitchFamily="18" charset="0"/>
              </a:rPr>
              <a:t>lieta ( ne retāk kā 2x gadā), </a:t>
            </a:r>
            <a:r>
              <a:rPr lang="lv-LV" sz="2300" dirty="0">
                <a:solidFill>
                  <a:schemeClr val="bg2">
                    <a:lumMod val="10000"/>
                  </a:schemeClr>
                </a:solidFill>
                <a:latin typeface="Times New Roman" panose="02020603050405020304" pitchFamily="18" charset="0"/>
                <a:cs typeface="Times New Roman" panose="02020603050405020304" pitchFamily="18" charset="0"/>
              </a:rPr>
              <a:t>kā arī klienta lietas slēgšanas pamatotība.</a:t>
            </a:r>
          </a:p>
          <a:p>
            <a:endParaRPr lang="lv-LV" sz="2300" dirty="0"/>
          </a:p>
        </p:txBody>
      </p:sp>
    </p:spTree>
    <p:extLst>
      <p:ext uri="{BB962C8B-B14F-4D97-AF65-F5344CB8AC3E}">
        <p14:creationId xmlns:p14="http://schemas.microsoft.com/office/powerpoint/2010/main" val="272889349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188640"/>
            <a:ext cx="8686800" cy="838200"/>
          </a:xfrm>
        </p:spPr>
        <p:txBody>
          <a:bodyPr>
            <a:normAutofit fontScale="90000"/>
          </a:bodyPr>
          <a:lstStyle/>
          <a:p>
            <a:r>
              <a:rPr lang="lv-LV" sz="1300" b="1" dirty="0">
                <a:solidFill>
                  <a:schemeClr val="bg2">
                    <a:lumMod val="10000"/>
                  </a:schemeClr>
                </a:solidFill>
                <a:latin typeface="Times New Roman" pitchFamily="18" charset="0"/>
                <a:cs typeface="Times New Roman" pitchFamily="18" charset="0"/>
              </a:rPr>
              <a:t>Ogres novada sociālais dienests</a:t>
            </a: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600" b="1" dirty="0">
                <a:solidFill>
                  <a:schemeClr val="bg2">
                    <a:lumMod val="10000"/>
                  </a:schemeClr>
                </a:solidFill>
                <a:latin typeface="Times New Roman" pitchFamily="18" charset="0"/>
                <a:cs typeface="Times New Roman" pitchFamily="18" charset="0"/>
              </a:rPr>
              <a:t>kvalitātes novērtēšanas kārtība</a:t>
            </a:r>
            <a:r>
              <a:rPr lang="lv-LV" sz="1400" b="1" dirty="0">
                <a:solidFill>
                  <a:schemeClr val="bg2">
                    <a:lumMod val="10000"/>
                  </a:schemeClr>
                </a:solidFill>
                <a:latin typeface="Times New Roman" pitchFamily="18" charset="0"/>
                <a:cs typeface="Times New Roman" pitchFamily="18" charset="0"/>
              </a:rPr>
              <a:t/>
            </a:r>
            <a:br>
              <a:rPr lang="lv-LV" sz="1400" b="1" dirty="0">
                <a:solidFill>
                  <a:schemeClr val="bg2">
                    <a:lumMod val="10000"/>
                  </a:schemeClr>
                </a:solidFill>
                <a:latin typeface="Times New Roman" pitchFamily="18" charset="0"/>
                <a:cs typeface="Times New Roman" pitchFamily="18" charset="0"/>
              </a:rPr>
            </a:br>
            <a:endParaRPr lang="lv-LV" sz="1400" dirty="0"/>
          </a:p>
        </p:txBody>
      </p:sp>
      <p:sp>
        <p:nvSpPr>
          <p:cNvPr id="3" name="Satura vietturis 2"/>
          <p:cNvSpPr>
            <a:spLocks noGrp="1"/>
          </p:cNvSpPr>
          <p:nvPr>
            <p:ph idx="1"/>
          </p:nvPr>
        </p:nvSpPr>
        <p:spPr>
          <a:xfrm>
            <a:off x="179512" y="1052736"/>
            <a:ext cx="8686800" cy="4811365"/>
          </a:xfrm>
        </p:spPr>
        <p:txBody>
          <a:bodyPr>
            <a:normAutofit fontScale="25000" lnSpcReduction="20000"/>
          </a:bodyPr>
          <a:lstStyle/>
          <a:p>
            <a:pPr algn="just">
              <a:buNone/>
            </a:pPr>
            <a:endParaRPr lang="lv-LV" b="1" dirty="0" smtClean="0">
              <a:solidFill>
                <a:schemeClr val="bg2">
                  <a:lumMod val="10000"/>
                </a:schemeClr>
              </a:solidFill>
              <a:latin typeface="Times New Roman" pitchFamily="18" charset="0"/>
              <a:cs typeface="Times New Roman" pitchFamily="18" charset="0"/>
            </a:endParaRPr>
          </a:p>
          <a:p>
            <a:pPr algn="just">
              <a:buNone/>
            </a:pPr>
            <a:r>
              <a:rPr lang="lv-LV" sz="9600" b="1" u="sng" dirty="0" smtClean="0">
                <a:solidFill>
                  <a:schemeClr val="bg2">
                    <a:lumMod val="10000"/>
                  </a:schemeClr>
                </a:solidFill>
                <a:latin typeface="Times New Roman" pitchFamily="18" charset="0"/>
                <a:cs typeface="Times New Roman" pitchFamily="18" charset="0"/>
              </a:rPr>
              <a:t>4</a:t>
            </a:r>
            <a:r>
              <a:rPr lang="lv-LV" sz="9600" b="1" dirty="0" smtClean="0">
                <a:solidFill>
                  <a:schemeClr val="bg2">
                    <a:lumMod val="10000"/>
                  </a:schemeClr>
                </a:solidFill>
                <a:latin typeface="Times New Roman" pitchFamily="18" charset="0"/>
                <a:cs typeface="Times New Roman" pitchFamily="18" charset="0"/>
              </a:rPr>
              <a:t>. </a:t>
            </a:r>
            <a:r>
              <a:rPr lang="lv-LV" sz="9600" dirty="0" smtClean="0">
                <a:solidFill>
                  <a:schemeClr val="bg2">
                    <a:lumMod val="10000"/>
                  </a:schemeClr>
                </a:solidFill>
                <a:latin typeface="Times New Roman" pitchFamily="18" charset="0"/>
                <a:cs typeface="Times New Roman" pitchFamily="18" charset="0"/>
              </a:rPr>
              <a:t>Dienesta speciālistu pašvērtējums un  darba izpildes novērtējums:</a:t>
            </a:r>
            <a:endParaRPr lang="en-US" sz="9600" dirty="0">
              <a:solidFill>
                <a:schemeClr val="bg2">
                  <a:lumMod val="10000"/>
                </a:schemeClr>
              </a:solidFill>
              <a:latin typeface="Times New Roman" pitchFamily="18" charset="0"/>
              <a:cs typeface="Times New Roman" pitchFamily="18" charset="0"/>
            </a:endParaRP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1) </a:t>
            </a:r>
            <a:r>
              <a:rPr lang="lv-LV" sz="9600" dirty="0">
                <a:solidFill>
                  <a:schemeClr val="bg2">
                    <a:lumMod val="10000"/>
                  </a:schemeClr>
                </a:solidFill>
                <a:latin typeface="Times New Roman" pitchFamily="18" charset="0"/>
                <a:cs typeface="Times New Roman" pitchFamily="18" charset="0"/>
              </a:rPr>
              <a:t>M</a:t>
            </a:r>
            <a:r>
              <a:rPr lang="lv-LV" sz="9600" dirty="0" smtClean="0">
                <a:solidFill>
                  <a:schemeClr val="bg2">
                    <a:lumMod val="10000"/>
                  </a:schemeClr>
                </a:solidFill>
                <a:latin typeface="Times New Roman" pitchFamily="18" charset="0"/>
                <a:cs typeface="Times New Roman" pitchFamily="18" charset="0"/>
              </a:rPr>
              <a:t>ērķi </a:t>
            </a:r>
            <a:r>
              <a:rPr lang="lv-LV" sz="9600" dirty="0">
                <a:solidFill>
                  <a:schemeClr val="bg2">
                    <a:lumMod val="10000"/>
                  </a:schemeClr>
                </a:solidFill>
                <a:latin typeface="Times New Roman" pitchFamily="18" charset="0"/>
                <a:cs typeface="Times New Roman" pitchFamily="18" charset="0"/>
              </a:rPr>
              <a:t>un uzdevumi;</a:t>
            </a:r>
          </a:p>
          <a:p>
            <a:pPr marL="725488" indent="-363538" algn="just">
              <a:buNone/>
            </a:pPr>
            <a:r>
              <a:rPr lang="lv-LV" sz="9600" dirty="0">
                <a:solidFill>
                  <a:schemeClr val="bg2">
                    <a:lumMod val="10000"/>
                  </a:schemeClr>
                </a:solidFill>
                <a:latin typeface="Times New Roman" pitchFamily="18" charset="0"/>
                <a:cs typeface="Times New Roman" pitchFamily="18" charset="0"/>
              </a:rPr>
              <a:t>2) Amata pienākumu izpildes novērtējums;</a:t>
            </a:r>
          </a:p>
          <a:p>
            <a:pPr marL="725488" indent="-363538" algn="just">
              <a:buNone/>
            </a:pPr>
            <a:r>
              <a:rPr lang="lv-LV" sz="9600" dirty="0">
                <a:solidFill>
                  <a:schemeClr val="bg2">
                    <a:lumMod val="10000"/>
                  </a:schemeClr>
                </a:solidFill>
                <a:latin typeface="Times New Roman" pitchFamily="18" charset="0"/>
                <a:cs typeface="Times New Roman" pitchFamily="18" charset="0"/>
              </a:rPr>
              <a:t>3) Kompetenču novērtējums – </a:t>
            </a:r>
            <a:endParaRPr lang="lv-LV" sz="9600" dirty="0" smtClean="0">
              <a:solidFill>
                <a:schemeClr val="bg2">
                  <a:lumMod val="10000"/>
                </a:schemeClr>
              </a:solidFill>
              <a:latin typeface="Times New Roman" pitchFamily="18" charset="0"/>
              <a:cs typeface="Times New Roman" pitchFamily="18" charset="0"/>
            </a:endParaRP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darbs </a:t>
            </a:r>
            <a:r>
              <a:rPr lang="lv-LV" sz="9600" dirty="0">
                <a:solidFill>
                  <a:schemeClr val="bg2">
                    <a:lumMod val="10000"/>
                  </a:schemeClr>
                </a:solidFill>
                <a:latin typeface="Times New Roman" pitchFamily="18" charset="0"/>
                <a:cs typeface="Times New Roman" pitchFamily="18" charset="0"/>
              </a:rPr>
              <a:t>komandā, </a:t>
            </a:r>
            <a:endParaRPr lang="lv-LV" sz="9600" dirty="0" smtClean="0">
              <a:solidFill>
                <a:schemeClr val="bg2">
                  <a:lumMod val="10000"/>
                </a:schemeClr>
              </a:solidFill>
              <a:latin typeface="Times New Roman" pitchFamily="18" charset="0"/>
              <a:cs typeface="Times New Roman" pitchFamily="18" charset="0"/>
            </a:endParaRP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orientācija </a:t>
            </a:r>
            <a:r>
              <a:rPr lang="lv-LV" sz="9600" dirty="0">
                <a:solidFill>
                  <a:schemeClr val="bg2">
                    <a:lumMod val="10000"/>
                  </a:schemeClr>
                </a:solidFill>
                <a:latin typeface="Times New Roman" pitchFamily="18" charset="0"/>
                <a:cs typeface="Times New Roman" pitchFamily="18" charset="0"/>
              </a:rPr>
              <a:t>uz klientu, </a:t>
            </a:r>
            <a:endParaRPr lang="lv-LV" sz="9600" dirty="0" smtClean="0">
              <a:solidFill>
                <a:schemeClr val="bg2">
                  <a:lumMod val="10000"/>
                </a:schemeClr>
              </a:solidFill>
              <a:latin typeface="Times New Roman" pitchFamily="18" charset="0"/>
              <a:cs typeface="Times New Roman" pitchFamily="18" charset="0"/>
            </a:endParaRP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komunikācija, </a:t>
            </a: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iniciatīva, </a:t>
            </a: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plānošana un organizēšana,</a:t>
            </a: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darbinieka motivēšana un attīstīšana,  </a:t>
            </a: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spēja </a:t>
            </a:r>
            <a:r>
              <a:rPr lang="lv-LV" sz="9600" dirty="0">
                <a:solidFill>
                  <a:schemeClr val="bg2">
                    <a:lumMod val="10000"/>
                  </a:schemeClr>
                </a:solidFill>
                <a:latin typeface="Times New Roman" pitchFamily="18" charset="0"/>
                <a:cs typeface="Times New Roman" pitchFamily="18" charset="0"/>
              </a:rPr>
              <a:t>pieņemt lēmumus, </a:t>
            </a:r>
            <a:endParaRPr lang="lv-LV" sz="9600" dirty="0" smtClean="0">
              <a:solidFill>
                <a:schemeClr val="bg2">
                  <a:lumMod val="10000"/>
                </a:schemeClr>
              </a:solidFill>
              <a:latin typeface="Times New Roman" pitchFamily="18" charset="0"/>
              <a:cs typeface="Times New Roman" pitchFamily="18" charset="0"/>
            </a:endParaRP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ētiskums</a:t>
            </a:r>
            <a:r>
              <a:rPr lang="lv-LV" sz="9600" dirty="0">
                <a:solidFill>
                  <a:schemeClr val="bg2">
                    <a:lumMod val="10000"/>
                  </a:schemeClr>
                </a:solidFill>
                <a:latin typeface="Times New Roman" pitchFamily="18" charset="0"/>
                <a:cs typeface="Times New Roman" pitchFamily="18" charset="0"/>
              </a:rPr>
              <a:t>, </a:t>
            </a:r>
            <a:endParaRPr lang="lv-LV" sz="9600" dirty="0" smtClean="0">
              <a:solidFill>
                <a:schemeClr val="bg2">
                  <a:lumMod val="10000"/>
                </a:schemeClr>
              </a:solidFill>
              <a:latin typeface="Times New Roman" pitchFamily="18" charset="0"/>
              <a:cs typeface="Times New Roman" pitchFamily="18" charset="0"/>
            </a:endParaRPr>
          </a:p>
          <a:p>
            <a:pPr marL="725488" indent="-363538" algn="just">
              <a:buNone/>
            </a:pPr>
            <a:r>
              <a:rPr lang="lv-LV" sz="9600" dirty="0" smtClean="0">
                <a:solidFill>
                  <a:schemeClr val="bg2">
                    <a:lumMod val="10000"/>
                  </a:schemeClr>
                </a:solidFill>
                <a:latin typeface="Times New Roman" pitchFamily="18" charset="0"/>
                <a:cs typeface="Times New Roman" pitchFamily="18" charset="0"/>
              </a:rPr>
              <a:t>lojalitāte.</a:t>
            </a:r>
          </a:p>
          <a:p>
            <a:pPr marL="725488" indent="-363538" algn="just">
              <a:buNone/>
            </a:pPr>
            <a:endParaRPr lang="lv-LV" sz="9600" dirty="0">
              <a:solidFill>
                <a:schemeClr val="bg2">
                  <a:lumMod val="10000"/>
                </a:schemeClr>
              </a:solidFill>
              <a:latin typeface="Times New Roman" pitchFamily="18" charset="0"/>
              <a:cs typeface="Times New Roman" pitchFamily="18" charset="0"/>
            </a:endParaRPr>
          </a:p>
          <a:p>
            <a:pPr algn="just"/>
            <a:endParaRPr lang="lv-LV" sz="5100" dirty="0"/>
          </a:p>
        </p:txBody>
      </p:sp>
    </p:spTree>
    <p:extLst>
      <p:ext uri="{BB962C8B-B14F-4D97-AF65-F5344CB8AC3E}">
        <p14:creationId xmlns:p14="http://schemas.microsoft.com/office/powerpoint/2010/main" val="403124578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kvalitātes novērtēšanas kārtība</a:t>
            </a:r>
            <a:br>
              <a:rPr lang="lv-LV" sz="1300" b="1" dirty="0">
                <a:solidFill>
                  <a:schemeClr val="bg2">
                    <a:lumMod val="10000"/>
                  </a:schemeClr>
                </a:solidFill>
                <a:latin typeface="Times New Roman" pitchFamily="18" charset="0"/>
                <a:cs typeface="Times New Roman" pitchFamily="18" charset="0"/>
              </a:rPr>
            </a:br>
            <a:endParaRPr lang="lv-LV" sz="1300" dirty="0"/>
          </a:p>
        </p:txBody>
      </p:sp>
      <p:sp>
        <p:nvSpPr>
          <p:cNvPr id="3" name="Satura vietturis 2"/>
          <p:cNvSpPr>
            <a:spLocks noGrp="1"/>
          </p:cNvSpPr>
          <p:nvPr>
            <p:ph idx="1"/>
          </p:nvPr>
        </p:nvSpPr>
        <p:spPr/>
        <p:txBody>
          <a:bodyPr>
            <a:normAutofit/>
          </a:bodyPr>
          <a:lstStyle/>
          <a:p>
            <a:pPr marL="725488" indent="-363538" algn="just">
              <a:buNone/>
            </a:pPr>
            <a:r>
              <a:rPr lang="lv-LV" sz="2400" dirty="0">
                <a:solidFill>
                  <a:schemeClr val="bg2">
                    <a:lumMod val="10000"/>
                  </a:schemeClr>
                </a:solidFill>
                <a:latin typeface="Times New Roman" pitchFamily="18" charset="0"/>
                <a:cs typeface="Times New Roman" pitchFamily="18" charset="0"/>
              </a:rPr>
              <a:t>4) Profesionālās kvalifikācijas vērtējums :</a:t>
            </a:r>
          </a:p>
          <a:p>
            <a:pPr marL="1071563" indent="-268288" algn="just" defTabSz="1071563">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Izglītība un kvalifikācija;</a:t>
            </a:r>
          </a:p>
          <a:p>
            <a:pPr marL="1071563" indent="-268288" algn="just" defTabSz="1071563">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Profesionālā pieredze;</a:t>
            </a:r>
          </a:p>
          <a:p>
            <a:pPr marL="1071563" indent="-268288" algn="just" defTabSz="1071563">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Profesionālās zināšanas un prasmes</a:t>
            </a:r>
            <a:r>
              <a:rPr lang="lv-LV" sz="2400" dirty="0" smtClean="0">
                <a:solidFill>
                  <a:schemeClr val="bg2">
                    <a:lumMod val="10000"/>
                  </a:schemeClr>
                </a:solidFill>
                <a:latin typeface="Times New Roman" pitchFamily="18" charset="0"/>
                <a:cs typeface="Times New Roman" pitchFamily="18" charset="0"/>
              </a:rPr>
              <a:t>.</a:t>
            </a:r>
          </a:p>
          <a:p>
            <a:pPr marL="725488" indent="-363538" algn="just">
              <a:buNone/>
            </a:pPr>
            <a:r>
              <a:rPr lang="lv-LV" sz="2400" dirty="0" smtClean="0">
                <a:solidFill>
                  <a:schemeClr val="bg2">
                    <a:lumMod val="10000"/>
                  </a:schemeClr>
                </a:solidFill>
                <a:latin typeface="Times New Roman" pitchFamily="18" charset="0"/>
                <a:cs typeface="Times New Roman" pitchFamily="18" charset="0"/>
              </a:rPr>
              <a:t>5</a:t>
            </a:r>
            <a:r>
              <a:rPr lang="lv-LV" sz="2400" dirty="0">
                <a:solidFill>
                  <a:schemeClr val="bg2">
                    <a:lumMod val="10000"/>
                  </a:schemeClr>
                </a:solidFill>
                <a:latin typeface="Times New Roman" pitchFamily="18" charset="0"/>
                <a:cs typeface="Times New Roman" pitchFamily="18" charset="0"/>
              </a:rPr>
              <a:t>) Mācību un attīstības vajadzības.</a:t>
            </a:r>
          </a:p>
          <a:p>
            <a:pPr marL="725488" indent="-363538" algn="just">
              <a:buNone/>
            </a:pPr>
            <a:endParaRPr lang="lv-LV" sz="2400" dirty="0" smtClean="0">
              <a:solidFill>
                <a:schemeClr val="bg2">
                  <a:lumMod val="10000"/>
                </a:schemeClr>
              </a:solidFill>
              <a:latin typeface="Times New Roman" pitchFamily="18" charset="0"/>
              <a:cs typeface="Times New Roman" pitchFamily="18" charset="0"/>
            </a:endParaRPr>
          </a:p>
          <a:p>
            <a:pPr marL="725488" indent="-363538" algn="just">
              <a:buNone/>
            </a:pPr>
            <a:r>
              <a:rPr lang="lv-LV" sz="2400" dirty="0" smtClean="0">
                <a:solidFill>
                  <a:schemeClr val="bg2">
                    <a:lumMod val="10000"/>
                  </a:schemeClr>
                </a:solidFill>
                <a:latin typeface="Times New Roman" pitchFamily="18" charset="0"/>
                <a:cs typeface="Times New Roman" pitchFamily="18" charset="0"/>
              </a:rPr>
              <a:t>Darba </a:t>
            </a:r>
            <a:r>
              <a:rPr lang="lv-LV" sz="2400" dirty="0">
                <a:solidFill>
                  <a:schemeClr val="bg2">
                    <a:lumMod val="10000"/>
                  </a:schemeClr>
                </a:solidFill>
                <a:latin typeface="Times New Roman" pitchFamily="18" charset="0"/>
                <a:cs typeface="Times New Roman" pitchFamily="18" charset="0"/>
              </a:rPr>
              <a:t>novērtējuma sastāvdaļas tiek vērtētas gan no darbinieka, gan vadītāja/ komisijas puses. Darba novērtējums tiek pildīts darbinieka darba izpildes novērtēšanas veidlapā.</a:t>
            </a:r>
            <a:endParaRPr lang="en-US" sz="2400" dirty="0">
              <a:solidFill>
                <a:schemeClr val="bg2">
                  <a:lumMod val="10000"/>
                </a:schemeClr>
              </a:solidFill>
              <a:latin typeface="Times New Roman" pitchFamily="18" charset="0"/>
              <a:cs typeface="Times New Roman" pitchFamily="18" charset="0"/>
            </a:endParaRPr>
          </a:p>
          <a:p>
            <a:endParaRPr lang="lv-LV" sz="2400" dirty="0"/>
          </a:p>
        </p:txBody>
      </p:sp>
    </p:spTree>
    <p:extLst>
      <p:ext uri="{BB962C8B-B14F-4D97-AF65-F5344CB8AC3E}">
        <p14:creationId xmlns:p14="http://schemas.microsoft.com/office/powerpoint/2010/main" val="12767973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1100" dirty="0">
                <a:solidFill>
                  <a:schemeClr val="bg2">
                    <a:lumMod val="10000"/>
                  </a:schemeClr>
                </a:solidFill>
                <a:latin typeface="Times New Roman" pitchFamily="18" charset="0"/>
                <a:cs typeface="Times New Roman" pitchFamily="18" charset="0"/>
              </a:rPr>
              <a:t>Ogres novada sociālais dienests</a:t>
            </a:r>
            <a:br>
              <a:rPr lang="lv-LV" sz="1100" dirty="0">
                <a:solidFill>
                  <a:schemeClr val="bg2">
                    <a:lumMod val="10000"/>
                  </a:schemeClr>
                </a:solidFill>
                <a:latin typeface="Times New Roman" pitchFamily="18" charset="0"/>
                <a:cs typeface="Times New Roman" pitchFamily="18" charset="0"/>
              </a:rPr>
            </a:br>
            <a:r>
              <a:rPr lang="lv-LV" sz="1100" dirty="0">
                <a:solidFill>
                  <a:schemeClr val="bg2">
                    <a:lumMod val="10000"/>
                  </a:schemeClr>
                </a:solidFill>
                <a:latin typeface="Times New Roman" pitchFamily="18" charset="0"/>
                <a:cs typeface="Times New Roman" pitchFamily="18" charset="0"/>
              </a:rPr>
              <a:t/>
            </a:r>
            <a:br>
              <a:rPr lang="lv-LV" sz="1100" dirty="0">
                <a:solidFill>
                  <a:schemeClr val="bg2">
                    <a:lumMod val="10000"/>
                  </a:schemeClr>
                </a:solidFill>
                <a:latin typeface="Times New Roman" pitchFamily="18" charset="0"/>
                <a:cs typeface="Times New Roman" pitchFamily="18" charset="0"/>
              </a:rPr>
            </a:br>
            <a:r>
              <a:rPr lang="lv-LV" sz="1300" dirty="0">
                <a:solidFill>
                  <a:schemeClr val="bg2">
                    <a:lumMod val="10000"/>
                  </a:schemeClr>
                </a:solidFill>
                <a:latin typeface="Times New Roman" pitchFamily="18" charset="0"/>
                <a:cs typeface="Times New Roman" pitchFamily="18" charset="0"/>
              </a:rPr>
              <a:t>kvalitātes novērtēšanas kārtība</a:t>
            </a:r>
            <a:endParaRPr lang="lv-LV" sz="1300" dirty="0"/>
          </a:p>
        </p:txBody>
      </p:sp>
      <p:sp>
        <p:nvSpPr>
          <p:cNvPr id="3" name="Satura vietturis 2"/>
          <p:cNvSpPr>
            <a:spLocks noGrp="1"/>
          </p:cNvSpPr>
          <p:nvPr>
            <p:ph idx="1"/>
          </p:nvPr>
        </p:nvSpPr>
        <p:spPr/>
        <p:txBody>
          <a:bodyPr>
            <a:normAutofit lnSpcReduction="10000"/>
          </a:bodyPr>
          <a:lstStyle/>
          <a:p>
            <a:pPr>
              <a:buFont typeface="Wingdings" panose="05000000000000000000" pitchFamily="2" charset="2"/>
              <a:buChar char="v"/>
            </a:pPr>
            <a:r>
              <a:rPr lang="lv-LV" sz="2400" b="1" u="sng" dirty="0">
                <a:solidFill>
                  <a:srgbClr val="000818"/>
                </a:solidFill>
                <a:latin typeface="Times New Roman" pitchFamily="18" charset="0"/>
                <a:cs typeface="Times New Roman" pitchFamily="18" charset="0"/>
              </a:rPr>
              <a:t>5</a:t>
            </a:r>
            <a:r>
              <a:rPr lang="lv-LV" sz="2400" dirty="0">
                <a:solidFill>
                  <a:srgbClr val="000818"/>
                </a:solidFill>
                <a:latin typeface="Times New Roman" pitchFamily="18" charset="0"/>
                <a:cs typeface="Times New Roman" pitchFamily="18" charset="0"/>
              </a:rPr>
              <a:t>.Dienesta klientu, kas saņem Pakalpojumus viedoklis un vērtējums par sniegtajiem sociālajiem pakalpojumiem, veikto sociālo darbu un to kvalitāti. Klientu aptaujas apkopojumu rezultāti tiek ņemti vērā turpmākā darba un klientu apkalpošanas kultūras un </a:t>
            </a:r>
            <a:r>
              <a:rPr lang="lv-LV" sz="2400" dirty="0" smtClean="0">
                <a:solidFill>
                  <a:srgbClr val="000818"/>
                </a:solidFill>
                <a:latin typeface="Times New Roman" pitchFamily="18" charset="0"/>
                <a:cs typeface="Times New Roman" pitchFamily="18" charset="0"/>
              </a:rPr>
              <a:t>kvalitātes uzlabošanā:</a:t>
            </a:r>
          </a:p>
          <a:p>
            <a:pPr>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1) Dienas centra «Saime» klientu viedoklis un vērtējums par sniegto pakalpojumu un kvalitāti; </a:t>
            </a:r>
          </a:p>
          <a:p>
            <a:pPr>
              <a:buFont typeface="Wingdings" panose="05000000000000000000" pitchFamily="2" charset="2"/>
              <a:buChar char="v"/>
            </a:pPr>
            <a:r>
              <a:rPr lang="lv-LV" sz="2400" dirty="0" smtClean="0">
                <a:solidFill>
                  <a:srgbClr val="000818"/>
                </a:solidFill>
                <a:latin typeface="Times New Roman" pitchFamily="18" charset="0"/>
                <a:cs typeface="Times New Roman" pitchFamily="18" charset="0"/>
              </a:rPr>
              <a:t>2) Ģimenes atbalsta dienas centra klientu </a:t>
            </a:r>
            <a:r>
              <a:rPr lang="lv-LV" sz="2400" dirty="0">
                <a:solidFill>
                  <a:srgbClr val="000818"/>
                </a:solidFill>
                <a:latin typeface="Times New Roman" panose="02020603050405020304" pitchFamily="18" charset="0"/>
                <a:cs typeface="Times New Roman" panose="02020603050405020304" pitchFamily="18" charset="0"/>
              </a:rPr>
              <a:t>viedoklis un vērtējums par sniegto pakalpojumu un </a:t>
            </a:r>
            <a:r>
              <a:rPr lang="lv-LV" sz="2400" dirty="0" smtClean="0">
                <a:solidFill>
                  <a:srgbClr val="000818"/>
                </a:solidFill>
                <a:latin typeface="Times New Roman" panose="02020603050405020304" pitchFamily="18" charset="0"/>
                <a:cs typeface="Times New Roman" panose="02020603050405020304" pitchFamily="18" charset="0"/>
              </a:rPr>
              <a:t>kvalitāti;</a:t>
            </a:r>
          </a:p>
          <a:p>
            <a:pPr>
              <a:buFont typeface="Wingdings" panose="05000000000000000000" pitchFamily="2" charset="2"/>
              <a:buChar char="v"/>
            </a:pPr>
            <a:r>
              <a:rPr lang="lv-LV" sz="2400" dirty="0" smtClean="0">
                <a:solidFill>
                  <a:srgbClr val="000818"/>
                </a:solidFill>
                <a:latin typeface="Times New Roman" panose="02020603050405020304" pitchFamily="18" charset="0"/>
                <a:cs typeface="Times New Roman" panose="02020603050405020304" pitchFamily="18" charset="0"/>
              </a:rPr>
              <a:t>3) Dienesta sociālo centru ( Ogres, Madlienas, Taurupes, Suntažu) klientu viedoklis un vērtējums par sniegto pakalpojumu un kvalitāti;</a:t>
            </a:r>
            <a:endParaRPr lang="lv-LV" sz="2400" dirty="0">
              <a:solidFill>
                <a:srgbClr val="000818"/>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98587200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a:bodyPr>
          <a:lstStyle/>
          <a:p>
            <a:r>
              <a:rPr lang="lv-LV" sz="1100" dirty="0">
                <a:solidFill>
                  <a:schemeClr val="bg2">
                    <a:lumMod val="10000"/>
                  </a:schemeClr>
                </a:solidFill>
                <a:latin typeface="Times New Roman" pitchFamily="18" charset="0"/>
                <a:cs typeface="Times New Roman" pitchFamily="18" charset="0"/>
              </a:rPr>
              <a:t>Ogres novada sociālais dienests</a:t>
            </a:r>
            <a:br>
              <a:rPr lang="lv-LV" sz="1100" dirty="0">
                <a:solidFill>
                  <a:schemeClr val="bg2">
                    <a:lumMod val="10000"/>
                  </a:schemeClr>
                </a:solidFill>
                <a:latin typeface="Times New Roman" pitchFamily="18" charset="0"/>
                <a:cs typeface="Times New Roman" pitchFamily="18" charset="0"/>
              </a:rPr>
            </a:br>
            <a:r>
              <a:rPr lang="lv-LV" sz="1100" dirty="0">
                <a:solidFill>
                  <a:schemeClr val="bg2">
                    <a:lumMod val="10000"/>
                  </a:schemeClr>
                </a:solidFill>
                <a:latin typeface="Times New Roman" pitchFamily="18" charset="0"/>
                <a:cs typeface="Times New Roman" pitchFamily="18" charset="0"/>
              </a:rPr>
              <a:t/>
            </a:r>
            <a:br>
              <a:rPr lang="lv-LV" sz="1100" dirty="0">
                <a:solidFill>
                  <a:schemeClr val="bg2">
                    <a:lumMod val="10000"/>
                  </a:schemeClr>
                </a:solidFill>
                <a:latin typeface="Times New Roman" pitchFamily="18" charset="0"/>
                <a:cs typeface="Times New Roman" pitchFamily="18" charset="0"/>
              </a:rPr>
            </a:br>
            <a:r>
              <a:rPr lang="lv-LV" sz="1300" dirty="0">
                <a:solidFill>
                  <a:schemeClr val="bg2">
                    <a:lumMod val="10000"/>
                  </a:schemeClr>
                </a:solidFill>
                <a:latin typeface="Times New Roman" pitchFamily="18" charset="0"/>
                <a:cs typeface="Times New Roman" pitchFamily="18" charset="0"/>
              </a:rPr>
              <a:t>kvalitātes novērtēšanas kārtība</a:t>
            </a:r>
            <a:endParaRPr lang="lv-LV" sz="1300" dirty="0"/>
          </a:p>
        </p:txBody>
      </p:sp>
      <p:sp>
        <p:nvSpPr>
          <p:cNvPr id="3" name="Satura vietturis 2"/>
          <p:cNvSpPr>
            <a:spLocks noGrp="1"/>
          </p:cNvSpPr>
          <p:nvPr>
            <p:ph idx="1"/>
          </p:nvPr>
        </p:nvSpPr>
        <p:spPr/>
        <p:txBody>
          <a:bodyPr/>
          <a:lstStyle/>
          <a:p>
            <a:pPr marL="0" indent="0">
              <a:buNone/>
            </a:pPr>
            <a:endParaRPr lang="lv-LV" sz="2400" dirty="0" smtClean="0">
              <a:solidFill>
                <a:srgbClr val="000818"/>
              </a:solidFill>
              <a:latin typeface="Times New Roman" panose="02020603050405020304" pitchFamily="18" charset="0"/>
              <a:cs typeface="Times New Roman" panose="02020603050405020304" pitchFamily="18" charset="0"/>
            </a:endParaRPr>
          </a:p>
          <a:p>
            <a:r>
              <a:rPr lang="lv-LV" sz="2400" dirty="0" smtClean="0">
                <a:solidFill>
                  <a:srgbClr val="000818"/>
                </a:solidFill>
                <a:latin typeface="Times New Roman" panose="02020603050405020304" pitchFamily="18" charset="0"/>
                <a:cs typeface="Times New Roman" panose="02020603050405020304" pitchFamily="18" charset="0"/>
              </a:rPr>
              <a:t>4) Dienesta klientiem nodrošinātā pakalpojuma – aprūpe mājās, klientu </a:t>
            </a:r>
            <a:r>
              <a:rPr lang="lv-LV" sz="2400" dirty="0">
                <a:solidFill>
                  <a:srgbClr val="000818"/>
                </a:solidFill>
                <a:latin typeface="Times New Roman" panose="02020603050405020304" pitchFamily="18" charset="0"/>
                <a:cs typeface="Times New Roman" panose="02020603050405020304" pitchFamily="18" charset="0"/>
              </a:rPr>
              <a:t>viedoklis un vērtējums par sniegto pakalpojumu un kvalitāti</a:t>
            </a:r>
            <a:r>
              <a:rPr lang="lv-LV" sz="2400" dirty="0" smtClean="0">
                <a:solidFill>
                  <a:srgbClr val="000818"/>
                </a:solidFill>
                <a:latin typeface="Times New Roman" panose="02020603050405020304" pitchFamily="18" charset="0"/>
                <a:cs typeface="Times New Roman" panose="02020603050405020304" pitchFamily="18" charset="0"/>
              </a:rPr>
              <a:t>;</a:t>
            </a:r>
          </a:p>
          <a:p>
            <a:r>
              <a:rPr lang="lv-LV" sz="2400" dirty="0" smtClean="0">
                <a:solidFill>
                  <a:srgbClr val="000818"/>
                </a:solidFill>
                <a:latin typeface="Times New Roman" panose="02020603050405020304" pitchFamily="18" charset="0"/>
                <a:cs typeface="Times New Roman" panose="02020603050405020304" pitchFamily="18" charset="0"/>
              </a:rPr>
              <a:t>5) Dienesta klientiem nodrošinātā asistenta pakalpojuma pašvaldībā kvalitātes nodrošināšana;</a:t>
            </a:r>
          </a:p>
          <a:p>
            <a:r>
              <a:rPr lang="lv-LV" sz="2400" dirty="0" smtClean="0">
                <a:solidFill>
                  <a:srgbClr val="000818"/>
                </a:solidFill>
                <a:latin typeface="Times New Roman" panose="02020603050405020304" pitchFamily="18" charset="0"/>
                <a:cs typeface="Times New Roman" panose="02020603050405020304" pitchFamily="18" charset="0"/>
              </a:rPr>
              <a:t>6) Krīzes centra «Laipas» sadarbības partneru viedoklis un vērtējums par krīzes centra sniegto pakalpojumu;</a:t>
            </a:r>
          </a:p>
          <a:p>
            <a:r>
              <a:rPr lang="lv-LV" sz="2400" dirty="0" smtClean="0">
                <a:solidFill>
                  <a:srgbClr val="000818"/>
                </a:solidFill>
                <a:latin typeface="Times New Roman" panose="02020603050405020304" pitchFamily="18" charset="0"/>
                <a:cs typeface="Times New Roman" panose="02020603050405020304" pitchFamily="18" charset="0"/>
              </a:rPr>
              <a:t>7) Dienesta klientu viedoklis un vērtējums par Pašvaldības finansēto pakalpojumu ilgstošas sociālās aprūpes un sociālās rehabilitācijas institūcijā.</a:t>
            </a:r>
            <a:endParaRPr lang="lv-LV" sz="2400" dirty="0">
              <a:solidFill>
                <a:srgbClr val="000818"/>
              </a:solidFill>
              <a:latin typeface="Times New Roman" panose="02020603050405020304" pitchFamily="18" charset="0"/>
              <a:cs typeface="Times New Roman" panose="02020603050405020304" pitchFamily="18" charset="0"/>
            </a:endParaRPr>
          </a:p>
          <a:p>
            <a:endParaRPr lang="lv-LV" dirty="0"/>
          </a:p>
        </p:txBody>
      </p:sp>
    </p:spTree>
    <p:extLst>
      <p:ext uri="{BB962C8B-B14F-4D97-AF65-F5344CB8AC3E}">
        <p14:creationId xmlns:p14="http://schemas.microsoft.com/office/powerpoint/2010/main" val="56447292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260648"/>
            <a:ext cx="8686800" cy="838200"/>
          </a:xfrm>
        </p:spPr>
        <p:txBody>
          <a:bodyPr>
            <a:normAutofit fontScale="90000"/>
          </a:bodyPr>
          <a:lstStyle/>
          <a:p>
            <a:r>
              <a:rPr lang="lv-LV" sz="1300" b="1" dirty="0" smtClean="0">
                <a:solidFill>
                  <a:schemeClr val="bg2">
                    <a:lumMod val="10000"/>
                  </a:schemeClr>
                </a:solidFill>
                <a:latin typeface="Times New Roman" pitchFamily="18" charset="0"/>
                <a:cs typeface="Times New Roman" pitchFamily="18" charset="0"/>
              </a:rPr>
              <a:t>Ogres novada sociālais dienests</a:t>
            </a:r>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600" b="1" dirty="0" smtClean="0">
                <a:solidFill>
                  <a:schemeClr val="bg2">
                    <a:lumMod val="10000"/>
                  </a:schemeClr>
                </a:solidFill>
                <a:latin typeface="Times New Roman" pitchFamily="18" charset="0"/>
                <a:cs typeface="Times New Roman" pitchFamily="18" charset="0"/>
              </a:rPr>
              <a:t>kvalitātes novērtēšanas kārtība</a:t>
            </a:r>
            <a:r>
              <a:rPr lang="lv-LV" sz="1400" b="1" dirty="0" smtClean="0">
                <a:solidFill>
                  <a:schemeClr val="bg2">
                    <a:lumMod val="10000"/>
                  </a:schemeClr>
                </a:solidFill>
                <a:latin typeface="Times New Roman" pitchFamily="18" charset="0"/>
                <a:cs typeface="Times New Roman" pitchFamily="18" charset="0"/>
              </a:rPr>
              <a:t/>
            </a:r>
            <a:br>
              <a:rPr lang="lv-LV" sz="1400" b="1" dirty="0" smtClean="0">
                <a:solidFill>
                  <a:schemeClr val="bg2">
                    <a:lumMod val="10000"/>
                  </a:schemeClr>
                </a:solidFill>
                <a:latin typeface="Times New Roman" pitchFamily="18" charset="0"/>
                <a:cs typeface="Times New Roman" pitchFamily="18" charset="0"/>
              </a:rPr>
            </a:br>
            <a:endParaRPr lang="en-US" sz="1400" dirty="0"/>
          </a:p>
        </p:txBody>
      </p:sp>
      <p:sp>
        <p:nvSpPr>
          <p:cNvPr id="3" name="Content Placeholder 2"/>
          <p:cNvSpPr>
            <a:spLocks noGrp="1"/>
          </p:cNvSpPr>
          <p:nvPr>
            <p:ph idx="1"/>
          </p:nvPr>
        </p:nvSpPr>
        <p:spPr>
          <a:xfrm>
            <a:off x="304800" y="1196752"/>
            <a:ext cx="8686800" cy="4883373"/>
          </a:xfrm>
        </p:spPr>
        <p:txBody>
          <a:bodyPr>
            <a:normAutofit fontScale="25000" lnSpcReduction="20000"/>
          </a:bodyPr>
          <a:lstStyle/>
          <a:p>
            <a:pPr algn="just">
              <a:buNone/>
            </a:pPr>
            <a:r>
              <a:rPr lang="lv-LV" dirty="0" smtClean="0">
                <a:solidFill>
                  <a:schemeClr val="bg2">
                    <a:lumMod val="10000"/>
                  </a:schemeClr>
                </a:solidFill>
                <a:latin typeface="Times New Roman" pitchFamily="18" charset="0"/>
                <a:cs typeface="Times New Roman" pitchFamily="18" charset="0"/>
              </a:rPr>
              <a:t>	</a:t>
            </a:r>
            <a:r>
              <a:rPr lang="lv-LV" sz="8800" dirty="0" smtClean="0">
                <a:solidFill>
                  <a:schemeClr val="bg2">
                    <a:lumMod val="10000"/>
                  </a:schemeClr>
                </a:solidFill>
                <a:latin typeface="Times New Roman" pitchFamily="18" charset="0"/>
                <a:cs typeface="Times New Roman" pitchFamily="18" charset="0"/>
              </a:rPr>
              <a:t>Pakalpojumu un sociālās palīdzības kvalitātes novērtēšana tiek noslēgta ar </a:t>
            </a:r>
            <a:r>
              <a:rPr lang="lv-LV" sz="8800" u="sng" dirty="0" smtClean="0">
                <a:solidFill>
                  <a:schemeClr val="bg2">
                    <a:lumMod val="10000"/>
                  </a:schemeClr>
                </a:solidFill>
                <a:latin typeface="Times New Roman" pitchFamily="18" charset="0"/>
                <a:cs typeface="Times New Roman" pitchFamily="18" charset="0"/>
              </a:rPr>
              <a:t>Dienesta vadītāja vietnieka rakstisku ziņojumu Dienesta vadītājam, kura saturā iekļauj:</a:t>
            </a:r>
            <a:endParaRPr lang="en-US" sz="8800" dirty="0" smtClean="0">
              <a:solidFill>
                <a:schemeClr val="bg2">
                  <a:lumMod val="10000"/>
                </a:schemeClr>
              </a:solidFill>
              <a:latin typeface="Times New Roman" pitchFamily="18" charset="0"/>
              <a:cs typeface="Times New Roman" pitchFamily="18" charset="0"/>
            </a:endParaRPr>
          </a:p>
          <a:p>
            <a:pPr lvl="0" algn="just">
              <a:buClrTx/>
              <a:buFont typeface="Wingdings" pitchFamily="2" charset="2"/>
              <a:buChar char="Ø"/>
            </a:pPr>
            <a:r>
              <a:rPr lang="lv-LV" sz="8800" dirty="0" smtClean="0">
                <a:solidFill>
                  <a:schemeClr val="bg2">
                    <a:lumMod val="10000"/>
                  </a:schemeClr>
                </a:solidFill>
                <a:latin typeface="Times New Roman" pitchFamily="18" charset="0"/>
                <a:cs typeface="Times New Roman" pitchFamily="18" charset="0"/>
              </a:rPr>
              <a:t>Ogres novada sociālā dienesta struktūrvienības vai sociālā centra lauku teritorijā analīzi, izmantojot novērtēšanas rezultātus un novērtēšanas rezultātā gūto informāciju;</a:t>
            </a:r>
          </a:p>
          <a:p>
            <a:pPr lvl="0" algn="just">
              <a:buClrTx/>
              <a:buFont typeface="Wingdings" pitchFamily="2" charset="2"/>
              <a:buChar char="Ø"/>
            </a:pPr>
            <a:r>
              <a:rPr lang="lv-LV" sz="8800" dirty="0" smtClean="0">
                <a:solidFill>
                  <a:schemeClr val="bg2">
                    <a:lumMod val="10000"/>
                  </a:schemeClr>
                </a:solidFill>
                <a:latin typeface="Times New Roman" pitchFamily="18" charset="0"/>
                <a:cs typeface="Times New Roman" pitchFamily="18" charset="0"/>
              </a:rPr>
              <a:t>Attiecīgās struktūrvienības vai centra klientu lietas izveides, sastāva, satura un virzības analīzi;</a:t>
            </a:r>
          </a:p>
          <a:p>
            <a:pPr lvl="0" algn="just">
              <a:buClrTx/>
              <a:buFont typeface="Wingdings" pitchFamily="2" charset="2"/>
              <a:buChar char="Ø"/>
            </a:pPr>
            <a:r>
              <a:rPr lang="lv-LV" sz="8800" dirty="0" smtClean="0">
                <a:solidFill>
                  <a:schemeClr val="bg2">
                    <a:lumMod val="10000"/>
                  </a:schemeClr>
                </a:solidFill>
                <a:latin typeface="Times New Roman" pitchFamily="18" charset="0"/>
                <a:cs typeface="Times New Roman" pitchFamily="18" charset="0"/>
              </a:rPr>
              <a:t>Dienesta Klientu apmierinātības līmeņa analīzi par sniegtajiem sociālajiem pakalpojumiem un sociālo palīdzību, veikto sociālo darbu un to kvalitāti, pamatojot to ar novērtēšanas rezultātā gūto informāciju;</a:t>
            </a:r>
          </a:p>
          <a:p>
            <a:pPr lvl="0" algn="just">
              <a:buClrTx/>
              <a:buFont typeface="Wingdings" pitchFamily="2" charset="2"/>
              <a:buChar char="Ø"/>
            </a:pPr>
            <a:r>
              <a:rPr lang="lv-LV" sz="8800" dirty="0" smtClean="0">
                <a:solidFill>
                  <a:schemeClr val="bg2">
                    <a:lumMod val="10000"/>
                  </a:schemeClr>
                </a:solidFill>
                <a:latin typeface="Times New Roman" pitchFamily="18" charset="0"/>
                <a:cs typeface="Times New Roman" pitchFamily="18" charset="0"/>
              </a:rPr>
              <a:t>secinājumus;</a:t>
            </a:r>
          </a:p>
          <a:p>
            <a:pPr lvl="0" algn="just">
              <a:buClrTx/>
              <a:buFont typeface="Wingdings" pitchFamily="2" charset="2"/>
              <a:buChar char="Ø"/>
            </a:pPr>
            <a:r>
              <a:rPr lang="lv-LV" sz="8800" dirty="0" smtClean="0">
                <a:solidFill>
                  <a:schemeClr val="bg2">
                    <a:lumMod val="10000"/>
                  </a:schemeClr>
                </a:solidFill>
                <a:latin typeface="Times New Roman" pitchFamily="18" charset="0"/>
                <a:cs typeface="Times New Roman" pitchFamily="18" charset="0"/>
              </a:rPr>
              <a:t>Rekomendācijas par sociālā darba konstatēto nepilnību novēršanu, novēršanas termiņiem, nepieciešamajiem uzlabojumiem.</a:t>
            </a:r>
          </a:p>
          <a:p>
            <a:pPr marL="0" indent="0" algn="just">
              <a:buClrTx/>
              <a:buNone/>
            </a:pPr>
            <a:r>
              <a:rPr lang="lv-LV" sz="8800" dirty="0" smtClean="0">
                <a:solidFill>
                  <a:schemeClr val="bg2">
                    <a:lumMod val="10000"/>
                  </a:schemeClr>
                </a:solidFill>
                <a:latin typeface="Times New Roman" pitchFamily="18" charset="0"/>
                <a:cs typeface="Times New Roman" pitchFamily="18" charset="0"/>
              </a:rPr>
              <a:t>Dienesta </a:t>
            </a:r>
            <a:r>
              <a:rPr lang="lv-LV" sz="8800" dirty="0">
                <a:solidFill>
                  <a:schemeClr val="bg2">
                    <a:lumMod val="10000"/>
                  </a:schemeClr>
                </a:solidFill>
                <a:latin typeface="Times New Roman" pitchFamily="18" charset="0"/>
                <a:cs typeface="Times New Roman" pitchFamily="18" charset="0"/>
              </a:rPr>
              <a:t>klientiem, </a:t>
            </a:r>
            <a:r>
              <a:rPr lang="lv-LV" sz="8800" dirty="0" smtClean="0">
                <a:solidFill>
                  <a:schemeClr val="bg2">
                    <a:lumMod val="10000"/>
                  </a:schemeClr>
                </a:solidFill>
                <a:latin typeface="Times New Roman" pitchFamily="18" charset="0"/>
                <a:cs typeface="Times New Roman" pitchFamily="18" charset="0"/>
              </a:rPr>
              <a:t>kuriem tiek </a:t>
            </a:r>
            <a:r>
              <a:rPr lang="lv-LV" sz="8800" dirty="0">
                <a:solidFill>
                  <a:schemeClr val="bg2">
                    <a:lumMod val="10000"/>
                  </a:schemeClr>
                </a:solidFill>
                <a:latin typeface="Times New Roman" pitchFamily="18" charset="0"/>
                <a:cs typeface="Times New Roman" pitchFamily="18" charset="0"/>
              </a:rPr>
              <a:t>sniegts Ārpusģimenes aprūpes pakalpojums </a:t>
            </a:r>
            <a:r>
              <a:rPr lang="lv-LV" sz="8800" dirty="0" smtClean="0">
                <a:solidFill>
                  <a:schemeClr val="bg2">
                    <a:lumMod val="10000"/>
                  </a:schemeClr>
                </a:solidFill>
                <a:latin typeface="Times New Roman" pitchFamily="18" charset="0"/>
                <a:cs typeface="Times New Roman" pitchFamily="18" charset="0"/>
              </a:rPr>
              <a:t>tiek veikts arī sniegtā pakalpojuma kvalitātes novērtējums.</a:t>
            </a:r>
            <a:endParaRPr lang="en-US" sz="8800" dirty="0" smtClean="0">
              <a:solidFill>
                <a:schemeClr val="bg2">
                  <a:lumMod val="10000"/>
                </a:schemeClr>
              </a:solidFill>
              <a:latin typeface="Times New Roman" pitchFamily="18" charset="0"/>
              <a:cs typeface="Times New Roman" pitchFamily="18" charset="0"/>
            </a:endParaRPr>
          </a:p>
          <a:p>
            <a:pPr algn="just"/>
            <a:endParaRPr lang="en-US" dirty="0">
              <a:solidFill>
                <a:schemeClr val="bg2">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179512" y="188640"/>
            <a:ext cx="8686800" cy="3810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lv-LV" sz="1200" b="1" i="0" u="none" strike="noStrike" kern="1200" cap="all" spc="0" normalizeH="0" baseline="0" noProof="0" dirty="0" smtClean="0">
                <a:ln>
                  <a:noFill/>
                </a:ln>
                <a:solidFill>
                  <a:schemeClr val="bg2">
                    <a:lumMod val="10000"/>
                  </a:schemeClr>
                </a:solidFill>
                <a:effectLst>
                  <a:reflection blurRad="12700" stA="48000" endA="300" endPos="55000" dir="5400000" sy="-90000" algn="bl" rotWithShape="0"/>
                </a:effectLst>
                <a:uLnTx/>
                <a:uFillTx/>
                <a:latin typeface="Times New Roman" pitchFamily="18" charset="0"/>
                <a:ea typeface="+mj-ea"/>
                <a:cs typeface="Times New Roman" pitchFamily="18" charset="0"/>
              </a:rPr>
              <a:t>Ogres novada sociālais dienests</a:t>
            </a:r>
            <a:endParaRPr kumimoji="0" lang="lv-LV" sz="1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Title 1"/>
          <p:cNvSpPr txBox="1">
            <a:spLocks/>
          </p:cNvSpPr>
          <p:nvPr/>
        </p:nvSpPr>
        <p:spPr>
          <a:xfrm>
            <a:off x="179512" y="548680"/>
            <a:ext cx="8686800" cy="3810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lv-LV" sz="1200" b="1" i="0" u="none" strike="noStrike" kern="1200" cap="all" spc="0" normalizeH="0" baseline="0" noProof="0" dirty="0" smtClean="0">
                <a:ln>
                  <a:noFill/>
                </a:ln>
                <a:solidFill>
                  <a:schemeClr val="bg2">
                    <a:lumMod val="10000"/>
                  </a:schemeClr>
                </a:solidFill>
                <a:effectLst>
                  <a:reflection blurRad="12700" stA="48000" endA="300" endPos="55000" dir="5400000" sy="-90000" algn="bl" rotWithShape="0"/>
                </a:effectLst>
                <a:uLnTx/>
                <a:uFillTx/>
                <a:latin typeface="Times New Roman" pitchFamily="18" charset="0"/>
                <a:ea typeface="+mj-ea"/>
                <a:cs typeface="Times New Roman" pitchFamily="18" charset="0"/>
              </a:rPr>
              <a:t>OGRES NOVADa KARTE.</a:t>
            </a:r>
            <a:endParaRPr kumimoji="0" lang="lv-LV" sz="1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6" name="Picture 4" descr="C:\Users\Normunds\Google Drive\[OnSD]\Ogres novads info\Ogres_novads111.gif"/>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rcRect/>
          <a:stretch>
            <a:fillRect/>
          </a:stretch>
        </p:blipFill>
        <p:spPr bwMode="auto">
          <a:xfrm>
            <a:off x="152400" y="914400"/>
            <a:ext cx="7010400" cy="4007223"/>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p:cNvGraphicFramePr>
            <a:graphicFrameLocks noGrp="1"/>
          </p:cNvGraphicFramePr>
          <p:nvPr>
            <p:extLst>
              <p:ext uri="{D42A27DB-BD31-4B8C-83A1-F6EECF244321}">
                <p14:modId xmlns:p14="http://schemas.microsoft.com/office/powerpoint/2010/main" val="3395650101"/>
              </p:ext>
            </p:extLst>
          </p:nvPr>
        </p:nvGraphicFramePr>
        <p:xfrm>
          <a:off x="3962400" y="4876800"/>
          <a:ext cx="5181600" cy="1828800"/>
        </p:xfrm>
        <a:graphic>
          <a:graphicData uri="http://schemas.openxmlformats.org/drawingml/2006/table">
            <a:tbl>
              <a:tblPr firstRow="1" bandRow="1">
                <a:tableStyleId>{5C22544A-7EE6-4342-B048-85BDC9FD1C3A}</a:tableStyleId>
              </a:tblPr>
              <a:tblGrid>
                <a:gridCol w="1295400"/>
                <a:gridCol w="1295400"/>
                <a:gridCol w="1295400"/>
                <a:gridCol w="1295400"/>
              </a:tblGrid>
              <a:tr h="404446">
                <a:tc gridSpan="4">
                  <a:txBody>
                    <a:bodyPr/>
                    <a:lstStyle/>
                    <a:p>
                      <a:pPr algn="ctr"/>
                      <a:r>
                        <a:rPr lang="lv-LV" sz="1200" dirty="0" smtClean="0">
                          <a:solidFill>
                            <a:schemeClr val="bg2">
                              <a:lumMod val="10000"/>
                            </a:schemeClr>
                          </a:solidFill>
                          <a:latin typeface="Times New Roman" pitchFamily="18" charset="0"/>
                          <a:cs typeface="Times New Roman" pitchFamily="18" charset="0"/>
                        </a:rPr>
                        <a:t>Iedzīvotāju</a:t>
                      </a:r>
                      <a:r>
                        <a:rPr lang="lv-LV" sz="1200" baseline="0" dirty="0" smtClean="0">
                          <a:solidFill>
                            <a:schemeClr val="bg2">
                              <a:lumMod val="10000"/>
                            </a:schemeClr>
                          </a:solidFill>
                          <a:latin typeface="Times New Roman" pitchFamily="18" charset="0"/>
                          <a:cs typeface="Times New Roman" pitchFamily="18" charset="0"/>
                        </a:rPr>
                        <a:t> skaits uz 2017.  gada 01. janvāri</a:t>
                      </a:r>
                    </a:p>
                    <a:p>
                      <a:pPr algn="ctr"/>
                      <a:r>
                        <a:rPr lang="lv-LV" sz="1200" baseline="0" dirty="0" smtClean="0">
                          <a:solidFill>
                            <a:schemeClr val="bg2">
                              <a:lumMod val="10000"/>
                            </a:schemeClr>
                          </a:solidFill>
                          <a:latin typeface="Times New Roman" pitchFamily="18" charset="0"/>
                          <a:cs typeface="Times New Roman" pitchFamily="18" charset="0"/>
                        </a:rPr>
                        <a:t>Ogres novadā kopā – 37 024</a:t>
                      </a:r>
                      <a:endParaRPr lang="lv-LV" sz="1200" dirty="0">
                        <a:solidFill>
                          <a:schemeClr val="bg2">
                            <a:lumMod val="10000"/>
                          </a:schemeClr>
                        </a:solidFill>
                        <a:latin typeface="Times New Roman" pitchFamily="18" charset="0"/>
                        <a:cs typeface="Times New Roman" pitchFamily="18" charset="0"/>
                      </a:endParaRPr>
                    </a:p>
                  </a:txBody>
                  <a:tcPr/>
                </a:tc>
                <a:tc hMerge="1">
                  <a:txBody>
                    <a:bodyPr/>
                    <a:lstStyle/>
                    <a:p>
                      <a:endParaRPr lang="lv-LV" dirty="0"/>
                    </a:p>
                  </a:txBody>
                  <a:tcPr/>
                </a:tc>
                <a:tc hMerge="1">
                  <a:txBody>
                    <a:bodyPr/>
                    <a:lstStyle/>
                    <a:p>
                      <a:endParaRPr lang="lv-LV" sz="1200" dirty="0">
                        <a:solidFill>
                          <a:schemeClr val="bg2">
                            <a:lumMod val="10000"/>
                          </a:schemeClr>
                        </a:solidFill>
                        <a:latin typeface="Times New Roman" pitchFamily="18" charset="0"/>
                        <a:cs typeface="Times New Roman" pitchFamily="18" charset="0"/>
                      </a:endParaRPr>
                    </a:p>
                  </a:txBody>
                  <a:tcPr/>
                </a:tc>
                <a:tc hMerge="1">
                  <a:txBody>
                    <a:bodyPr/>
                    <a:lstStyle/>
                    <a:p>
                      <a:endParaRPr lang="lv-LV" sz="1200" dirty="0">
                        <a:solidFill>
                          <a:schemeClr val="bg2">
                            <a:lumMod val="10000"/>
                          </a:schemeClr>
                        </a:solidFill>
                        <a:latin typeface="Times New Roman" pitchFamily="18" charset="0"/>
                        <a:cs typeface="Times New Roman" pitchFamily="18" charset="0"/>
                      </a:endParaRPr>
                    </a:p>
                  </a:txBody>
                  <a:tcPr/>
                </a:tc>
              </a:tr>
              <a:tr h="269631">
                <a:tc>
                  <a:txBody>
                    <a:bodyPr/>
                    <a:lstStyle/>
                    <a:p>
                      <a:r>
                        <a:rPr lang="lv-LV" sz="1200" dirty="0" smtClean="0">
                          <a:solidFill>
                            <a:schemeClr val="bg2">
                              <a:lumMod val="10000"/>
                            </a:schemeClr>
                          </a:solidFill>
                          <a:latin typeface="Times New Roman" pitchFamily="18" charset="0"/>
                          <a:cs typeface="Times New Roman" pitchFamily="18" charset="0"/>
                        </a:rPr>
                        <a:t>Krapes</a:t>
                      </a:r>
                      <a:r>
                        <a:rPr lang="lv-LV" sz="1200" baseline="0" dirty="0" smtClean="0">
                          <a:solidFill>
                            <a:schemeClr val="bg2">
                              <a:lumMod val="10000"/>
                            </a:schemeClr>
                          </a:solidFill>
                          <a:latin typeface="Times New Roman" pitchFamily="18" charset="0"/>
                          <a:cs typeface="Times New Roman" pitchFamily="18" charset="0"/>
                        </a:rPr>
                        <a:t>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pPr algn="l"/>
                      <a:r>
                        <a:rPr lang="lv-LV" sz="1200" dirty="0" smtClean="0">
                          <a:solidFill>
                            <a:schemeClr val="bg2">
                              <a:lumMod val="10000"/>
                            </a:schemeClr>
                          </a:solidFill>
                          <a:latin typeface="Times New Roman" pitchFamily="18" charset="0"/>
                          <a:cs typeface="Times New Roman" pitchFamily="18" charset="0"/>
                        </a:rPr>
                        <a:t>687</a:t>
                      </a:r>
                    </a:p>
                  </a:txBody>
                  <a:tcPr/>
                </a:tc>
                <a:tc>
                  <a:txBody>
                    <a:bodyPr/>
                    <a:lstStyle/>
                    <a:p>
                      <a:r>
                        <a:rPr lang="lv-LV" sz="1200" dirty="0" smtClean="0">
                          <a:solidFill>
                            <a:schemeClr val="bg2">
                              <a:lumMod val="10000"/>
                            </a:schemeClr>
                          </a:solidFill>
                          <a:latin typeface="Times New Roman" pitchFamily="18" charset="0"/>
                          <a:cs typeface="Times New Roman" pitchFamily="18" charset="0"/>
                        </a:rPr>
                        <a:t>Meņģeles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596</a:t>
                      </a:r>
                      <a:endParaRPr lang="lv-LV" sz="1200" dirty="0">
                        <a:solidFill>
                          <a:schemeClr val="bg2">
                            <a:lumMod val="10000"/>
                          </a:schemeClr>
                        </a:solidFill>
                        <a:latin typeface="Times New Roman" pitchFamily="18" charset="0"/>
                        <a:cs typeface="Times New Roman" pitchFamily="18" charset="0"/>
                      </a:endParaRPr>
                    </a:p>
                  </a:txBody>
                  <a:tcPr/>
                </a:tc>
              </a:tr>
              <a:tr h="269631">
                <a:tc>
                  <a:txBody>
                    <a:bodyPr/>
                    <a:lstStyle/>
                    <a:p>
                      <a:r>
                        <a:rPr lang="lv-LV" sz="1200" dirty="0" smtClean="0">
                          <a:solidFill>
                            <a:schemeClr val="bg2">
                              <a:lumMod val="10000"/>
                            </a:schemeClr>
                          </a:solidFill>
                          <a:latin typeface="Times New Roman" pitchFamily="18" charset="0"/>
                          <a:cs typeface="Times New Roman" pitchFamily="18" charset="0"/>
                        </a:rPr>
                        <a:t>Ķeipenes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pPr algn="l"/>
                      <a:r>
                        <a:rPr lang="lv-LV" sz="1200" dirty="0" smtClean="0">
                          <a:solidFill>
                            <a:schemeClr val="bg2">
                              <a:lumMod val="10000"/>
                            </a:schemeClr>
                          </a:solidFill>
                          <a:latin typeface="Times New Roman" pitchFamily="18" charset="0"/>
                          <a:cs typeface="Times New Roman" pitchFamily="18" charset="0"/>
                        </a:rPr>
                        <a:t>1017</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Ogre</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25 734</a:t>
                      </a:r>
                      <a:endParaRPr lang="lv-LV" sz="1200" dirty="0">
                        <a:solidFill>
                          <a:schemeClr val="bg2">
                            <a:lumMod val="10000"/>
                          </a:schemeClr>
                        </a:solidFill>
                        <a:latin typeface="Times New Roman" pitchFamily="18" charset="0"/>
                        <a:cs typeface="Times New Roman" pitchFamily="18" charset="0"/>
                      </a:endParaRPr>
                    </a:p>
                  </a:txBody>
                  <a:tcPr/>
                </a:tc>
              </a:tr>
              <a:tr h="269631">
                <a:tc>
                  <a:txBody>
                    <a:bodyPr/>
                    <a:lstStyle/>
                    <a:p>
                      <a:r>
                        <a:rPr lang="lv-LV" sz="1200" dirty="0" smtClean="0">
                          <a:solidFill>
                            <a:schemeClr val="bg2">
                              <a:lumMod val="10000"/>
                            </a:schemeClr>
                          </a:solidFill>
                          <a:latin typeface="Times New Roman" pitchFamily="18" charset="0"/>
                          <a:cs typeface="Times New Roman" pitchFamily="18" charset="0"/>
                        </a:rPr>
                        <a:t>Lauberes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pPr algn="l"/>
                      <a:r>
                        <a:rPr lang="lv-LV" sz="1200" dirty="0" smtClean="0">
                          <a:solidFill>
                            <a:schemeClr val="bg2">
                              <a:lumMod val="10000"/>
                            </a:schemeClr>
                          </a:solidFill>
                          <a:latin typeface="Times New Roman" pitchFamily="18" charset="0"/>
                          <a:cs typeface="Times New Roman" pitchFamily="18" charset="0"/>
                        </a:rPr>
                        <a:t>695</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Ogresgals</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3032</a:t>
                      </a:r>
                      <a:endParaRPr lang="lv-LV" sz="1200" dirty="0">
                        <a:solidFill>
                          <a:schemeClr val="bg2">
                            <a:lumMod val="10000"/>
                          </a:schemeClr>
                        </a:solidFill>
                        <a:latin typeface="Times New Roman" pitchFamily="18" charset="0"/>
                        <a:cs typeface="Times New Roman" pitchFamily="18" charset="0"/>
                      </a:endParaRPr>
                    </a:p>
                  </a:txBody>
                  <a:tcPr/>
                </a:tc>
              </a:tr>
              <a:tr h="269631">
                <a:tc>
                  <a:txBody>
                    <a:bodyPr/>
                    <a:lstStyle/>
                    <a:p>
                      <a:r>
                        <a:rPr lang="lv-LV" sz="1200" dirty="0" smtClean="0">
                          <a:solidFill>
                            <a:schemeClr val="bg2">
                              <a:lumMod val="10000"/>
                            </a:schemeClr>
                          </a:solidFill>
                          <a:latin typeface="Times New Roman" pitchFamily="18" charset="0"/>
                          <a:cs typeface="Times New Roman" pitchFamily="18" charset="0"/>
                        </a:rPr>
                        <a:t>Madlienas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pPr algn="l"/>
                      <a:r>
                        <a:rPr lang="lv-LV" sz="1200" dirty="0" smtClean="0">
                          <a:solidFill>
                            <a:schemeClr val="bg2">
                              <a:lumMod val="10000"/>
                            </a:schemeClr>
                          </a:solidFill>
                          <a:latin typeface="Times New Roman" pitchFamily="18" charset="0"/>
                          <a:cs typeface="Times New Roman" pitchFamily="18" charset="0"/>
                        </a:rPr>
                        <a:t>1748</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Suntažu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1990</a:t>
                      </a:r>
                      <a:endParaRPr lang="lv-LV" sz="1200" dirty="0">
                        <a:solidFill>
                          <a:schemeClr val="bg2">
                            <a:lumMod val="10000"/>
                          </a:schemeClr>
                        </a:solidFill>
                        <a:latin typeface="Times New Roman" pitchFamily="18" charset="0"/>
                        <a:cs typeface="Times New Roman" pitchFamily="18" charset="0"/>
                      </a:endParaRPr>
                    </a:p>
                  </a:txBody>
                  <a:tcPr/>
                </a:tc>
              </a:tr>
              <a:tr h="269631">
                <a:tc>
                  <a:txBody>
                    <a:bodyPr/>
                    <a:lstStyle/>
                    <a:p>
                      <a:r>
                        <a:rPr lang="lv-LV" sz="1200" dirty="0" smtClean="0">
                          <a:solidFill>
                            <a:schemeClr val="bg2">
                              <a:lumMod val="10000"/>
                            </a:schemeClr>
                          </a:solidFill>
                          <a:latin typeface="Times New Roman" pitchFamily="18" charset="0"/>
                          <a:cs typeface="Times New Roman" pitchFamily="18" charset="0"/>
                        </a:rPr>
                        <a:t>Mazozolu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pPr algn="l"/>
                      <a:r>
                        <a:rPr lang="lv-LV" sz="1200" dirty="0" smtClean="0">
                          <a:solidFill>
                            <a:schemeClr val="bg2">
                              <a:lumMod val="10000"/>
                            </a:schemeClr>
                          </a:solidFill>
                          <a:latin typeface="Times New Roman" pitchFamily="18" charset="0"/>
                          <a:cs typeface="Times New Roman" pitchFamily="18" charset="0"/>
                        </a:rPr>
                        <a:t>542</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Taurupes pag.</a:t>
                      </a:r>
                      <a:endParaRPr lang="lv-LV" sz="1200" dirty="0">
                        <a:solidFill>
                          <a:schemeClr val="bg2">
                            <a:lumMod val="10000"/>
                          </a:schemeClr>
                        </a:solidFill>
                        <a:latin typeface="Times New Roman" pitchFamily="18" charset="0"/>
                        <a:cs typeface="Times New Roman" pitchFamily="18" charset="0"/>
                      </a:endParaRPr>
                    </a:p>
                  </a:txBody>
                  <a:tcPr/>
                </a:tc>
                <a:tc>
                  <a:txBody>
                    <a:bodyPr/>
                    <a:lstStyle/>
                    <a:p>
                      <a:r>
                        <a:rPr lang="lv-LV" sz="1200" dirty="0" smtClean="0">
                          <a:solidFill>
                            <a:schemeClr val="bg2">
                              <a:lumMod val="10000"/>
                            </a:schemeClr>
                          </a:solidFill>
                          <a:latin typeface="Times New Roman" pitchFamily="18" charset="0"/>
                          <a:cs typeface="Times New Roman" pitchFamily="18" charset="0"/>
                        </a:rPr>
                        <a:t>847</a:t>
                      </a:r>
                      <a:endParaRPr lang="lv-LV" sz="1200" dirty="0">
                        <a:solidFill>
                          <a:schemeClr val="bg2">
                            <a:lumMod val="10000"/>
                          </a:schemeClr>
                        </a:solidFill>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457200"/>
            <a:ext cx="8740080" cy="838200"/>
          </a:xfrm>
        </p:spPr>
        <p:txBody>
          <a:bodyPr>
            <a:normAutofit fontScale="90000"/>
          </a:bodyPr>
          <a:lstStyle/>
          <a:p>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200" b="1" dirty="0" smtClean="0">
                <a:solidFill>
                  <a:schemeClr val="bg2">
                    <a:lumMod val="10000"/>
                  </a:schemeClr>
                </a:solidFill>
                <a:latin typeface="Times New Roman" pitchFamily="18" charset="0"/>
                <a:cs typeface="Times New Roman" pitchFamily="18" charset="0"/>
              </a:rPr>
              <a:t>Ogres </a:t>
            </a:r>
            <a:r>
              <a:rPr lang="lv-LV" sz="1200" b="1" dirty="0">
                <a:solidFill>
                  <a:schemeClr val="bg2">
                    <a:lumMod val="10000"/>
                  </a:schemeClr>
                </a:solidFill>
                <a:latin typeface="Times New Roman" pitchFamily="18" charset="0"/>
                <a:cs typeface="Times New Roman" pitchFamily="18" charset="0"/>
              </a:rPr>
              <a:t>novada sociālais dienests</a:t>
            </a:r>
            <a:br>
              <a:rPr lang="lv-LV" sz="1200" b="1" dirty="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400" b="1" dirty="0">
                <a:solidFill>
                  <a:schemeClr val="bg2">
                    <a:lumMod val="10000"/>
                  </a:schemeClr>
                </a:solidFill>
                <a:latin typeface="Times New Roman" pitchFamily="18" charset="0"/>
                <a:cs typeface="Times New Roman" pitchFamily="18" charset="0"/>
              </a:rPr>
              <a:t>kvalitātes novērtēšanas kārtība</a:t>
            </a:r>
            <a:br>
              <a:rPr lang="lv-LV" sz="1400" b="1" dirty="0">
                <a:solidFill>
                  <a:schemeClr val="bg2">
                    <a:lumMod val="10000"/>
                  </a:schemeClr>
                </a:solidFill>
                <a:latin typeface="Times New Roman" pitchFamily="18" charset="0"/>
                <a:cs typeface="Times New Roman" pitchFamily="18" charset="0"/>
              </a:rPr>
            </a:br>
            <a:endParaRPr lang="lv-LV" sz="1400" dirty="0"/>
          </a:p>
        </p:txBody>
      </p:sp>
      <p:sp>
        <p:nvSpPr>
          <p:cNvPr id="3" name="Satura vietturis 2"/>
          <p:cNvSpPr>
            <a:spLocks noGrp="1"/>
          </p:cNvSpPr>
          <p:nvPr>
            <p:ph idx="1"/>
          </p:nvPr>
        </p:nvSpPr>
        <p:spPr/>
        <p:txBody>
          <a:bodyPr>
            <a:normAutofit/>
          </a:bodyPr>
          <a:lstStyle/>
          <a:p>
            <a:pPr>
              <a:buFont typeface="Wingdings" panose="05000000000000000000" pitchFamily="2" charset="2"/>
              <a:buChar char="v"/>
            </a:pPr>
            <a:r>
              <a:rPr lang="lv-LV" sz="2400" b="1" i="1" dirty="0" smtClean="0">
                <a:solidFill>
                  <a:srgbClr val="000818"/>
                </a:solidFill>
                <a:latin typeface="Times New Roman" panose="02020603050405020304" pitchFamily="18" charset="0"/>
                <a:cs typeface="Times New Roman" panose="02020603050405020304" pitchFamily="18" charset="0"/>
              </a:rPr>
              <a:t>Kvalitāti ietekmējoši faktori  (Iekšējie):</a:t>
            </a:r>
          </a:p>
          <a:p>
            <a:pPr marL="0" indent="0">
              <a:buNone/>
            </a:pPr>
            <a:r>
              <a:rPr lang="lv-LV" sz="2400" b="1" i="1" dirty="0">
                <a:solidFill>
                  <a:srgbClr val="000818"/>
                </a:solidFill>
                <a:latin typeface="Times New Roman" panose="02020603050405020304" pitchFamily="18" charset="0"/>
                <a:cs typeface="Times New Roman" panose="02020603050405020304" pitchFamily="18" charset="0"/>
              </a:rPr>
              <a:t>	</a:t>
            </a:r>
            <a:r>
              <a:rPr lang="lv-LV" sz="2400" b="1" i="1" dirty="0" smtClean="0">
                <a:solidFill>
                  <a:srgbClr val="000818"/>
                </a:solidFill>
                <a:latin typeface="Times New Roman" panose="02020603050405020304" pitchFamily="18" charset="0"/>
                <a:cs typeface="Times New Roman" panose="02020603050405020304" pitchFamily="18" charset="0"/>
              </a:rPr>
              <a:t>Darba </a:t>
            </a:r>
            <a:r>
              <a:rPr lang="lv-LV" sz="2400" b="1" i="1" dirty="0">
                <a:solidFill>
                  <a:srgbClr val="000818"/>
                </a:solidFill>
                <a:latin typeface="Times New Roman" panose="02020603050405020304" pitchFamily="18" charset="0"/>
                <a:cs typeface="Times New Roman" panose="02020603050405020304" pitchFamily="18" charset="0"/>
              </a:rPr>
              <a:t>organizācija </a:t>
            </a:r>
            <a:endParaRPr lang="lv-LV" sz="2400" b="1" i="1" dirty="0" smtClean="0">
              <a:solidFill>
                <a:srgbClr val="000818"/>
              </a:solidFill>
              <a:latin typeface="Times New Roman" panose="02020603050405020304" pitchFamily="18" charset="0"/>
              <a:cs typeface="Times New Roman" panose="02020603050405020304" pitchFamily="18" charset="0"/>
            </a:endParaRPr>
          </a:p>
          <a:p>
            <a:r>
              <a:rPr lang="lv-LV" sz="2400" dirty="0" smtClean="0">
                <a:solidFill>
                  <a:srgbClr val="000818"/>
                </a:solidFill>
                <a:latin typeface="Times New Roman" panose="02020603050405020304" pitchFamily="18" charset="0"/>
                <a:cs typeface="Times New Roman" panose="02020603050405020304" pitchFamily="18" charset="0"/>
              </a:rPr>
              <a:t>Noteikts mērķis, pārdomāta darba stratēģija;</a:t>
            </a:r>
            <a:endParaRPr lang="lv-LV" sz="2400" dirty="0">
              <a:solidFill>
                <a:srgbClr val="000818"/>
              </a:solidFill>
              <a:latin typeface="Times New Roman" panose="02020603050405020304" pitchFamily="18" charset="0"/>
              <a:cs typeface="Times New Roman" panose="02020603050405020304" pitchFamily="18" charset="0"/>
            </a:endParaRPr>
          </a:p>
          <a:p>
            <a:r>
              <a:rPr lang="lv-LV" sz="2400" dirty="0">
                <a:solidFill>
                  <a:srgbClr val="000818"/>
                </a:solidFill>
                <a:latin typeface="Times New Roman" panose="02020603050405020304" pitchFamily="18" charset="0"/>
                <a:cs typeface="Times New Roman" panose="02020603050405020304" pitchFamily="18" charset="0"/>
              </a:rPr>
              <a:t>Sakārtota iekšējā </a:t>
            </a:r>
            <a:r>
              <a:rPr lang="lv-LV" sz="2400" dirty="0" smtClean="0">
                <a:solidFill>
                  <a:srgbClr val="000818"/>
                </a:solidFill>
                <a:latin typeface="Times New Roman" panose="02020603050405020304" pitchFamily="18" charset="0"/>
                <a:cs typeface="Times New Roman" panose="02020603050405020304" pitchFamily="18" charset="0"/>
              </a:rPr>
              <a:t>vide, mikroklimats;</a:t>
            </a:r>
            <a:endParaRPr lang="lv-LV" sz="2400" dirty="0">
              <a:solidFill>
                <a:srgbClr val="000818"/>
              </a:solidFill>
              <a:latin typeface="Times New Roman" panose="02020603050405020304" pitchFamily="18" charset="0"/>
              <a:cs typeface="Times New Roman" panose="02020603050405020304" pitchFamily="18" charset="0"/>
            </a:endParaRPr>
          </a:p>
          <a:p>
            <a:r>
              <a:rPr lang="lv-LV" sz="2400" dirty="0">
                <a:solidFill>
                  <a:srgbClr val="000818"/>
                </a:solidFill>
                <a:latin typeface="Times New Roman" panose="02020603050405020304" pitchFamily="18" charset="0"/>
                <a:cs typeface="Times New Roman" panose="02020603050405020304" pitchFamily="18" charset="0"/>
              </a:rPr>
              <a:t>Lojāla darbinieku </a:t>
            </a:r>
            <a:r>
              <a:rPr lang="lv-LV" sz="2400" dirty="0" smtClean="0">
                <a:solidFill>
                  <a:srgbClr val="000818"/>
                </a:solidFill>
                <a:latin typeface="Times New Roman" panose="02020603050405020304" pitchFamily="18" charset="0"/>
                <a:cs typeface="Times New Roman" panose="02020603050405020304" pitchFamily="18" charset="0"/>
              </a:rPr>
              <a:t>komanda.</a:t>
            </a:r>
            <a:endParaRPr lang="lv-LV" sz="2400" i="1" dirty="0">
              <a:solidFill>
                <a:srgbClr val="000818"/>
              </a:solidFill>
              <a:latin typeface="Times New Roman" panose="02020603050405020304" pitchFamily="18" charset="0"/>
              <a:cs typeface="Times New Roman" panose="02020603050405020304" pitchFamily="18" charset="0"/>
            </a:endParaRPr>
          </a:p>
          <a:p>
            <a:pPr lvl="1"/>
            <a:endParaRPr lang="lv-LV" sz="2400" b="1" i="1" dirty="0" smtClean="0">
              <a:solidFill>
                <a:srgbClr val="000818"/>
              </a:solidFill>
              <a:latin typeface="Times New Roman" panose="02020603050405020304" pitchFamily="18" charset="0"/>
              <a:cs typeface="Times New Roman" panose="02020603050405020304" pitchFamily="18" charset="0"/>
            </a:endParaRPr>
          </a:p>
          <a:p>
            <a:pPr lvl="1"/>
            <a:r>
              <a:rPr lang="lv-LV" sz="2400" b="1" i="1" dirty="0" smtClean="0">
                <a:solidFill>
                  <a:srgbClr val="000818"/>
                </a:solidFill>
                <a:latin typeface="Times New Roman" panose="02020603050405020304" pitchFamily="18" charset="0"/>
                <a:cs typeface="Times New Roman" panose="02020603050405020304" pitchFamily="18" charset="0"/>
              </a:rPr>
              <a:t>Darbinieku noslodze</a:t>
            </a:r>
          </a:p>
          <a:p>
            <a:r>
              <a:rPr lang="lv-LV" sz="2400" dirty="0" smtClean="0">
                <a:solidFill>
                  <a:srgbClr val="000818"/>
                </a:solidFill>
                <a:latin typeface="Times New Roman" panose="02020603050405020304" pitchFamily="18" charset="0"/>
                <a:cs typeface="Times New Roman" panose="02020603050405020304" pitchFamily="18" charset="0"/>
              </a:rPr>
              <a:t>Informācijas ievākšana, starpresoru sadarbība, darba materiālu dokumentēšana, to analīze, dokumentu aprite, atskaites sistēma </a:t>
            </a:r>
          </a:p>
          <a:p>
            <a:endParaRPr lang="lv-LV" sz="3100" dirty="0">
              <a:solidFill>
                <a:srgbClr val="000818"/>
              </a:solidFill>
            </a:endParaRPr>
          </a:p>
        </p:txBody>
      </p:sp>
    </p:spTree>
    <p:extLst>
      <p:ext uri="{BB962C8B-B14F-4D97-AF65-F5344CB8AC3E}">
        <p14:creationId xmlns:p14="http://schemas.microsoft.com/office/powerpoint/2010/main" val="223390461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p:txBody>
          <a:bodyPr>
            <a:normAutofit fontScale="90000"/>
          </a:bodyPr>
          <a:lstStyle/>
          <a:p>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200" b="1" dirty="0" smtClean="0">
                <a:solidFill>
                  <a:schemeClr val="bg2">
                    <a:lumMod val="10000"/>
                  </a:schemeClr>
                </a:solidFill>
                <a:latin typeface="Times New Roman" pitchFamily="18" charset="0"/>
                <a:cs typeface="Times New Roman" pitchFamily="18" charset="0"/>
              </a:rPr>
              <a:t>Ogres </a:t>
            </a:r>
            <a:r>
              <a:rPr lang="lv-LV" sz="1200" b="1" dirty="0">
                <a:solidFill>
                  <a:schemeClr val="bg2">
                    <a:lumMod val="10000"/>
                  </a:schemeClr>
                </a:solidFill>
                <a:latin typeface="Times New Roman" pitchFamily="18" charset="0"/>
                <a:cs typeface="Times New Roman" pitchFamily="18" charset="0"/>
              </a:rPr>
              <a:t>novada sociālais dienests</a:t>
            </a:r>
            <a:br>
              <a:rPr lang="lv-LV" sz="1200" b="1" dirty="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
            </a:r>
            <a:br>
              <a:rPr lang="lv-LV" sz="1200" b="1" dirty="0">
                <a:solidFill>
                  <a:schemeClr val="bg2">
                    <a:lumMod val="10000"/>
                  </a:schemeClr>
                </a:solidFill>
                <a:latin typeface="Times New Roman" pitchFamily="18" charset="0"/>
                <a:cs typeface="Times New Roman" pitchFamily="18" charset="0"/>
              </a:rPr>
            </a:br>
            <a:r>
              <a:rPr lang="lv-LV" sz="1200" b="1" dirty="0">
                <a:solidFill>
                  <a:schemeClr val="bg2">
                    <a:lumMod val="10000"/>
                  </a:schemeClr>
                </a:solidFill>
                <a:latin typeface="Times New Roman" pitchFamily="18" charset="0"/>
                <a:cs typeface="Times New Roman" pitchFamily="18" charset="0"/>
              </a:rPr>
              <a:t>kvalitātes novērtēšanas kārtība</a:t>
            </a:r>
            <a:r>
              <a:rPr lang="lv-LV" sz="4000" b="1" dirty="0">
                <a:solidFill>
                  <a:schemeClr val="bg2">
                    <a:lumMod val="10000"/>
                  </a:schemeClr>
                </a:solidFill>
                <a:latin typeface="Times New Roman" pitchFamily="18" charset="0"/>
                <a:cs typeface="Times New Roman" pitchFamily="18" charset="0"/>
              </a:rPr>
              <a:t/>
            </a:r>
            <a:br>
              <a:rPr lang="lv-LV" sz="4000" b="1" dirty="0">
                <a:solidFill>
                  <a:schemeClr val="bg2">
                    <a:lumMod val="10000"/>
                  </a:schemeClr>
                </a:solidFill>
                <a:latin typeface="Times New Roman" pitchFamily="18" charset="0"/>
                <a:cs typeface="Times New Roman" pitchFamily="18" charset="0"/>
              </a:rPr>
            </a:br>
            <a:endParaRPr lang="lv-LV" dirty="0"/>
          </a:p>
        </p:txBody>
      </p:sp>
      <p:sp>
        <p:nvSpPr>
          <p:cNvPr id="3" name="Satura vietturis 2"/>
          <p:cNvSpPr>
            <a:spLocks noGrp="1"/>
          </p:cNvSpPr>
          <p:nvPr>
            <p:ph idx="1"/>
          </p:nvPr>
        </p:nvSpPr>
        <p:spPr/>
        <p:txBody>
          <a:bodyPr>
            <a:normAutofit fontScale="92500" lnSpcReduction="20000"/>
          </a:bodyPr>
          <a:lstStyle/>
          <a:p>
            <a:pPr algn="ctr"/>
            <a:r>
              <a:rPr lang="lv-LV" sz="2600" b="1" i="1" dirty="0">
                <a:solidFill>
                  <a:srgbClr val="000818"/>
                </a:solidFill>
                <a:latin typeface="Times New Roman" panose="02020603050405020304" pitchFamily="18" charset="0"/>
                <a:cs typeface="Times New Roman" panose="02020603050405020304" pitchFamily="18" charset="0"/>
              </a:rPr>
              <a:t>Profesionalitāte</a:t>
            </a:r>
          </a:p>
          <a:p>
            <a:r>
              <a:rPr lang="lv-LV" sz="2600" dirty="0">
                <a:solidFill>
                  <a:srgbClr val="000818"/>
                </a:solidFill>
                <a:latin typeface="Times New Roman" panose="02020603050405020304" pitchFamily="18" charset="0"/>
                <a:cs typeface="Times New Roman" panose="02020603050405020304" pitchFamily="18" charset="0"/>
              </a:rPr>
              <a:t>Atbilstošu metožu un instrumentu izvēle un to pielietošana efektīva darba </a:t>
            </a:r>
            <a:r>
              <a:rPr lang="lv-LV" sz="2600" dirty="0" smtClean="0">
                <a:solidFill>
                  <a:srgbClr val="000818"/>
                </a:solidFill>
                <a:latin typeface="Times New Roman" panose="02020603050405020304" pitchFamily="18" charset="0"/>
                <a:cs typeface="Times New Roman" panose="02020603050405020304" pitchFamily="18" charset="0"/>
              </a:rPr>
              <a:t>nodrošināšanai;</a:t>
            </a:r>
            <a:endParaRPr lang="lv-LV" sz="2600" dirty="0">
              <a:solidFill>
                <a:srgbClr val="000818"/>
              </a:solidFill>
              <a:latin typeface="Times New Roman" panose="02020603050405020304" pitchFamily="18" charset="0"/>
              <a:cs typeface="Times New Roman" panose="02020603050405020304" pitchFamily="18" charset="0"/>
            </a:endParaRPr>
          </a:p>
          <a:p>
            <a:r>
              <a:rPr lang="lv-LV" sz="2600" dirty="0">
                <a:solidFill>
                  <a:srgbClr val="000818"/>
                </a:solidFill>
                <a:latin typeface="Times New Roman" panose="02020603050405020304" pitchFamily="18" charset="0"/>
                <a:cs typeface="Times New Roman" panose="02020603050405020304" pitchFamily="18" charset="0"/>
              </a:rPr>
              <a:t>Darbinieku kvalifikācijas </a:t>
            </a:r>
            <a:r>
              <a:rPr lang="lv-LV" sz="2600" dirty="0" smtClean="0">
                <a:solidFill>
                  <a:srgbClr val="000818"/>
                </a:solidFill>
                <a:latin typeface="Times New Roman" panose="02020603050405020304" pitchFamily="18" charset="0"/>
                <a:cs typeface="Times New Roman" panose="02020603050405020304" pitchFamily="18" charset="0"/>
              </a:rPr>
              <a:t>paaugstināšana;</a:t>
            </a:r>
            <a:endParaRPr lang="lv-LV" sz="2600" dirty="0">
              <a:solidFill>
                <a:srgbClr val="000818"/>
              </a:solidFill>
              <a:latin typeface="Times New Roman" panose="02020603050405020304" pitchFamily="18" charset="0"/>
              <a:cs typeface="Times New Roman" panose="02020603050405020304" pitchFamily="18" charset="0"/>
            </a:endParaRPr>
          </a:p>
          <a:p>
            <a:r>
              <a:rPr lang="lv-LV" sz="2600" dirty="0" smtClean="0">
                <a:solidFill>
                  <a:srgbClr val="000818"/>
                </a:solidFill>
                <a:latin typeface="Times New Roman" panose="02020603050405020304" pitchFamily="18" charset="0"/>
                <a:cs typeface="Times New Roman" panose="02020603050405020304" pitchFamily="18" charset="0"/>
              </a:rPr>
              <a:t>Noteikti un saprotami  </a:t>
            </a:r>
            <a:r>
              <a:rPr lang="lv-LV" sz="2600" dirty="0">
                <a:solidFill>
                  <a:srgbClr val="000818"/>
                </a:solidFill>
                <a:latin typeface="Times New Roman" panose="02020603050405020304" pitchFamily="18" charset="0"/>
                <a:cs typeface="Times New Roman" panose="02020603050405020304" pitchFamily="18" charset="0"/>
              </a:rPr>
              <a:t>mērķi un </a:t>
            </a:r>
            <a:r>
              <a:rPr lang="lv-LV" sz="2600" dirty="0" smtClean="0">
                <a:solidFill>
                  <a:srgbClr val="000818"/>
                </a:solidFill>
                <a:latin typeface="Times New Roman" panose="02020603050405020304" pitchFamily="18" charset="0"/>
                <a:cs typeface="Times New Roman" panose="02020603050405020304" pitchFamily="18" charset="0"/>
              </a:rPr>
              <a:t>uzdevumi  darbiniekiem;</a:t>
            </a:r>
            <a:endParaRPr lang="lv-LV" sz="2600" dirty="0">
              <a:solidFill>
                <a:srgbClr val="000818"/>
              </a:solidFill>
              <a:latin typeface="Times New Roman" panose="02020603050405020304" pitchFamily="18" charset="0"/>
              <a:cs typeface="Times New Roman" panose="02020603050405020304" pitchFamily="18" charset="0"/>
            </a:endParaRPr>
          </a:p>
          <a:p>
            <a:r>
              <a:rPr lang="lv-LV" sz="2600" dirty="0">
                <a:solidFill>
                  <a:srgbClr val="000818"/>
                </a:solidFill>
                <a:latin typeface="Times New Roman" panose="02020603050405020304" pitchFamily="18" charset="0"/>
                <a:cs typeface="Times New Roman" panose="02020603050405020304" pitchFamily="18" charset="0"/>
              </a:rPr>
              <a:t>Konsultatīvs </a:t>
            </a:r>
            <a:r>
              <a:rPr lang="lv-LV" sz="2600" dirty="0" smtClean="0">
                <a:solidFill>
                  <a:srgbClr val="000818"/>
                </a:solidFill>
                <a:latin typeface="Times New Roman" panose="02020603050405020304" pitchFamily="18" charset="0"/>
                <a:cs typeface="Times New Roman" panose="02020603050405020304" pitchFamily="18" charset="0"/>
              </a:rPr>
              <a:t>atbalsts ( </a:t>
            </a:r>
            <a:r>
              <a:rPr lang="lv-LV" sz="2600" dirty="0" err="1" smtClean="0">
                <a:solidFill>
                  <a:srgbClr val="000818"/>
                </a:solidFill>
                <a:latin typeface="Times New Roman" panose="02020603050405020304" pitchFamily="18" charset="0"/>
                <a:cs typeface="Times New Roman" panose="02020603050405020304" pitchFamily="18" charset="0"/>
              </a:rPr>
              <a:t>kovīzijas</a:t>
            </a:r>
            <a:r>
              <a:rPr lang="lv-LV" sz="2600" dirty="0" smtClean="0">
                <a:solidFill>
                  <a:srgbClr val="000818"/>
                </a:solidFill>
                <a:latin typeface="Times New Roman" panose="02020603050405020304" pitchFamily="18" charset="0"/>
                <a:cs typeface="Times New Roman" panose="02020603050405020304" pitchFamily="18" charset="0"/>
              </a:rPr>
              <a:t>, </a:t>
            </a:r>
            <a:r>
              <a:rPr lang="lv-LV" sz="2600" dirty="0" err="1" smtClean="0">
                <a:solidFill>
                  <a:srgbClr val="000818"/>
                </a:solidFill>
                <a:latin typeface="Times New Roman" panose="02020603050405020304" pitchFamily="18" charset="0"/>
                <a:cs typeface="Times New Roman" panose="02020603050405020304" pitchFamily="18" charset="0"/>
              </a:rPr>
              <a:t>supervīzijas</a:t>
            </a:r>
            <a:r>
              <a:rPr lang="lv-LV" sz="2600" dirty="0" smtClean="0">
                <a:solidFill>
                  <a:srgbClr val="000818"/>
                </a:solidFill>
                <a:latin typeface="Times New Roman" panose="02020603050405020304" pitchFamily="18" charset="0"/>
                <a:cs typeface="Times New Roman" panose="02020603050405020304" pitchFamily="18" charset="0"/>
              </a:rPr>
              <a:t>)</a:t>
            </a:r>
            <a:endParaRPr lang="lv-LV" sz="2600" b="1" dirty="0" smtClean="0">
              <a:solidFill>
                <a:srgbClr val="000818"/>
              </a:solidFill>
              <a:latin typeface="Times New Roman" panose="02020603050405020304" pitchFamily="18" charset="0"/>
              <a:cs typeface="Times New Roman" panose="02020603050405020304" pitchFamily="18" charset="0"/>
            </a:endParaRPr>
          </a:p>
          <a:p>
            <a:pPr algn="ctr"/>
            <a:r>
              <a:rPr lang="lv-LV" sz="2600" b="1" dirty="0" smtClean="0">
                <a:solidFill>
                  <a:srgbClr val="000818"/>
                </a:solidFill>
                <a:latin typeface="Times New Roman" panose="02020603050405020304" pitchFamily="18" charset="0"/>
                <a:cs typeface="Times New Roman" panose="02020603050405020304" pitchFamily="18" charset="0"/>
              </a:rPr>
              <a:t>Ārējie faktori:</a:t>
            </a:r>
          </a:p>
          <a:p>
            <a:r>
              <a:rPr lang="lv-LV" sz="2600" dirty="0" err="1" smtClean="0">
                <a:solidFill>
                  <a:srgbClr val="000818"/>
                </a:solidFill>
                <a:latin typeface="Times New Roman" panose="02020603050405020304" pitchFamily="18" charset="0"/>
                <a:cs typeface="Times New Roman" panose="02020603050405020304" pitchFamily="18" charset="0"/>
              </a:rPr>
              <a:t>Starpinstitucionālā</a:t>
            </a:r>
            <a:r>
              <a:rPr lang="lv-LV" sz="2600" dirty="0" smtClean="0">
                <a:solidFill>
                  <a:srgbClr val="000818"/>
                </a:solidFill>
                <a:latin typeface="Times New Roman" panose="02020603050405020304" pitchFamily="18" charset="0"/>
                <a:cs typeface="Times New Roman" panose="02020603050405020304" pitchFamily="18" charset="0"/>
              </a:rPr>
              <a:t> sadarbība;</a:t>
            </a:r>
          </a:p>
          <a:p>
            <a:r>
              <a:rPr lang="lv-LV" sz="2600" dirty="0" smtClean="0">
                <a:solidFill>
                  <a:srgbClr val="000818"/>
                </a:solidFill>
                <a:latin typeface="Times New Roman" panose="02020603050405020304" pitchFamily="18" charset="0"/>
                <a:cs typeface="Times New Roman" panose="02020603050405020304" pitchFamily="18" charset="0"/>
              </a:rPr>
              <a:t>Resursu un pakalpojumu pieejamība un pēctecība;</a:t>
            </a:r>
          </a:p>
          <a:p>
            <a:r>
              <a:rPr lang="lv-LV" sz="2600" dirty="0" smtClean="0">
                <a:solidFill>
                  <a:srgbClr val="000818"/>
                </a:solidFill>
                <a:latin typeface="Times New Roman" panose="02020603050405020304" pitchFamily="18" charset="0"/>
                <a:cs typeface="Times New Roman" panose="02020603050405020304" pitchFamily="18" charset="0"/>
              </a:rPr>
              <a:t>Darbinieku profesionālajai pilnveidei paredzēti pieredzes apmaiņas pasākumi citu pašvaldību, sektoru līmenī;</a:t>
            </a:r>
          </a:p>
          <a:p>
            <a:r>
              <a:rPr lang="lv-LV" sz="2600" dirty="0" smtClean="0">
                <a:solidFill>
                  <a:srgbClr val="000818"/>
                </a:solidFill>
                <a:latin typeface="Times New Roman" panose="02020603050405020304" pitchFamily="18" charset="0"/>
                <a:cs typeface="Times New Roman" panose="02020603050405020304" pitchFamily="18" charset="0"/>
              </a:rPr>
              <a:t>Darbam atbilstošs novērtējums.</a:t>
            </a:r>
          </a:p>
          <a:p>
            <a:endParaRPr lang="lv-LV" sz="2400" dirty="0" smtClean="0">
              <a:solidFill>
                <a:srgbClr val="000818"/>
              </a:solidFill>
              <a:latin typeface="Times New Roman" panose="02020603050405020304" pitchFamily="18" charset="0"/>
              <a:cs typeface="Times New Roman" panose="02020603050405020304" pitchFamily="18" charset="0"/>
            </a:endParaRPr>
          </a:p>
          <a:p>
            <a:endParaRPr lang="lv-LV" dirty="0">
              <a:solidFill>
                <a:srgbClr val="000818"/>
              </a:solidFill>
            </a:endParaRPr>
          </a:p>
        </p:txBody>
      </p:sp>
    </p:spTree>
    <p:extLst>
      <p:ext uri="{BB962C8B-B14F-4D97-AF65-F5344CB8AC3E}">
        <p14:creationId xmlns:p14="http://schemas.microsoft.com/office/powerpoint/2010/main" val="342262806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kvalitātes novērtēšanas kārtība</a:t>
            </a:r>
            <a:br>
              <a:rPr lang="lv-LV" sz="1300" b="1" dirty="0">
                <a:solidFill>
                  <a:schemeClr val="bg2">
                    <a:lumMod val="10000"/>
                  </a:schemeClr>
                </a:solidFill>
                <a:latin typeface="Times New Roman" pitchFamily="18" charset="0"/>
                <a:cs typeface="Times New Roman" pitchFamily="18" charset="0"/>
              </a:rPr>
            </a:br>
            <a:endParaRPr lang="lv-LV" sz="1300" dirty="0"/>
          </a:p>
        </p:txBody>
      </p:sp>
      <p:sp>
        <p:nvSpPr>
          <p:cNvPr id="3" name="Content Placeholder 2"/>
          <p:cNvSpPr>
            <a:spLocks noGrp="1"/>
          </p:cNvSpPr>
          <p:nvPr>
            <p:ph idx="1"/>
          </p:nvPr>
        </p:nvSpPr>
        <p:spPr/>
        <p:txBody>
          <a:bodyPr>
            <a:normAutofit lnSpcReduction="10000"/>
          </a:bodyPr>
          <a:lstStyle/>
          <a:p>
            <a:r>
              <a:rPr lang="lv-LV" sz="2600" dirty="0" smtClean="0">
                <a:solidFill>
                  <a:srgbClr val="000818"/>
                </a:solidFill>
                <a:latin typeface="Times New Roman" pitchFamily="18" charset="0"/>
                <a:cs typeface="Times New Roman" pitchFamily="18" charset="0"/>
              </a:rPr>
              <a:t>Kvalitātes vadības principi:</a:t>
            </a:r>
          </a:p>
          <a:p>
            <a:pPr>
              <a:lnSpc>
                <a:spcPct val="80000"/>
              </a:lnSpc>
              <a:spcBef>
                <a:spcPct val="50000"/>
              </a:spcBef>
              <a:buFontTx/>
              <a:buChar char="•"/>
            </a:pPr>
            <a:r>
              <a:rPr lang="lv-LV" sz="2600" dirty="0">
                <a:latin typeface="Times New Roman" pitchFamily="18" charset="0"/>
                <a:cs typeface="Times New Roman" pitchFamily="18" charset="0"/>
              </a:rPr>
              <a:t> </a:t>
            </a:r>
            <a:r>
              <a:rPr lang="lv-LV" sz="2600" dirty="0">
                <a:solidFill>
                  <a:srgbClr val="000818"/>
                </a:solidFill>
                <a:latin typeface="Times New Roman" pitchFamily="18" charset="0"/>
                <a:cs typeface="Times New Roman" pitchFamily="18" charset="0"/>
              </a:rPr>
              <a:t>Uz klientu orientēta organizācija</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Virsvadība (Leadership)</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Cilvēku iesaistīšana</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Procesa pieeja</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Sistemātiskuma pieeja vadībā</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Nepārtraukta uzlabošana</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Faktu pieeja lēmuma pieņemšanā</a:t>
            </a:r>
          </a:p>
          <a:p>
            <a:pPr>
              <a:lnSpc>
                <a:spcPct val="80000"/>
              </a:lnSpc>
              <a:spcBef>
                <a:spcPct val="50000"/>
              </a:spcBef>
              <a:buFontTx/>
              <a:buChar char="•"/>
            </a:pPr>
            <a:r>
              <a:rPr lang="lv-LV" sz="2600" dirty="0">
                <a:solidFill>
                  <a:srgbClr val="000818"/>
                </a:solidFill>
                <a:latin typeface="Times New Roman" pitchFamily="18" charset="0"/>
                <a:cs typeface="Times New Roman" pitchFamily="18" charset="0"/>
              </a:rPr>
              <a:t> </a:t>
            </a:r>
            <a:endParaRPr lang="lv-LV" dirty="0" smtClean="0">
              <a:solidFill>
                <a:srgbClr val="000818"/>
              </a:solidFill>
            </a:endParaRPr>
          </a:p>
          <a:p>
            <a:endParaRPr lang="lv-LV" dirty="0">
              <a:solidFill>
                <a:srgbClr val="000818"/>
              </a:solidFill>
            </a:endParaRPr>
          </a:p>
        </p:txBody>
      </p:sp>
    </p:spTree>
    <p:extLst>
      <p:ext uri="{BB962C8B-B14F-4D97-AF65-F5344CB8AC3E}">
        <p14:creationId xmlns:p14="http://schemas.microsoft.com/office/powerpoint/2010/main" val="326487444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fontScale="90000"/>
          </a:bodyPr>
          <a:lstStyle/>
          <a:p>
            <a:r>
              <a:rPr lang="lv-LV" sz="1300" b="1" dirty="0" smtClean="0">
                <a:solidFill>
                  <a:schemeClr val="bg2">
                    <a:lumMod val="10000"/>
                  </a:schemeClr>
                </a:solidFill>
                <a:latin typeface="Times New Roman" pitchFamily="18" charset="0"/>
                <a:cs typeface="Times New Roman" pitchFamily="18" charset="0"/>
              </a:rPr>
              <a:t/>
            </a:r>
            <a:br>
              <a:rPr lang="lv-LV" sz="1300" b="1" dirty="0" smtClean="0">
                <a:solidFill>
                  <a:schemeClr val="bg2">
                    <a:lumMod val="10000"/>
                  </a:schemeClr>
                </a:solidFill>
                <a:latin typeface="Times New Roman" pitchFamily="18" charset="0"/>
                <a:cs typeface="Times New Roman" pitchFamily="18" charset="0"/>
              </a:rPr>
            </a:br>
            <a:r>
              <a:rPr lang="lv-LV" sz="1300" b="1" dirty="0" smtClean="0">
                <a:solidFill>
                  <a:schemeClr val="bg2">
                    <a:lumMod val="10000"/>
                  </a:schemeClr>
                </a:solidFill>
                <a:latin typeface="Times New Roman" pitchFamily="18" charset="0"/>
                <a:cs typeface="Times New Roman" pitchFamily="18" charset="0"/>
              </a:rPr>
              <a:t/>
            </a:r>
            <a:br>
              <a:rPr lang="lv-LV" sz="1300" b="1" dirty="0" smtClean="0">
                <a:solidFill>
                  <a:schemeClr val="bg2">
                    <a:lumMod val="10000"/>
                  </a:schemeClr>
                </a:solidFill>
                <a:latin typeface="Times New Roman" pitchFamily="18" charset="0"/>
                <a:cs typeface="Times New Roman" pitchFamily="18" charset="0"/>
              </a:rPr>
            </a:br>
            <a:r>
              <a:rPr lang="lv-LV" sz="1300" b="1" dirty="0" smtClean="0">
                <a:solidFill>
                  <a:schemeClr val="bg2">
                    <a:lumMod val="10000"/>
                  </a:schemeClr>
                </a:solidFill>
                <a:latin typeface="Times New Roman" pitchFamily="18" charset="0"/>
                <a:cs typeface="Times New Roman" pitchFamily="18" charset="0"/>
              </a:rPr>
              <a:t/>
            </a:r>
            <a:br>
              <a:rPr lang="lv-LV" sz="1300" b="1" dirty="0" smtClean="0">
                <a:solidFill>
                  <a:schemeClr val="bg2">
                    <a:lumMod val="10000"/>
                  </a:schemeClr>
                </a:solidFill>
                <a:latin typeface="Times New Roman" pitchFamily="18" charset="0"/>
                <a:cs typeface="Times New Roman" pitchFamily="18" charset="0"/>
              </a:rPr>
            </a:br>
            <a:r>
              <a:rPr lang="lv-LV" sz="1300" b="1" dirty="0" smtClean="0">
                <a:solidFill>
                  <a:schemeClr val="bg2">
                    <a:lumMod val="10000"/>
                  </a:schemeClr>
                </a:solidFill>
                <a:latin typeface="Times New Roman" pitchFamily="18" charset="0"/>
                <a:cs typeface="Times New Roman" pitchFamily="18" charset="0"/>
              </a:rPr>
              <a:t>Ogres novada sociālais dienests</a:t>
            </a:r>
            <a:br>
              <a:rPr lang="lv-LV" sz="1300" b="1" dirty="0" smtClean="0">
                <a:solidFill>
                  <a:schemeClr val="bg2">
                    <a:lumMod val="10000"/>
                  </a:schemeClr>
                </a:solidFill>
                <a:latin typeface="Times New Roman" pitchFamily="18" charset="0"/>
                <a:cs typeface="Times New Roman" pitchFamily="18" charset="0"/>
              </a:rPr>
            </a:br>
            <a:r>
              <a:rPr lang="lv-LV" sz="1300" b="1" dirty="0" smtClean="0">
                <a:solidFill>
                  <a:schemeClr val="bg2">
                    <a:lumMod val="10000"/>
                  </a:schemeClr>
                </a:solidFill>
                <a:latin typeface="Times New Roman" pitchFamily="18" charset="0"/>
                <a:cs typeface="Times New Roman" pitchFamily="18" charset="0"/>
              </a:rPr>
              <a:t/>
            </a:r>
            <a:br>
              <a:rPr lang="lv-LV" sz="1300" b="1" dirty="0" smtClean="0">
                <a:solidFill>
                  <a:schemeClr val="bg2">
                    <a:lumMod val="10000"/>
                  </a:schemeClr>
                </a:solidFill>
                <a:latin typeface="Times New Roman" pitchFamily="18" charset="0"/>
                <a:cs typeface="Times New Roman" pitchFamily="18" charset="0"/>
              </a:rPr>
            </a:br>
            <a:r>
              <a:rPr lang="lv-LV" sz="1600" b="1" dirty="0" smtClean="0">
                <a:solidFill>
                  <a:schemeClr val="bg2">
                    <a:lumMod val="10000"/>
                  </a:schemeClr>
                </a:solidFill>
                <a:latin typeface="Times New Roman" pitchFamily="18" charset="0"/>
                <a:cs typeface="Times New Roman" pitchFamily="18" charset="0"/>
              </a:rPr>
              <a:t>kvalitātes novērtēšanas kārtība</a:t>
            </a:r>
            <a:r>
              <a:rPr lang="lv-LV" sz="4000" b="1" dirty="0" smtClean="0">
                <a:solidFill>
                  <a:schemeClr val="bg2">
                    <a:lumMod val="10000"/>
                  </a:schemeClr>
                </a:solidFill>
                <a:latin typeface="Times New Roman" pitchFamily="18" charset="0"/>
                <a:cs typeface="Times New Roman" pitchFamily="18" charset="0"/>
              </a:rPr>
              <a:t/>
            </a:r>
            <a:br>
              <a:rPr lang="lv-LV" sz="4000" b="1" dirty="0" smtClean="0">
                <a:solidFill>
                  <a:schemeClr val="bg2">
                    <a:lumMod val="10000"/>
                  </a:schemeClr>
                </a:solidFill>
                <a:latin typeface="Times New Roman" pitchFamily="18" charset="0"/>
                <a:cs typeface="Times New Roman" pitchFamily="18" charset="0"/>
              </a:rPr>
            </a:br>
            <a:endParaRPr lang="en-US" dirty="0"/>
          </a:p>
        </p:txBody>
      </p:sp>
      <p:sp>
        <p:nvSpPr>
          <p:cNvPr id="3" name="Content Placeholder 2"/>
          <p:cNvSpPr>
            <a:spLocks noGrp="1"/>
          </p:cNvSpPr>
          <p:nvPr>
            <p:ph idx="1"/>
          </p:nvPr>
        </p:nvSpPr>
        <p:spPr>
          <a:xfrm>
            <a:off x="251520" y="1556792"/>
            <a:ext cx="8686800" cy="4525963"/>
          </a:xfrm>
        </p:spPr>
        <p:txBody>
          <a:bodyPr>
            <a:normAutofit/>
          </a:bodyPr>
          <a:lstStyle/>
          <a:p>
            <a:pPr algn="just">
              <a:buNone/>
            </a:pPr>
            <a:r>
              <a:rPr lang="lv-LV" sz="2000" dirty="0" smtClean="0">
                <a:solidFill>
                  <a:schemeClr val="bg2">
                    <a:lumMod val="10000"/>
                  </a:schemeClr>
                </a:solidFill>
                <a:latin typeface="Times New Roman" pitchFamily="18" charset="0"/>
                <a:cs typeface="Times New Roman" pitchFamily="18" charset="0"/>
              </a:rPr>
              <a:t>	</a:t>
            </a:r>
            <a:r>
              <a:rPr lang="lv-LV" sz="2400" dirty="0" smtClean="0">
                <a:solidFill>
                  <a:schemeClr val="bg2">
                    <a:lumMod val="10000"/>
                  </a:schemeClr>
                </a:solidFill>
                <a:latin typeface="Times New Roman" pitchFamily="18" charset="0"/>
                <a:cs typeface="Times New Roman" pitchFamily="18" charset="0"/>
              </a:rPr>
              <a:t>Ogres novada sociālā dienesta ilgtermiņa stratēģijas attīstības mērķis ir sniegto sociālo pakalpojumu pēc noteiktiem kritērijiem (pakalpojumu pieejamība, klientu informētība, klientu apmierinātība, vides pieejamība, konfidencialitāte, ar klientu saistītās informācijas uzglabāšana, informācijas/dokumentu aprite, sadarbība ar citām iestādēm, metodika, profesionalitāte). novērtēšana un īstenoto pakalpojumu kvalitātes paaugstināšana, kā arī </a:t>
            </a:r>
            <a:r>
              <a:rPr lang="lv-LV" sz="2400" u="sng" dirty="0" smtClean="0">
                <a:solidFill>
                  <a:schemeClr val="bg2">
                    <a:lumMod val="10000"/>
                  </a:schemeClr>
                </a:solidFill>
                <a:latin typeface="Times New Roman" pitchFamily="18" charset="0"/>
                <a:cs typeface="Times New Roman" pitchFamily="18" charset="0"/>
              </a:rPr>
              <a:t>jaunu</a:t>
            </a:r>
            <a:r>
              <a:rPr lang="lv-LV" sz="2400" dirty="0" smtClean="0">
                <a:solidFill>
                  <a:schemeClr val="bg2">
                    <a:lumMod val="10000"/>
                  </a:schemeClr>
                </a:solidFill>
                <a:latin typeface="Times New Roman" pitchFamily="18" charset="0"/>
                <a:cs typeface="Times New Roman" pitchFamily="18" charset="0"/>
              </a:rPr>
              <a:t>, no klienta vajadzībām un identificētajām problēmām izrietošu </a:t>
            </a:r>
            <a:r>
              <a:rPr lang="lv-LV" sz="2400" u="sng" dirty="0" smtClean="0">
                <a:solidFill>
                  <a:schemeClr val="bg2">
                    <a:lumMod val="10000"/>
                  </a:schemeClr>
                </a:solidFill>
                <a:latin typeface="Times New Roman" pitchFamily="18" charset="0"/>
                <a:cs typeface="Times New Roman" pitchFamily="18" charset="0"/>
              </a:rPr>
              <a:t>pakalpojumu izveide</a:t>
            </a:r>
            <a:r>
              <a:rPr lang="lv-LV" sz="2400" dirty="0" smtClean="0">
                <a:solidFill>
                  <a:schemeClr val="bg2">
                    <a:lumMod val="10000"/>
                  </a:schemeClr>
                </a:solidFill>
                <a:latin typeface="Times New Roman" pitchFamily="18" charset="0"/>
                <a:cs typeface="Times New Roman" pitchFamily="18" charset="0"/>
              </a:rPr>
              <a:t>, nodrošinot klientiem pieejamu, profesionālu, likumā noteiktu sociālo pakalpojumu saņemšanu.</a:t>
            </a:r>
            <a:endParaRPr lang="en-US" sz="2400" dirty="0">
              <a:solidFill>
                <a:schemeClr val="bg2">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4953000"/>
            <a:ext cx="8686800" cy="1355725"/>
          </a:xfrm>
        </p:spPr>
        <p:txBody>
          <a:bodyPr>
            <a:noAutofit/>
          </a:bodyPr>
          <a:lstStyle/>
          <a:p>
            <a:pPr>
              <a:buNone/>
            </a:pPr>
            <a:r>
              <a:rPr lang="lv-LV" sz="1600" dirty="0" smtClean="0">
                <a:solidFill>
                  <a:schemeClr val="bg2">
                    <a:lumMod val="10000"/>
                  </a:schemeClr>
                </a:solidFill>
                <a:latin typeface="Times New Roman" pitchFamily="18" charset="0"/>
                <a:cs typeface="Times New Roman" pitchFamily="18" charset="0"/>
              </a:rPr>
              <a:t>Paldies par uzmanību!</a:t>
            </a:r>
          </a:p>
          <a:p>
            <a:pPr>
              <a:buNone/>
            </a:pPr>
            <a:r>
              <a:rPr lang="lv-LV" sz="1600" dirty="0" smtClean="0">
                <a:solidFill>
                  <a:schemeClr val="bg2">
                    <a:lumMod val="10000"/>
                  </a:schemeClr>
                </a:solidFill>
                <a:latin typeface="Times New Roman" pitchFamily="18" charset="0"/>
                <a:cs typeface="Times New Roman" pitchFamily="18" charset="0"/>
              </a:rPr>
              <a:t>Sarmīte Ozoliņa</a:t>
            </a:r>
          </a:p>
          <a:p>
            <a:pPr>
              <a:buNone/>
            </a:pPr>
            <a:r>
              <a:rPr lang="lv-LV" sz="1600" dirty="0" smtClean="0">
                <a:solidFill>
                  <a:schemeClr val="bg2">
                    <a:lumMod val="10000"/>
                  </a:schemeClr>
                </a:solidFill>
                <a:latin typeface="Times New Roman" pitchFamily="18" charset="0"/>
                <a:cs typeface="Times New Roman" pitchFamily="18" charset="0"/>
              </a:rPr>
              <a:t>Ogres novada Sociālā dienesta vadītāja</a:t>
            </a:r>
          </a:p>
          <a:p>
            <a:pPr>
              <a:buNone/>
            </a:pPr>
            <a:r>
              <a:rPr lang="lv-LV" sz="1600" dirty="0" smtClean="0">
                <a:solidFill>
                  <a:schemeClr val="bg2">
                    <a:lumMod val="10000"/>
                  </a:schemeClr>
                </a:solidFill>
                <a:latin typeface="Times New Roman" pitchFamily="18" charset="0"/>
                <a:cs typeface="Times New Roman" pitchFamily="18" charset="0"/>
              </a:rPr>
              <a:t>Ilona </a:t>
            </a:r>
            <a:r>
              <a:rPr lang="lv-LV" sz="1600" dirty="0" err="1" smtClean="0">
                <a:solidFill>
                  <a:schemeClr val="bg2">
                    <a:lumMod val="10000"/>
                  </a:schemeClr>
                </a:solidFill>
                <a:latin typeface="Times New Roman" pitchFamily="18" charset="0"/>
                <a:cs typeface="Times New Roman" pitchFamily="18" charset="0"/>
              </a:rPr>
              <a:t>Reinholde</a:t>
            </a:r>
            <a:endParaRPr lang="lv-LV" sz="1600" dirty="0" smtClean="0">
              <a:solidFill>
                <a:schemeClr val="bg2">
                  <a:lumMod val="10000"/>
                </a:schemeClr>
              </a:solidFill>
              <a:latin typeface="Times New Roman" pitchFamily="18" charset="0"/>
              <a:cs typeface="Times New Roman" pitchFamily="18" charset="0"/>
            </a:endParaRPr>
          </a:p>
          <a:p>
            <a:pPr>
              <a:buNone/>
            </a:pPr>
            <a:r>
              <a:rPr lang="lv-LV" sz="1600" dirty="0" smtClean="0">
                <a:solidFill>
                  <a:schemeClr val="bg2">
                    <a:lumMod val="10000"/>
                  </a:schemeClr>
                </a:solidFill>
                <a:latin typeface="Times New Roman" pitchFamily="18" charset="0"/>
                <a:cs typeface="Times New Roman" pitchFamily="18" charset="0"/>
              </a:rPr>
              <a:t>Ogres novada sociālā dienesta vadītāja vietnieks</a:t>
            </a:r>
            <a:endParaRPr lang="lv-LV" sz="1600" dirty="0">
              <a:solidFill>
                <a:schemeClr val="bg2">
                  <a:lumMod val="10000"/>
                </a:schemeClr>
              </a:solidFill>
              <a:latin typeface="Times New Roman" pitchFamily="18" charset="0"/>
              <a:cs typeface="Times New Roman" pitchFamily="18" charset="0"/>
            </a:endParaRPr>
          </a:p>
        </p:txBody>
      </p:sp>
      <p:sp>
        <p:nvSpPr>
          <p:cNvPr id="4" name="Title 1"/>
          <p:cNvSpPr txBox="1">
            <a:spLocks/>
          </p:cNvSpPr>
          <p:nvPr/>
        </p:nvSpPr>
        <p:spPr>
          <a:xfrm>
            <a:off x="304800" y="76200"/>
            <a:ext cx="8686800" cy="3810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lv-LV" sz="1200" b="1" i="0" u="none" strike="noStrike" kern="1200" cap="all" spc="0" normalizeH="0" baseline="0" noProof="0" dirty="0" smtClean="0">
                <a:ln>
                  <a:noFill/>
                </a:ln>
                <a:solidFill>
                  <a:schemeClr val="bg2">
                    <a:lumMod val="10000"/>
                  </a:schemeClr>
                </a:solidFill>
                <a:effectLst>
                  <a:reflection blurRad="12700" stA="48000" endA="300" endPos="55000" dir="5400000" sy="-90000" algn="bl" rotWithShape="0"/>
                </a:effectLst>
                <a:uLnTx/>
                <a:uFillTx/>
                <a:latin typeface="Times New Roman" pitchFamily="18" charset="0"/>
                <a:ea typeface="+mj-ea"/>
                <a:cs typeface="Times New Roman" pitchFamily="18" charset="0"/>
              </a:rPr>
              <a:t>Ogres novada sociālais dienests</a:t>
            </a:r>
            <a:endParaRPr kumimoji="0" lang="lv-LV" sz="1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5" name="Picture 4" descr="C:\Users\user\Pictures\IMG_7793.JPG"/>
          <p:cNvPicPr/>
          <p:nvPr/>
        </p:nvPicPr>
        <p:blipFill>
          <a:blip r:embed="rId2" cstate="print"/>
          <a:srcRect/>
          <a:stretch>
            <a:fillRect/>
          </a:stretch>
        </p:blipFill>
        <p:spPr bwMode="auto">
          <a:xfrm>
            <a:off x="2267744" y="1412776"/>
            <a:ext cx="4482380" cy="316463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txBox="1">
            <a:spLocks/>
          </p:cNvSpPr>
          <p:nvPr/>
        </p:nvSpPr>
        <p:spPr>
          <a:xfrm>
            <a:off x="304800" y="152400"/>
            <a:ext cx="8686800" cy="3810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lv-LV" sz="1200" b="1" i="0" u="none" strike="noStrike" kern="1200" cap="all" spc="0" normalizeH="0" baseline="0" noProof="0" dirty="0" smtClean="0">
                <a:ln>
                  <a:noFill/>
                </a:ln>
                <a:solidFill>
                  <a:schemeClr val="bg2">
                    <a:lumMod val="10000"/>
                  </a:schemeClr>
                </a:solidFill>
                <a:effectLst>
                  <a:reflection blurRad="12700" stA="48000" endA="300" endPos="55000" dir="5400000" sy="-90000" algn="bl" rotWithShape="0"/>
                </a:effectLst>
                <a:uLnTx/>
                <a:uFillTx/>
                <a:latin typeface="Times New Roman" pitchFamily="18" charset="0"/>
                <a:ea typeface="+mj-ea"/>
                <a:cs typeface="Times New Roman" pitchFamily="18" charset="0"/>
              </a:rPr>
              <a:t>Ogres novada sociālais dienests</a:t>
            </a:r>
            <a:endParaRPr kumimoji="0" lang="lv-LV" sz="1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5" name="Picture 3"/>
          <p:cNvPicPr>
            <a:picLocks noChangeAspect="1" noChangeArrowheads="1"/>
          </p:cNvPicPr>
          <p:nvPr/>
        </p:nvPicPr>
        <p:blipFill>
          <a:blip r:embed="rId2" cstate="print"/>
          <a:srcRect/>
          <a:stretch>
            <a:fillRect/>
          </a:stretch>
        </p:blipFill>
        <p:spPr bwMode="auto">
          <a:xfrm>
            <a:off x="251520" y="980728"/>
            <a:ext cx="8754131" cy="54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04800" y="1371600"/>
            <a:ext cx="8686800" cy="4708525"/>
          </a:xfrm>
        </p:spPr>
        <p:txBody>
          <a:bodyPr>
            <a:normAutofit fontScale="92500" lnSpcReduction="20000"/>
          </a:bodyPr>
          <a:lstStyle/>
          <a:p>
            <a:pPr>
              <a:buNone/>
            </a:pPr>
            <a:r>
              <a:rPr lang="lv-LV" sz="2400" dirty="0" smtClean="0">
                <a:solidFill>
                  <a:schemeClr val="bg2">
                    <a:lumMod val="10000"/>
                  </a:schemeClr>
                </a:solidFill>
                <a:latin typeface="Times New Roman" pitchFamily="18" charset="0"/>
                <a:cs typeface="Times New Roman" pitchFamily="18" charset="0"/>
              </a:rPr>
              <a:t>Ogres novada Sociālajā dienestā strādā 79 darbinieki, no tiem:</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Sociālie darbinieki – 16;</a:t>
            </a:r>
          </a:p>
          <a:p>
            <a:pPr>
              <a:buClr>
                <a:schemeClr val="tx2">
                  <a:lumMod val="50000"/>
                </a:schemeClr>
              </a:buClr>
              <a:buFont typeface="Wingdings" pitchFamily="2" charset="2"/>
              <a:buChar char="Ø"/>
            </a:pPr>
            <a:r>
              <a:rPr lang="lv-LV" sz="2200" dirty="0" smtClean="0">
                <a:solidFill>
                  <a:schemeClr val="bg2">
                    <a:lumMod val="10000"/>
                  </a:schemeClr>
                </a:solidFill>
                <a:latin typeface="Times New Roman" pitchFamily="18" charset="0"/>
                <a:cs typeface="Times New Roman" pitchFamily="18" charset="0"/>
              </a:rPr>
              <a:t>Sociālie darbinieki darbam ar ģimenēm ar bērniem :</a:t>
            </a:r>
          </a:p>
          <a:p>
            <a:pPr lvl="2">
              <a:buClr>
                <a:schemeClr val="tx2">
                  <a:lumMod val="50000"/>
                </a:schemeClr>
              </a:buClr>
              <a:buFont typeface="Wingdings" pitchFamily="2" charset="2"/>
              <a:buChar char="Ø"/>
            </a:pPr>
            <a:r>
              <a:rPr lang="lv-LV" sz="2200" dirty="0" smtClean="0">
                <a:solidFill>
                  <a:schemeClr val="bg2">
                    <a:lumMod val="10000"/>
                  </a:schemeClr>
                </a:solidFill>
                <a:latin typeface="Times New Roman" pitchFamily="18" charset="0"/>
                <a:cs typeface="Times New Roman" pitchFamily="18" charset="0"/>
              </a:rPr>
              <a:t>Atbalsta nodaļā – 4</a:t>
            </a:r>
          </a:p>
          <a:p>
            <a:pPr lvl="2">
              <a:buClr>
                <a:schemeClr val="tx2">
                  <a:lumMod val="50000"/>
                </a:schemeClr>
              </a:buClr>
              <a:buFont typeface="Wingdings" pitchFamily="2" charset="2"/>
              <a:buChar char="Ø"/>
            </a:pPr>
            <a:r>
              <a:rPr lang="lv-LV" sz="2200" dirty="0" smtClean="0">
                <a:solidFill>
                  <a:schemeClr val="bg2">
                    <a:lumMod val="10000"/>
                  </a:schemeClr>
                </a:solidFill>
                <a:latin typeface="Times New Roman" pitchFamily="18" charset="0"/>
                <a:cs typeface="Times New Roman" pitchFamily="18" charset="0"/>
              </a:rPr>
              <a:t>Pagastos - 8</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Sociālie aprūpētāji – 3;</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Sociālās palīdzības organizētāji – 2;</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Sociālās audzinātājas – 7;</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Sociālie rehabilitētāji – 2;</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Aprūpētāji – 5;</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Rehabilitācijas māsa – 1;</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Medmāsa – 1;</a:t>
            </a:r>
          </a:p>
          <a:p>
            <a:pPr>
              <a:buClr>
                <a:schemeClr val="tx2">
                  <a:lumMod val="50000"/>
                </a:schemeClr>
              </a:buClr>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Psihologi – 2 x 0.5; 1x o.75.</a:t>
            </a:r>
          </a:p>
          <a:p>
            <a:endParaRPr lang="lv-LV" sz="2400" dirty="0">
              <a:solidFill>
                <a:schemeClr val="bg2">
                  <a:lumMod val="10000"/>
                </a:schemeClr>
              </a:solidFill>
              <a:latin typeface="Times New Roman" pitchFamily="18" charset="0"/>
              <a:cs typeface="Times New Roman" pitchFamily="18" charset="0"/>
            </a:endParaRPr>
          </a:p>
        </p:txBody>
      </p:sp>
      <p:sp>
        <p:nvSpPr>
          <p:cNvPr id="4" name="Title 1"/>
          <p:cNvSpPr txBox="1">
            <a:spLocks/>
          </p:cNvSpPr>
          <p:nvPr/>
        </p:nvSpPr>
        <p:spPr>
          <a:xfrm>
            <a:off x="304800" y="152400"/>
            <a:ext cx="8686800" cy="3810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kumimoji="0" lang="lv-LV" sz="1200" b="1" i="0" u="none" strike="noStrike" kern="1200" cap="all" spc="0" normalizeH="0" baseline="0" noProof="0" dirty="0" smtClean="0">
                <a:ln>
                  <a:noFill/>
                </a:ln>
                <a:solidFill>
                  <a:schemeClr val="bg2">
                    <a:lumMod val="10000"/>
                  </a:schemeClr>
                </a:solidFill>
                <a:effectLst>
                  <a:reflection blurRad="12700" stA="48000" endA="300" endPos="55000" dir="5400000" sy="-90000" algn="bl" rotWithShape="0"/>
                </a:effectLst>
                <a:uLnTx/>
                <a:uFillTx/>
                <a:latin typeface="Times New Roman" pitchFamily="18" charset="0"/>
                <a:ea typeface="+mj-ea"/>
                <a:cs typeface="Times New Roman" pitchFamily="18" charset="0"/>
              </a:rPr>
              <a:t>Ogres novada sociālais dienests</a:t>
            </a:r>
            <a:endParaRPr kumimoji="0" lang="lv-LV" sz="1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
        <p:nvSpPr>
          <p:cNvPr id="5" name="Title 1"/>
          <p:cNvSpPr txBox="1">
            <a:spLocks/>
          </p:cNvSpPr>
          <p:nvPr/>
        </p:nvSpPr>
        <p:spPr>
          <a:xfrm>
            <a:off x="304800" y="533400"/>
            <a:ext cx="8686800" cy="381000"/>
          </a:xfrm>
          <a:prstGeom prst="rect">
            <a:avLst/>
          </a:prstGeom>
        </p:spPr>
        <p:txBody>
          <a:bodyPr vert="horz" anchor="ctr">
            <a:normAutofit/>
          </a:bodyPr>
          <a:lstStyle/>
          <a:p>
            <a:pPr marL="0" marR="0" lvl="0" indent="0" defTabSz="914400" rtl="0" eaLnBrk="1" fontAlgn="auto" latinLnBrk="0" hangingPunct="1">
              <a:lnSpc>
                <a:spcPct val="100000"/>
              </a:lnSpc>
              <a:spcBef>
                <a:spcPct val="0"/>
              </a:spcBef>
              <a:spcAft>
                <a:spcPts val="0"/>
              </a:spcAft>
              <a:buClrTx/>
              <a:buSzTx/>
              <a:buFontTx/>
              <a:buNone/>
              <a:tabLst/>
              <a:defRPr/>
            </a:pPr>
            <a:r>
              <a:rPr lang="lv-LV" sz="1200" b="1" cap="all" noProof="0" dirty="0" smtClean="0">
                <a:solidFill>
                  <a:schemeClr val="bg2">
                    <a:lumMod val="10000"/>
                  </a:schemeClr>
                </a:solidFill>
                <a:effectLst>
                  <a:reflection blurRad="12700" stA="48000" endA="300" endPos="55000" dir="5400000" sy="-90000" algn="bl" rotWithShape="0"/>
                </a:effectLst>
                <a:latin typeface="Times New Roman" pitchFamily="18" charset="0"/>
                <a:ea typeface="+mj-ea"/>
                <a:cs typeface="Times New Roman" pitchFamily="18" charset="0"/>
              </a:rPr>
              <a:t>Darbinieki.</a:t>
            </a:r>
            <a:endParaRPr kumimoji="0" lang="lv-LV" sz="1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pic>
        <p:nvPicPr>
          <p:cNvPr id="18434" name="Picture 2" descr="C:\Users\user\Desktop\PR\Bildes\20 gadu jubileja 2.JPG"/>
          <p:cNvPicPr>
            <a:picLocks noChangeAspect="1" noChangeArrowheads="1"/>
          </p:cNvPicPr>
          <p:nvPr/>
        </p:nvPicPr>
        <p:blipFill>
          <a:blip r:embed="rId2" cstate="print"/>
          <a:srcRect/>
          <a:stretch>
            <a:fillRect/>
          </a:stretch>
        </p:blipFill>
        <p:spPr bwMode="auto">
          <a:xfrm>
            <a:off x="5364088" y="4272819"/>
            <a:ext cx="3528392" cy="2352261"/>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Virsraksts 1"/>
          <p:cNvSpPr>
            <a:spLocks noGrp="1"/>
          </p:cNvSpPr>
          <p:nvPr>
            <p:ph type="title"/>
          </p:nvPr>
        </p:nvSpPr>
        <p:spPr>
          <a:xfrm>
            <a:off x="251520" y="260648"/>
            <a:ext cx="8686800" cy="838200"/>
          </a:xfrm>
        </p:spPr>
        <p:txBody>
          <a:bodyPr>
            <a:normAutofit fontScale="90000"/>
          </a:bodyPr>
          <a:lstStyle/>
          <a:p>
            <a:r>
              <a:rPr lang="lv-LV" sz="1300" b="1" dirty="0" smtClean="0">
                <a:solidFill>
                  <a:schemeClr val="bg2">
                    <a:lumMod val="10000"/>
                  </a:schemeClr>
                </a:solidFill>
                <a:latin typeface="Times New Roman" pitchFamily="18" charset="0"/>
                <a:cs typeface="Times New Roman" pitchFamily="18" charset="0"/>
              </a:rPr>
              <a:t>Ogres novada sociālais dienests</a:t>
            </a:r>
            <a:br>
              <a:rPr lang="lv-LV" sz="1300" b="1" dirty="0" smtClean="0">
                <a:solidFill>
                  <a:schemeClr val="bg2">
                    <a:lumMod val="10000"/>
                  </a:schemeClr>
                </a:solidFill>
                <a:latin typeface="Times New Roman" pitchFamily="18" charset="0"/>
                <a:cs typeface="Times New Roman" pitchFamily="18" charset="0"/>
              </a:rPr>
            </a:br>
            <a:r>
              <a:rPr lang="lv-LV" sz="1400" b="1" dirty="0" smtClean="0">
                <a:solidFill>
                  <a:schemeClr val="bg2">
                    <a:lumMod val="10000"/>
                  </a:schemeClr>
                </a:solidFill>
                <a:latin typeface="Times New Roman" pitchFamily="18" charset="0"/>
                <a:cs typeface="Times New Roman" pitchFamily="18" charset="0"/>
              </a:rPr>
              <a:t/>
            </a:r>
            <a:br>
              <a:rPr lang="lv-LV" sz="1400" b="1" dirty="0" smtClean="0">
                <a:solidFill>
                  <a:schemeClr val="bg2">
                    <a:lumMod val="10000"/>
                  </a:schemeClr>
                </a:solidFill>
                <a:latin typeface="Times New Roman" pitchFamily="18" charset="0"/>
                <a:cs typeface="Times New Roman" pitchFamily="18" charset="0"/>
              </a:rPr>
            </a:br>
            <a:r>
              <a:rPr lang="lv-LV" sz="1600" b="1" dirty="0" smtClean="0">
                <a:solidFill>
                  <a:schemeClr val="bg2">
                    <a:lumMod val="10000"/>
                  </a:schemeClr>
                </a:solidFill>
                <a:latin typeface="Times New Roman" pitchFamily="18" charset="0"/>
                <a:cs typeface="Times New Roman" pitchFamily="18" charset="0"/>
              </a:rPr>
              <a:t>kvalitātes novērtēšanas kārtība</a:t>
            </a:r>
            <a:br>
              <a:rPr lang="lv-LV" sz="1600" b="1" dirty="0" smtClean="0">
                <a:solidFill>
                  <a:schemeClr val="bg2">
                    <a:lumMod val="10000"/>
                  </a:schemeClr>
                </a:solidFill>
                <a:latin typeface="Times New Roman" pitchFamily="18" charset="0"/>
                <a:cs typeface="Times New Roman" pitchFamily="18" charset="0"/>
              </a:rPr>
            </a:br>
            <a:endParaRPr lang="lv-LV" sz="1600" dirty="0"/>
          </a:p>
        </p:txBody>
      </p:sp>
      <p:sp>
        <p:nvSpPr>
          <p:cNvPr id="3" name="Satura vietturis 2"/>
          <p:cNvSpPr>
            <a:spLocks noGrp="1"/>
          </p:cNvSpPr>
          <p:nvPr>
            <p:ph idx="1"/>
          </p:nvPr>
        </p:nvSpPr>
        <p:spPr>
          <a:xfrm>
            <a:off x="251520" y="1052737"/>
            <a:ext cx="8686800" cy="3744416"/>
          </a:xfrm>
        </p:spPr>
        <p:txBody>
          <a:bodyPr>
            <a:normAutofit lnSpcReduction="10000"/>
          </a:bodyPr>
          <a:lstStyle/>
          <a:p>
            <a:pPr algn="just">
              <a:buNone/>
            </a:pPr>
            <a:r>
              <a:rPr lang="lv-LV" sz="2400" dirty="0" smtClean="0">
                <a:solidFill>
                  <a:schemeClr val="bg2">
                    <a:lumMod val="10000"/>
                  </a:schemeClr>
                </a:solidFill>
                <a:latin typeface="Times New Roman" pitchFamily="18" charset="0"/>
                <a:cs typeface="Times New Roman" pitchFamily="18" charset="0"/>
              </a:rPr>
              <a:t>	</a:t>
            </a:r>
          </a:p>
          <a:p>
            <a:pPr algn="just">
              <a:buNone/>
            </a:pPr>
            <a:endParaRPr lang="lv-LV" sz="2400" dirty="0">
              <a:solidFill>
                <a:schemeClr val="bg2">
                  <a:lumMod val="10000"/>
                </a:schemeClr>
              </a:solidFill>
              <a:latin typeface="Times New Roman" pitchFamily="18" charset="0"/>
              <a:cs typeface="Times New Roman" pitchFamily="18" charset="0"/>
            </a:endParaRPr>
          </a:p>
          <a:p>
            <a:pPr algn="just">
              <a:buNone/>
            </a:pPr>
            <a:r>
              <a:rPr lang="lv-LV" sz="2400" dirty="0" smtClean="0">
                <a:solidFill>
                  <a:schemeClr val="bg2">
                    <a:lumMod val="10000"/>
                  </a:schemeClr>
                </a:solidFill>
                <a:latin typeface="Times New Roman" pitchFamily="18" charset="0"/>
                <a:cs typeface="Times New Roman" pitchFamily="18" charset="0"/>
              </a:rPr>
              <a:t>	Saskaņā ar </a:t>
            </a:r>
            <a:r>
              <a:rPr lang="lv-LV" sz="2400" i="1" dirty="0" smtClean="0">
                <a:solidFill>
                  <a:schemeClr val="bg2">
                    <a:lumMod val="10000"/>
                  </a:schemeClr>
                </a:solidFill>
                <a:latin typeface="Times New Roman" pitchFamily="18" charset="0"/>
                <a:cs typeface="Times New Roman" pitchFamily="18" charset="0"/>
              </a:rPr>
              <a:t>Sociālo pakalpojumu un sociālās palīdzības likuma 11.panta pirmās daļas 7.punktu, MK noteikumiem Nr.338, </a:t>
            </a:r>
            <a:r>
              <a:rPr lang="lv-LV" sz="2400" dirty="0" smtClean="0">
                <a:solidFill>
                  <a:schemeClr val="bg2">
                    <a:lumMod val="10000"/>
                  </a:schemeClr>
                </a:solidFill>
                <a:latin typeface="Times New Roman" pitchFamily="18" charset="0"/>
                <a:cs typeface="Times New Roman" pitchFamily="18" charset="0"/>
              </a:rPr>
              <a:t>Ogres novada sociālajā dienestā ir izdoti iekšējie noteikumi „ Klienta lietas veidošana” un „Sociālo pakalpojumu un sociālās palīdzības kvalitātes novērtēšanas kārtība”, kā arī citi iekšējie normatīvi, kas nosaka Dienesta administrēto un Ogres novada pašvaldības finansēto sociālo pakalpojumu un sociālās palīdzības kvalitātes novērtēšanas kārtību.</a:t>
            </a:r>
            <a:endParaRPr lang="en-US" sz="2400" dirty="0" smtClean="0">
              <a:solidFill>
                <a:schemeClr val="bg2">
                  <a:lumMod val="10000"/>
                </a:schemeClr>
              </a:solidFill>
              <a:latin typeface="Times New Roman" pitchFamily="18" charset="0"/>
              <a:cs typeface="Times New Roman" pitchFamily="18" charset="0"/>
            </a:endParaRPr>
          </a:p>
          <a:p>
            <a:endParaRPr lang="lv-LV" sz="2400" dirty="0"/>
          </a:p>
        </p:txBody>
      </p:sp>
    </p:spTree>
    <p:extLst>
      <p:ext uri="{BB962C8B-B14F-4D97-AF65-F5344CB8AC3E}">
        <p14:creationId xmlns:p14="http://schemas.microsoft.com/office/powerpoint/2010/main" val="22589787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1200" b="1" dirty="0" smtClean="0">
                <a:solidFill>
                  <a:schemeClr val="bg2">
                    <a:lumMod val="10000"/>
                  </a:schemeClr>
                </a:solidFill>
                <a:latin typeface="Times New Roman" pitchFamily="18" charset="0"/>
                <a:cs typeface="Times New Roman" pitchFamily="18" charset="0"/>
              </a:rPr>
              <a:t>Ogres novada sociālais dienests</a:t>
            </a:r>
            <a:br>
              <a:rPr lang="lv-LV" sz="1200" b="1" dirty="0" smtClean="0">
                <a:solidFill>
                  <a:schemeClr val="bg2">
                    <a:lumMod val="10000"/>
                  </a:schemeClr>
                </a:solidFill>
                <a:latin typeface="Times New Roman" pitchFamily="18" charset="0"/>
                <a:cs typeface="Times New Roman" pitchFamily="18" charset="0"/>
              </a:rPr>
            </a:br>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600" b="1" dirty="0" smtClean="0">
                <a:solidFill>
                  <a:schemeClr val="bg2">
                    <a:lumMod val="10000"/>
                  </a:schemeClr>
                </a:solidFill>
                <a:latin typeface="Times New Roman" pitchFamily="18" charset="0"/>
                <a:cs typeface="Times New Roman" pitchFamily="18" charset="0"/>
              </a:rPr>
              <a:t>kvalitātes novērtēšanas kārtība</a:t>
            </a:r>
            <a:br>
              <a:rPr lang="lv-LV" sz="1600" b="1" dirty="0" smtClean="0">
                <a:solidFill>
                  <a:schemeClr val="bg2">
                    <a:lumMod val="10000"/>
                  </a:schemeClr>
                </a:solidFill>
                <a:latin typeface="Times New Roman" pitchFamily="18" charset="0"/>
                <a:cs typeface="Times New Roman" pitchFamily="18" charset="0"/>
              </a:rPr>
            </a:br>
            <a:endParaRPr lang="en-US" sz="1600" dirty="0"/>
          </a:p>
        </p:txBody>
      </p:sp>
      <p:sp>
        <p:nvSpPr>
          <p:cNvPr id="3" name="Content Placeholder 2"/>
          <p:cNvSpPr>
            <a:spLocks noGrp="1"/>
          </p:cNvSpPr>
          <p:nvPr>
            <p:ph idx="1"/>
          </p:nvPr>
        </p:nvSpPr>
        <p:spPr>
          <a:xfrm>
            <a:off x="251520" y="1196752"/>
            <a:ext cx="8686800" cy="4525963"/>
          </a:xfrm>
        </p:spPr>
        <p:txBody>
          <a:bodyPr>
            <a:noAutofit/>
          </a:bodyPr>
          <a:lstStyle/>
          <a:p>
            <a:pPr marL="0" indent="0" algn="just">
              <a:buNone/>
            </a:pPr>
            <a:endParaRPr lang="lv-LV" sz="2200" dirty="0" smtClean="0">
              <a:solidFill>
                <a:schemeClr val="bg2">
                  <a:lumMod val="10000"/>
                </a:schemeClr>
              </a:solidFill>
              <a:latin typeface="Times New Roman" pitchFamily="18" charset="0"/>
              <a:cs typeface="Times New Roman" pitchFamily="18" charset="0"/>
            </a:endParaRPr>
          </a:p>
          <a:p>
            <a:pPr marL="0" indent="0" algn="just">
              <a:buNone/>
            </a:pPr>
            <a:r>
              <a:rPr lang="lv-LV" sz="2400" dirty="0" smtClean="0">
                <a:solidFill>
                  <a:schemeClr val="bg2">
                    <a:lumMod val="10000"/>
                  </a:schemeClr>
                </a:solidFill>
                <a:latin typeface="Times New Roman" pitchFamily="18" charset="0"/>
                <a:cs typeface="Times New Roman" pitchFamily="18" charset="0"/>
              </a:rPr>
              <a:t>Ogres novada sociālā dienesta struktūrvienību īstenotā darba kvalitātes novērtēšana tiek veikta šādos posmos:</a:t>
            </a:r>
            <a:endParaRPr lang="en-US" sz="2400" dirty="0" smtClean="0">
              <a:solidFill>
                <a:schemeClr val="bg2">
                  <a:lumMod val="10000"/>
                </a:schemeClr>
              </a:solidFill>
              <a:latin typeface="Times New Roman" pitchFamily="18" charset="0"/>
              <a:cs typeface="Times New Roman" pitchFamily="18" charset="0"/>
            </a:endParaRPr>
          </a:p>
          <a:p>
            <a:pPr lvl="0" algn="just">
              <a:buNone/>
            </a:pPr>
            <a:r>
              <a:rPr lang="lv-LV" sz="2400" dirty="0" smtClean="0">
                <a:solidFill>
                  <a:schemeClr val="bg2">
                    <a:lumMod val="10000"/>
                  </a:schemeClr>
                </a:solidFill>
                <a:latin typeface="Times New Roman" pitchFamily="18" charset="0"/>
                <a:cs typeface="Times New Roman" pitchFamily="18" charset="0"/>
              </a:rPr>
              <a:t>1.Veiktā sociālā darba un sociālo pakalpojumu, atbilstības normatīvajos aktos noteiktajām prasībām sociālo pakalpojumu sniedzējiem novērtēšana </a:t>
            </a:r>
            <a:r>
              <a:rPr lang="lv-LV" sz="2400" smtClean="0">
                <a:solidFill>
                  <a:schemeClr val="bg2">
                    <a:lumMod val="10000"/>
                  </a:schemeClr>
                </a:solidFill>
                <a:latin typeface="Times New Roman" pitchFamily="18" charset="0"/>
                <a:cs typeface="Times New Roman" pitchFamily="18" charset="0"/>
              </a:rPr>
              <a:t>aizpildot noteiktas </a:t>
            </a:r>
            <a:r>
              <a:rPr lang="lv-LV" sz="2400" dirty="0" smtClean="0">
                <a:solidFill>
                  <a:schemeClr val="bg2">
                    <a:lumMod val="10000"/>
                  </a:schemeClr>
                </a:solidFill>
                <a:latin typeface="Times New Roman" pitchFamily="18" charset="0"/>
                <a:cs typeface="Times New Roman" pitchFamily="18" charset="0"/>
              </a:rPr>
              <a:t>formas veidlapas;</a:t>
            </a:r>
            <a:endParaRPr lang="en-US" sz="2400" dirty="0" smtClean="0">
              <a:solidFill>
                <a:schemeClr val="bg2">
                  <a:lumMod val="10000"/>
                </a:schemeClr>
              </a:solidFill>
              <a:latin typeface="Times New Roman" pitchFamily="18" charset="0"/>
              <a:cs typeface="Times New Roman" pitchFamily="18" charset="0"/>
            </a:endParaRPr>
          </a:p>
          <a:p>
            <a:pPr lvl="0" algn="just">
              <a:buNone/>
            </a:pPr>
            <a:r>
              <a:rPr lang="lv-LV" sz="2400" dirty="0" smtClean="0">
                <a:solidFill>
                  <a:schemeClr val="bg2">
                    <a:lumMod val="10000"/>
                  </a:schemeClr>
                </a:solidFill>
                <a:latin typeface="Times New Roman" pitchFamily="18" charset="0"/>
                <a:cs typeface="Times New Roman" pitchFamily="18" charset="0"/>
              </a:rPr>
              <a:t>2. Normatīvo aktu regulējuma izpildes novērtējums  (ārējo un iekšējo) ;</a:t>
            </a:r>
          </a:p>
          <a:p>
            <a:pPr lvl="0" algn="just">
              <a:buNone/>
            </a:pPr>
            <a:r>
              <a:rPr lang="lv-LV" sz="2400" dirty="0" smtClean="0">
                <a:solidFill>
                  <a:schemeClr val="bg2">
                    <a:lumMod val="10000"/>
                  </a:schemeClr>
                </a:solidFill>
                <a:latin typeface="Times New Roman" pitchFamily="18" charset="0"/>
                <a:cs typeface="Times New Roman" pitchFamily="18" charset="0"/>
              </a:rPr>
              <a:t>3. Dienesta  sociālā darba speciālistu vadīto klientu lietu kvalitātes novērtēšana;</a:t>
            </a:r>
          </a:p>
          <a:p>
            <a:pPr algn="just">
              <a:buNone/>
            </a:pPr>
            <a:endParaRPr lang="lv-LV" sz="2600" dirty="0">
              <a:solidFill>
                <a:schemeClr val="bg2">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457200"/>
            <a:ext cx="8740080" cy="838200"/>
          </a:xfrm>
        </p:spPr>
        <p:txBody>
          <a:bodyPr>
            <a:normAutofit/>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300" b="1" dirty="0">
                <a:solidFill>
                  <a:schemeClr val="bg2">
                    <a:lumMod val="10000"/>
                  </a:schemeClr>
                </a:solidFill>
                <a:latin typeface="Times New Roman" pitchFamily="18" charset="0"/>
                <a:cs typeface="Times New Roman" pitchFamily="18" charset="0"/>
              </a:rPr>
              <a:t>kvalitātes novērtēšanas kārtība</a:t>
            </a:r>
            <a:br>
              <a:rPr lang="lv-LV" sz="1300" b="1" dirty="0">
                <a:solidFill>
                  <a:schemeClr val="bg2">
                    <a:lumMod val="10000"/>
                  </a:schemeClr>
                </a:solidFill>
                <a:latin typeface="Times New Roman" pitchFamily="18" charset="0"/>
                <a:cs typeface="Times New Roman" pitchFamily="18" charset="0"/>
              </a:rPr>
            </a:br>
            <a:endParaRPr lang="lv-LV" sz="1300" dirty="0"/>
          </a:p>
        </p:txBody>
      </p:sp>
      <p:sp>
        <p:nvSpPr>
          <p:cNvPr id="3" name="Content Placeholder 2"/>
          <p:cNvSpPr>
            <a:spLocks noGrp="1"/>
          </p:cNvSpPr>
          <p:nvPr>
            <p:ph idx="1"/>
          </p:nvPr>
        </p:nvSpPr>
        <p:spPr/>
        <p:txBody>
          <a:bodyPr>
            <a:normAutofit/>
          </a:bodyPr>
          <a:lstStyle/>
          <a:p>
            <a:pPr algn="just">
              <a:buNone/>
            </a:pPr>
            <a:r>
              <a:rPr lang="lv-LV" sz="2600" dirty="0" smtClean="0">
                <a:solidFill>
                  <a:schemeClr val="bg2">
                    <a:lumMod val="10000"/>
                  </a:schemeClr>
                </a:solidFill>
                <a:latin typeface="Times New Roman" pitchFamily="18" charset="0"/>
                <a:cs typeface="Times New Roman" pitchFamily="18" charset="0"/>
              </a:rPr>
              <a:t>4.Dienesta speciālistu pašvērtējums un </a:t>
            </a:r>
            <a:r>
              <a:rPr lang="lv-LV" sz="2600" dirty="0">
                <a:solidFill>
                  <a:schemeClr val="bg2">
                    <a:lumMod val="10000"/>
                  </a:schemeClr>
                </a:solidFill>
                <a:latin typeface="Times New Roman" pitchFamily="18" charset="0"/>
                <a:cs typeface="Times New Roman" pitchFamily="18" charset="0"/>
              </a:rPr>
              <a:t>darba izpildes novērtējums;</a:t>
            </a:r>
          </a:p>
          <a:p>
            <a:pPr lvl="0" algn="just">
              <a:buNone/>
            </a:pPr>
            <a:r>
              <a:rPr lang="lv-LV" sz="2600" dirty="0" smtClean="0">
                <a:solidFill>
                  <a:schemeClr val="bg2">
                    <a:lumMod val="10000"/>
                  </a:schemeClr>
                </a:solidFill>
                <a:latin typeface="Times New Roman" pitchFamily="18" charset="0"/>
                <a:cs typeface="Times New Roman" pitchFamily="18" charset="0"/>
              </a:rPr>
              <a:t>5.Dienesta </a:t>
            </a:r>
            <a:r>
              <a:rPr lang="lv-LV" sz="2600" dirty="0">
                <a:solidFill>
                  <a:schemeClr val="bg2">
                    <a:lumMod val="10000"/>
                  </a:schemeClr>
                </a:solidFill>
                <a:latin typeface="Times New Roman" pitchFamily="18" charset="0"/>
                <a:cs typeface="Times New Roman" pitchFamily="18" charset="0"/>
              </a:rPr>
              <a:t>klientu, kas saņem Pakalpojumus viedoklis un vērtējums par sniegtajiem sociālajiem pakalpojumiem, veikto sociālo darbu un to kvalitāti. Klientu aptaujas apkopojumu rezultāti tiek ņemti vērā turpmākā darba un klientu apkalpošanas kultūras un kvalitātes </a:t>
            </a:r>
            <a:r>
              <a:rPr lang="lv-LV" sz="2600" dirty="0" smtClean="0">
                <a:solidFill>
                  <a:schemeClr val="bg2">
                    <a:lumMod val="10000"/>
                  </a:schemeClr>
                </a:solidFill>
                <a:latin typeface="Times New Roman" pitchFamily="18" charset="0"/>
                <a:cs typeface="Times New Roman" pitchFamily="18" charset="0"/>
              </a:rPr>
              <a:t>uzlabošanā;</a:t>
            </a:r>
          </a:p>
          <a:p>
            <a:pPr lvl="0" algn="just">
              <a:buNone/>
            </a:pPr>
            <a:r>
              <a:rPr lang="lv-LV" sz="2600" dirty="0" smtClean="0">
                <a:solidFill>
                  <a:schemeClr val="bg2">
                    <a:lumMod val="10000"/>
                  </a:schemeClr>
                </a:solidFill>
                <a:latin typeface="Times New Roman" pitchFamily="18" charset="0"/>
                <a:cs typeface="Times New Roman" pitchFamily="18" charset="0"/>
              </a:rPr>
              <a:t>6.Dienesta klientu viedoklis un vērtējums par saņemto Pašvaldības finansēto pakalpojumu ilgstošas sociālās aprūpes un sociālās rehabilitācijas institūcijā.</a:t>
            </a:r>
          </a:p>
          <a:p>
            <a:endParaRPr lang="lv-LV" sz="2600" dirty="0"/>
          </a:p>
        </p:txBody>
      </p:sp>
    </p:spTree>
    <p:extLst>
      <p:ext uri="{BB962C8B-B14F-4D97-AF65-F5344CB8AC3E}">
        <p14:creationId xmlns:p14="http://schemas.microsoft.com/office/powerpoint/2010/main" val="54803818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88640"/>
            <a:ext cx="8686800" cy="838200"/>
          </a:xfrm>
        </p:spPr>
        <p:txBody>
          <a:bodyPr>
            <a:normAutofit fontScale="90000"/>
          </a:bodyPr>
          <a:lstStyle/>
          <a:p>
            <a:r>
              <a:rPr lang="lv-LV" sz="1300" b="1" dirty="0" smtClean="0">
                <a:solidFill>
                  <a:schemeClr val="bg2">
                    <a:lumMod val="10000"/>
                  </a:schemeClr>
                </a:solidFill>
                <a:latin typeface="Times New Roman" pitchFamily="18" charset="0"/>
                <a:cs typeface="Times New Roman" pitchFamily="18" charset="0"/>
              </a:rPr>
              <a:t>Ogres novada sociālais dienests</a:t>
            </a:r>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200" b="1" dirty="0" smtClean="0">
                <a:solidFill>
                  <a:schemeClr val="bg2">
                    <a:lumMod val="10000"/>
                  </a:schemeClr>
                </a:solidFill>
                <a:latin typeface="Times New Roman" pitchFamily="18" charset="0"/>
                <a:cs typeface="Times New Roman" pitchFamily="18" charset="0"/>
              </a:rPr>
              <a:t/>
            </a:r>
            <a:br>
              <a:rPr lang="lv-LV" sz="1200" b="1" dirty="0" smtClean="0">
                <a:solidFill>
                  <a:schemeClr val="bg2">
                    <a:lumMod val="10000"/>
                  </a:schemeClr>
                </a:solidFill>
                <a:latin typeface="Times New Roman" pitchFamily="18" charset="0"/>
                <a:cs typeface="Times New Roman" pitchFamily="18" charset="0"/>
              </a:rPr>
            </a:br>
            <a:r>
              <a:rPr lang="lv-LV" sz="1600" b="1" dirty="0" smtClean="0">
                <a:solidFill>
                  <a:schemeClr val="bg2">
                    <a:lumMod val="10000"/>
                  </a:schemeClr>
                </a:solidFill>
                <a:latin typeface="Times New Roman" pitchFamily="18" charset="0"/>
                <a:cs typeface="Times New Roman" pitchFamily="18" charset="0"/>
              </a:rPr>
              <a:t>kvalitātes novērtēšanas kārtība</a:t>
            </a:r>
            <a:r>
              <a:rPr lang="lv-LV" sz="1400" b="1" dirty="0" smtClean="0">
                <a:solidFill>
                  <a:schemeClr val="bg2">
                    <a:lumMod val="10000"/>
                  </a:schemeClr>
                </a:solidFill>
                <a:latin typeface="Times New Roman" pitchFamily="18" charset="0"/>
                <a:cs typeface="Times New Roman" pitchFamily="18" charset="0"/>
              </a:rPr>
              <a:t/>
            </a:r>
            <a:br>
              <a:rPr lang="lv-LV" sz="1400" b="1" dirty="0" smtClean="0">
                <a:solidFill>
                  <a:schemeClr val="bg2">
                    <a:lumMod val="10000"/>
                  </a:schemeClr>
                </a:solidFill>
                <a:latin typeface="Times New Roman" pitchFamily="18" charset="0"/>
                <a:cs typeface="Times New Roman" pitchFamily="18" charset="0"/>
              </a:rPr>
            </a:br>
            <a:endParaRPr lang="en-US" sz="1400" dirty="0"/>
          </a:p>
        </p:txBody>
      </p:sp>
      <p:sp>
        <p:nvSpPr>
          <p:cNvPr id="3" name="Content Placeholder 2"/>
          <p:cNvSpPr>
            <a:spLocks noGrp="1"/>
          </p:cNvSpPr>
          <p:nvPr>
            <p:ph idx="1"/>
          </p:nvPr>
        </p:nvSpPr>
        <p:spPr>
          <a:xfrm>
            <a:off x="179512" y="836712"/>
            <a:ext cx="8812088" cy="5760640"/>
          </a:xfrm>
        </p:spPr>
        <p:txBody>
          <a:bodyPr>
            <a:noAutofit/>
          </a:bodyPr>
          <a:lstStyle/>
          <a:p>
            <a:pPr algn="just">
              <a:buNone/>
            </a:pPr>
            <a:r>
              <a:rPr lang="lv-LV" sz="1800" b="1" u="sng" dirty="0" smtClean="0">
                <a:solidFill>
                  <a:schemeClr val="bg2">
                    <a:lumMod val="10000"/>
                  </a:schemeClr>
                </a:solidFill>
                <a:latin typeface="Times New Roman" pitchFamily="18" charset="0"/>
                <a:cs typeface="Times New Roman" pitchFamily="18" charset="0"/>
              </a:rPr>
              <a:t> </a:t>
            </a:r>
            <a:endParaRPr lang="lv-LV" sz="1800" b="1" i="1" u="sng" dirty="0" smtClean="0">
              <a:solidFill>
                <a:schemeClr val="bg2">
                  <a:lumMod val="10000"/>
                </a:schemeClr>
              </a:solidFill>
              <a:latin typeface="Times New Roman" pitchFamily="18" charset="0"/>
              <a:cs typeface="Times New Roman" pitchFamily="18" charset="0"/>
            </a:endParaRPr>
          </a:p>
          <a:p>
            <a:pPr algn="just">
              <a:buNone/>
            </a:pPr>
            <a:r>
              <a:rPr lang="lv-LV" sz="1800" b="1" i="1" u="sng" dirty="0" smtClean="0">
                <a:solidFill>
                  <a:schemeClr val="bg2">
                    <a:lumMod val="10000"/>
                  </a:schemeClr>
                </a:solidFill>
                <a:latin typeface="Times New Roman" pitchFamily="18" charset="0"/>
                <a:cs typeface="Times New Roman" pitchFamily="18" charset="0"/>
              </a:rPr>
              <a:t> </a:t>
            </a:r>
            <a:r>
              <a:rPr lang="lv-LV" sz="2400" b="1" u="sng" dirty="0">
                <a:solidFill>
                  <a:schemeClr val="bg2">
                    <a:lumMod val="10000"/>
                  </a:schemeClr>
                </a:solidFill>
                <a:latin typeface="Times New Roman" pitchFamily="18" charset="0"/>
                <a:cs typeface="Times New Roman" pitchFamily="18" charset="0"/>
              </a:rPr>
              <a:t> </a:t>
            </a:r>
            <a:r>
              <a:rPr lang="lv-LV" sz="2400" b="1" i="1" u="sng" dirty="0" smtClean="0">
                <a:solidFill>
                  <a:schemeClr val="bg2">
                    <a:lumMod val="10000"/>
                  </a:schemeClr>
                </a:solidFill>
                <a:latin typeface="Times New Roman" pitchFamily="18" charset="0"/>
                <a:cs typeface="Times New Roman" pitchFamily="18" charset="0"/>
              </a:rPr>
              <a:t>1.</a:t>
            </a:r>
            <a:r>
              <a:rPr lang="lv-LV" sz="2400" dirty="0" smtClean="0">
                <a:solidFill>
                  <a:schemeClr val="bg2">
                    <a:lumMod val="10000"/>
                  </a:schemeClr>
                </a:solidFill>
                <a:latin typeface="Times New Roman" pitchFamily="18" charset="0"/>
                <a:cs typeface="Times New Roman" pitchFamily="18" charset="0"/>
              </a:rPr>
              <a:t>Ogres </a:t>
            </a:r>
            <a:r>
              <a:rPr lang="lv-LV" sz="2400" dirty="0">
                <a:solidFill>
                  <a:schemeClr val="bg2">
                    <a:lumMod val="10000"/>
                  </a:schemeClr>
                </a:solidFill>
                <a:latin typeface="Times New Roman" pitchFamily="18" charset="0"/>
                <a:cs typeface="Times New Roman" pitchFamily="18" charset="0"/>
              </a:rPr>
              <a:t>novada sociālā dienesta struktūrvienību un sociālo centru lauku teritorijā, </a:t>
            </a:r>
            <a:r>
              <a:rPr lang="lv-LV" sz="2400" dirty="0" smtClean="0">
                <a:solidFill>
                  <a:schemeClr val="bg2">
                    <a:lumMod val="10000"/>
                  </a:schemeClr>
                </a:solidFill>
                <a:latin typeface="Times New Roman" pitchFamily="18" charset="0"/>
                <a:cs typeface="Times New Roman" pitchFamily="18" charset="0"/>
              </a:rPr>
              <a:t>kas sniedz sociālo palīdzību un sociālos pakalpojumus, atbilstības normatīvajos aktos noteiktajām prasībām sociālo pakalpojumu sniedzējiem novērtēšana aizpildot noteiktas formas veidlapas, ietver:</a:t>
            </a:r>
          </a:p>
          <a:p>
            <a:pPr algn="just">
              <a:buClrTx/>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informācijas pieejamību par sociālā dienesta mērķiem, uzdevumiem, funkcijām, organizatorisko struktūru;</a:t>
            </a:r>
          </a:p>
          <a:p>
            <a:pPr lvl="0">
              <a:buClrTx/>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ar klientu saistītās informācijas iegūšana, lietošana, glabāšana atbilstoši ierobežotas pieejamības informācijas statusam;</a:t>
            </a:r>
          </a:p>
          <a:p>
            <a:pPr lvl="0">
              <a:buClrTx/>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klienta privātās dzīves neaizskaramības nodrošināšana;</a:t>
            </a:r>
          </a:p>
          <a:p>
            <a:pPr lvl="0">
              <a:buClrTx/>
              <a:buFont typeface="Wingdings" pitchFamily="2" charset="2"/>
              <a:buChar char="Ø"/>
            </a:pPr>
            <a:r>
              <a:rPr lang="lv-LV" sz="2400" dirty="0" smtClean="0">
                <a:solidFill>
                  <a:schemeClr val="bg2">
                    <a:lumMod val="10000"/>
                  </a:schemeClr>
                </a:solidFill>
                <a:latin typeface="Times New Roman" pitchFamily="18" charset="0"/>
                <a:cs typeface="Times New Roman" pitchFamily="18" charset="0"/>
              </a:rPr>
              <a:t>informācijas nodrošināšana klientam par sociālā pakalpojuma cenu, kārtību, darba organizāciju;</a:t>
            </a:r>
          </a:p>
          <a:p>
            <a:pPr lvl="0"/>
            <a:endParaRPr lang="en-US" sz="1800" dirty="0" smtClean="0">
              <a:solidFill>
                <a:schemeClr val="bg2">
                  <a:lumMod val="10000"/>
                </a:schemeClr>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lv-LV" sz="1100" b="1" dirty="0">
                <a:solidFill>
                  <a:schemeClr val="bg2">
                    <a:lumMod val="10000"/>
                  </a:schemeClr>
                </a:solidFill>
                <a:latin typeface="Times New Roman" pitchFamily="18" charset="0"/>
                <a:cs typeface="Times New Roman" pitchFamily="18" charset="0"/>
              </a:rPr>
              <a:t>Ogres novada sociālais dienests</a:t>
            </a:r>
            <a:br>
              <a:rPr lang="lv-LV" sz="1100" b="1" dirty="0">
                <a:solidFill>
                  <a:schemeClr val="bg2">
                    <a:lumMod val="10000"/>
                  </a:schemeClr>
                </a:solidFill>
                <a:latin typeface="Times New Roman" pitchFamily="18" charset="0"/>
                <a:cs typeface="Times New Roman" pitchFamily="18" charset="0"/>
              </a:rPr>
            </a:br>
            <a:r>
              <a:rPr lang="lv-LV" sz="1100" b="1" dirty="0">
                <a:solidFill>
                  <a:schemeClr val="bg2">
                    <a:lumMod val="10000"/>
                  </a:schemeClr>
                </a:solidFill>
                <a:latin typeface="Times New Roman" pitchFamily="18" charset="0"/>
                <a:cs typeface="Times New Roman" pitchFamily="18" charset="0"/>
              </a:rPr>
              <a:t/>
            </a:r>
            <a:br>
              <a:rPr lang="lv-LV" sz="1100" b="1" dirty="0">
                <a:solidFill>
                  <a:schemeClr val="bg2">
                    <a:lumMod val="10000"/>
                  </a:schemeClr>
                </a:solidFill>
                <a:latin typeface="Times New Roman" pitchFamily="18" charset="0"/>
                <a:cs typeface="Times New Roman" pitchFamily="18" charset="0"/>
              </a:rPr>
            </a:br>
            <a:r>
              <a:rPr lang="lv-LV" sz="1400" b="1" dirty="0">
                <a:solidFill>
                  <a:schemeClr val="bg2">
                    <a:lumMod val="10000"/>
                  </a:schemeClr>
                </a:solidFill>
                <a:latin typeface="Times New Roman" pitchFamily="18" charset="0"/>
                <a:cs typeface="Times New Roman" pitchFamily="18" charset="0"/>
              </a:rPr>
              <a:t>kvalitātes novērtēšanas kārtība</a:t>
            </a:r>
            <a:br>
              <a:rPr lang="lv-LV" sz="1400" b="1" dirty="0">
                <a:solidFill>
                  <a:schemeClr val="bg2">
                    <a:lumMod val="10000"/>
                  </a:schemeClr>
                </a:solidFill>
                <a:latin typeface="Times New Roman" pitchFamily="18" charset="0"/>
                <a:cs typeface="Times New Roman" pitchFamily="18" charset="0"/>
              </a:rPr>
            </a:br>
            <a:endParaRPr lang="lv-LV" sz="1400" dirty="0"/>
          </a:p>
        </p:txBody>
      </p:sp>
      <p:sp>
        <p:nvSpPr>
          <p:cNvPr id="3" name="Content Placeholder 2"/>
          <p:cNvSpPr>
            <a:spLocks noGrp="1"/>
          </p:cNvSpPr>
          <p:nvPr>
            <p:ph idx="1"/>
          </p:nvPr>
        </p:nvSpPr>
        <p:spPr/>
        <p:txBody>
          <a:bodyPr>
            <a:normAutofit/>
          </a:bodyPr>
          <a:lstStyle/>
          <a:p>
            <a:pPr lvl="0">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k</a:t>
            </a:r>
            <a:r>
              <a:rPr lang="lv-LV" sz="2400" dirty="0" smtClean="0">
                <a:solidFill>
                  <a:schemeClr val="bg2">
                    <a:lumMod val="10000"/>
                  </a:schemeClr>
                </a:solidFill>
                <a:latin typeface="Times New Roman" pitchFamily="18" charset="0"/>
                <a:cs typeface="Times New Roman" pitchFamily="18" charset="0"/>
              </a:rPr>
              <a:t>onsultatīva atbalsta sniegšana sociālā darba speciālistiem;</a:t>
            </a:r>
            <a:endParaRPr lang="lv-LV" sz="2400" dirty="0">
              <a:solidFill>
                <a:schemeClr val="bg2">
                  <a:lumMod val="10000"/>
                </a:schemeClr>
              </a:solidFill>
              <a:latin typeface="Times New Roman" pitchFamily="18" charset="0"/>
              <a:cs typeface="Times New Roman" pitchFamily="18" charset="0"/>
            </a:endParaRPr>
          </a:p>
          <a:p>
            <a:pPr lvl="0">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teritorijas vides piemērotība personām ar pārvietošanās grūtībām;</a:t>
            </a:r>
          </a:p>
          <a:p>
            <a:pPr lvl="0">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klientu un apmeklētāju nodrošināšana ar uzgaidāmo telpu ar sēdvietām un iespēju izmantot sanitāro telpu;</a:t>
            </a:r>
          </a:p>
          <a:p>
            <a:pPr lvl="0">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darba aizsardzības, vides drošības, ugunsdrošības un higiēnas prasību ievērošana;</a:t>
            </a:r>
          </a:p>
          <a:p>
            <a:pPr lvl="0">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sociālo darbinieku ar atsevišķu telpu sarunām ar klientu nodrošināšana;</a:t>
            </a:r>
          </a:p>
          <a:p>
            <a:pPr lvl="0">
              <a:buClrTx/>
              <a:buFont typeface="Wingdings" pitchFamily="2" charset="2"/>
              <a:buChar char="Ø"/>
            </a:pPr>
            <a:r>
              <a:rPr lang="lv-LV" sz="2400" dirty="0">
                <a:solidFill>
                  <a:schemeClr val="bg2">
                    <a:lumMod val="10000"/>
                  </a:schemeClr>
                </a:solidFill>
                <a:latin typeface="Times New Roman" pitchFamily="18" charset="0"/>
                <a:cs typeface="Times New Roman" pitchFamily="18" charset="0"/>
              </a:rPr>
              <a:t>iespēja klientam vai viņa likumiskajam pārstāvim iesniegt sūdzības vai sniegt priekšlikumus.</a:t>
            </a:r>
            <a:endParaRPr lang="en-US" sz="2400" dirty="0">
              <a:solidFill>
                <a:schemeClr val="bg2">
                  <a:lumMod val="10000"/>
                </a:schemeClr>
              </a:solidFill>
              <a:latin typeface="Times New Roman" pitchFamily="18" charset="0"/>
              <a:cs typeface="Times New Roman" pitchFamily="18" charset="0"/>
            </a:endParaRPr>
          </a:p>
          <a:p>
            <a:endParaRPr lang="lv-LV" sz="2400" dirty="0"/>
          </a:p>
        </p:txBody>
      </p:sp>
    </p:spTree>
    <p:extLst>
      <p:ext uri="{BB962C8B-B14F-4D97-AF65-F5344CB8AC3E}">
        <p14:creationId xmlns:p14="http://schemas.microsoft.com/office/powerpoint/2010/main" val="243306116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Custom 3">
      <a:dk1>
        <a:srgbClr val="E4E8AF"/>
      </a:dk1>
      <a:lt1>
        <a:srgbClr val="E3E8AE"/>
      </a:lt1>
      <a:dk2>
        <a:srgbClr val="D6DD86"/>
      </a:dk2>
      <a:lt2>
        <a:srgbClr val="E6EAB6"/>
      </a:lt2>
      <a:accent1>
        <a:srgbClr val="D6DD86"/>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4188</TotalTime>
  <Words>1374</Words>
  <Application>Microsoft Office PowerPoint</Application>
  <PresentationFormat>On-screen Show (4:3)</PresentationFormat>
  <Paragraphs>172</Paragraphs>
  <Slides>24</Slides>
  <Notes>2</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Trek</vt:lpstr>
      <vt:lpstr>Ogres novada sociālais dienests   SOCIĀLO PAKALPOJUMU UN SOCIĀLĀS PALĪDZĪBAS kvalitātes novērtēšanas kārtība </vt:lpstr>
      <vt:lpstr>PowerPoint Presentation</vt:lpstr>
      <vt:lpstr>PowerPoint Presentation</vt:lpstr>
      <vt:lpstr>PowerPoint Presentation</vt:lpstr>
      <vt:lpstr>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 </vt:lpstr>
      <vt:lpstr> 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 </vt:lpstr>
      <vt:lpstr>Ogres novada sociālais dienests  kvalitātes novērtēšanas kārtība</vt:lpstr>
      <vt:lpstr>Ogres novada sociālais dienests  kvalitātes novērtēšanas kārtība</vt:lpstr>
      <vt:lpstr>Ogres novada sociālais dienests  kvalitātes novērtēšanas kārtība </vt:lpstr>
      <vt:lpstr>  Ogres novada sociālais dienests  kvalitātes novērtēšanas kārtība </vt:lpstr>
      <vt:lpstr>  Ogres novada sociālais dienests  kvalitātes novērtēšanas kārtība </vt:lpstr>
      <vt:lpstr>Ogres novada sociālais dienests  kvalitātes novērtēšanas kārtība </vt:lpstr>
      <vt:lpstr>   Ogres novada sociālais dienests  kvalitātes novērtēšanas kārtība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Ogres novada  sociālais dienests 2011 - 2013</dc:title>
  <dc:creator>user</dc:creator>
  <cp:lastModifiedBy>user</cp:lastModifiedBy>
  <cp:revision>305</cp:revision>
  <dcterms:created xsi:type="dcterms:W3CDTF">2006-08-16T00:00:00Z</dcterms:created>
  <dcterms:modified xsi:type="dcterms:W3CDTF">2017-12-14T20:50:38Z</dcterms:modified>
</cp:coreProperties>
</file>