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5"/>
  </p:handoutMasterIdLst>
  <p:sldIdLst>
    <p:sldId id="256" r:id="rId2"/>
    <p:sldId id="257" r:id="rId3"/>
    <p:sldId id="260" r:id="rId4"/>
    <p:sldId id="303" r:id="rId5"/>
    <p:sldId id="263" r:id="rId6"/>
    <p:sldId id="272" r:id="rId7"/>
    <p:sldId id="305" r:id="rId8"/>
    <p:sldId id="307" r:id="rId9"/>
    <p:sldId id="306" r:id="rId10"/>
    <p:sldId id="304" r:id="rId11"/>
    <p:sldId id="276" r:id="rId12"/>
    <p:sldId id="308" r:id="rId13"/>
    <p:sldId id="309" r:id="rId14"/>
    <p:sldId id="280" r:id="rId15"/>
    <p:sldId id="277" r:id="rId16"/>
    <p:sldId id="310" r:id="rId17"/>
    <p:sldId id="312" r:id="rId18"/>
    <p:sldId id="311" r:id="rId19"/>
    <p:sldId id="281" r:id="rId20"/>
    <p:sldId id="283" r:id="rId21"/>
    <p:sldId id="284" r:id="rId22"/>
    <p:sldId id="313" r:id="rId23"/>
    <p:sldId id="287" r:id="rId24"/>
    <p:sldId id="315" r:id="rId25"/>
    <p:sldId id="316" r:id="rId26"/>
    <p:sldId id="292" r:id="rId27"/>
    <p:sldId id="314" r:id="rId28"/>
    <p:sldId id="302" r:id="rId29"/>
    <p:sldId id="320" r:id="rId30"/>
    <p:sldId id="321" r:id="rId31"/>
    <p:sldId id="322" r:id="rId32"/>
    <p:sldId id="288" r:id="rId33"/>
    <p:sldId id="317" r:id="rId34"/>
    <p:sldId id="323" r:id="rId35"/>
    <p:sldId id="324" r:id="rId36"/>
    <p:sldId id="318" r:id="rId37"/>
    <p:sldId id="325" r:id="rId38"/>
    <p:sldId id="326" r:id="rId39"/>
    <p:sldId id="327" r:id="rId40"/>
    <p:sldId id="328" r:id="rId41"/>
    <p:sldId id="329" r:id="rId42"/>
    <p:sldId id="330" r:id="rId43"/>
    <p:sldId id="259" r:id="rId4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F43"/>
    <a:srgbClr val="AB9F91"/>
    <a:srgbClr val="2D3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F70FE5-EC01-422D-8F0C-0A20D23553C7}" type="datetimeFigureOut">
              <a:rPr lang="lv-LV" smtClean="0"/>
              <a:t>26.10.2016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DA4342-78EE-4168-9BE4-D7B7EC11333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275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3FC5-830F-4E6B-BB6D-B76890FF187D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0C851-16F8-453A-BD1E-04C927C267E4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2414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BF89-C2E1-4F38-811A-1BA6391D3C59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DFE97-3926-4F96-B8A3-FFDF3F204E1D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0563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A7AB-A335-4944-9CC6-39EC0D53A64A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A92F1-4366-4D98-B154-978BD8E0DE8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1258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4121D-D7F9-4B68-B1B8-1B37735E1A5E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DBCC2-F44E-40F4-8FC4-6E792FFBC5BD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080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EEB21-7A1E-4FBF-8406-712A1CCF0323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E52D5-57BD-4AEF-B994-51CCBEFB3D74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8602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4EF8-70CD-4365-8225-1A4E1F5C4FA2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3880B-16D6-4EA2-AFED-0E0FDC9C5690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9311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3C5B-FF74-4CA9-B697-BD945BB3ECCB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A1641-01E0-4D04-A9E4-FDAFC7611030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320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4974-55E9-4B7E-BD08-B5DCD7921DF9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B908A-5CD9-480D-A132-607197016A9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021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C5AC-ACD6-42A2-AAB1-734CBE8ADA35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54312-13CB-40ED-985D-BB2964D862C7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4578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DF98-BE76-441B-874A-E9472534BB58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5596D-A832-40AB-A9B0-D364B3389BB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8027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E760-E1F0-4673-B548-30540220841D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58FB0-A545-40F5-BD86-8D48FB031964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5769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Click to edit Master title style</a:t>
            </a:r>
            <a:endParaRPr lang="en-US" altLang="lv-LV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Click to edit Master text styles</a:t>
            </a:r>
          </a:p>
          <a:p>
            <a:pPr lvl="1"/>
            <a:r>
              <a:rPr lang="lv-LV" altLang="lv-LV"/>
              <a:t>Second level</a:t>
            </a:r>
          </a:p>
          <a:p>
            <a:pPr lvl="2"/>
            <a:r>
              <a:rPr lang="lv-LV" altLang="lv-LV"/>
              <a:t>Third level</a:t>
            </a:r>
          </a:p>
          <a:p>
            <a:pPr lvl="3"/>
            <a:r>
              <a:rPr lang="lv-LV" altLang="lv-LV"/>
              <a:t>Fourth level</a:t>
            </a:r>
          </a:p>
          <a:p>
            <a:pPr lvl="4"/>
            <a:r>
              <a:rPr lang="lv-LV" altLang="lv-LV"/>
              <a:t>Fifth level</a:t>
            </a:r>
            <a:endParaRPr lang="en-US" alt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75882A62-F36E-42AD-BECC-7992B632CE0A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393760-0FBE-4EB0-A60C-834537A8DA69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ppk@ppk.l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zinojuma_vaks_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8" r="4878" b="27779"/>
          <a:stretch>
            <a:fillRect/>
          </a:stretch>
        </p:blipFill>
        <p:spPr bwMode="auto">
          <a:xfrm>
            <a:off x="-100013" y="0"/>
            <a:ext cx="9015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3695700" y="4365104"/>
            <a:ext cx="52578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lv-LV" altLang="lv-LV" sz="3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Ar pašvaldību budžetiem saistīti</a:t>
            </a:r>
          </a:p>
          <a:p>
            <a:pPr eaLnBrk="1" hangingPunct="1"/>
            <a:r>
              <a:rPr lang="lv-LV" altLang="lv-LV" sz="3200" dirty="0">
                <a:solidFill>
                  <a:srgbClr val="AB9F91"/>
                </a:solidFill>
                <a:latin typeface="Arial Black" panose="020B0A04020102020204" pitchFamily="34" charset="0"/>
              </a:rPr>
              <a:t>PĒTĪJUMI</a:t>
            </a:r>
            <a:endParaRPr lang="en-US" altLang="lv-LV" sz="3200" dirty="0">
              <a:solidFill>
                <a:srgbClr val="AB9F91"/>
              </a:solidFill>
              <a:latin typeface="Arial Black" panose="020B0A04020102020204" pitchFamily="34" charset="0"/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4114800" y="6397625"/>
            <a:ext cx="441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lv-LV" sz="1400" b="1">
                <a:solidFill>
                  <a:srgbClr val="2D3361"/>
                </a:solidFill>
                <a:cs typeface="Arial" panose="020B0604020202020204" pitchFamily="34" charset="0"/>
              </a:rPr>
              <a:t>PPK </a:t>
            </a:r>
            <a:r>
              <a:rPr lang="en-US" altLang="lv-LV" sz="1400" b="1">
                <a:solidFill>
                  <a:srgbClr val="2D3361"/>
                </a:solidFill>
                <a:latin typeface="Wingdings" panose="05000000000000000000" pitchFamily="2" charset="2"/>
              </a:rPr>
              <a:t></a:t>
            </a:r>
            <a:r>
              <a:rPr lang="en-US" altLang="lv-LV" sz="1400" b="1">
                <a:solidFill>
                  <a:srgbClr val="2D3361"/>
                </a:solidFill>
                <a:cs typeface="Arial" panose="020B0604020202020204" pitchFamily="34" charset="0"/>
              </a:rPr>
              <a:t> publiskās pārvaldes konsultācijas</a:t>
            </a: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152400" y="6397625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lv-LV" altLang="lv-LV" sz="1400" b="1" dirty="0">
                <a:solidFill>
                  <a:srgbClr val="2D3361"/>
                </a:solidFill>
                <a:cs typeface="Arial" panose="020B0604020202020204" pitchFamily="34" charset="0"/>
              </a:rPr>
              <a:t>Rundālē, LPS, </a:t>
            </a:r>
          </a:p>
          <a:p>
            <a:pPr algn="ctr" eaLnBrk="1" hangingPunct="1"/>
            <a:r>
              <a:rPr lang="en-US" altLang="lv-LV" sz="1400" b="1" dirty="0">
                <a:solidFill>
                  <a:srgbClr val="2D3361"/>
                </a:solidFill>
                <a:cs typeface="Arial" panose="020B0604020202020204" pitchFamily="34" charset="0"/>
              </a:rPr>
              <a:t>20</a:t>
            </a:r>
            <a:r>
              <a:rPr lang="lv-LV" altLang="lv-LV" sz="1400" b="1" dirty="0">
                <a:solidFill>
                  <a:srgbClr val="2D3361"/>
                </a:solidFill>
                <a:cs typeface="Arial" panose="020B0604020202020204" pitchFamily="34" charset="0"/>
              </a:rPr>
              <a:t>16</a:t>
            </a:r>
            <a:r>
              <a:rPr lang="en-US" altLang="lv-LV" sz="1400" b="1" dirty="0">
                <a:solidFill>
                  <a:srgbClr val="2D3361"/>
                </a:solidFill>
                <a:cs typeface="Arial" panose="020B0604020202020204" pitchFamily="34" charset="0"/>
              </a:rPr>
              <a:t>. </a:t>
            </a:r>
            <a:r>
              <a:rPr lang="en-US" altLang="lv-LV" sz="1400" b="1" dirty="0" err="1">
                <a:solidFill>
                  <a:srgbClr val="2D3361"/>
                </a:solidFill>
                <a:cs typeface="Arial" panose="020B0604020202020204" pitchFamily="34" charset="0"/>
              </a:rPr>
              <a:t>gada</a:t>
            </a:r>
            <a:r>
              <a:rPr lang="en-US" altLang="lv-LV" sz="1400" b="1" dirty="0">
                <a:solidFill>
                  <a:srgbClr val="2D3361"/>
                </a:solidFill>
                <a:cs typeface="Arial" panose="020B0604020202020204" pitchFamily="34" charset="0"/>
              </a:rPr>
              <a:t> </a:t>
            </a:r>
            <a:r>
              <a:rPr lang="lv-LV" altLang="lv-LV" sz="1400" b="1" dirty="0">
                <a:solidFill>
                  <a:srgbClr val="2D3361"/>
                </a:solidFill>
                <a:cs typeface="Arial" panose="020B0604020202020204" pitchFamily="34" charset="0"/>
              </a:rPr>
              <a:t>26.oktobrī</a:t>
            </a:r>
            <a:endParaRPr lang="en-US" altLang="lv-LV" sz="1400" b="1" dirty="0">
              <a:solidFill>
                <a:srgbClr val="2D336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2091" y="332656"/>
            <a:ext cx="6013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Latvijas Pašvaldību savienības </a:t>
            </a:r>
          </a:p>
          <a:p>
            <a:r>
              <a:rPr lang="lv-LV" dirty="0"/>
              <a:t>Norvēģijas finanšu instrumenta 2009.-2014. gada perioda programmas projekts </a:t>
            </a:r>
          </a:p>
          <a:p>
            <a:r>
              <a:rPr lang="lv-LV" dirty="0"/>
              <a:t>“</a:t>
            </a:r>
            <a:r>
              <a:rPr lang="lv-LV" b="1" dirty="0"/>
              <a:t>Lietpratīga pārvaldība un Latvijas pašvaldību veiktspējas uzlabošana</a:t>
            </a:r>
            <a:r>
              <a:rPr lang="lv-LV" dirty="0"/>
              <a:t>”  Nr. 4.3-24/NFI/INP-004</a:t>
            </a:r>
          </a:p>
        </p:txBody>
      </p:sp>
      <p:pic>
        <p:nvPicPr>
          <p:cNvPr id="8" name="Picture 7" descr="C:\Users\inga\AppData\Local\Microsoft\Windows\INetCache\Content.Outlook\B9BYTOVO\Norway+Grants+-+JP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1584176" cy="1456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Pašvaldību budžets kā instruments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/>
              <a:t>plānošanai</a:t>
            </a:r>
          </a:p>
          <a:p>
            <a:r>
              <a:rPr lang="lv-LV" sz="2800" dirty="0"/>
              <a:t>finanšu kontrolei </a:t>
            </a:r>
          </a:p>
          <a:p>
            <a:pPr marL="0" indent="0">
              <a:buNone/>
            </a:pPr>
            <a:endParaRPr lang="lv-LV" sz="2800" dirty="0"/>
          </a:p>
          <a:p>
            <a:r>
              <a:rPr lang="lv-LV" sz="2800" dirty="0"/>
              <a:t>snieguma mērīšanai un novērtēšanai</a:t>
            </a:r>
          </a:p>
          <a:p>
            <a:r>
              <a:rPr lang="lv-LV" sz="2800" dirty="0"/>
              <a:t>uz rezultātu orientētai vadībai</a:t>
            </a:r>
          </a:p>
          <a:p>
            <a:r>
              <a:rPr lang="lv-LV" sz="2800" dirty="0"/>
              <a:t>atskaitei  par rezultātu </a:t>
            </a:r>
          </a:p>
          <a:p>
            <a:r>
              <a:rPr lang="lv-LV" sz="2800" dirty="0"/>
              <a:t>iedzīvotāju iesaistīšanai un līdzdalībai </a:t>
            </a:r>
          </a:p>
          <a:p>
            <a:r>
              <a:rPr lang="lv-LV" sz="2800" dirty="0"/>
              <a:t>iekšējai komunikācijai </a:t>
            </a:r>
          </a:p>
          <a:p>
            <a:r>
              <a:rPr lang="lv-LV" sz="2800" dirty="0"/>
              <a:t>fiskālai disciplīnai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4726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 err="1">
                <a:solidFill>
                  <a:srgbClr val="2D3361"/>
                </a:solidFill>
                <a:latin typeface="Arial Black" panose="020B0A04020102020204" pitchFamily="34" charset="0"/>
              </a:rPr>
              <a:t>Budžetēšana</a:t>
            </a:r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 un budžeta cikls</a:t>
            </a:r>
            <a:endParaRPr lang="lv-LV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268760"/>
            <a:ext cx="7416824" cy="48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76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Pašvaldības budžeta struktūra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/>
              <a:t>Vienkāršais budžets jeb viena budžeta sistēma</a:t>
            </a:r>
          </a:p>
          <a:p>
            <a:r>
              <a:rPr lang="lv-LV" sz="2800" dirty="0"/>
              <a:t>Ar sadalījumu operacionālajā un kapitāla daļās:</a:t>
            </a:r>
          </a:p>
          <a:p>
            <a:pPr lvl="1"/>
            <a:r>
              <a:rPr lang="lv-LV" sz="2400" dirty="0"/>
              <a:t>Budžets tekošās darbības nodrošināšanai (saukts arī tekošais budžets, saimnieciskais budžets, uzturēšanas budžets, darbības budžets);</a:t>
            </a:r>
          </a:p>
          <a:p>
            <a:pPr lvl="1"/>
            <a:r>
              <a:rPr lang="lv-LV" sz="2400" dirty="0"/>
              <a:t>Kapitāla budžets / attīstības budžets  (investīciju budžets, kapitālais budžets) vienreizēju projektu/pasākumu īstenošanai</a:t>
            </a:r>
          </a:p>
          <a:p>
            <a:r>
              <a:rPr lang="lv-LV" sz="2800" dirty="0"/>
              <a:t>Budžets ar kādu izdalītu ārkārtas/specifisku budžetu</a:t>
            </a:r>
          </a:p>
          <a:p>
            <a:pPr mar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35631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Pašvaldības budžeta periods un laika ietvars (termiņa horizonts)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/>
              <a:t>Viens gads (</a:t>
            </a:r>
            <a:r>
              <a:rPr lang="lv-LV" sz="2800" i="1" dirty="0" err="1"/>
              <a:t>annual</a:t>
            </a:r>
            <a:r>
              <a:rPr lang="lv-LV" sz="2800" i="1" dirty="0"/>
              <a:t> </a:t>
            </a:r>
            <a:r>
              <a:rPr lang="lv-LV" sz="2800" i="1" dirty="0" err="1"/>
              <a:t>budget</a:t>
            </a:r>
            <a:r>
              <a:rPr lang="lv-LV" sz="2800" dirty="0"/>
              <a:t>)</a:t>
            </a:r>
          </a:p>
          <a:p>
            <a:r>
              <a:rPr lang="lv-LV" sz="2800" dirty="0"/>
              <a:t>Divi gadi (</a:t>
            </a:r>
            <a:r>
              <a:rPr lang="lv-LV" sz="2800" i="1" dirty="0" err="1"/>
              <a:t>bienium</a:t>
            </a:r>
            <a:r>
              <a:rPr lang="lv-LV" sz="2800" i="1" dirty="0"/>
              <a:t>, </a:t>
            </a:r>
            <a:r>
              <a:rPr lang="lv-LV" sz="2800" i="1" dirty="0" err="1"/>
              <a:t>biennial</a:t>
            </a:r>
            <a:r>
              <a:rPr lang="lv-LV" sz="2800" i="1" dirty="0"/>
              <a:t> </a:t>
            </a:r>
            <a:r>
              <a:rPr lang="lv-LV" sz="2800" i="1" dirty="0" err="1"/>
              <a:t>budget</a:t>
            </a:r>
            <a:r>
              <a:rPr lang="lv-LV" sz="2800" dirty="0"/>
              <a:t>)</a:t>
            </a:r>
          </a:p>
          <a:p>
            <a:pPr marL="0" indent="0">
              <a:buNone/>
            </a:pPr>
            <a:endParaRPr lang="lv-LV" sz="2800" dirty="0"/>
          </a:p>
          <a:p>
            <a:r>
              <a:rPr lang="lv-LV" sz="2800" dirty="0"/>
              <a:t>Daudzgadu budžets un vairāku gadu budžets </a:t>
            </a:r>
          </a:p>
          <a:p>
            <a:pPr marL="0" indent="0">
              <a:buNone/>
            </a:pPr>
            <a:r>
              <a:rPr lang="lv-LV" sz="2800" dirty="0"/>
              <a:t>(</a:t>
            </a:r>
            <a:r>
              <a:rPr lang="lv-LV" sz="2800" i="1" dirty="0" err="1"/>
              <a:t>multiyear</a:t>
            </a:r>
            <a:r>
              <a:rPr lang="lv-LV" sz="2800" i="1" dirty="0"/>
              <a:t>, </a:t>
            </a:r>
            <a:r>
              <a:rPr lang="lv-LV" sz="2800" i="1" dirty="0" err="1"/>
              <a:t>multi-year</a:t>
            </a:r>
            <a:r>
              <a:rPr lang="lv-LV" sz="2800" i="1" dirty="0"/>
              <a:t>, </a:t>
            </a:r>
            <a:r>
              <a:rPr lang="lv-LV" sz="2800" i="1" dirty="0" err="1"/>
              <a:t>multi</a:t>
            </a:r>
            <a:r>
              <a:rPr lang="lv-LV" sz="2800" i="1" dirty="0"/>
              <a:t> </a:t>
            </a:r>
            <a:r>
              <a:rPr lang="lv-LV" sz="2800" i="1" dirty="0" err="1"/>
              <a:t>year</a:t>
            </a:r>
            <a:r>
              <a:rPr lang="lv-LV" sz="2800" dirty="0"/>
              <a:t>)</a:t>
            </a:r>
          </a:p>
          <a:p>
            <a:pPr mar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425816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Pašvaldības budžeta struktūras veidošana, balstoties uz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/>
          <a:lstStyle/>
          <a:p>
            <a:pPr lvl="0"/>
            <a:r>
              <a:rPr lang="lv-LV" sz="2400" dirty="0"/>
              <a:t>ekonomiskajām / grāmatvedības (kontu) vienībām</a:t>
            </a:r>
          </a:p>
          <a:p>
            <a:pPr lvl="0"/>
            <a:r>
              <a:rPr lang="lv-LV" sz="2400" dirty="0"/>
              <a:t>funkcijām (pamatā vienota klasifikācija pēc valdības funkcijām)</a:t>
            </a:r>
          </a:p>
          <a:p>
            <a:pPr lvl="0"/>
            <a:r>
              <a:rPr lang="lv-LV" sz="2400" dirty="0"/>
              <a:t>struktūrvienībām (pamatā pašvaldības organizatoriskā struktūra)</a:t>
            </a:r>
          </a:p>
          <a:p>
            <a:pPr lvl="0"/>
            <a:r>
              <a:rPr lang="lv-LV" sz="2400" dirty="0"/>
              <a:t>programmām (pamatā pasākumi, programmas vai pašu izveidota klasifikācija)</a:t>
            </a:r>
          </a:p>
          <a:p>
            <a:pPr lvl="0"/>
            <a:r>
              <a:rPr lang="lv-LV" sz="2400" dirty="0"/>
              <a:t>Mērķiem jeb rezultātiem</a:t>
            </a:r>
          </a:p>
          <a:p>
            <a:pPr lvl="0"/>
            <a:r>
              <a:rPr lang="lv-LV" sz="2400" dirty="0"/>
              <a:t>vairāku principu apvienošanu - </a:t>
            </a:r>
            <a:r>
              <a:rPr lang="lv-LV" sz="2400" dirty="0" err="1"/>
              <a:t>hibrīdbudžets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98299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Pašvaldības budžeta plānošanas pieejas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Inkrementālais budžets</a:t>
            </a:r>
            <a:endParaRPr 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Kopsummas budžeta veidošana (</a:t>
            </a:r>
            <a:r>
              <a:rPr lang="lv-LV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lump</a:t>
            </a:r>
            <a:r>
              <a:rPr lang="lv-LV" sz="2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sum </a:t>
            </a:r>
            <a:r>
              <a:rPr lang="lv-LV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budgeting</a:t>
            </a:r>
            <a:r>
              <a:rPr lang="lv-LV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Nulles bāzes budžets (</a:t>
            </a:r>
            <a:r>
              <a:rPr lang="lv-LV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lv-LV" sz="2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lv-LV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lv-LV" sz="2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budgeting</a:t>
            </a:r>
            <a:r>
              <a:rPr lang="lv-LV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Snieguma pamatots budžets (</a:t>
            </a:r>
            <a:r>
              <a:rPr lang="lv-LV" sz="2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– </a:t>
            </a:r>
            <a:r>
              <a:rPr lang="lv-LV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lv-LV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Līdzdalības budžets (</a:t>
            </a:r>
            <a:r>
              <a:rPr lang="lv-LV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participatory</a:t>
            </a:r>
            <a:r>
              <a:rPr lang="lv-LV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Hibrīdpieejas</a:t>
            </a:r>
            <a:r>
              <a:rPr lang="lv-LV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budžets</a:t>
            </a:r>
            <a:endParaRPr 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49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Snieguma budžets </a:t>
            </a:r>
            <a:b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</a:br>
            <a:r>
              <a:rPr lang="lv-LV" sz="1800" b="1" dirty="0">
                <a:solidFill>
                  <a:srgbClr val="2D3361"/>
                </a:solidFill>
                <a:latin typeface="Arial Black" panose="020B0A04020102020204" pitchFamily="34" charset="0"/>
              </a:rPr>
              <a:t>(</a:t>
            </a:r>
            <a:r>
              <a:rPr lang="lv-LV" sz="1800" b="1" i="1" dirty="0">
                <a:solidFill>
                  <a:srgbClr val="2D3361"/>
                </a:solidFill>
                <a:latin typeface="Arial Black" panose="020B0A04020102020204" pitchFamily="34" charset="0"/>
              </a:rPr>
              <a:t>performance </a:t>
            </a:r>
            <a:r>
              <a:rPr lang="lv-LV" sz="1800" b="1" i="1" dirty="0" err="1">
                <a:solidFill>
                  <a:srgbClr val="2D3361"/>
                </a:solidFill>
                <a:latin typeface="Arial Black" panose="020B0A04020102020204" pitchFamily="34" charset="0"/>
              </a:rPr>
              <a:t>budget</a:t>
            </a:r>
            <a:r>
              <a:rPr lang="lv-LV" sz="1800" b="1" dirty="0">
                <a:solidFill>
                  <a:srgbClr val="2D3361"/>
                </a:solidFill>
                <a:latin typeface="Arial Black" panose="020B0A04020102020204" pitchFamily="34" charset="0"/>
              </a:rPr>
              <a:t>)</a:t>
            </a:r>
            <a:endParaRPr lang="lv-LV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z="2400" dirty="0"/>
              <a:t>nepietiek tikai ar rezultātu un rezultatīvo rādītāju iekļaušanu budžeta dokumentā</a:t>
            </a:r>
          </a:p>
          <a:p>
            <a:pPr lvl="0"/>
            <a:r>
              <a:rPr lang="lv-LV" sz="2400" dirty="0"/>
              <a:t>rezultāti tiek vērtēti visā budžeta ciklā</a:t>
            </a:r>
          </a:p>
          <a:p>
            <a:pPr lvl="0"/>
            <a:r>
              <a:rPr lang="lv-LV" sz="2400" dirty="0"/>
              <a:t>apkārtējās vides analīze arī ietilpst budžeta ciklā</a:t>
            </a:r>
          </a:p>
          <a:p>
            <a:pPr lvl="0"/>
            <a:r>
              <a:rPr lang="lv-LV" sz="2400" dirty="0"/>
              <a:t>budžeta plānošana ir daļa no pašvaldības attīstības (stratēģiskās) plānošanas</a:t>
            </a:r>
          </a:p>
          <a:p>
            <a:pPr lvl="0"/>
            <a:endParaRPr lang="lv-LV" sz="2800" dirty="0"/>
          </a:p>
          <a:p>
            <a:pPr lvl="0"/>
            <a:r>
              <a:rPr lang="lv-LV" sz="2800" dirty="0"/>
              <a:t>Snieguma budžets vairāk ir process nekā pats rezultāts (dokuments un tā ieviešana)</a:t>
            </a:r>
          </a:p>
          <a:p>
            <a:pPr marL="0" lvl="0" indent="0">
              <a:buNone/>
            </a:pPr>
            <a:endParaRPr lang="lv-LV" sz="2800" dirty="0"/>
          </a:p>
          <a:p>
            <a:pPr marL="0" lv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3525004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Moderna pieeja pašvaldības </a:t>
            </a:r>
            <a:r>
              <a:rPr lang="lv-LV" sz="3200" b="1" dirty="0" err="1">
                <a:solidFill>
                  <a:srgbClr val="2D3361"/>
                </a:solidFill>
                <a:latin typeface="Arial Black" panose="020B0A04020102020204" pitchFamily="34" charset="0"/>
              </a:rPr>
              <a:t>budžetēšanai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94363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Budžeta process ir visaptverošs – nekas netiek atstāts ārpus budžeta</a:t>
            </a:r>
            <a:endParaRPr lang="lv-LV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94363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Kontroles nodrošināšanai tiek izmantots gada periods, bet plānošana tiek veikta vairāku gadu termiņam</a:t>
            </a:r>
            <a:endParaRPr lang="lv-LV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94363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Budžets balstās uz reālu ieņēmumu un ārējas vides izmaiņu prognozēm</a:t>
            </a:r>
            <a:endParaRPr lang="lv-LV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94363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Budžets kalpo kā vietējās politikas paudējs</a:t>
            </a:r>
            <a:endParaRPr lang="lv-LV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94363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Budžeta izdevumi ir klasificēti atbilstoši atbildības jomu sadalījumam un saskaņā ar izdevumu pamatmērķiem (vai programmām)</a:t>
            </a:r>
            <a:endParaRPr lang="lv-LV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30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Moderna pieeja pašvaldības </a:t>
            </a:r>
            <a:r>
              <a:rPr lang="lv-LV" sz="3200" b="1" dirty="0" err="1">
                <a:solidFill>
                  <a:srgbClr val="2D3361"/>
                </a:solidFill>
                <a:latin typeface="Arial Black" panose="020B0A04020102020204" pitchFamily="34" charset="0"/>
              </a:rPr>
              <a:t>budžetēšanai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94363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Budžets tiek noformēts saprotamā veidā, kas nodrošina komunikāciju ar sabiedrību gan tā plānošanas laikā, gan pēc pieņemšanas</a:t>
            </a:r>
            <a:endParaRPr lang="lv-LV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94363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Budžeta process fokusējas uz rezultatīvajiem rādītājiem, nevis tikai uz izdevumiem atbilstoši noteiktajām vadlīnijām</a:t>
            </a:r>
            <a:endParaRPr lang="lv-LV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2400" dirty="0">
                <a:solidFill>
                  <a:srgbClr val="94363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Budžeta process ietver pamudinājumu </a:t>
            </a:r>
            <a:r>
              <a:rPr lang="lv-LV" sz="2400" dirty="0" err="1">
                <a:solidFill>
                  <a:srgbClr val="94363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lēmumpieņēmējiem</a:t>
            </a:r>
            <a:r>
              <a:rPr lang="lv-LV" sz="2400" dirty="0">
                <a:solidFill>
                  <a:srgbClr val="94363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reaģēt uz iedzīvotāju pieprasījumu pēc pakalpojumiem un mudinājumu izpildinstitūcijām ekonomēt resursu izlietojumu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79313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Dominējošie sabiedrības vadības modeļi un to instrumenti</a:t>
            </a:r>
            <a:endParaRPr lang="lv-LV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999" y="1844824"/>
            <a:ext cx="797832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4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pk_logo_maza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089650"/>
            <a:ext cx="804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 rot="-5400000">
            <a:off x="2667000" y="-609600"/>
            <a:ext cx="3886200" cy="10744200"/>
          </a:xfrm>
          <a:prstGeom prst="ellipse">
            <a:avLst/>
          </a:prstGeom>
          <a:noFill/>
          <a:ln w="9525">
            <a:solidFill>
              <a:srgbClr val="AB9F9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lv-LV">
              <a:solidFill>
                <a:srgbClr val="FFFFFF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-462677" y="-872306"/>
            <a:ext cx="9982200" cy="5943600"/>
          </a:xfrm>
          <a:prstGeom prst="rect">
            <a:avLst/>
          </a:prstGeom>
          <a:solidFill>
            <a:srgbClr val="FFFFFF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1066800" y="890788"/>
            <a:ext cx="7086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lv-LV" altLang="lv-LV" sz="3000" b="1" dirty="0">
                <a:solidFill>
                  <a:srgbClr val="2D3361"/>
                </a:solidFill>
                <a:latin typeface="Arial Black" panose="020B0A04020102020204" pitchFamily="34" charset="0"/>
              </a:rPr>
              <a:t>Rezultatīvo rādītāju iegūšanas iespējas izmantojot pašvaldību budžeta informāciju</a:t>
            </a:r>
            <a:endParaRPr lang="en-US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16"/>
          <p:cNvSpPr txBox="1">
            <a:spLocks noChangeArrowheads="1"/>
          </p:cNvSpPr>
          <p:nvPr/>
        </p:nvSpPr>
        <p:spPr bwMode="auto">
          <a:xfrm>
            <a:off x="1066800" y="1916832"/>
            <a:ext cx="70866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lv-LV" altLang="lv-LV" sz="2200" dirty="0">
              <a:solidFill>
                <a:srgbClr val="2D3361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b="1" dirty="0">
                <a:solidFill>
                  <a:srgbClr val="2D3361"/>
                </a:solidFill>
                <a:cs typeface="Arial" panose="020B0604020202020204" pitchFamily="34" charset="0"/>
              </a:rPr>
              <a:t>SIA «Publiskās pārvaldes konsultācijas»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Dr.oec. Inga Vilka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Dr.oec. Sarmīte Rozentāle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Dr.oec. Edgars </a:t>
            </a:r>
            <a:r>
              <a:rPr lang="lv-LV" altLang="lv-LV" sz="2200" dirty="0" err="1">
                <a:solidFill>
                  <a:srgbClr val="2D3361"/>
                </a:solidFill>
                <a:cs typeface="Arial" panose="020B0604020202020204" pitchFamily="34" charset="0"/>
              </a:rPr>
              <a:t>Brēķis</a:t>
            </a:r>
            <a:endParaRPr lang="lv-LV" altLang="lv-LV" sz="2200" dirty="0">
              <a:solidFill>
                <a:srgbClr val="2D3361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200" dirty="0">
              <a:solidFill>
                <a:srgbClr val="2D3361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8 pētījuma jeb </a:t>
            </a:r>
            <a:r>
              <a:rPr lang="lv-LV" altLang="lv-LV" sz="2200" dirty="0" err="1">
                <a:solidFill>
                  <a:srgbClr val="2D3361"/>
                </a:solidFill>
                <a:cs typeface="Arial" panose="020B0604020202020204" pitchFamily="34" charset="0"/>
              </a:rPr>
              <a:t>pilotpašvaldības</a:t>
            </a:r>
            <a:endParaRPr lang="lv-LV" altLang="lv-LV" sz="2200" dirty="0">
              <a:solidFill>
                <a:srgbClr val="2D336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Ādažu, </a:t>
            </a:r>
            <a:r>
              <a:rPr lang="lv-LV" altLang="lv-LV" sz="2200" dirty="0" err="1">
                <a:solidFill>
                  <a:srgbClr val="2D3361"/>
                </a:solidFill>
                <a:cs typeface="Arial" panose="020B0604020202020204" pitchFamily="34" charset="0"/>
              </a:rPr>
              <a:t>Cēsu</a:t>
            </a: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, Dundagas, Jelgavas, Riebiņu, Tukuma novadi un Valmiera, Ventspils</a:t>
            </a:r>
            <a:endParaRPr lang="en-US" altLang="lv-LV" sz="2200" dirty="0">
              <a:solidFill>
                <a:srgbClr val="2D3361"/>
              </a:solidFill>
              <a:cs typeface="Arial" panose="020B0604020202020204" pitchFamily="34" charset="0"/>
            </a:endParaRPr>
          </a:p>
        </p:txBody>
      </p:sp>
      <p:sp>
        <p:nvSpPr>
          <p:cNvPr id="3080" name="TextBox 18"/>
          <p:cNvSpPr txBox="1">
            <a:spLocks noChangeArrowheads="1"/>
          </p:cNvSpPr>
          <p:nvPr/>
        </p:nvSpPr>
        <p:spPr bwMode="auto">
          <a:xfrm flipH="1">
            <a:off x="639763" y="685800"/>
            <a:ext cx="460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lv-LV" sz="6200" dirty="0">
                <a:solidFill>
                  <a:srgbClr val="AB9F91"/>
                </a:solidFill>
                <a:latin typeface="Wingdings" panose="05000000000000000000" pitchFamily="2" charset="2"/>
              </a:rPr>
              <a:t></a:t>
            </a:r>
            <a:endParaRPr lang="en-US" altLang="lv-LV" sz="6200" dirty="0">
              <a:solidFill>
                <a:srgbClr val="AB9F9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Orientācija uz rezultātu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z="2800" dirty="0"/>
              <a:t>resursu - rezultātu modelis (</a:t>
            </a:r>
            <a:r>
              <a:rPr lang="lv-LV" sz="2800" i="1" dirty="0"/>
              <a:t>resursu – </a:t>
            </a:r>
            <a:r>
              <a:rPr lang="lv-LV" sz="2800" i="1" dirty="0" err="1"/>
              <a:t>result</a:t>
            </a:r>
            <a:r>
              <a:rPr lang="lv-LV" sz="2800" i="1" dirty="0"/>
              <a:t> </a:t>
            </a:r>
            <a:r>
              <a:rPr lang="lv-LV" sz="2800" i="1" dirty="0" err="1"/>
              <a:t>model</a:t>
            </a:r>
            <a:r>
              <a:rPr lang="lv-LV" sz="2800" dirty="0"/>
              <a:t>)</a:t>
            </a:r>
          </a:p>
          <a:p>
            <a:pPr lvl="0"/>
            <a:r>
              <a:rPr lang="lv-LV" sz="2800" dirty="0"/>
              <a:t>uz rezultātiem balstīta atskaitīšanās (</a:t>
            </a:r>
            <a:r>
              <a:rPr lang="lv-LV" sz="2800" i="1" dirty="0" err="1"/>
              <a:t>results</a:t>
            </a:r>
            <a:r>
              <a:rPr lang="lv-LV" sz="2800" i="1" dirty="0"/>
              <a:t> – </a:t>
            </a:r>
            <a:r>
              <a:rPr lang="lv-LV" sz="2800" i="1" dirty="0" err="1"/>
              <a:t>based</a:t>
            </a:r>
            <a:r>
              <a:rPr lang="lv-LV" sz="2800" i="1" dirty="0"/>
              <a:t> </a:t>
            </a:r>
            <a:r>
              <a:rPr lang="lv-LV" sz="2800" i="1" dirty="0" err="1"/>
              <a:t>accountability</a:t>
            </a:r>
            <a:r>
              <a:rPr lang="lv-LV" sz="2800" dirty="0"/>
              <a:t>)</a:t>
            </a:r>
          </a:p>
          <a:p>
            <a:pPr lvl="0"/>
            <a:r>
              <a:rPr lang="lv-LV" sz="2800" dirty="0"/>
              <a:t>loģiskais modelis (</a:t>
            </a:r>
            <a:r>
              <a:rPr lang="lv-LV" sz="2800" i="1" dirty="0" err="1"/>
              <a:t>logic</a:t>
            </a:r>
            <a:r>
              <a:rPr lang="lv-LV" sz="2800" i="1" dirty="0"/>
              <a:t> </a:t>
            </a:r>
            <a:r>
              <a:rPr lang="lv-LV" sz="2800" i="1" dirty="0" err="1"/>
              <a:t>models</a:t>
            </a:r>
            <a:r>
              <a:rPr lang="lv-LV" sz="2800" dirty="0"/>
              <a:t>)</a:t>
            </a:r>
          </a:p>
          <a:p>
            <a:pPr lvl="0"/>
            <a:r>
              <a:rPr lang="lv-LV" sz="2800" dirty="0"/>
              <a:t>rezultātu  ietvars (</a:t>
            </a:r>
            <a:r>
              <a:rPr lang="lv-LV" sz="2800" i="1" dirty="0" err="1"/>
              <a:t>outcomes</a:t>
            </a:r>
            <a:r>
              <a:rPr lang="lv-LV" sz="2800" i="1" dirty="0"/>
              <a:t> </a:t>
            </a:r>
            <a:r>
              <a:rPr lang="lv-LV" sz="2800" i="1" dirty="0" err="1"/>
              <a:t>frameworks</a:t>
            </a:r>
            <a:endParaRPr lang="lv-LV" sz="2800" dirty="0"/>
          </a:p>
          <a:p>
            <a:pPr lvl="0"/>
            <a:r>
              <a:rPr lang="lv-LV" sz="2800" dirty="0"/>
              <a:t>loģiskais ietvars (</a:t>
            </a:r>
            <a:r>
              <a:rPr lang="lv-LV" sz="2800" i="1" dirty="0" err="1"/>
              <a:t>Logical</a:t>
            </a:r>
            <a:r>
              <a:rPr lang="lv-LV" sz="2800" i="1" dirty="0"/>
              <a:t> </a:t>
            </a:r>
            <a:r>
              <a:rPr lang="lv-LV" sz="2800" i="1" dirty="0" err="1"/>
              <a:t>framework</a:t>
            </a:r>
            <a:r>
              <a:rPr lang="lv-LV" sz="2800" dirty="0"/>
              <a:t>) vai log </a:t>
            </a:r>
            <a:r>
              <a:rPr lang="lv-LV" sz="2800" dirty="0" err="1"/>
              <a:t>frames</a:t>
            </a:r>
            <a:r>
              <a:rPr lang="lv-LV" sz="2800" dirty="0"/>
              <a:t> (</a:t>
            </a:r>
            <a:r>
              <a:rPr lang="lv-LV" sz="2800" i="1" dirty="0"/>
              <a:t>log </a:t>
            </a:r>
            <a:r>
              <a:rPr lang="lv-LV" sz="2800" i="1" dirty="0" err="1"/>
              <a:t>frames</a:t>
            </a:r>
            <a:r>
              <a:rPr lang="lv-LV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3845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Snieguma (</a:t>
            </a:r>
            <a:r>
              <a:rPr lang="lv-LV" sz="3200" b="1" i="1" dirty="0">
                <a:solidFill>
                  <a:srgbClr val="2D3361"/>
                </a:solidFill>
                <a:latin typeface="Arial Black" panose="020B0A04020102020204" pitchFamily="34" charset="0"/>
              </a:rPr>
              <a:t>performance</a:t>
            </a:r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) konceptuālais ietvars </a:t>
            </a:r>
            <a:r>
              <a:rPr lang="lv-LV" sz="1800" b="1" dirty="0">
                <a:solidFill>
                  <a:srgbClr val="2D3361"/>
                </a:solidFill>
                <a:latin typeface="Arial Black" panose="020B0A04020102020204" pitchFamily="34" charset="0"/>
              </a:rPr>
              <a:t>(</a:t>
            </a:r>
            <a:r>
              <a:rPr lang="lv-LV" sz="1800" b="1" dirty="0" err="1">
                <a:solidFill>
                  <a:srgbClr val="2D3361"/>
                </a:solidFill>
                <a:latin typeface="Arial Black" panose="020B0A04020102020204" pitchFamily="34" charset="0"/>
              </a:rPr>
              <a:t>Bouckart</a:t>
            </a:r>
            <a:r>
              <a:rPr lang="lv-LV" sz="1800" b="1" dirty="0">
                <a:solidFill>
                  <a:srgbClr val="2D3361"/>
                </a:solidFill>
                <a:latin typeface="Arial Black" panose="020B0A04020102020204" pitchFamily="34" charset="0"/>
              </a:rPr>
              <a:t> 2013)</a:t>
            </a:r>
            <a:endParaRPr lang="lv-LV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316525"/>
            <a:ext cx="6696743" cy="55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87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Pašvaldības pakalpojuma / darbības jomas rezultātu ietvars</a:t>
            </a:r>
            <a:endParaRPr lang="lv-LV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84784"/>
            <a:ext cx="9048387" cy="44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51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Snieguma / uz rezultātu orientēta un tradicionālā plānošana</a:t>
            </a:r>
            <a:endParaRPr lang="lv-LV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663" y="2132856"/>
            <a:ext cx="830492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3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Pašvaldības budžets Latvijā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/>
          <a:lstStyle/>
          <a:p>
            <a:endParaRPr lang="lv-LV" sz="2800" dirty="0"/>
          </a:p>
          <a:p>
            <a:r>
              <a:rPr lang="lv-LV" sz="2800" dirty="0"/>
              <a:t>Tiesiskais ietvars</a:t>
            </a:r>
          </a:p>
          <a:p>
            <a:r>
              <a:rPr lang="lv-LV" sz="2800" dirty="0"/>
              <a:t>Budžeta struktūra </a:t>
            </a:r>
          </a:p>
          <a:p>
            <a:r>
              <a:rPr lang="lv-LV" sz="2800" dirty="0"/>
              <a:t>Budžeta periods</a:t>
            </a:r>
          </a:p>
          <a:p>
            <a:r>
              <a:rPr lang="lv-LV" sz="2800" dirty="0"/>
              <a:t>Budžeta ieņēmumu un izdevumu klasifikācija</a:t>
            </a:r>
          </a:p>
          <a:p>
            <a:r>
              <a:rPr lang="lv-LV" sz="2800" dirty="0"/>
              <a:t>Budžeta dokuments un pārskati</a:t>
            </a:r>
          </a:p>
          <a:p>
            <a:r>
              <a:rPr lang="lv-LV" sz="2800" dirty="0"/>
              <a:t>Budžetu analīzes prakse</a:t>
            </a:r>
          </a:p>
          <a:p>
            <a:r>
              <a:rPr lang="lv-LV" sz="2800" dirty="0"/>
              <a:t>Sasaiste ar attīstības plānošanu</a:t>
            </a:r>
          </a:p>
          <a:p>
            <a:endParaRPr lang="lv-LV" sz="2800" dirty="0"/>
          </a:p>
          <a:p>
            <a:endParaRPr lang="lv-LV" sz="2400" dirty="0"/>
          </a:p>
          <a:p>
            <a:pPr marL="0" indent="0">
              <a:buNone/>
            </a:pPr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pPr marL="0" lvl="0" indent="0">
              <a:buNone/>
            </a:pPr>
            <a:endParaRPr lang="lv-LV" sz="2800" dirty="0"/>
          </a:p>
          <a:p>
            <a:pPr marL="0" lv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673725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8535140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65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Pašvaldības budžets stratēģiskās vadīšanas / plānošanas sistēmā Latvijā</a:t>
            </a:r>
            <a:endParaRPr lang="lv-LV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17638"/>
            <a:ext cx="732787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15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Vispārīgi secinājumi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/>
          <a:lstStyle/>
          <a:p>
            <a:r>
              <a:rPr lang="lv-LV" sz="2400" dirty="0"/>
              <a:t>Latvijā pašvaldību </a:t>
            </a:r>
            <a:r>
              <a:rPr lang="lv-LV" sz="2400" dirty="0" err="1"/>
              <a:t>budžetēšanā</a:t>
            </a:r>
            <a:r>
              <a:rPr lang="lv-LV" sz="2400" dirty="0"/>
              <a:t> mazāka vērība budžeta plāna apspriešanai un datu analīzei, novērtēšanai</a:t>
            </a:r>
          </a:p>
          <a:p>
            <a:r>
              <a:rPr lang="lv-LV" sz="2400" dirty="0"/>
              <a:t>Koncentrēšanās uz izdevumiem, minimāli – uz ieņēmumiem</a:t>
            </a:r>
          </a:p>
          <a:p>
            <a:r>
              <a:rPr lang="lv-LV" sz="2400" dirty="0"/>
              <a:t>Budžeta veidošanā pamatā tradicionāla pieeja (struktūrvienību, bāzes budžets), parasti netiek izmantoti rezultatīvie rādītāji</a:t>
            </a:r>
          </a:p>
          <a:p>
            <a:r>
              <a:rPr lang="lv-LV" sz="2400" dirty="0"/>
              <a:t>Komplicēts, neviennozīmīgs pašvaldību budžeta tiesiskais ietvars</a:t>
            </a:r>
          </a:p>
          <a:p>
            <a:r>
              <a:rPr lang="lv-LV" sz="2400" dirty="0"/>
              <a:t>Detalizēti un bieži budžetu pārskati, tie operatīvi pieejami sabiedrībai, bet ne izprotami</a:t>
            </a:r>
          </a:p>
          <a:p>
            <a:r>
              <a:rPr lang="lv-LV" sz="2400" dirty="0"/>
              <a:t>Salīdzināmu, izmantojamu budžetu datu trūkums</a:t>
            </a:r>
          </a:p>
          <a:p>
            <a:r>
              <a:rPr lang="lv-LV" sz="2400" dirty="0"/>
              <a:t>Dažādi moderna budžeta labās prakses centieni un elementu piemēri pašvaldībās</a:t>
            </a:r>
          </a:p>
          <a:p>
            <a:pPr marL="0" indent="0">
              <a:buNone/>
            </a:pPr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pPr marL="0" lvl="0" indent="0">
              <a:buNone/>
            </a:pPr>
            <a:endParaRPr lang="lv-LV" sz="2800" dirty="0"/>
          </a:p>
          <a:p>
            <a:pPr marL="0" lv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974133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Pašvaldību budžetu datu / rādītāju izmantošana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sz="2800" dirty="0"/>
          </a:p>
          <a:p>
            <a:r>
              <a:rPr lang="lv-LV" sz="2800" dirty="0"/>
              <a:t>Visu pašvaldību dati salīdzināšanai (</a:t>
            </a:r>
            <a:r>
              <a:rPr lang="lv-LV" sz="2800" i="1" dirty="0" err="1"/>
              <a:t>bencmarking</a:t>
            </a:r>
            <a:r>
              <a:rPr lang="lv-LV" sz="2800" dirty="0"/>
              <a:t>)</a:t>
            </a:r>
          </a:p>
          <a:p>
            <a:r>
              <a:rPr lang="lv-LV" sz="2800" dirty="0"/>
              <a:t>Pašvaldību grupas dati, lai salīdzinot mācītos / pilnveidotos (</a:t>
            </a:r>
            <a:r>
              <a:rPr lang="lv-LV" sz="2800" i="1" dirty="0" err="1"/>
              <a:t>benchlearning</a:t>
            </a:r>
            <a:r>
              <a:rPr lang="lv-LV" sz="2800" dirty="0"/>
              <a:t>)</a:t>
            </a:r>
          </a:p>
          <a:p>
            <a:r>
              <a:rPr lang="lv-LV" sz="2800" dirty="0"/>
              <a:t>Pašvaldības dati dinamikā novērtēšanai</a:t>
            </a:r>
          </a:p>
          <a:p>
            <a:r>
              <a:rPr lang="lv-LV" sz="2800" dirty="0"/>
              <a:t>Pašvaldības dati dinamikā personāla vērtēšanai</a:t>
            </a:r>
          </a:p>
          <a:p>
            <a:r>
              <a:rPr lang="lv-LV" sz="2800" dirty="0"/>
              <a:t>Pašvaldības dati komunikācijai</a:t>
            </a:r>
          </a:p>
          <a:p>
            <a:pPr marL="0" indent="0">
              <a:buNone/>
            </a:pPr>
            <a:endParaRPr lang="lv-LV" sz="2800" dirty="0"/>
          </a:p>
          <a:p>
            <a:pPr marL="0" lvl="0" indent="0">
              <a:buNone/>
            </a:pPr>
            <a:endParaRPr lang="lv-LV" sz="2800" dirty="0"/>
          </a:p>
          <a:p>
            <a:pPr marL="0" lv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258953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Latvijas pašvaldību budžetu datu problēmas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/>
              <a:t>Sadalījums pamatbudžetā, speciālajā budžetā, ziedojumu, dāvinājumu budžetā</a:t>
            </a:r>
          </a:p>
          <a:p>
            <a:r>
              <a:rPr lang="lv-LV" sz="2800" dirty="0"/>
              <a:t>Pašvaldību organizatorisko struktūru veidošanas atšķirīgie principi</a:t>
            </a:r>
          </a:p>
          <a:p>
            <a:r>
              <a:rPr lang="lv-LV" sz="2800" dirty="0"/>
              <a:t>Ieņēmumu </a:t>
            </a:r>
            <a:r>
              <a:rPr lang="lv-LV" sz="2800" dirty="0" err="1"/>
              <a:t>nesasaiste</a:t>
            </a:r>
            <a:r>
              <a:rPr lang="lv-LV" sz="2800" dirty="0"/>
              <a:t> ar funkcijām</a:t>
            </a:r>
          </a:p>
          <a:p>
            <a:r>
              <a:rPr lang="lv-LV" sz="2800" dirty="0"/>
              <a:t>Atšķirības ierakstu veikšanā pārskatos</a:t>
            </a:r>
          </a:p>
          <a:p>
            <a:r>
              <a:rPr lang="lv-LV" sz="2800" dirty="0"/>
              <a:t>Klasifikācijas skaidrojums</a:t>
            </a:r>
          </a:p>
          <a:p>
            <a:r>
              <a:rPr lang="lv-LV" sz="2800" dirty="0"/>
              <a:t>Kontu plānu izteikti </a:t>
            </a:r>
            <a:r>
              <a:rPr lang="lv-LV" sz="2800" dirty="0" err="1"/>
              <a:t>grāmatvediskā</a:t>
            </a:r>
            <a:r>
              <a:rPr lang="lv-LV" sz="2800" dirty="0"/>
              <a:t> piederība</a:t>
            </a:r>
          </a:p>
          <a:p>
            <a:pPr marL="0" lvl="0" indent="0">
              <a:buNone/>
            </a:pPr>
            <a:endParaRPr lang="lv-LV" sz="2800" dirty="0"/>
          </a:p>
          <a:p>
            <a:pPr marL="0" lv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79817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Pētījuma </a:t>
            </a:r>
            <a:r>
              <a:rPr lang="lv-LV" altLang="lv-LV" sz="3200" b="1" dirty="0" err="1">
                <a:solidFill>
                  <a:srgbClr val="2D3361"/>
                </a:solidFill>
                <a:latin typeface="Arial Black" panose="020B0A04020102020204" pitchFamily="34" charset="0"/>
              </a:rPr>
              <a:t>pilotpašvaldības</a:t>
            </a:r>
            <a:endParaRPr lang="lv-LV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815" y="1417638"/>
            <a:ext cx="8017218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90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6264" cy="1143000"/>
          </a:xfrm>
        </p:spPr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Dundagas novada </a:t>
            </a:r>
            <a:r>
              <a:rPr lang="lv-LV" sz="3200" b="1" dirty="0" err="1">
                <a:solidFill>
                  <a:srgbClr val="2D3361"/>
                </a:solidFill>
                <a:latin typeface="Arial Black" panose="020B0A04020102020204" pitchFamily="34" charset="0"/>
              </a:rPr>
              <a:t>pšvaldības</a:t>
            </a:r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 budžeta ieņēmumi </a:t>
            </a:r>
            <a:r>
              <a:rPr lang="lv-LV" sz="3200" dirty="0">
                <a:solidFill>
                  <a:srgbClr val="2D3361"/>
                </a:solidFill>
                <a:latin typeface="Arial Black" panose="020B0A04020102020204" pitchFamily="34" charset="0"/>
              </a:rPr>
              <a:t>2015.g.</a:t>
            </a:r>
            <a:endParaRPr lang="lv-LV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9" y="1700808"/>
            <a:ext cx="6518892" cy="42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36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6264" cy="1143000"/>
          </a:xfrm>
        </p:spPr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(</a:t>
            </a:r>
            <a:r>
              <a:rPr lang="lv-LV" sz="3200" b="1" dirty="0" err="1">
                <a:solidFill>
                  <a:srgbClr val="2D3361"/>
                </a:solidFill>
                <a:latin typeface="Arial Black" panose="020B0A04020102020204" pitchFamily="34" charset="0"/>
              </a:rPr>
              <a:t>PBizd+Sbizd+ZDizd-izdPFIF</a:t>
            </a:r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)/iedz.sk. </a:t>
            </a:r>
            <a:r>
              <a:rPr lang="lv-LV" sz="3200" dirty="0">
                <a:solidFill>
                  <a:srgbClr val="2D3361"/>
                </a:solidFill>
                <a:latin typeface="Arial Black" panose="020B0A04020102020204" pitchFamily="34" charset="0"/>
              </a:rPr>
              <a:t>2014.g.</a:t>
            </a:r>
            <a:endParaRPr lang="lv-LV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583" y="1600200"/>
            <a:ext cx="772683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68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6264" cy="1143000"/>
          </a:xfrm>
        </p:spPr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(</a:t>
            </a:r>
            <a:r>
              <a:rPr lang="lv-LV" sz="3200" b="1" dirty="0" err="1">
                <a:solidFill>
                  <a:srgbClr val="2D3361"/>
                </a:solidFill>
                <a:latin typeface="Arial Black" panose="020B0A04020102020204" pitchFamily="34" charset="0"/>
              </a:rPr>
              <a:t>PBizd+Sbizd+ZDizd-izdPFIF</a:t>
            </a:r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)/iedz.sk. </a:t>
            </a:r>
            <a:r>
              <a:rPr lang="lv-LV" sz="3200" dirty="0">
                <a:solidFill>
                  <a:srgbClr val="2D3361"/>
                </a:solidFill>
                <a:latin typeface="Arial Black" panose="020B0A04020102020204" pitchFamily="34" charset="0"/>
              </a:rPr>
              <a:t>2015.g.</a:t>
            </a:r>
            <a:endParaRPr lang="lv-LV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0483"/>
            <a:ext cx="847906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63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Pašvaldību izdevumi sadalījumā pa funkcionālajām kategorijām</a:t>
            </a:r>
            <a:b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</a:br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(COFOG)</a:t>
            </a:r>
            <a:endParaRPr lang="lv-LV" sz="1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403648" y="1772813"/>
          <a:ext cx="6552728" cy="4488503"/>
        </p:xfrm>
        <a:graphic>
          <a:graphicData uri="http://schemas.openxmlformats.org/drawingml/2006/table">
            <a:tbl>
              <a:tblPr firstRow="1" firstCol="1" bandRow="1"/>
              <a:tblGrid>
                <a:gridCol w="1596561">
                  <a:extLst>
                    <a:ext uri="{9D8B030D-6E8A-4147-A177-3AD203B41FA5}">
                      <a16:colId xmlns:a16="http://schemas.microsoft.com/office/drawing/2014/main" val="473065059"/>
                    </a:ext>
                  </a:extLst>
                </a:gridCol>
                <a:gridCol w="4956167">
                  <a:extLst>
                    <a:ext uri="{9D8B030D-6E8A-4147-A177-3AD203B41FA5}">
                      <a16:colId xmlns:a16="http://schemas.microsoft.com/office/drawing/2014/main" val="1917374905"/>
                    </a:ext>
                  </a:extLst>
                </a:gridCol>
              </a:tblGrid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Kods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Nosaukums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002027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01.000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Vispārējie valdības dienesti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34504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Aizsardzība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59596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Sabiedriskā kārtība un drošība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41353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Ekonomiskā darbība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82565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Vides aizsardzība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0108"/>
                  </a:ext>
                </a:extLst>
              </a:tr>
              <a:tr h="468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06.000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Teritoriju un mājokļu apsaimniekošana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287088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Veselība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97158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Atpūta, kultūra un reliģija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77899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Izglītība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405675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Sociālā aizsardzība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31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654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34" y="274638"/>
            <a:ext cx="8229600" cy="1143000"/>
          </a:xfrm>
        </p:spPr>
        <p:txBody>
          <a:bodyPr/>
          <a:lstStyle/>
          <a:p>
            <a:r>
              <a:rPr lang="lv-LV" sz="2800" dirty="0">
                <a:solidFill>
                  <a:srgbClr val="2D3361"/>
                </a:solidFill>
                <a:latin typeface="Arial Black" panose="020B0A04020102020204" pitchFamily="34" charset="0"/>
              </a:rPr>
              <a:t>Uzturēšanas izdevumi 06 kategorijā </a:t>
            </a:r>
            <a:br>
              <a:rPr lang="lv-LV" sz="2800" dirty="0">
                <a:solidFill>
                  <a:srgbClr val="2D3361"/>
                </a:solidFill>
                <a:latin typeface="Arial Black" panose="020B0A04020102020204" pitchFamily="34" charset="0"/>
              </a:rPr>
            </a:br>
            <a:r>
              <a:rPr lang="lv-LV" sz="2800" dirty="0">
                <a:solidFill>
                  <a:srgbClr val="2D3361"/>
                </a:solidFill>
                <a:latin typeface="Arial Black" panose="020B0A04020102020204" pitchFamily="34" charset="0"/>
              </a:rPr>
              <a:t>uz 1 iedz. </a:t>
            </a:r>
            <a:br>
              <a:rPr lang="lv-LV" sz="2800" dirty="0">
                <a:solidFill>
                  <a:srgbClr val="2D3361"/>
                </a:solidFill>
                <a:latin typeface="Arial Black" panose="020B0A04020102020204" pitchFamily="34" charset="0"/>
              </a:rPr>
            </a:br>
            <a:r>
              <a:rPr lang="lv-LV" sz="2800" dirty="0">
                <a:solidFill>
                  <a:srgbClr val="2D3361"/>
                </a:solidFill>
                <a:latin typeface="Arial Black" panose="020B0A04020102020204" pitchFamily="34" charset="0"/>
              </a:rPr>
              <a:t>(Teritoriju un mājokļu apsaimniekošana)</a:t>
            </a:r>
            <a:endParaRPr lang="lv-LV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437" y="1600200"/>
            <a:ext cx="7913446" cy="4637112"/>
          </a:xfrm>
        </p:spPr>
      </p:pic>
    </p:spTree>
    <p:extLst>
      <p:ext uri="{BB962C8B-B14F-4D97-AF65-F5344CB8AC3E}">
        <p14:creationId xmlns:p14="http://schemas.microsoft.com/office/powerpoint/2010/main" val="2673385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34" y="274638"/>
            <a:ext cx="8229600" cy="1143000"/>
          </a:xfrm>
        </p:spPr>
        <p:txBody>
          <a:bodyPr/>
          <a:lstStyle/>
          <a:p>
            <a:r>
              <a:rPr lang="lv-LV" sz="2800" dirty="0">
                <a:solidFill>
                  <a:srgbClr val="2D3361"/>
                </a:solidFill>
                <a:latin typeface="Arial Black" panose="020B0A04020102020204" pitchFamily="34" charset="0"/>
              </a:rPr>
              <a:t>Uzturēšanas izdevumu īpatsvars 06 kategorijā %</a:t>
            </a:r>
            <a:br>
              <a:rPr lang="lv-LV" sz="2800" dirty="0">
                <a:solidFill>
                  <a:srgbClr val="2D3361"/>
                </a:solidFill>
                <a:latin typeface="Arial Black" panose="020B0A04020102020204" pitchFamily="34" charset="0"/>
              </a:rPr>
            </a:br>
            <a:r>
              <a:rPr lang="lv-LV" sz="2800" dirty="0">
                <a:solidFill>
                  <a:srgbClr val="2D3361"/>
                </a:solidFill>
                <a:latin typeface="Arial Black" panose="020B0A04020102020204" pitchFamily="34" charset="0"/>
              </a:rPr>
              <a:t>(Teritoriju un mājokļu apsaimniekošana)</a:t>
            </a:r>
            <a:endParaRPr lang="lv-LV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139" y="1610514"/>
            <a:ext cx="768772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29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Funkcionālās kategorijas izdevumu  klasifikācijas problēmas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sz="2800" dirty="0"/>
          </a:p>
          <a:p>
            <a:r>
              <a:rPr lang="lv-LV" sz="2400" dirty="0"/>
              <a:t>01 kategorijā – viss, kas neiederas citur vai kas attiecas uz vairākām kategorijām</a:t>
            </a:r>
          </a:p>
          <a:p>
            <a:r>
              <a:rPr lang="lv-LV" sz="2400" dirty="0"/>
              <a:t>Atšķirīgi izmantotie principi budžeta elementu un klasifikācijas sasaistē</a:t>
            </a:r>
          </a:p>
          <a:p>
            <a:r>
              <a:rPr lang="lv-LV" sz="2400" dirty="0"/>
              <a:t>Dažāda izpratne, interpretācija par vairākām institūcijām</a:t>
            </a:r>
          </a:p>
          <a:p>
            <a:r>
              <a:rPr lang="lv-LV" sz="2400" dirty="0"/>
              <a:t>Ne visas kategorijas skaidras un piemērotas komunikācijai</a:t>
            </a:r>
            <a:endParaRPr lang="lv-LV" sz="2800" dirty="0"/>
          </a:p>
          <a:p>
            <a:pPr marL="0" lv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61872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COFOG </a:t>
            </a:r>
            <a:r>
              <a:rPr lang="lv-LV" sz="3200" b="1" dirty="0" err="1">
                <a:solidFill>
                  <a:srgbClr val="2D3361"/>
                </a:solidFill>
                <a:latin typeface="Arial Black" panose="020B0A04020102020204" pitchFamily="34" charset="0"/>
              </a:rPr>
              <a:t>pamatgrupu</a:t>
            </a:r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 sadalījums atbilstoši pašvaldību darbībai</a:t>
            </a:r>
            <a:endParaRPr lang="lv-LV" sz="1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192789"/>
              </p:ext>
            </p:extLst>
          </p:nvPr>
        </p:nvGraphicFramePr>
        <p:xfrm>
          <a:off x="1382928" y="1628800"/>
          <a:ext cx="6378143" cy="4776988"/>
        </p:xfrm>
        <a:graphic>
          <a:graphicData uri="http://schemas.openxmlformats.org/drawingml/2006/table">
            <a:tbl>
              <a:tblPr firstRow="1" firstCol="1" bandRow="1"/>
              <a:tblGrid>
                <a:gridCol w="559079">
                  <a:extLst>
                    <a:ext uri="{9D8B030D-6E8A-4147-A177-3AD203B41FA5}">
                      <a16:colId xmlns:a16="http://schemas.microsoft.com/office/drawing/2014/main" val="3072447589"/>
                    </a:ext>
                  </a:extLst>
                </a:gridCol>
                <a:gridCol w="2916642">
                  <a:extLst>
                    <a:ext uri="{9D8B030D-6E8A-4147-A177-3AD203B41FA5}">
                      <a16:colId xmlns:a16="http://schemas.microsoft.com/office/drawing/2014/main" val="630954559"/>
                    </a:ext>
                  </a:extLst>
                </a:gridCol>
                <a:gridCol w="2902422">
                  <a:extLst>
                    <a:ext uri="{9D8B030D-6E8A-4147-A177-3AD203B41FA5}">
                      <a16:colId xmlns:a16="http://schemas.microsoft.com/office/drawing/2014/main" val="2615918467"/>
                    </a:ext>
                  </a:extLst>
                </a:gridCol>
              </a:tblGrid>
              <a:tr h="35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9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Pašvaldību funkciju / </a:t>
                      </a:r>
                      <a:r>
                        <a:rPr lang="lv-LV" sz="1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aktivtāšu</a:t>
                      </a:r>
                      <a:r>
                        <a:rPr lang="lv-LV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grupa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veidojošie budžeta izdevumu kunkcionālās klasifikācijas kodi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826119"/>
                  </a:ext>
                </a:extLst>
              </a:tr>
              <a:tr h="196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PFIF - atskaitīt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01 - EKK7260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52166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Vispārējā pārvalde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(atskaitot EKK 7260)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07665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Informatīvie un kopienu aktivitātes pasākumi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08.300; 08.400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15818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Teritorijas attīstības plānošana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06.200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773058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Būvniecības uzraudzība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04.430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692201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Izglītība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 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26301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Sports un atpūta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08.100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335623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Kultūra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08.200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537724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Sociālie  pakalpojumi un palīdzība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640172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Veselības aprūpe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661644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Sabiedriskā kārtība un drošība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085275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Transports un transporta infrastruktūra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04.500 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498102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Mājokļu un teritorijas apsaimniekošana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06.100; 06.600; 06.400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52675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Ūdensapgāde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06.300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990246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Siltumapgāde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04.300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952104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Atkritumu un  notekūdeņu apsaimniekošana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05.100; 05.200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852226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Vides aizsardzības veicināšana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05.300; 05.400; 05.600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004710"/>
                  </a:ext>
                </a:extLst>
              </a:tr>
              <a:tr h="35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Dažāda veida ekonomiskā darbība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Pārējās 04 apakšgrupas (izņemot 04.430; 04.500)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998538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Pārējie izdevumi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3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999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Pašvaldības darbības veida novērtējums</a:t>
            </a:r>
            <a:endParaRPr lang="lv-LV" sz="1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72627"/>
              </p:ext>
            </p:extLst>
          </p:nvPr>
        </p:nvGraphicFramePr>
        <p:xfrm>
          <a:off x="1187623" y="2060848"/>
          <a:ext cx="6552729" cy="2952328"/>
        </p:xfrm>
        <a:graphic>
          <a:graphicData uri="http://schemas.openxmlformats.org/drawingml/2006/table">
            <a:tbl>
              <a:tblPr firstRow="1" firstCol="1" bandRow="1"/>
              <a:tblGrid>
                <a:gridCol w="359085">
                  <a:extLst>
                    <a:ext uri="{9D8B030D-6E8A-4147-A177-3AD203B41FA5}">
                      <a16:colId xmlns:a16="http://schemas.microsoft.com/office/drawing/2014/main" val="1346352184"/>
                    </a:ext>
                  </a:extLst>
                </a:gridCol>
                <a:gridCol w="2122216">
                  <a:extLst>
                    <a:ext uri="{9D8B030D-6E8A-4147-A177-3AD203B41FA5}">
                      <a16:colId xmlns:a16="http://schemas.microsoft.com/office/drawing/2014/main" val="2189401213"/>
                    </a:ext>
                  </a:extLst>
                </a:gridCol>
                <a:gridCol w="581303">
                  <a:extLst>
                    <a:ext uri="{9D8B030D-6E8A-4147-A177-3AD203B41FA5}">
                      <a16:colId xmlns:a16="http://schemas.microsoft.com/office/drawing/2014/main" val="1179172979"/>
                    </a:ext>
                  </a:extLst>
                </a:gridCol>
                <a:gridCol w="581303">
                  <a:extLst>
                    <a:ext uri="{9D8B030D-6E8A-4147-A177-3AD203B41FA5}">
                      <a16:colId xmlns:a16="http://schemas.microsoft.com/office/drawing/2014/main" val="1601392795"/>
                    </a:ext>
                  </a:extLst>
                </a:gridCol>
                <a:gridCol w="582072">
                  <a:extLst>
                    <a:ext uri="{9D8B030D-6E8A-4147-A177-3AD203B41FA5}">
                      <a16:colId xmlns:a16="http://schemas.microsoft.com/office/drawing/2014/main" val="128549325"/>
                    </a:ext>
                  </a:extLst>
                </a:gridCol>
                <a:gridCol w="581303">
                  <a:extLst>
                    <a:ext uri="{9D8B030D-6E8A-4147-A177-3AD203B41FA5}">
                      <a16:colId xmlns:a16="http://schemas.microsoft.com/office/drawing/2014/main" val="1192493637"/>
                    </a:ext>
                  </a:extLst>
                </a:gridCol>
                <a:gridCol w="582072">
                  <a:extLst>
                    <a:ext uri="{9D8B030D-6E8A-4147-A177-3AD203B41FA5}">
                      <a16:colId xmlns:a16="http://schemas.microsoft.com/office/drawing/2014/main" val="4065883180"/>
                    </a:ext>
                  </a:extLst>
                </a:gridCol>
                <a:gridCol w="581303">
                  <a:extLst>
                    <a:ext uri="{9D8B030D-6E8A-4147-A177-3AD203B41FA5}">
                      <a16:colId xmlns:a16="http://schemas.microsoft.com/office/drawing/2014/main" val="1678685572"/>
                    </a:ext>
                  </a:extLst>
                </a:gridCol>
                <a:gridCol w="582072">
                  <a:extLst>
                    <a:ext uri="{9D8B030D-6E8A-4147-A177-3AD203B41FA5}">
                      <a16:colId xmlns:a16="http://schemas.microsoft.com/office/drawing/2014/main" val="2774956697"/>
                    </a:ext>
                  </a:extLst>
                </a:gridCol>
              </a:tblGrid>
              <a:tr h="162156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Funkcijas veids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Pašvaldības darbības nozare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Politika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Pakalpo-jumi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Adminis-trēšana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Apsaim-niekošana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Uzņēmēj-darbība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Veicinā-šana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Iekšējā atbalsta f-ja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208162"/>
                  </a:ext>
                </a:extLst>
              </a:tr>
              <a:tr h="528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Vispārējā pārvalde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173640"/>
                  </a:ext>
                </a:extLst>
              </a:tr>
              <a:tr h="801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Informatīvie un kopienu aktivitātes pasākumi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7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879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Pašvaldības klientu – mērķa grupu novērtējums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Mērķa grupas vispārīgā pašvaldību analīzes kontekstā</a:t>
            </a:r>
          </a:p>
          <a:p>
            <a:r>
              <a:rPr lang="lv-LV" dirty="0"/>
              <a:t>Mērķa grupas – klienti konkrētu darbību novērtējumā</a:t>
            </a:r>
          </a:p>
        </p:txBody>
      </p:sp>
    </p:spTree>
    <p:extLst>
      <p:ext uri="{BB962C8B-B14F-4D97-AF65-F5344CB8AC3E}">
        <p14:creationId xmlns:p14="http://schemas.microsoft.com/office/powerpoint/2010/main" val="102982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V="1">
            <a:off x="-462677" y="-872306"/>
            <a:ext cx="9982200" cy="5943600"/>
          </a:xfrm>
          <a:prstGeom prst="rect">
            <a:avLst/>
          </a:prstGeom>
          <a:solidFill>
            <a:srgbClr val="FFFFFF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1066800" y="890788"/>
            <a:ext cx="7086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lv-LV" altLang="lv-LV" sz="30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Pašvaldības vidēja termiņa budžeta veidošanas iespējas un pielietojumi</a:t>
            </a:r>
            <a:endParaRPr lang="en-US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16"/>
          <p:cNvSpPr txBox="1">
            <a:spLocks noChangeArrowheads="1"/>
          </p:cNvSpPr>
          <p:nvPr/>
        </p:nvSpPr>
        <p:spPr bwMode="auto">
          <a:xfrm>
            <a:off x="1066800" y="1916832"/>
            <a:ext cx="7086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lv-LV" altLang="lv-LV" sz="2200" dirty="0">
              <a:solidFill>
                <a:srgbClr val="2D3361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b="1" dirty="0">
                <a:solidFill>
                  <a:srgbClr val="2D3361"/>
                </a:solidFill>
                <a:cs typeface="Arial" panose="020B0604020202020204" pitchFamily="34" charset="0"/>
              </a:rPr>
              <a:t>SIA «</a:t>
            </a:r>
            <a:r>
              <a:rPr lang="lv-LV" altLang="lv-LV" sz="2200" b="1" dirty="0" err="1">
                <a:solidFill>
                  <a:srgbClr val="2D3361"/>
                </a:solidFill>
                <a:cs typeface="Arial" panose="020B0604020202020204" pitchFamily="34" charset="0"/>
              </a:rPr>
              <a:t>Konsorts</a:t>
            </a:r>
            <a:r>
              <a:rPr lang="lv-LV" altLang="lv-LV" sz="2200" b="1" dirty="0">
                <a:solidFill>
                  <a:srgbClr val="2D3361"/>
                </a:solidFill>
                <a:cs typeface="Arial" panose="020B0604020202020204" pitchFamily="34" charset="0"/>
              </a:rPr>
              <a:t>»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Kaspars Timofejevs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Uldis Osis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Inga Vilka («Publiskās pārvaldes konsultācijas»)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u.c. </a:t>
            </a:r>
            <a:r>
              <a:rPr lang="lv-LV" altLang="lv-LV" sz="2200" dirty="0" err="1">
                <a:solidFill>
                  <a:srgbClr val="2D3361"/>
                </a:solidFill>
                <a:cs typeface="Arial" panose="020B0604020202020204" pitchFamily="34" charset="0"/>
              </a:rPr>
              <a:t>Konsorts</a:t>
            </a: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 pētnieki</a:t>
            </a:r>
          </a:p>
          <a:p>
            <a:pPr eaLnBrk="1" hangingPunct="1">
              <a:lnSpc>
                <a:spcPct val="150000"/>
              </a:lnSpc>
            </a:pPr>
            <a:endParaRPr lang="lv-LV" altLang="lv-LV" sz="2200" dirty="0">
              <a:solidFill>
                <a:srgbClr val="2D3361"/>
              </a:solidFill>
              <a:cs typeface="Arial" panose="020B0604020202020204" pitchFamily="34" charset="0"/>
            </a:endParaRPr>
          </a:p>
        </p:txBody>
      </p:sp>
      <p:sp>
        <p:nvSpPr>
          <p:cNvPr id="3080" name="TextBox 18"/>
          <p:cNvSpPr txBox="1">
            <a:spLocks noChangeArrowheads="1"/>
          </p:cNvSpPr>
          <p:nvPr/>
        </p:nvSpPr>
        <p:spPr bwMode="auto">
          <a:xfrm flipH="1">
            <a:off x="639763" y="685800"/>
            <a:ext cx="460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lv-LV" sz="6200" dirty="0">
                <a:solidFill>
                  <a:srgbClr val="AB9F91"/>
                </a:solidFill>
                <a:latin typeface="Wingdings" panose="05000000000000000000" pitchFamily="2" charset="2"/>
              </a:rPr>
              <a:t></a:t>
            </a:r>
            <a:endParaRPr lang="en-US" altLang="lv-LV" sz="6200" dirty="0">
              <a:solidFill>
                <a:srgbClr val="AB9F9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26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Priekšlikumi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lv-LV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Pašvaldībām ieteikums budžeta pieprasījumu veidlapas (tabulas) papildināt ar vietu obligāti sniedzamai informācijai par</a:t>
            </a:r>
          </a:p>
          <a:p>
            <a:r>
              <a:rPr lang="lv-LV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institūcijas/programmas darbības raksturu (4.5.nodaļa); </a:t>
            </a:r>
          </a:p>
          <a:p>
            <a:r>
              <a:rPr lang="lv-LV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par iepriekšējā perioda un plānoto klientu apjomu (4.6.nodaļa), tā dinamiku, apmierinātību; </a:t>
            </a:r>
          </a:p>
          <a:p>
            <a:r>
              <a:rPr lang="lv-LV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par paveiktā apjomu un galvenajiem rezultatīvajiem rādītājiem;</a:t>
            </a:r>
          </a:p>
          <a:p>
            <a:r>
              <a:rPr lang="lv-LV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pievienot aprēķinus ar iepriekšējā perioda dažādu rezultātu izdevumiem / izmaksām. </a:t>
            </a:r>
          </a:p>
          <a:p>
            <a:r>
              <a:rPr lang="lv-LV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Institūcijām / struktūrvienībām / programmām veikt savas darbības ekonomiskās efektivitātes analīzi, apzinot izdevumus funkcijas veikšanai / pakalpojuma un izdevumus tās atbalstam un administrācijai. </a:t>
            </a:r>
          </a:p>
          <a:p>
            <a:r>
              <a:rPr lang="lv-LV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Komunicēt ar sabiedrību par budžeta projektu. </a:t>
            </a:r>
          </a:p>
          <a:p>
            <a:r>
              <a:rPr lang="lv-LV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Gada publiskajā pārskatā izskaidrot pašvaldības ieņēmumus un izdevumus, izmantojot sabiedrībai izprotamas budžeta kategorijas un dažādus salīdzinošos rādītājus.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420539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Daudzgadu budžeta veidošana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/>
              <a:t>Pamats – attīstības programma</a:t>
            </a:r>
          </a:p>
          <a:p>
            <a:r>
              <a:rPr lang="lv-LV" sz="2400" dirty="0"/>
              <a:t>Dokuments vairākiem gadiem, gads paliek kā atskaites periods, aktualizēšanas periods</a:t>
            </a:r>
          </a:p>
          <a:p>
            <a:r>
              <a:rPr lang="lv-LV" sz="2400" dirty="0"/>
              <a:t>Sadalījums – darbības budžetā un kapitāla budžetā</a:t>
            </a:r>
          </a:p>
          <a:p>
            <a:r>
              <a:rPr lang="lv-LV" sz="2400" dirty="0"/>
              <a:t>Kapitāla budžeta ieņēmumi – aizņēmumi, speciālu fondu ieņēmumi, īpašuma pārdošana, rezerves fonds, darbības budžets</a:t>
            </a:r>
          </a:p>
          <a:p>
            <a:r>
              <a:rPr lang="lv-LV" sz="2400" dirty="0"/>
              <a:t>Programmu budžeta vai snieguma budžeta pieeja</a:t>
            </a:r>
          </a:p>
          <a:p>
            <a:r>
              <a:rPr lang="lv-LV" sz="2400" dirty="0"/>
              <a:t>Kapitāla budžeta projektu veidi:</a:t>
            </a:r>
          </a:p>
          <a:p>
            <a:pPr lvl="1"/>
            <a:r>
              <a:rPr lang="lv-LV" sz="2000" dirty="0"/>
              <a:t>Dzīves cikla atjaunošanas projekti</a:t>
            </a:r>
          </a:p>
          <a:p>
            <a:pPr lvl="1"/>
            <a:r>
              <a:rPr lang="lv-LV" sz="2000" dirty="0"/>
              <a:t>Izaugsmes projekti</a:t>
            </a:r>
          </a:p>
          <a:p>
            <a:pPr lvl="1"/>
            <a:r>
              <a:rPr lang="lv-LV" sz="2000" dirty="0"/>
              <a:t>Pakalpojumu uzlabošanas projekti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74179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Daudzgadu budžeta prakse Latvijā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/>
              <a:t>Daudzgadu budžeta plānošana tiek veikta, bet plāns nav dokuments</a:t>
            </a:r>
          </a:p>
          <a:p>
            <a:r>
              <a:rPr lang="lv-LV" sz="2800" dirty="0"/>
              <a:t>Rīgas piemērs – ar vidēja termiņa ietvaru</a:t>
            </a:r>
          </a:p>
          <a:p>
            <a:r>
              <a:rPr lang="lv-LV" sz="2800" dirty="0"/>
              <a:t>Likumdošanas prasības</a:t>
            </a:r>
            <a:endParaRPr lang="lv-LV" sz="2800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31119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pk_logo_maza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089650"/>
            <a:ext cx="804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 rot="-5400000">
            <a:off x="2667000" y="-606760"/>
            <a:ext cx="3886200" cy="10744200"/>
          </a:xfrm>
          <a:prstGeom prst="ellipse">
            <a:avLst/>
          </a:prstGeom>
          <a:noFill/>
          <a:ln w="9525">
            <a:solidFill>
              <a:srgbClr val="AB9F9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lv-LV">
              <a:solidFill>
                <a:srgbClr val="FFFFFF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1066800" y="969963"/>
            <a:ext cx="7086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lv-LV" altLang="lv-LV" sz="3000" b="1" dirty="0">
                <a:solidFill>
                  <a:srgbClr val="2D3361"/>
                </a:solidFill>
                <a:latin typeface="Arial Black" panose="020B0A04020102020204" pitchFamily="34" charset="0"/>
              </a:rPr>
              <a:t> </a:t>
            </a:r>
          </a:p>
          <a:p>
            <a:pPr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lv-LV" altLang="lv-LV" sz="3000" b="1" dirty="0">
                <a:solidFill>
                  <a:srgbClr val="2D3361"/>
                </a:solidFill>
                <a:latin typeface="Arial Black" panose="020B0A04020102020204" pitchFamily="34" charset="0"/>
              </a:rPr>
              <a:t>Paldies par uzmanību!</a:t>
            </a:r>
          </a:p>
          <a:p>
            <a:pPr algn="ctr"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lv-LV" altLang="lv-LV" sz="3000" b="1" dirty="0">
                <a:solidFill>
                  <a:srgbClr val="2D3361"/>
                </a:solidFill>
                <a:latin typeface="Arial Black" panose="020B0A04020102020204" pitchFamily="34" charset="0"/>
                <a:hlinkClick r:id="rId3"/>
              </a:rPr>
              <a:t>ppk@ppk.lv</a:t>
            </a:r>
            <a:r>
              <a:rPr lang="lv-LV" altLang="lv-LV" sz="3000" b="1" dirty="0">
                <a:solidFill>
                  <a:srgbClr val="2D3361"/>
                </a:solidFill>
                <a:latin typeface="Arial Black" panose="020B0A04020102020204" pitchFamily="34" charset="0"/>
              </a:rPr>
              <a:t> </a:t>
            </a:r>
          </a:p>
          <a:p>
            <a:pPr eaLnBrk="1" hangingPunct="1"/>
            <a:endParaRPr lang="en-US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2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Mērķis </a:t>
            </a:r>
            <a:br>
              <a:rPr lang="lv-LV" alt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</a:br>
            <a:r>
              <a:rPr lang="lv-LV" altLang="lv-LV" sz="1600" b="1" dirty="0">
                <a:solidFill>
                  <a:srgbClr val="2D3361"/>
                </a:solidFill>
                <a:latin typeface="Arial Black" panose="020B0A04020102020204" pitchFamily="34" charset="0"/>
              </a:rPr>
              <a:t>(no tehniskās specifikācijas)</a:t>
            </a:r>
            <a:endParaRPr lang="lv-LV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Izstrādāt lietišķo zinātnisko pētījumu </a:t>
            </a:r>
          </a:p>
          <a:p>
            <a:pPr marL="0" indent="0">
              <a:buNone/>
            </a:pPr>
            <a:r>
              <a:rPr lang="lv-LV" dirty="0"/>
              <a:t>par iespējām izmantot pašvaldību budžeta informāciju pašvaldības vadīšanai nepieciešamo rezultatīvo rādītāju aprēķināšanai</a:t>
            </a:r>
          </a:p>
        </p:txBody>
      </p:sp>
    </p:spTree>
    <p:extLst>
      <p:ext uri="{BB962C8B-B14F-4D97-AF65-F5344CB8AC3E}">
        <p14:creationId xmlns:p14="http://schemas.microsoft.com/office/powerpoint/2010/main" val="290035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Metodes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/>
              <a:t>Literatūras studijas – teorētiskie aspekti, pētījumi, rokasgrāmatas, dažādi pieredzes gadījumi</a:t>
            </a:r>
          </a:p>
          <a:p>
            <a:r>
              <a:rPr lang="lv-LV" sz="2800" dirty="0"/>
              <a:t>Latvijas tiesību aktu un citu dokumentu studijas</a:t>
            </a:r>
          </a:p>
          <a:p>
            <a:r>
              <a:rPr lang="lv-LV" sz="2800" dirty="0"/>
              <a:t>Pašvaldību budžetu datu no VBPB datu bāzes un citu statistikas datu analīze</a:t>
            </a:r>
          </a:p>
          <a:p>
            <a:r>
              <a:rPr lang="lv-LV" sz="2800" dirty="0" err="1"/>
              <a:t>Pilotpašvaldību</a:t>
            </a:r>
            <a:r>
              <a:rPr lang="lv-LV" sz="2800" dirty="0"/>
              <a:t> situācijas analīze – intervijas, dokumentu un citu materiālu un budžetu analīze</a:t>
            </a:r>
          </a:p>
          <a:p>
            <a:r>
              <a:rPr lang="lv-LV" sz="2800" dirty="0" err="1"/>
              <a:t>Pilotpašvaldību</a:t>
            </a:r>
            <a:r>
              <a:rPr lang="lv-LV" sz="2800" dirty="0"/>
              <a:t> seminārs</a:t>
            </a:r>
          </a:p>
          <a:p>
            <a:r>
              <a:rPr lang="lv-LV" sz="2800" dirty="0"/>
              <a:t>Pētnieku darbs grupā un individuāls darbs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1207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Pētījuma ziņojuma struktūra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lv-LV" sz="2800" dirty="0"/>
              <a:t>Ievads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800" dirty="0"/>
              <a:t>Pašvaldības budžeta vispārīgi aspekti un ārvalstu prakse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800" dirty="0"/>
              <a:t>Budžeta rezultatīvo rādītāju izmantošana sabiedrības vadības attīstības kontekstā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800" dirty="0"/>
              <a:t>Pašvaldību budžets Latvijā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800" dirty="0"/>
              <a:t>Novērtējuma metodikas</a:t>
            </a:r>
          </a:p>
          <a:p>
            <a:pPr marL="0" indent="0">
              <a:buNone/>
            </a:pPr>
            <a:r>
              <a:rPr lang="lv-LV" sz="2800" dirty="0"/>
              <a:t>Vispārīgi secinājumi un priekšlikumi</a:t>
            </a:r>
          </a:p>
          <a:p>
            <a:pPr marL="0" indent="0">
              <a:buNone/>
            </a:pPr>
            <a:r>
              <a:rPr lang="lv-LV" sz="2800" i="1" dirty="0"/>
              <a:t>	Pielikumi</a:t>
            </a:r>
          </a:p>
          <a:p>
            <a:pPr marL="514350" indent="-514350">
              <a:buFont typeface="+mj-lt"/>
              <a:buAutoNum type="arabicPeriod"/>
            </a:pPr>
            <a:endParaRPr lang="lv-LV" sz="2800" dirty="0"/>
          </a:p>
          <a:p>
            <a:endParaRPr lang="lv-LV" sz="2800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5543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Pašvaldības budžeta definīcijas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63242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Budžets ir detalizēts kvantitatīvs plāns finanšu līdzekļu iegūšanai un to izlietošanai noteiktam laika periodam.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63242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Budžets ir struktūrvienības plāns izteikts naudas izteiksmē.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63242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Budžets ir darbinieku vadīšanai izmantots dzīvs process un instruments, kā ietvaros ik gadu tiek noteikti pašvaldības mērķi un uzdevumi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63242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Budžets ir saite starp resursiem un mērķiem, un tas ir sasniedzamo mērķu un atvēlēto resursu monetārs uzskaitījums.</a:t>
            </a:r>
            <a:endParaRPr lang="lv-LV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2379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Pašvaldības budžeta definīcijas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63242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Budžets ir publiskās politikas un finanšu nodoma  izpausme, kā arī vadības instruments un kontroles nodrošināšanas metode.</a:t>
            </a:r>
            <a:endParaRPr lang="lv-LV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63242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Pašvaldības budžets ir svarīgākais dokuments, kas atspoguļo deputātu politisko solījumu ieviešanu dzīvē, bet vienlaikus – arī spēju būt par saimniekiem savā pilsētā. Par budžetu tiek saukta gan naudas plūsma, kas iet caur pašvaldības kasi, gan plāns šīs plūsmas nodrošināšanai.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07950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1530</Words>
  <Application>Microsoft Office PowerPoint</Application>
  <PresentationFormat>On-screen Show (4:3)</PresentationFormat>
  <Paragraphs>324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MS PGothic</vt:lpstr>
      <vt:lpstr>MS PGothic</vt:lpstr>
      <vt:lpstr>Arial</vt:lpstr>
      <vt:lpstr>Arial Black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Pētījuma pilotpašvaldības</vt:lpstr>
      <vt:lpstr>PowerPoint Presentation</vt:lpstr>
      <vt:lpstr>Mērķis  (no tehniskās specifikācijas)</vt:lpstr>
      <vt:lpstr>Metodes</vt:lpstr>
      <vt:lpstr>Pētījuma ziņojuma struktūra</vt:lpstr>
      <vt:lpstr>Pašvaldības budžeta definīcijas</vt:lpstr>
      <vt:lpstr>Pašvaldības budžeta definīcijas</vt:lpstr>
      <vt:lpstr>Pašvaldību budžets kā instruments</vt:lpstr>
      <vt:lpstr>Budžetēšana un budžeta cikls</vt:lpstr>
      <vt:lpstr>Pašvaldības budžeta struktūra</vt:lpstr>
      <vt:lpstr>Pašvaldības budžeta periods un laika ietvars (termiņa horizonts)</vt:lpstr>
      <vt:lpstr>Pašvaldības budžeta struktūras veidošana, balstoties uz</vt:lpstr>
      <vt:lpstr>Pašvaldības budžeta plānošanas pieejas</vt:lpstr>
      <vt:lpstr>Snieguma budžets  (performance budget)</vt:lpstr>
      <vt:lpstr>Moderna pieeja pašvaldības budžetēšanai</vt:lpstr>
      <vt:lpstr>Moderna pieeja pašvaldības budžetēšanai</vt:lpstr>
      <vt:lpstr>Dominējošie sabiedrības vadības modeļi un to instrumenti</vt:lpstr>
      <vt:lpstr>Orientācija uz rezultātu</vt:lpstr>
      <vt:lpstr>Snieguma (performance) konceptuālais ietvars (Bouckart 2013)</vt:lpstr>
      <vt:lpstr>Pašvaldības pakalpojuma / darbības jomas rezultātu ietvars</vt:lpstr>
      <vt:lpstr>Snieguma / uz rezultātu orientēta un tradicionālā plānošana</vt:lpstr>
      <vt:lpstr>Pašvaldības budžets Latvijā</vt:lpstr>
      <vt:lpstr>PowerPoint Presentation</vt:lpstr>
      <vt:lpstr>Pašvaldības budžets stratēģiskās vadīšanas / plānošanas sistēmā Latvijā</vt:lpstr>
      <vt:lpstr>Vispārīgi secinājumi</vt:lpstr>
      <vt:lpstr>Pašvaldību budžetu datu / rādītāju izmantošana</vt:lpstr>
      <vt:lpstr>Latvijas pašvaldību budžetu datu problēmas</vt:lpstr>
      <vt:lpstr>Dundagas novada pšvaldības budžeta ieņēmumi 2015.g.</vt:lpstr>
      <vt:lpstr>(PBizd+Sbizd+ZDizd-izdPFIF)/iedz.sk. 2014.g.</vt:lpstr>
      <vt:lpstr>(PBizd+Sbizd+ZDizd-izdPFIF)/iedz.sk. 2015.g.</vt:lpstr>
      <vt:lpstr>Pašvaldību izdevumi sadalījumā pa funkcionālajām kategorijām (COFOG)</vt:lpstr>
      <vt:lpstr>Uzturēšanas izdevumi 06 kategorijā  uz 1 iedz.  (Teritoriju un mājokļu apsaimniekošana)</vt:lpstr>
      <vt:lpstr>Uzturēšanas izdevumu īpatsvars 06 kategorijā % (Teritoriju un mājokļu apsaimniekošana)</vt:lpstr>
      <vt:lpstr>Funkcionālās kategorijas izdevumu  klasifikācijas problēmas</vt:lpstr>
      <vt:lpstr>COFOG pamatgrupu sadalījums atbilstoši pašvaldību darbībai</vt:lpstr>
      <vt:lpstr>Pašvaldības darbības veida novērtējums</vt:lpstr>
      <vt:lpstr>Pašvaldības klientu – mērķa grupu novērtējums</vt:lpstr>
      <vt:lpstr>Priekšlikumi</vt:lpstr>
      <vt:lpstr>Daudzgadu budžeta veidošana</vt:lpstr>
      <vt:lpstr>Daudzgadu budžeta prakse Latvijā</vt:lpstr>
      <vt:lpstr>PowerPoint Presentation</vt:lpstr>
    </vt:vector>
  </TitlesOfParts>
  <Company>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Elina Kaleja</dc:creator>
  <cp:lastModifiedBy>Inga Vilka</cp:lastModifiedBy>
  <cp:revision>64</cp:revision>
  <cp:lastPrinted>2016-10-26T05:37:51Z</cp:lastPrinted>
  <dcterms:created xsi:type="dcterms:W3CDTF">2009-05-07T06:56:26Z</dcterms:created>
  <dcterms:modified xsi:type="dcterms:W3CDTF">2016-10-26T05:38:50Z</dcterms:modified>
</cp:coreProperties>
</file>