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93" r:id="rId2"/>
    <p:sldId id="295" r:id="rId3"/>
    <p:sldId id="294" r:id="rId4"/>
    <p:sldId id="257" r:id="rId5"/>
    <p:sldId id="256" r:id="rId6"/>
    <p:sldId id="269" r:id="rId7"/>
    <p:sldId id="258" r:id="rId8"/>
    <p:sldId id="292" r:id="rId9"/>
    <p:sldId id="270" r:id="rId10"/>
    <p:sldId id="278" r:id="rId11"/>
    <p:sldId id="263" r:id="rId12"/>
  </p:sldIdLst>
  <p:sldSz cx="18288000" cy="10287000"/>
  <p:notesSz cx="6724650" cy="9774238"/>
  <p:embeddedFontLs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Verdana Bold" panose="020B08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885353" cy="36653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79291" y="0"/>
            <a:ext cx="3885353" cy="36653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549275"/>
            <a:ext cx="4873625" cy="2741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96620" y="3475284"/>
            <a:ext cx="7172960" cy="3293716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50571"/>
            <a:ext cx="3885353" cy="36483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79291" y="6950571"/>
            <a:ext cx="3885353" cy="36483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12" cy="34362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3169" y="0"/>
            <a:ext cx="3995412" cy="34362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41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018" y="3258079"/>
            <a:ext cx="7376145" cy="3087858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6159"/>
            <a:ext cx="3995412" cy="34203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3169" y="6516159"/>
            <a:ext cx="3995412" cy="34203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12" cy="34362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3169" y="0"/>
            <a:ext cx="3995412" cy="34362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41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018" y="3258079"/>
            <a:ext cx="7376145" cy="3087858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6159"/>
            <a:ext cx="3995412" cy="34203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3169" y="6516159"/>
            <a:ext cx="3995412" cy="34203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885353" cy="36653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79291" y="0"/>
            <a:ext cx="3885353" cy="36653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549275"/>
            <a:ext cx="4873625" cy="2741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96620" y="3475284"/>
            <a:ext cx="7172960" cy="3293716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50571"/>
            <a:ext cx="3885353" cy="36483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79291" y="6950571"/>
            <a:ext cx="3885353" cy="36483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5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90C39-405F-5F0F-F61D-A789B6515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FEAC4B-19B2-6548-1667-D2B69C006EC8}"/>
              </a:ext>
            </a:extLst>
          </p:cNvPr>
          <p:cNvGrpSpPr/>
          <p:nvPr/>
        </p:nvGrpSpPr>
        <p:grpSpPr>
          <a:xfrm>
            <a:off x="0" y="3145498"/>
            <a:ext cx="18288181" cy="7141502"/>
            <a:chOff x="0" y="0"/>
            <a:chExt cx="24384241" cy="95220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87A9C79-27E1-9D5B-5F79-EFC13E580994}"/>
                </a:ext>
              </a:extLst>
            </p:cNvPr>
            <p:cNvSpPr/>
            <p:nvPr/>
          </p:nvSpPr>
          <p:spPr>
            <a:xfrm>
              <a:off x="0" y="0"/>
              <a:ext cx="24384254" cy="9521952"/>
            </a:xfrm>
            <a:custGeom>
              <a:avLst/>
              <a:gdLst/>
              <a:ahLst/>
              <a:cxnLst/>
              <a:rect l="l" t="t" r="r" b="b"/>
              <a:pathLst>
                <a:path w="24384254" h="9521952">
                  <a:moveTo>
                    <a:pt x="0" y="0"/>
                  </a:moveTo>
                  <a:lnTo>
                    <a:pt x="24384254" y="0"/>
                  </a:lnTo>
                  <a:lnTo>
                    <a:pt x="24384254" y="9521952"/>
                  </a:lnTo>
                  <a:lnTo>
                    <a:pt x="0" y="9521952"/>
                  </a:lnTo>
                  <a:close/>
                </a:path>
              </a:pathLst>
            </a:custGeom>
            <a:solidFill>
              <a:srgbClr val="6646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26727F3-C8FD-1C23-4225-35B2934D2476}"/>
              </a:ext>
            </a:extLst>
          </p:cNvPr>
          <p:cNvGrpSpPr/>
          <p:nvPr/>
        </p:nvGrpSpPr>
        <p:grpSpPr>
          <a:xfrm>
            <a:off x="1164241" y="0"/>
            <a:ext cx="3591001" cy="2716740"/>
            <a:chOff x="0" y="0"/>
            <a:chExt cx="4788002" cy="3622319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02EEE22-3E53-9DAD-D633-1C4F2D8A53FA}"/>
                </a:ext>
              </a:extLst>
            </p:cNvPr>
            <p:cNvSpPr/>
            <p:nvPr/>
          </p:nvSpPr>
          <p:spPr>
            <a:xfrm>
              <a:off x="0" y="0"/>
              <a:ext cx="4788027" cy="3622294"/>
            </a:xfrm>
            <a:custGeom>
              <a:avLst/>
              <a:gdLst/>
              <a:ahLst/>
              <a:cxnLst/>
              <a:rect l="l" t="t" r="r" b="b"/>
              <a:pathLst>
                <a:path w="4788027" h="3622294">
                  <a:moveTo>
                    <a:pt x="0" y="0"/>
                  </a:moveTo>
                  <a:lnTo>
                    <a:pt x="4788027" y="0"/>
                  </a:lnTo>
                  <a:lnTo>
                    <a:pt x="4788027" y="3622294"/>
                  </a:lnTo>
                  <a:lnTo>
                    <a:pt x="0" y="3622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6754" b="-1675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CB826D35-A41E-0CDD-C4F6-297556595C82}"/>
              </a:ext>
            </a:extLst>
          </p:cNvPr>
          <p:cNvSpPr txBox="1"/>
          <p:nvPr/>
        </p:nvSpPr>
        <p:spPr>
          <a:xfrm>
            <a:off x="914400" y="4686300"/>
            <a:ext cx="10515600" cy="3334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90"/>
              </a:lnSpc>
            </a:pPr>
            <a:r>
              <a:rPr lang="lv-LV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Piedāvātie normatīvo aktu grozījumi eksaminācijā un valsts izglītības standartos</a:t>
            </a:r>
            <a:endParaRPr lang="en-US" sz="5500" b="1" dirty="0">
              <a:solidFill>
                <a:srgbClr val="FFFFFF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5D04291-3F3B-F491-F1F0-88632BE40A26}"/>
              </a:ext>
            </a:extLst>
          </p:cNvPr>
          <p:cNvGrpSpPr/>
          <p:nvPr/>
        </p:nvGrpSpPr>
        <p:grpSpPr>
          <a:xfrm>
            <a:off x="1585979" y="0"/>
            <a:ext cx="2988364" cy="3016977"/>
            <a:chOff x="0" y="0"/>
            <a:chExt cx="3984485" cy="402263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DD299A8-0FBF-64C5-4CDE-62869462A309}"/>
                </a:ext>
              </a:extLst>
            </p:cNvPr>
            <p:cNvSpPr/>
            <p:nvPr/>
          </p:nvSpPr>
          <p:spPr>
            <a:xfrm>
              <a:off x="0" y="0"/>
              <a:ext cx="3984498" cy="4022598"/>
            </a:xfrm>
            <a:custGeom>
              <a:avLst/>
              <a:gdLst/>
              <a:ahLst/>
              <a:cxnLst/>
              <a:rect l="l" t="t" r="r" b="b"/>
              <a:pathLst>
                <a:path w="3984498" h="4022598">
                  <a:moveTo>
                    <a:pt x="0" y="0"/>
                  </a:moveTo>
                  <a:lnTo>
                    <a:pt x="3984498" y="0"/>
                  </a:lnTo>
                  <a:lnTo>
                    <a:pt x="3984498" y="4022598"/>
                  </a:lnTo>
                  <a:lnTo>
                    <a:pt x="0" y="4022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3442880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04635-17F7-F05D-BBE4-A7B7BA3BA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E77223B-60B7-D384-27DA-E140E5D376A0}"/>
              </a:ext>
            </a:extLst>
          </p:cNvPr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523F717-75F9-36EA-40F2-7B625080A99F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5583A7E-C7B9-3A2C-E3F9-89B328B69828}"/>
              </a:ext>
            </a:extLst>
          </p:cNvPr>
          <p:cNvGrpSpPr/>
          <p:nvPr/>
        </p:nvGrpSpPr>
        <p:grpSpPr>
          <a:xfrm>
            <a:off x="925562" y="385020"/>
            <a:ext cx="12028438" cy="1714500"/>
            <a:chOff x="-1" y="0"/>
            <a:chExt cx="16037917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7B26740-63D5-9B10-BB78-6A9555BED54F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25BD873-7004-D307-59E2-B1322A9B11F5}"/>
                </a:ext>
              </a:extLst>
            </p:cNvPr>
            <p:cNvSpPr txBox="1"/>
            <p:nvPr/>
          </p:nvSpPr>
          <p:spPr>
            <a:xfrm>
              <a:off x="-1" y="0"/>
              <a:ext cx="16037917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50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PLĀNOTIE GROZĪJUMI </a:t>
              </a:r>
            </a:p>
          </p:txBody>
        </p:sp>
      </p:grpSp>
      <p:pic>
        <p:nvPicPr>
          <p:cNvPr id="44" name="Google Shape;589;p48">
            <a:extLst>
              <a:ext uri="{FF2B5EF4-FFF2-40B4-BE49-F238E27FC236}">
                <a16:creationId xmlns:a16="http://schemas.microsoft.com/office/drawing/2014/main" id="{FCA95DB3-9CBA-78E9-9050-34FB5CE875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554200" y="81562"/>
            <a:ext cx="1524000" cy="1524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576;p48">
            <a:extLst>
              <a:ext uri="{FF2B5EF4-FFF2-40B4-BE49-F238E27FC236}">
                <a16:creationId xmlns:a16="http://schemas.microsoft.com/office/drawing/2014/main" id="{AC84D1ED-63B9-D60E-3C41-3B42C1140EDF}"/>
              </a:ext>
            </a:extLst>
          </p:cNvPr>
          <p:cNvSpPr txBox="1"/>
          <p:nvPr/>
        </p:nvSpPr>
        <p:spPr>
          <a:xfrm>
            <a:off x="7239000" y="3771900"/>
            <a:ext cx="5256810" cy="15270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ctr" anchorCtr="0" compatLnSpc="1">
            <a:noAutofit/>
          </a:bodyPr>
          <a:lstStyle/>
          <a:p>
            <a:pPr>
              <a:defRPr sz="1600" b="1"/>
            </a:pPr>
            <a:r>
              <a:rPr lang="lv-LV" sz="3700" kern="0" dirty="0">
                <a:solidFill>
                  <a:srgbClr val="664690"/>
                </a:solidFill>
                <a:latin typeface="Verdana"/>
                <a:ea typeface="Verdana"/>
                <a:cs typeface="Verdana"/>
              </a:rPr>
              <a:t>Sociālais pedagogs</a:t>
            </a:r>
            <a:endParaRPr lang="lv-LV" sz="37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Google Shape;576;p48">
            <a:extLst>
              <a:ext uri="{FF2B5EF4-FFF2-40B4-BE49-F238E27FC236}">
                <a16:creationId xmlns:a16="http://schemas.microsoft.com/office/drawing/2014/main" id="{C579CEA4-03D1-5010-AF18-12B638B60907}"/>
              </a:ext>
            </a:extLst>
          </p:cNvPr>
          <p:cNvSpPr txBox="1"/>
          <p:nvPr/>
        </p:nvSpPr>
        <p:spPr>
          <a:xfrm>
            <a:off x="8915400" y="5878407"/>
            <a:ext cx="5256810" cy="15270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ctr" anchorCtr="0" compatLnSpc="1">
            <a:noAutofit/>
          </a:bodyPr>
          <a:lstStyle/>
          <a:p>
            <a:pPr>
              <a:defRPr sz="1600" b="1"/>
            </a:pPr>
            <a:r>
              <a:rPr lang="lv-LV" sz="3700" kern="0" dirty="0">
                <a:solidFill>
                  <a:srgbClr val="664690"/>
                </a:solidFill>
                <a:latin typeface="Verdana"/>
                <a:ea typeface="Verdana"/>
              </a:rPr>
              <a:t>10% piemaksa ģimnāziju vadībai</a:t>
            </a:r>
            <a:endParaRPr lang="lv-LV" sz="37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oogle Shape;358;p35">
            <a:extLst>
              <a:ext uri="{FF2B5EF4-FFF2-40B4-BE49-F238E27FC236}">
                <a16:creationId xmlns:a16="http://schemas.microsoft.com/office/drawing/2014/main" id="{8E668013-1AAB-1FEB-36BC-4CB124DFF26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7467600" y="6146497"/>
            <a:ext cx="1044779" cy="104477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360;p35">
            <a:extLst>
              <a:ext uri="{FF2B5EF4-FFF2-40B4-BE49-F238E27FC236}">
                <a16:creationId xmlns:a16="http://schemas.microsoft.com/office/drawing/2014/main" id="{B4EF509D-E8B2-FF41-CCAE-E89FC3A8FD9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943600" y="3796145"/>
            <a:ext cx="1108168" cy="11081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Google Shape;958;p69">
            <a:extLst>
              <a:ext uri="{FF2B5EF4-FFF2-40B4-BE49-F238E27FC236}">
                <a16:creationId xmlns:a16="http://schemas.microsoft.com/office/drawing/2014/main" id="{8855B50D-EFF5-A737-99E4-BF9943A17E7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l="34703" r="34706"/>
          <a:stretch>
            <a:fillRect/>
          </a:stretch>
        </p:blipFill>
        <p:spPr>
          <a:xfrm>
            <a:off x="-6824" y="2484540"/>
            <a:ext cx="3810000" cy="78024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TextBox 11">
            <a:extLst>
              <a:ext uri="{FF2B5EF4-FFF2-40B4-BE49-F238E27FC236}">
                <a16:creationId xmlns:a16="http://schemas.microsoft.com/office/drawing/2014/main" id="{C3E3E842-B6EB-4A8D-C9D3-1E6DECF86DA0}"/>
              </a:ext>
            </a:extLst>
          </p:cNvPr>
          <p:cNvSpPr txBox="1"/>
          <p:nvPr/>
        </p:nvSpPr>
        <p:spPr>
          <a:xfrm>
            <a:off x="609600" y="1711975"/>
            <a:ext cx="154686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lv-LV" sz="35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MK noteikumos Nr. 445</a:t>
            </a:r>
            <a:r>
              <a:rPr lang="lv-LV" sz="36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«Pedagogu darba samaksas noteikumi»</a:t>
            </a:r>
            <a:endParaRPr lang="en-US" sz="36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02406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146612"/>
            <a:ext cx="18288000" cy="7140388"/>
            <a:chOff x="0" y="0"/>
            <a:chExt cx="24384000" cy="95205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9520555"/>
            </a:xfrm>
            <a:custGeom>
              <a:avLst/>
              <a:gdLst/>
              <a:ahLst/>
              <a:cxnLst/>
              <a:rect l="l" t="t" r="r" b="b"/>
              <a:pathLst>
                <a:path w="24384000" h="9520555">
                  <a:moveTo>
                    <a:pt x="0" y="0"/>
                  </a:moveTo>
                  <a:lnTo>
                    <a:pt x="24384000" y="0"/>
                  </a:lnTo>
                  <a:lnTo>
                    <a:pt x="24384000" y="9520555"/>
                  </a:lnTo>
                  <a:lnTo>
                    <a:pt x="0" y="9520555"/>
                  </a:lnTo>
                  <a:close/>
                </a:path>
              </a:pathLst>
            </a:custGeom>
            <a:solidFill>
              <a:srgbClr val="6646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801868" y="7941512"/>
            <a:ext cx="387106" cy="38710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28359" tIns="28359" rIns="28359" bIns="28359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887579" y="8027899"/>
            <a:ext cx="215684" cy="214331"/>
          </a:xfrm>
          <a:custGeom>
            <a:avLst/>
            <a:gdLst/>
            <a:ahLst/>
            <a:cxnLst/>
            <a:rect l="l" t="t" r="r" b="b"/>
            <a:pathLst>
              <a:path w="215684" h="214331">
                <a:moveTo>
                  <a:pt x="0" y="0"/>
                </a:moveTo>
                <a:lnTo>
                  <a:pt x="215684" y="0"/>
                </a:lnTo>
                <a:lnTo>
                  <a:pt x="215684" y="214331"/>
                </a:lnTo>
                <a:lnTo>
                  <a:pt x="0" y="214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938" t="-9310" r="-8938" b="-9310"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8" name="Group 8"/>
          <p:cNvGrpSpPr/>
          <p:nvPr/>
        </p:nvGrpSpPr>
        <p:grpSpPr>
          <a:xfrm>
            <a:off x="1163555" y="0"/>
            <a:ext cx="3590792" cy="2716311"/>
            <a:chOff x="0" y="0"/>
            <a:chExt cx="4787722" cy="36217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87773" cy="3621786"/>
            </a:xfrm>
            <a:custGeom>
              <a:avLst/>
              <a:gdLst/>
              <a:ahLst/>
              <a:cxnLst/>
              <a:rect l="l" t="t" r="r" b="b"/>
              <a:pathLst>
                <a:path w="4787773" h="3621786">
                  <a:moveTo>
                    <a:pt x="0" y="0"/>
                  </a:moveTo>
                  <a:lnTo>
                    <a:pt x="4787773" y="0"/>
                  </a:lnTo>
                  <a:lnTo>
                    <a:pt x="4787773" y="3621786"/>
                  </a:lnTo>
                  <a:lnTo>
                    <a:pt x="0" y="3621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" b="-33520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587975" y="7939811"/>
            <a:ext cx="386991" cy="386991"/>
            <a:chOff x="0" y="0"/>
            <a:chExt cx="515988" cy="515988"/>
          </a:xfrm>
        </p:grpSpPr>
        <p:sp>
          <p:nvSpPr>
            <p:cNvPr id="11" name="Freeform 11" descr="A purple letter f in a white circle  Description automatically generated"/>
            <p:cNvSpPr/>
            <p:nvPr/>
          </p:nvSpPr>
          <p:spPr>
            <a:xfrm>
              <a:off x="0" y="0"/>
              <a:ext cx="516001" cy="516001"/>
            </a:xfrm>
            <a:custGeom>
              <a:avLst/>
              <a:gdLst/>
              <a:ahLst/>
              <a:cxnLst/>
              <a:rect l="l" t="t" r="r" b="b"/>
              <a:pathLst>
                <a:path w="516001" h="516001">
                  <a:moveTo>
                    <a:pt x="0" y="0"/>
                  </a:moveTo>
                  <a:lnTo>
                    <a:pt x="516001" y="0"/>
                  </a:lnTo>
                  <a:lnTo>
                    <a:pt x="516001" y="516001"/>
                  </a:lnTo>
                  <a:lnTo>
                    <a:pt x="0" y="516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2" b="2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638874" y="4320330"/>
            <a:ext cx="8799662" cy="3581400"/>
            <a:chOff x="0" y="0"/>
            <a:chExt cx="11732882" cy="4775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732876" cy="4775200"/>
            </a:xfrm>
            <a:custGeom>
              <a:avLst/>
              <a:gdLst/>
              <a:ahLst/>
              <a:cxnLst/>
              <a:rect l="l" t="t" r="r" b="b"/>
              <a:pathLst>
                <a:path w="11732876" h="4775200">
                  <a:moveTo>
                    <a:pt x="0" y="0"/>
                  </a:moveTo>
                  <a:lnTo>
                    <a:pt x="11732876" y="0"/>
                  </a:lnTo>
                  <a:lnTo>
                    <a:pt x="11732876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2218" r="-2218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11732882" cy="46894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PALDIES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17308" y="0"/>
            <a:ext cx="3085528" cy="3115342"/>
            <a:chOff x="0" y="0"/>
            <a:chExt cx="4114038" cy="41537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14038" cy="4153789"/>
            </a:xfrm>
            <a:custGeom>
              <a:avLst/>
              <a:gdLst/>
              <a:ahLst/>
              <a:cxnLst/>
              <a:rect l="l" t="t" r="r" b="b"/>
              <a:pathLst>
                <a:path w="4114038" h="4153789">
                  <a:moveTo>
                    <a:pt x="0" y="0"/>
                  </a:moveTo>
                  <a:lnTo>
                    <a:pt x="4114038" y="0"/>
                  </a:lnTo>
                  <a:lnTo>
                    <a:pt x="4114038" y="4153789"/>
                  </a:lnTo>
                  <a:lnTo>
                    <a:pt x="0" y="4153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88690" y="7936268"/>
            <a:ext cx="383562" cy="383562"/>
            <a:chOff x="0" y="0"/>
            <a:chExt cx="511416" cy="511416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511416" cy="511416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20578" y="133551"/>
              <a:ext cx="270260" cy="244315"/>
            </a:xfrm>
            <a:custGeom>
              <a:avLst/>
              <a:gdLst/>
              <a:ahLst/>
              <a:cxnLst/>
              <a:rect l="l" t="t" r="r" b="b"/>
              <a:pathLst>
                <a:path w="270260" h="244315">
                  <a:moveTo>
                    <a:pt x="0" y="0"/>
                  </a:moveTo>
                  <a:lnTo>
                    <a:pt x="270260" y="0"/>
                  </a:lnTo>
                  <a:lnTo>
                    <a:pt x="270260" y="244315"/>
                  </a:lnTo>
                  <a:lnTo>
                    <a:pt x="0" y="244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596077" y="7964053"/>
            <a:ext cx="1815598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095362" y="7964053"/>
            <a:ext cx="2951397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313537" y="7964053"/>
            <a:ext cx="2951397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izglitibasministrija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44B0-7D8A-5477-62ED-E8D27673F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75148BC-AFD4-64F6-AC9D-2BA5C3C3B57B}"/>
              </a:ext>
            </a:extLst>
          </p:cNvPr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A1D5BD5-D71D-3900-CE9D-2D0BDA4B4F46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E5EBBD9F-24B0-4C82-40B6-DD4ABD2BD99E}"/>
              </a:ext>
            </a:extLst>
          </p:cNvPr>
          <p:cNvGrpSpPr/>
          <p:nvPr/>
        </p:nvGrpSpPr>
        <p:grpSpPr>
          <a:xfrm>
            <a:off x="925562" y="385020"/>
            <a:ext cx="11876037" cy="1714500"/>
            <a:chOff x="-1" y="0"/>
            <a:chExt cx="158347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E238C5-410A-1DF4-A683-C6CD41E69A53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715A081-3567-F0D3-DF16-E5DBFD40CB68}"/>
                </a:ext>
              </a:extLst>
            </p:cNvPr>
            <p:cNvSpPr txBox="1"/>
            <p:nvPr/>
          </p:nvSpPr>
          <p:spPr>
            <a:xfrm>
              <a:off x="-1" y="0"/>
              <a:ext cx="158347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50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GROZĀMIE / IZSTRĀDĀTIE MINISTRU KABINETA NOTEIKUMI</a:t>
              </a:r>
              <a:endParaRPr lang="en-US" sz="50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BFF55BC-8F4B-1E9C-8627-0663F4FFFEB6}"/>
              </a:ext>
            </a:extLst>
          </p:cNvPr>
          <p:cNvGrpSpPr/>
          <p:nvPr/>
        </p:nvGrpSpPr>
        <p:grpSpPr>
          <a:xfrm>
            <a:off x="925058" y="4611239"/>
            <a:ext cx="16407131" cy="2746574"/>
            <a:chOff x="0" y="2076773"/>
            <a:chExt cx="21876175" cy="3662098"/>
          </a:xfrm>
        </p:grpSpPr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3DF4BF6-1F62-F860-06F3-EFA77D6C8E23}"/>
                </a:ext>
              </a:extLst>
            </p:cNvPr>
            <p:cNvSpPr txBox="1"/>
            <p:nvPr/>
          </p:nvSpPr>
          <p:spPr>
            <a:xfrm>
              <a:off x="0" y="3737298"/>
              <a:ext cx="5474799" cy="20015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69874" lvl="1" algn="ctr">
                <a:lnSpc>
                  <a:spcPts val="2999"/>
                </a:lnSpc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«Noteikumi par valsts pamatizglītības standartu un pamatizglītības programmu paraugiem.»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CB36531-4E11-B94C-375D-7F45F30DA00D}"/>
                </a:ext>
              </a:extLst>
            </p:cNvPr>
            <p:cNvSpPr txBox="1"/>
            <p:nvPr/>
          </p:nvSpPr>
          <p:spPr>
            <a:xfrm>
              <a:off x="15049864" y="3824678"/>
              <a:ext cx="6826311" cy="1488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«Noteikumi par valsts pārbaudes darbu norises laiku 2026./2027. mācību gadā.»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D0B0610-2D81-7B7B-3D97-BB8516C981F8}"/>
                </a:ext>
              </a:extLst>
            </p:cNvPr>
            <p:cNvSpPr txBox="1"/>
            <p:nvPr/>
          </p:nvSpPr>
          <p:spPr>
            <a:xfrm>
              <a:off x="6877368" y="3824678"/>
              <a:ext cx="6991397" cy="180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«Noteikumi par valsts vispārējās vidējās izglītības standartu un vispārējās vidējās izglītības programmu paraugiem.»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6E13381-2723-03DA-5FA8-2153E619EECA}"/>
                </a:ext>
              </a:extLst>
            </p:cNvPr>
            <p:cNvSpPr txBox="1"/>
            <p:nvPr/>
          </p:nvSpPr>
          <p:spPr>
            <a:xfrm>
              <a:off x="0" y="2076773"/>
              <a:ext cx="5699519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noteikumi Nr. 747</a:t>
              </a:r>
              <a:endParaRPr lang="en-US" sz="35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8317ACA-2271-3F25-3035-9026C4F18109}"/>
                </a:ext>
              </a:extLst>
            </p:cNvPr>
            <p:cNvSpPr txBox="1"/>
            <p:nvPr/>
          </p:nvSpPr>
          <p:spPr>
            <a:xfrm>
              <a:off x="14800280" y="2076773"/>
              <a:ext cx="6826309" cy="14362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6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noteikumu projekts </a:t>
              </a:r>
              <a:r>
                <a:rPr lang="lv-LV" sz="3600" b="1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26-TA-523</a:t>
              </a:r>
              <a:endParaRPr lang="en-US" sz="36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E22AF09-C629-69E5-A8E0-C122D08AC905}"/>
                </a:ext>
              </a:extLst>
            </p:cNvPr>
            <p:cNvSpPr txBox="1"/>
            <p:nvPr/>
          </p:nvSpPr>
          <p:spPr>
            <a:xfrm>
              <a:off x="6877368" y="2076773"/>
              <a:ext cx="6991397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noteikumi </a:t>
              </a:r>
            </a:p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Nr. 416</a:t>
              </a:r>
              <a:endParaRPr lang="en-US" sz="35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pic>
        <p:nvPicPr>
          <p:cNvPr id="12" name="Google Shape;338;p35">
            <a:extLst>
              <a:ext uri="{FF2B5EF4-FFF2-40B4-BE49-F238E27FC236}">
                <a16:creationId xmlns:a16="http://schemas.microsoft.com/office/drawing/2014/main" id="{C59378BC-9927-05C1-7B4C-99EB35BDE0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446476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Google Shape;338;p35">
            <a:extLst>
              <a:ext uri="{FF2B5EF4-FFF2-40B4-BE49-F238E27FC236}">
                <a16:creationId xmlns:a16="http://schemas.microsoft.com/office/drawing/2014/main" id="{2A094CB7-8DDE-9CF3-2CC5-3EB34116E1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264284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Google Shape;338;p35">
            <a:extLst>
              <a:ext uri="{FF2B5EF4-FFF2-40B4-BE49-F238E27FC236}">
                <a16:creationId xmlns:a16="http://schemas.microsoft.com/office/drawing/2014/main" id="{3EE167C6-FF90-A45D-70CF-2B3D14AD966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249400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03099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5163" y="9849107"/>
            <a:ext cx="586940" cy="437302"/>
            <a:chOff x="0" y="0"/>
            <a:chExt cx="782587" cy="5830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2574" cy="583057"/>
            </a:xfrm>
            <a:custGeom>
              <a:avLst/>
              <a:gdLst/>
              <a:ahLst/>
              <a:cxnLst/>
              <a:rect l="l" t="t" r="r" b="b"/>
              <a:pathLst>
                <a:path w="782574" h="583057">
                  <a:moveTo>
                    <a:pt x="0" y="0"/>
                  </a:moveTo>
                  <a:lnTo>
                    <a:pt x="782574" y="0"/>
                  </a:lnTo>
                  <a:lnTo>
                    <a:pt x="782574" y="583057"/>
                  </a:lnTo>
                  <a:lnTo>
                    <a:pt x="0" y="583057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"/>
            <a:ext cx="18288000" cy="2487711"/>
            <a:chOff x="0" y="0"/>
            <a:chExt cx="24384000" cy="3316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3316986"/>
            </a:xfrm>
            <a:custGeom>
              <a:avLst/>
              <a:gdLst/>
              <a:ahLst/>
              <a:cxnLst/>
              <a:rect l="l" t="t" r="r" b="b"/>
              <a:pathLst>
                <a:path w="24384000" h="3316986">
                  <a:moveTo>
                    <a:pt x="0" y="0"/>
                  </a:moveTo>
                  <a:lnTo>
                    <a:pt x="24384000" y="0"/>
                  </a:lnTo>
                  <a:lnTo>
                    <a:pt x="24384000" y="3316986"/>
                  </a:lnTo>
                  <a:lnTo>
                    <a:pt x="0" y="3316986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80780" y="2649637"/>
            <a:ext cx="6736102" cy="6899774"/>
            <a:chOff x="0" y="0"/>
            <a:chExt cx="2821233" cy="2889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21232" cy="2889782"/>
            </a:xfrm>
            <a:custGeom>
              <a:avLst/>
              <a:gdLst/>
              <a:ahLst/>
              <a:cxnLst/>
              <a:rect l="l" t="t" r="r" b="b"/>
              <a:pathLst>
                <a:path w="2821232" h="2889782">
                  <a:moveTo>
                    <a:pt x="42525" y="0"/>
                  </a:moveTo>
                  <a:lnTo>
                    <a:pt x="2778708" y="0"/>
                  </a:lnTo>
                  <a:cubicBezTo>
                    <a:pt x="2789986" y="0"/>
                    <a:pt x="2800802" y="4480"/>
                    <a:pt x="2808777" y="12455"/>
                  </a:cubicBezTo>
                  <a:cubicBezTo>
                    <a:pt x="2816752" y="20430"/>
                    <a:pt x="2821232" y="31246"/>
                    <a:pt x="2821232" y="42525"/>
                  </a:cubicBezTo>
                  <a:lnTo>
                    <a:pt x="2821232" y="2847257"/>
                  </a:lnTo>
                  <a:cubicBezTo>
                    <a:pt x="2821232" y="2858535"/>
                    <a:pt x="2816752" y="2869352"/>
                    <a:pt x="2808777" y="2877327"/>
                  </a:cubicBezTo>
                  <a:cubicBezTo>
                    <a:pt x="2800802" y="2885302"/>
                    <a:pt x="2789986" y="2889782"/>
                    <a:pt x="2778708" y="2889782"/>
                  </a:cubicBezTo>
                  <a:lnTo>
                    <a:pt x="42525" y="2889782"/>
                  </a:lnTo>
                  <a:cubicBezTo>
                    <a:pt x="31246" y="2889782"/>
                    <a:pt x="20430" y="2885302"/>
                    <a:pt x="12455" y="2877327"/>
                  </a:cubicBezTo>
                  <a:cubicBezTo>
                    <a:pt x="4480" y="2869352"/>
                    <a:pt x="0" y="2858535"/>
                    <a:pt x="0" y="2847257"/>
                  </a:cubicBezTo>
                  <a:lnTo>
                    <a:pt x="0" y="42525"/>
                  </a:lnTo>
                  <a:cubicBezTo>
                    <a:pt x="0" y="31246"/>
                    <a:pt x="4480" y="20430"/>
                    <a:pt x="12455" y="12455"/>
                  </a:cubicBezTo>
                  <a:cubicBezTo>
                    <a:pt x="20430" y="4480"/>
                    <a:pt x="31246" y="0"/>
                    <a:pt x="42525" y="0"/>
                  </a:cubicBezTo>
                  <a:close/>
                </a:path>
              </a:pathLst>
            </a:custGeom>
            <a:solidFill>
              <a:srgbClr val="CBC7D8">
                <a:alpha val="17647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2821233" cy="2870732"/>
            </a:xfrm>
            <a:prstGeom prst="rect">
              <a:avLst/>
            </a:prstGeom>
          </p:spPr>
          <p:txBody>
            <a:bodyPr lIns="51111" tIns="51111" rIns="51111" bIns="51111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28264" y="3876675"/>
            <a:ext cx="6340919" cy="533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0"/>
              </a:lnSpc>
            </a:pPr>
            <a:endParaRPr/>
          </a:p>
          <a:p>
            <a:pPr algn="l">
              <a:lnSpc>
                <a:spcPts val="3960"/>
              </a:lnSpc>
            </a:pPr>
            <a:endParaRPr/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izglītības iestāžu autonomijas stiprināšana noteikt plašākas vērtējuma uzlabošanas iespējas un kārtību;</a:t>
            </a:r>
          </a:p>
          <a:p>
            <a:pPr algn="l">
              <a:lnSpc>
                <a:spcPts val="2879"/>
              </a:lnSpc>
            </a:pPr>
            <a:endParaRPr lang="en-US" sz="240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iespēja skolēnam vismaz vienu reizi gadā katrā mācību priekšmetā uzlabot temata noslēguma pārbaudes darba summatīvo vērtējumu;</a:t>
            </a:r>
          </a:p>
          <a:p>
            <a:pPr algn="l">
              <a:lnSpc>
                <a:spcPts val="2879"/>
              </a:lnSpc>
            </a:pPr>
            <a:endParaRPr lang="en-US" sz="240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atteikšanās no obligāta summatīvo vērtējumu svēršanas principa.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979868" y="9849107"/>
            <a:ext cx="440207" cy="437274"/>
            <a:chOff x="0" y="0"/>
            <a:chExt cx="586943" cy="58303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86944" cy="583026"/>
            </a:xfrm>
            <a:custGeom>
              <a:avLst/>
              <a:gdLst/>
              <a:ahLst/>
              <a:cxnLst/>
              <a:rect l="l" t="t" r="r" b="b"/>
              <a:pathLst>
                <a:path w="586944" h="583026">
                  <a:moveTo>
                    <a:pt x="0" y="0"/>
                  </a:moveTo>
                  <a:lnTo>
                    <a:pt x="586944" y="0"/>
                  </a:lnTo>
                  <a:lnTo>
                    <a:pt x="586944" y="583026"/>
                  </a:lnTo>
                  <a:lnTo>
                    <a:pt x="0" y="5830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7448" r="-77448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586943" cy="5830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208352" y="276707"/>
            <a:ext cx="12817059" cy="1934300"/>
            <a:chOff x="0" y="0"/>
            <a:chExt cx="17089412" cy="25790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089413" cy="2579072"/>
            </a:xfrm>
            <a:custGeom>
              <a:avLst/>
              <a:gdLst/>
              <a:ahLst/>
              <a:cxnLst/>
              <a:rect l="l" t="t" r="r" b="b"/>
              <a:pathLst>
                <a:path w="17089413" h="2579072">
                  <a:moveTo>
                    <a:pt x="0" y="0"/>
                  </a:moveTo>
                  <a:lnTo>
                    <a:pt x="17089413" y="0"/>
                  </a:lnTo>
                  <a:lnTo>
                    <a:pt x="17089413" y="2579072"/>
                  </a:lnTo>
                  <a:lnTo>
                    <a:pt x="0" y="25790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692" b="-67530"/>
              </a:stretch>
            </a:blipFill>
          </p:spPr>
          <p:txBody>
            <a:bodyPr/>
            <a:lstStyle/>
            <a:p>
              <a:endParaRPr lang="lv-LV" noProof="0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7089412" cy="25790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lv-LV" sz="3600" b="1" noProof="0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Pamatizglītība: plānotie grozījumi no 01.09.2026.  </a:t>
              </a:r>
            </a:p>
            <a:p>
              <a:pPr algn="l">
                <a:lnSpc>
                  <a:spcPts val="3240"/>
                </a:lnSpc>
              </a:pPr>
              <a:r>
                <a:rPr lang="lv-LV" sz="2700" noProof="0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- valsts pamatizglītības standartā (26-TA-1845)</a:t>
              </a:r>
            </a:p>
            <a:p>
              <a:pPr algn="l">
                <a:lnSpc>
                  <a:spcPts val="3240"/>
                </a:lnSpc>
              </a:pPr>
              <a:r>
                <a:rPr lang="lv-LV" sz="2700" noProof="0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- noteikumos par valsts pārbaudes darbu norises laiku 2026./2027. mācību gadā (26-TA-523)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9371149" y="2835401"/>
            <a:ext cx="1363721" cy="1363721"/>
          </a:xfrm>
          <a:custGeom>
            <a:avLst/>
            <a:gdLst/>
            <a:ahLst/>
            <a:cxnLst/>
            <a:rect l="l" t="t" r="r" b="b"/>
            <a:pathLst>
              <a:path w="1363721" h="1363721">
                <a:moveTo>
                  <a:pt x="0" y="0"/>
                </a:moveTo>
                <a:lnTo>
                  <a:pt x="1363720" y="0"/>
                </a:lnTo>
                <a:lnTo>
                  <a:pt x="1363720" y="1363721"/>
                </a:lnTo>
                <a:lnTo>
                  <a:pt x="0" y="13637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7" name="Group 17"/>
          <p:cNvGrpSpPr/>
          <p:nvPr/>
        </p:nvGrpSpPr>
        <p:grpSpPr>
          <a:xfrm>
            <a:off x="10053009" y="2649637"/>
            <a:ext cx="6736102" cy="6899774"/>
            <a:chOff x="0" y="0"/>
            <a:chExt cx="2821233" cy="288978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821232" cy="2889782"/>
            </a:xfrm>
            <a:custGeom>
              <a:avLst/>
              <a:gdLst/>
              <a:ahLst/>
              <a:cxnLst/>
              <a:rect l="l" t="t" r="r" b="b"/>
              <a:pathLst>
                <a:path w="2821232" h="2889782">
                  <a:moveTo>
                    <a:pt x="42525" y="0"/>
                  </a:moveTo>
                  <a:lnTo>
                    <a:pt x="2778708" y="0"/>
                  </a:lnTo>
                  <a:cubicBezTo>
                    <a:pt x="2789986" y="0"/>
                    <a:pt x="2800802" y="4480"/>
                    <a:pt x="2808777" y="12455"/>
                  </a:cubicBezTo>
                  <a:cubicBezTo>
                    <a:pt x="2816752" y="20430"/>
                    <a:pt x="2821232" y="31246"/>
                    <a:pt x="2821232" y="42525"/>
                  </a:cubicBezTo>
                  <a:lnTo>
                    <a:pt x="2821232" y="2847257"/>
                  </a:lnTo>
                  <a:cubicBezTo>
                    <a:pt x="2821232" y="2858535"/>
                    <a:pt x="2816752" y="2869352"/>
                    <a:pt x="2808777" y="2877327"/>
                  </a:cubicBezTo>
                  <a:cubicBezTo>
                    <a:pt x="2800802" y="2885302"/>
                    <a:pt x="2789986" y="2889782"/>
                    <a:pt x="2778708" y="2889782"/>
                  </a:cubicBezTo>
                  <a:lnTo>
                    <a:pt x="42525" y="2889782"/>
                  </a:lnTo>
                  <a:cubicBezTo>
                    <a:pt x="31246" y="2889782"/>
                    <a:pt x="20430" y="2885302"/>
                    <a:pt x="12455" y="2877327"/>
                  </a:cubicBezTo>
                  <a:cubicBezTo>
                    <a:pt x="4480" y="2869352"/>
                    <a:pt x="0" y="2858535"/>
                    <a:pt x="0" y="2847257"/>
                  </a:cubicBezTo>
                  <a:lnTo>
                    <a:pt x="0" y="42525"/>
                  </a:lnTo>
                  <a:cubicBezTo>
                    <a:pt x="0" y="31246"/>
                    <a:pt x="4480" y="20430"/>
                    <a:pt x="12455" y="12455"/>
                  </a:cubicBezTo>
                  <a:cubicBezTo>
                    <a:pt x="20430" y="4480"/>
                    <a:pt x="31246" y="0"/>
                    <a:pt x="42525" y="0"/>
                  </a:cubicBezTo>
                  <a:close/>
                </a:path>
              </a:pathLst>
            </a:custGeom>
            <a:solidFill>
              <a:srgbClr val="CBC7D8">
                <a:alpha val="17647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2821233" cy="2870732"/>
            </a:xfrm>
            <a:prstGeom prst="rect">
              <a:avLst/>
            </a:prstGeom>
          </p:spPr>
          <p:txBody>
            <a:bodyPr lIns="51111" tIns="51111" rIns="51111" bIns="51111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071139" y="4546810"/>
            <a:ext cx="2616880" cy="47625"/>
            <a:chOff x="0" y="0"/>
            <a:chExt cx="855402" cy="155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5402" cy="15568"/>
            </a:xfrm>
            <a:custGeom>
              <a:avLst/>
              <a:gdLst/>
              <a:ahLst/>
              <a:cxnLst/>
              <a:rect l="l" t="t" r="r" b="b"/>
              <a:pathLst>
                <a:path w="855402" h="15568">
                  <a:moveTo>
                    <a:pt x="0" y="0"/>
                  </a:moveTo>
                  <a:lnTo>
                    <a:pt x="855402" y="0"/>
                  </a:lnTo>
                  <a:lnTo>
                    <a:pt x="855402" y="15568"/>
                  </a:lnTo>
                  <a:lnTo>
                    <a:pt x="0" y="15568"/>
                  </a:lnTo>
                  <a:close/>
                </a:path>
              </a:pathLst>
            </a:custGeom>
            <a:solidFill>
              <a:srgbClr val="00B1B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855402" cy="6043"/>
            </a:xfrm>
            <a:prstGeom prst="rect">
              <a:avLst/>
            </a:prstGeom>
          </p:spPr>
          <p:txBody>
            <a:bodyPr lIns="56098" tIns="56098" rIns="56098" bIns="56098" rtlCol="0" anchor="ctr"/>
            <a:lstStyle/>
            <a:p>
              <a:pPr algn="ctr">
                <a:lnSpc>
                  <a:spcPts val="201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28700" y="2805624"/>
            <a:ext cx="1423274" cy="1423274"/>
          </a:xfrm>
          <a:custGeom>
            <a:avLst/>
            <a:gdLst/>
            <a:ahLst/>
            <a:cxnLst/>
            <a:rect l="l" t="t" r="r" b="b"/>
            <a:pathLst>
              <a:path w="1423274" h="1423274">
                <a:moveTo>
                  <a:pt x="0" y="0"/>
                </a:moveTo>
                <a:lnTo>
                  <a:pt x="1423274" y="0"/>
                </a:lnTo>
                <a:lnTo>
                  <a:pt x="1423274" y="1423274"/>
                </a:lnTo>
                <a:lnTo>
                  <a:pt x="0" y="14232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24" name="Group 24"/>
          <p:cNvGrpSpPr/>
          <p:nvPr/>
        </p:nvGrpSpPr>
        <p:grpSpPr>
          <a:xfrm>
            <a:off x="10336105" y="4570623"/>
            <a:ext cx="2616880" cy="47625"/>
            <a:chOff x="0" y="0"/>
            <a:chExt cx="855402" cy="1556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55402" cy="15568"/>
            </a:xfrm>
            <a:custGeom>
              <a:avLst/>
              <a:gdLst/>
              <a:ahLst/>
              <a:cxnLst/>
              <a:rect l="l" t="t" r="r" b="b"/>
              <a:pathLst>
                <a:path w="855402" h="15568">
                  <a:moveTo>
                    <a:pt x="0" y="0"/>
                  </a:moveTo>
                  <a:lnTo>
                    <a:pt x="855402" y="0"/>
                  </a:lnTo>
                  <a:lnTo>
                    <a:pt x="855402" y="15568"/>
                  </a:lnTo>
                  <a:lnTo>
                    <a:pt x="0" y="15568"/>
                  </a:lnTo>
                  <a:close/>
                </a:path>
              </a:pathLst>
            </a:custGeom>
            <a:solidFill>
              <a:srgbClr val="00B1B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855402" cy="6043"/>
            </a:xfrm>
            <a:prstGeom prst="rect">
              <a:avLst/>
            </a:prstGeom>
          </p:spPr>
          <p:txBody>
            <a:bodyPr lIns="56098" tIns="56098" rIns="56098" bIns="56098" rtlCol="0" anchor="ctr"/>
            <a:lstStyle/>
            <a:p>
              <a:pPr algn="ctr">
                <a:lnSpc>
                  <a:spcPts val="201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9436344" y="3020172"/>
            <a:ext cx="1250900" cy="1013229"/>
          </a:xfrm>
          <a:custGeom>
            <a:avLst/>
            <a:gdLst/>
            <a:ahLst/>
            <a:cxnLst/>
            <a:rect l="l" t="t" r="r" b="b"/>
            <a:pathLst>
              <a:path w="1250900" h="1013229">
                <a:moveTo>
                  <a:pt x="0" y="0"/>
                </a:moveTo>
                <a:lnTo>
                  <a:pt x="1250900" y="0"/>
                </a:lnTo>
                <a:lnTo>
                  <a:pt x="1250900" y="1013229"/>
                </a:lnTo>
                <a:lnTo>
                  <a:pt x="0" y="10132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8" name="TextBox 28"/>
          <p:cNvSpPr txBox="1"/>
          <p:nvPr/>
        </p:nvSpPr>
        <p:spPr>
          <a:xfrm>
            <a:off x="2613274" y="2827563"/>
            <a:ext cx="5655909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  <a:spcBef>
                <a:spcPct val="0"/>
              </a:spcBef>
            </a:pPr>
            <a:r>
              <a:rPr lang="en-US" sz="3300" b="1" u="none" strike="noStrike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Pilnveidota mācību sasniegumu vērtēšanas kārtība: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75081" y="2805624"/>
            <a:ext cx="5914030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  <a:spcBef>
                <a:spcPct val="0"/>
              </a:spcBef>
            </a:pPr>
            <a:r>
              <a:rPr lang="en-US" sz="3300" b="1" u="none" strike="noStrike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Pilnveidota valsts pārbaudes darbu</a:t>
            </a:r>
          </a:p>
          <a:p>
            <a:pPr marL="0" lvl="0" indent="0" algn="l">
              <a:lnSpc>
                <a:spcPts val="3960"/>
              </a:lnSpc>
              <a:spcBef>
                <a:spcPct val="0"/>
              </a:spcBef>
            </a:pPr>
            <a:r>
              <a:rPr lang="en-US" sz="3300" b="1" u="none" strike="noStrike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norises kārtība: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50599" y="4738215"/>
            <a:ext cx="6340919" cy="4796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40" lvl="1" indent="-217170" algn="l">
              <a:lnSpc>
                <a:spcPts val="2879"/>
              </a:lnSpc>
              <a:spcBef>
                <a:spcPct val="0"/>
              </a:spcBef>
              <a:buFont typeface="Arial"/>
              <a:buChar char="•"/>
            </a:pPr>
            <a:r>
              <a:rPr lang="lv-LV" sz="2400" u="none" strike="noStrike" noProof="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no 2026./2027. mācību gada 9. klasē tiek ieviests centralizētais eksāmens </a:t>
            </a:r>
            <a:r>
              <a:rPr lang="lv-LV" sz="2400" u="none" strike="noStrike" noProof="0" dirty="0" err="1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dabaszinībās</a:t>
            </a:r>
            <a:r>
              <a:rPr lang="lv-LV" sz="2400" u="none" strike="noStrike" noProof="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</a:p>
          <a:p>
            <a:pPr algn="l">
              <a:lnSpc>
                <a:spcPts val="2000"/>
              </a:lnSpc>
              <a:spcBef>
                <a:spcPct val="0"/>
              </a:spcBef>
            </a:pPr>
            <a:endParaRPr lang="lv-LV" sz="1100" u="none" strike="noStrike" noProof="0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34340" lvl="1" indent="-217170" algn="l">
              <a:lnSpc>
                <a:spcPts val="2879"/>
              </a:lnSpc>
              <a:spcBef>
                <a:spcPct val="0"/>
              </a:spcBef>
              <a:buFont typeface="Arial"/>
              <a:buChar char="•"/>
            </a:pPr>
            <a:r>
              <a:rPr lang="lv-LV" sz="2400" u="none" strike="noStrike" noProof="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atcelts centralizēto eksāmenu vērtējuma slieksnis pamatizglītības ieguvei;</a:t>
            </a:r>
          </a:p>
          <a:p>
            <a:pPr marL="434340" lvl="1" indent="-217170" algn="l">
              <a:lnSpc>
                <a:spcPts val="2000"/>
              </a:lnSpc>
              <a:spcBef>
                <a:spcPct val="0"/>
              </a:spcBef>
              <a:buFont typeface="Arial"/>
              <a:buChar char="•"/>
            </a:pPr>
            <a:endParaRPr lang="lv-LV" sz="1200" u="none" strike="noStrike" noProof="0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34340" lvl="1" indent="-217170" algn="l">
              <a:lnSpc>
                <a:spcPts val="2000"/>
              </a:lnSpc>
              <a:spcBef>
                <a:spcPct val="0"/>
              </a:spcBef>
              <a:buFont typeface="Arial"/>
              <a:buChar char="•"/>
            </a:pPr>
            <a:r>
              <a:rPr lang="lv-LV" sz="2000" i="1" u="none" strike="noStrike" noProof="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Turpmāk veicamie darbi:</a:t>
            </a:r>
          </a:p>
          <a:p>
            <a:pPr marL="891540" lvl="2" indent="-217170">
              <a:lnSpc>
                <a:spcPts val="2000"/>
              </a:lnSpc>
              <a:spcBef>
                <a:spcPct val="0"/>
              </a:spcBef>
              <a:buFont typeface="Arial"/>
              <a:buChar char="•"/>
            </a:pPr>
            <a:r>
              <a:rPr lang="lv-LV" sz="2000" i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grozījumi normatīvajos aktos, kas nosaka, ka visiem vērtējumiem 9.klases noslēgumā jābūt sekmīgiem;</a:t>
            </a:r>
          </a:p>
          <a:p>
            <a:pPr marL="891540" lvl="2" indent="-217170">
              <a:lnSpc>
                <a:spcPts val="2000"/>
              </a:lnSpc>
              <a:spcBef>
                <a:spcPct val="0"/>
              </a:spcBef>
              <a:buFont typeface="Arial"/>
              <a:buChar char="•"/>
            </a:pPr>
            <a:r>
              <a:rPr lang="lv-LV" sz="2000" i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izglītības iestādes sadarbībā ar dibinātāju nosaka minimālo slieksni uzņemšanai;</a:t>
            </a:r>
          </a:p>
          <a:p>
            <a:pPr marL="891540" lvl="2" indent="-217170">
              <a:lnSpc>
                <a:spcPts val="2000"/>
              </a:lnSpc>
              <a:spcBef>
                <a:spcPct val="0"/>
              </a:spcBef>
              <a:buFont typeface="Arial"/>
              <a:buChar char="•"/>
            </a:pPr>
            <a:r>
              <a:rPr lang="lv-LV" sz="2000" i="1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plašāks arodizglītības programmu piedāvājums profesionālajā izglītībā.</a:t>
            </a:r>
          </a:p>
        </p:txBody>
      </p:sp>
      <p:sp>
        <p:nvSpPr>
          <p:cNvPr id="31" name="Freeform 31"/>
          <p:cNvSpPr/>
          <p:nvPr/>
        </p:nvSpPr>
        <p:spPr>
          <a:xfrm>
            <a:off x="15384588" y="8407163"/>
            <a:ext cx="2844927" cy="1607384"/>
          </a:xfrm>
          <a:custGeom>
            <a:avLst/>
            <a:gdLst/>
            <a:ahLst/>
            <a:cxnLst/>
            <a:rect l="l" t="t" r="r" b="b"/>
            <a:pathLst>
              <a:path w="2844927" h="1607384">
                <a:moveTo>
                  <a:pt x="0" y="0"/>
                </a:moveTo>
                <a:lnTo>
                  <a:pt x="2844927" y="0"/>
                </a:lnTo>
                <a:lnTo>
                  <a:pt x="2844927" y="1607384"/>
                </a:lnTo>
                <a:lnTo>
                  <a:pt x="0" y="160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5163" y="9849107"/>
            <a:ext cx="586940" cy="437302"/>
            <a:chOff x="0" y="0"/>
            <a:chExt cx="782587" cy="5830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2574" cy="583057"/>
            </a:xfrm>
            <a:custGeom>
              <a:avLst/>
              <a:gdLst/>
              <a:ahLst/>
              <a:cxnLst/>
              <a:rect l="l" t="t" r="r" b="b"/>
              <a:pathLst>
                <a:path w="782574" h="583057">
                  <a:moveTo>
                    <a:pt x="0" y="0"/>
                  </a:moveTo>
                  <a:lnTo>
                    <a:pt x="782574" y="0"/>
                  </a:lnTo>
                  <a:lnTo>
                    <a:pt x="782574" y="583057"/>
                  </a:lnTo>
                  <a:lnTo>
                    <a:pt x="0" y="583057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"/>
            <a:ext cx="18288000" cy="2487711"/>
            <a:chOff x="0" y="0"/>
            <a:chExt cx="24384000" cy="3316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3316986"/>
            </a:xfrm>
            <a:custGeom>
              <a:avLst/>
              <a:gdLst/>
              <a:ahLst/>
              <a:cxnLst/>
              <a:rect l="l" t="t" r="r" b="b"/>
              <a:pathLst>
                <a:path w="24384000" h="3316986">
                  <a:moveTo>
                    <a:pt x="0" y="0"/>
                  </a:moveTo>
                  <a:lnTo>
                    <a:pt x="24384000" y="0"/>
                  </a:lnTo>
                  <a:lnTo>
                    <a:pt x="24384000" y="3316986"/>
                  </a:lnTo>
                  <a:lnTo>
                    <a:pt x="0" y="3316986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80780" y="2649637"/>
            <a:ext cx="7023184" cy="6899774"/>
            <a:chOff x="0" y="0"/>
            <a:chExt cx="2941469" cy="2889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41469" cy="2889782"/>
            </a:xfrm>
            <a:custGeom>
              <a:avLst/>
              <a:gdLst/>
              <a:ahLst/>
              <a:cxnLst/>
              <a:rect l="l" t="t" r="r" b="b"/>
              <a:pathLst>
                <a:path w="2941469" h="2889782">
                  <a:moveTo>
                    <a:pt x="40786" y="0"/>
                  </a:moveTo>
                  <a:lnTo>
                    <a:pt x="2900682" y="0"/>
                  </a:lnTo>
                  <a:cubicBezTo>
                    <a:pt x="2923208" y="0"/>
                    <a:pt x="2941469" y="18261"/>
                    <a:pt x="2941469" y="40786"/>
                  </a:cubicBezTo>
                  <a:lnTo>
                    <a:pt x="2941469" y="2848995"/>
                  </a:lnTo>
                  <a:cubicBezTo>
                    <a:pt x="2941469" y="2871521"/>
                    <a:pt x="2923208" y="2889782"/>
                    <a:pt x="2900682" y="2889782"/>
                  </a:cubicBezTo>
                  <a:lnTo>
                    <a:pt x="40786" y="2889782"/>
                  </a:lnTo>
                  <a:cubicBezTo>
                    <a:pt x="18261" y="2889782"/>
                    <a:pt x="0" y="2871521"/>
                    <a:pt x="0" y="2848995"/>
                  </a:cubicBezTo>
                  <a:lnTo>
                    <a:pt x="0" y="40786"/>
                  </a:lnTo>
                  <a:cubicBezTo>
                    <a:pt x="0" y="18261"/>
                    <a:pt x="18261" y="0"/>
                    <a:pt x="40786" y="0"/>
                  </a:cubicBezTo>
                  <a:close/>
                </a:path>
              </a:pathLst>
            </a:custGeom>
            <a:solidFill>
              <a:srgbClr val="CBC7D8">
                <a:alpha val="17647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2941469" cy="2870732"/>
            </a:xfrm>
            <a:prstGeom prst="rect">
              <a:avLst/>
            </a:prstGeom>
          </p:spPr>
          <p:txBody>
            <a:bodyPr lIns="51111" tIns="51111" rIns="51111" bIns="51111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71139" y="4918285"/>
            <a:ext cx="6340919" cy="433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izglītības iestāžu autonomijas stiprināšana noteikt plašākas vērtējuma uzlabošanas iespējas un kārtību;</a:t>
            </a:r>
          </a:p>
          <a:p>
            <a:pPr algn="l">
              <a:lnSpc>
                <a:spcPts val="2879"/>
              </a:lnSpc>
            </a:pPr>
            <a:endParaRPr lang="en-US" sz="240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iespēja skolēnam vismaz vienu reizi gadā katrā mācību priekšmetā uzlabot temata noslēguma pārbaudes darba summatīvo vērtējumu;</a:t>
            </a:r>
          </a:p>
          <a:p>
            <a:pPr algn="l">
              <a:lnSpc>
                <a:spcPts val="2879"/>
              </a:lnSpc>
            </a:pPr>
            <a:endParaRPr lang="en-US" sz="240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atteikšanās no obligāta summatīvo vērtējumu svēršanas principa.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979868" y="9849107"/>
            <a:ext cx="440207" cy="437274"/>
            <a:chOff x="0" y="0"/>
            <a:chExt cx="586943" cy="58303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86944" cy="583026"/>
            </a:xfrm>
            <a:custGeom>
              <a:avLst/>
              <a:gdLst/>
              <a:ahLst/>
              <a:cxnLst/>
              <a:rect l="l" t="t" r="r" b="b"/>
              <a:pathLst>
                <a:path w="586944" h="583026">
                  <a:moveTo>
                    <a:pt x="0" y="0"/>
                  </a:moveTo>
                  <a:lnTo>
                    <a:pt x="586944" y="0"/>
                  </a:lnTo>
                  <a:lnTo>
                    <a:pt x="586944" y="583026"/>
                  </a:lnTo>
                  <a:lnTo>
                    <a:pt x="0" y="5830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7448" r="-77448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586943" cy="5830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12093" y="276707"/>
            <a:ext cx="15632907" cy="1934300"/>
            <a:chOff x="0" y="0"/>
            <a:chExt cx="17089412" cy="25790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089413" cy="2579072"/>
            </a:xfrm>
            <a:custGeom>
              <a:avLst/>
              <a:gdLst/>
              <a:ahLst/>
              <a:cxnLst/>
              <a:rect l="l" t="t" r="r" b="b"/>
              <a:pathLst>
                <a:path w="17089413" h="2579072">
                  <a:moveTo>
                    <a:pt x="0" y="0"/>
                  </a:moveTo>
                  <a:lnTo>
                    <a:pt x="17089413" y="0"/>
                  </a:lnTo>
                  <a:lnTo>
                    <a:pt x="17089413" y="2579072"/>
                  </a:lnTo>
                  <a:lnTo>
                    <a:pt x="0" y="25790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0692" b="-67530"/>
              </a:stretch>
            </a:blipFill>
          </p:spPr>
          <p:txBody>
            <a:bodyPr/>
            <a:lstStyle/>
            <a:p>
              <a:endParaRPr lang="lv-LV" noProof="0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7089412" cy="25790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4319"/>
                </a:lnSpc>
                <a:spcBef>
                  <a:spcPct val="0"/>
                </a:spcBef>
              </a:pPr>
              <a:r>
                <a:rPr lang="lv-LV" sz="3599" b="1" u="none" strike="noStrike" noProof="0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Vispārējā vidējā izglītība: plānotie grozījumi no 01.09.2026.</a:t>
              </a:r>
            </a:p>
            <a:p>
              <a:pPr marL="0" lvl="0" indent="0" algn="l">
                <a:lnSpc>
                  <a:spcPts val="3240"/>
                </a:lnSpc>
                <a:spcBef>
                  <a:spcPct val="0"/>
                </a:spcBef>
              </a:pPr>
              <a:r>
                <a:rPr lang="lv-LV" sz="2700" u="none" strike="noStrike" noProof="0" dirty="0">
                  <a:solidFill>
                    <a:srgbClr val="664790"/>
                  </a:solidFill>
                  <a:latin typeface="Verdana"/>
                  <a:ea typeface="Verdana"/>
                  <a:cs typeface="Verdana"/>
                  <a:sym typeface="Verdana"/>
                </a:rPr>
                <a:t>Valsts vispārējās vidējās izglītības standartā (26-TA-1865)</a:t>
              </a:r>
            </a:p>
            <a:p>
              <a:pPr marL="0" lvl="0" indent="0" algn="l">
                <a:lnSpc>
                  <a:spcPts val="3240"/>
                </a:lnSpc>
                <a:spcBef>
                  <a:spcPct val="0"/>
                </a:spcBef>
              </a:pPr>
              <a:endParaRPr lang="lv-LV" sz="2700" u="none" strike="noStrike" noProof="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053009" y="2649637"/>
            <a:ext cx="7358112" cy="6899774"/>
            <a:chOff x="0" y="0"/>
            <a:chExt cx="3081745" cy="288978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81744" cy="2889782"/>
            </a:xfrm>
            <a:custGeom>
              <a:avLst/>
              <a:gdLst/>
              <a:ahLst/>
              <a:cxnLst/>
              <a:rect l="l" t="t" r="r" b="b"/>
              <a:pathLst>
                <a:path w="3081744" h="2889782">
                  <a:moveTo>
                    <a:pt x="38930" y="0"/>
                  </a:moveTo>
                  <a:lnTo>
                    <a:pt x="3042814" y="0"/>
                  </a:lnTo>
                  <a:cubicBezTo>
                    <a:pt x="3053139" y="0"/>
                    <a:pt x="3063041" y="4102"/>
                    <a:pt x="3070342" y="11402"/>
                  </a:cubicBezTo>
                  <a:cubicBezTo>
                    <a:pt x="3077643" y="18703"/>
                    <a:pt x="3081744" y="28605"/>
                    <a:pt x="3081744" y="38930"/>
                  </a:cubicBezTo>
                  <a:lnTo>
                    <a:pt x="3081744" y="2850852"/>
                  </a:lnTo>
                  <a:cubicBezTo>
                    <a:pt x="3081744" y="2861177"/>
                    <a:pt x="3077643" y="2871079"/>
                    <a:pt x="3070342" y="2878380"/>
                  </a:cubicBezTo>
                  <a:cubicBezTo>
                    <a:pt x="3063041" y="2885680"/>
                    <a:pt x="3053139" y="2889782"/>
                    <a:pt x="3042814" y="2889782"/>
                  </a:cubicBezTo>
                  <a:lnTo>
                    <a:pt x="38930" y="2889782"/>
                  </a:lnTo>
                  <a:cubicBezTo>
                    <a:pt x="28605" y="2889782"/>
                    <a:pt x="18703" y="2885680"/>
                    <a:pt x="11402" y="2878380"/>
                  </a:cubicBezTo>
                  <a:cubicBezTo>
                    <a:pt x="4102" y="2871079"/>
                    <a:pt x="0" y="2861177"/>
                    <a:pt x="0" y="2850852"/>
                  </a:cubicBezTo>
                  <a:lnTo>
                    <a:pt x="0" y="38930"/>
                  </a:lnTo>
                  <a:cubicBezTo>
                    <a:pt x="0" y="28605"/>
                    <a:pt x="4102" y="18703"/>
                    <a:pt x="11402" y="11402"/>
                  </a:cubicBezTo>
                  <a:cubicBezTo>
                    <a:pt x="18703" y="4102"/>
                    <a:pt x="28605" y="0"/>
                    <a:pt x="38930" y="0"/>
                  </a:cubicBezTo>
                  <a:close/>
                </a:path>
              </a:pathLst>
            </a:custGeom>
            <a:solidFill>
              <a:srgbClr val="CBC7D8">
                <a:alpha val="17647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9050"/>
              <a:ext cx="3081745" cy="2870732"/>
            </a:xfrm>
            <a:prstGeom prst="rect">
              <a:avLst/>
            </a:prstGeom>
          </p:spPr>
          <p:txBody>
            <a:bodyPr lIns="51111" tIns="51111" rIns="51111" bIns="51111" rtlCol="0" anchor="ctr"/>
            <a:lstStyle/>
            <a:p>
              <a:pPr algn="ctr">
                <a:lnSpc>
                  <a:spcPts val="1832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366689" y="4832659"/>
            <a:ext cx="6685580" cy="469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en-US" sz="2400" u="none" strike="noStrik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aglabāsies prasība kārtot četrus obligātos centralizētos eksāmenus, kā arī minimālais sasniedzamais vērtējuma slieksnis 20 % apmērā;</a:t>
            </a:r>
          </a:p>
          <a:p>
            <a:pPr algn="l">
              <a:lnSpc>
                <a:spcPts val="2879"/>
              </a:lnSpc>
              <a:spcBef>
                <a:spcPct val="0"/>
              </a:spcBef>
            </a:pPr>
            <a:endParaRPr lang="en-US" sz="2400" u="none" strike="noStrike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18160" lvl="1" indent="-259080" algn="l">
              <a:lnSpc>
                <a:spcPts val="2879"/>
              </a:lnSpc>
              <a:spcBef>
                <a:spcPct val="0"/>
              </a:spcBef>
              <a:buFont typeface="Arial"/>
              <a:buChar char="•"/>
            </a:pPr>
            <a:r>
              <a:rPr lang="en-US" sz="2400" u="none" strike="noStrik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vidējās izglītības ieguvei vairs nebūs obligāti jākārto viens augstākā līmeņa centralizētais eksāmens padziļinātajā kursā. To varēs izvēlēties tie skolēni, kuriem konkrētā eksāmena rezultāts nepieciešams studijām vai citiem turpmākās izglītības mērķiem.</a:t>
            </a:r>
          </a:p>
          <a:p>
            <a:pPr algn="l">
              <a:lnSpc>
                <a:spcPts val="2879"/>
              </a:lnSpc>
              <a:spcBef>
                <a:spcPct val="0"/>
              </a:spcBef>
            </a:pPr>
            <a:endParaRPr lang="en-US" sz="2400" u="none" strike="noStrike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2071139" y="4546810"/>
            <a:ext cx="2616880" cy="47625"/>
            <a:chOff x="0" y="0"/>
            <a:chExt cx="855402" cy="155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5402" cy="15568"/>
            </a:xfrm>
            <a:custGeom>
              <a:avLst/>
              <a:gdLst/>
              <a:ahLst/>
              <a:cxnLst/>
              <a:rect l="l" t="t" r="r" b="b"/>
              <a:pathLst>
                <a:path w="855402" h="15568">
                  <a:moveTo>
                    <a:pt x="0" y="0"/>
                  </a:moveTo>
                  <a:lnTo>
                    <a:pt x="855402" y="0"/>
                  </a:lnTo>
                  <a:lnTo>
                    <a:pt x="855402" y="15568"/>
                  </a:lnTo>
                  <a:lnTo>
                    <a:pt x="0" y="15568"/>
                  </a:lnTo>
                  <a:close/>
                </a:path>
              </a:pathLst>
            </a:custGeom>
            <a:solidFill>
              <a:srgbClr val="00B1B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855402" cy="6043"/>
            </a:xfrm>
            <a:prstGeom prst="rect">
              <a:avLst/>
            </a:prstGeom>
          </p:spPr>
          <p:txBody>
            <a:bodyPr lIns="56098" tIns="56098" rIns="56098" bIns="56098" rtlCol="0" anchor="ctr"/>
            <a:lstStyle/>
            <a:p>
              <a:pPr algn="ctr">
                <a:lnSpc>
                  <a:spcPts val="201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28700" y="2805624"/>
            <a:ext cx="1423274" cy="1423274"/>
          </a:xfrm>
          <a:custGeom>
            <a:avLst/>
            <a:gdLst/>
            <a:ahLst/>
            <a:cxnLst/>
            <a:rect l="l" t="t" r="r" b="b"/>
            <a:pathLst>
              <a:path w="1423274" h="1423274">
                <a:moveTo>
                  <a:pt x="0" y="0"/>
                </a:moveTo>
                <a:lnTo>
                  <a:pt x="1423274" y="0"/>
                </a:lnTo>
                <a:lnTo>
                  <a:pt x="1423274" y="1423274"/>
                </a:lnTo>
                <a:lnTo>
                  <a:pt x="0" y="14232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4" name="TextBox 24"/>
          <p:cNvSpPr txBox="1"/>
          <p:nvPr/>
        </p:nvSpPr>
        <p:spPr>
          <a:xfrm>
            <a:off x="2613274" y="2827563"/>
            <a:ext cx="5655909" cy="1485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  <a:spcBef>
                <a:spcPct val="0"/>
              </a:spcBef>
            </a:pPr>
            <a:r>
              <a:rPr lang="en-US" sz="3300" b="1" u="none" strike="noStrike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Pilnveidota mācību sasniegumu vērtēšanas kārtība: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75081" y="2805624"/>
            <a:ext cx="5914030" cy="1485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  <a:spcBef>
                <a:spcPct val="0"/>
              </a:spcBef>
            </a:pPr>
            <a:r>
              <a:rPr lang="en-US" sz="3300" b="1" u="none" strike="noStrike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Pilnveidota valsts pārbaudes darbu norises kārtība: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0336105" y="4570623"/>
            <a:ext cx="2616880" cy="47625"/>
            <a:chOff x="0" y="0"/>
            <a:chExt cx="855402" cy="1556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55402" cy="15568"/>
            </a:xfrm>
            <a:custGeom>
              <a:avLst/>
              <a:gdLst/>
              <a:ahLst/>
              <a:cxnLst/>
              <a:rect l="l" t="t" r="r" b="b"/>
              <a:pathLst>
                <a:path w="855402" h="15568">
                  <a:moveTo>
                    <a:pt x="0" y="0"/>
                  </a:moveTo>
                  <a:lnTo>
                    <a:pt x="855402" y="0"/>
                  </a:lnTo>
                  <a:lnTo>
                    <a:pt x="855402" y="15568"/>
                  </a:lnTo>
                  <a:lnTo>
                    <a:pt x="0" y="15568"/>
                  </a:lnTo>
                  <a:close/>
                </a:path>
              </a:pathLst>
            </a:custGeom>
            <a:solidFill>
              <a:srgbClr val="00B1B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9525"/>
              <a:ext cx="855402" cy="6043"/>
            </a:xfrm>
            <a:prstGeom prst="rect">
              <a:avLst/>
            </a:prstGeom>
          </p:spPr>
          <p:txBody>
            <a:bodyPr lIns="56098" tIns="56098" rIns="56098" bIns="56098" rtlCol="0" anchor="ctr"/>
            <a:lstStyle/>
            <a:p>
              <a:pPr algn="ctr">
                <a:lnSpc>
                  <a:spcPts val="201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9371149" y="2835401"/>
            <a:ext cx="1363721" cy="1363721"/>
          </a:xfrm>
          <a:custGeom>
            <a:avLst/>
            <a:gdLst/>
            <a:ahLst/>
            <a:cxnLst/>
            <a:rect l="l" t="t" r="r" b="b"/>
            <a:pathLst>
              <a:path w="1363721" h="1363721">
                <a:moveTo>
                  <a:pt x="0" y="0"/>
                </a:moveTo>
                <a:lnTo>
                  <a:pt x="1363720" y="0"/>
                </a:lnTo>
                <a:lnTo>
                  <a:pt x="1363720" y="1363721"/>
                </a:lnTo>
                <a:lnTo>
                  <a:pt x="0" y="13637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0" name="Freeform 30"/>
          <p:cNvSpPr/>
          <p:nvPr/>
        </p:nvSpPr>
        <p:spPr>
          <a:xfrm>
            <a:off x="9436344" y="3020172"/>
            <a:ext cx="1250900" cy="1013229"/>
          </a:xfrm>
          <a:custGeom>
            <a:avLst/>
            <a:gdLst/>
            <a:ahLst/>
            <a:cxnLst/>
            <a:rect l="l" t="t" r="r" b="b"/>
            <a:pathLst>
              <a:path w="1250900" h="1013229">
                <a:moveTo>
                  <a:pt x="0" y="0"/>
                </a:moveTo>
                <a:lnTo>
                  <a:pt x="1250900" y="0"/>
                </a:lnTo>
                <a:lnTo>
                  <a:pt x="1250900" y="1013229"/>
                </a:lnTo>
                <a:lnTo>
                  <a:pt x="0" y="10132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145498"/>
            <a:ext cx="18288181" cy="7141502"/>
            <a:chOff x="0" y="0"/>
            <a:chExt cx="24384241" cy="95220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254" cy="9521952"/>
            </a:xfrm>
            <a:custGeom>
              <a:avLst/>
              <a:gdLst/>
              <a:ahLst/>
              <a:cxnLst/>
              <a:rect l="l" t="t" r="r" b="b"/>
              <a:pathLst>
                <a:path w="24384254" h="9521952">
                  <a:moveTo>
                    <a:pt x="0" y="0"/>
                  </a:moveTo>
                  <a:lnTo>
                    <a:pt x="24384254" y="0"/>
                  </a:lnTo>
                  <a:lnTo>
                    <a:pt x="24384254" y="9521952"/>
                  </a:lnTo>
                  <a:lnTo>
                    <a:pt x="0" y="9521952"/>
                  </a:lnTo>
                  <a:close/>
                </a:path>
              </a:pathLst>
            </a:custGeom>
            <a:solidFill>
              <a:srgbClr val="6646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64241" y="0"/>
            <a:ext cx="3591001" cy="2716740"/>
            <a:chOff x="0" y="0"/>
            <a:chExt cx="4788002" cy="36223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88027" cy="3622294"/>
            </a:xfrm>
            <a:custGeom>
              <a:avLst/>
              <a:gdLst/>
              <a:ahLst/>
              <a:cxnLst/>
              <a:rect l="l" t="t" r="r" b="b"/>
              <a:pathLst>
                <a:path w="4788027" h="3622294">
                  <a:moveTo>
                    <a:pt x="0" y="0"/>
                  </a:moveTo>
                  <a:lnTo>
                    <a:pt x="4788027" y="0"/>
                  </a:lnTo>
                  <a:lnTo>
                    <a:pt x="4788027" y="3622294"/>
                  </a:lnTo>
                  <a:lnTo>
                    <a:pt x="0" y="3622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6754" b="-1675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" y="4686300"/>
            <a:ext cx="10096500" cy="3334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90"/>
              </a:lnSpc>
            </a:pPr>
            <a:r>
              <a:rPr lang="lv-LV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Piedāvātie grozījumi pedagogu darba samaksas un finansēšanas regulējumā</a:t>
            </a:r>
            <a:endParaRPr lang="en-US" sz="5500" b="1" dirty="0">
              <a:solidFill>
                <a:srgbClr val="FFFFFF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85979" y="0"/>
            <a:ext cx="2988364" cy="3016977"/>
            <a:chOff x="0" y="0"/>
            <a:chExt cx="3984485" cy="402263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84498" cy="4022598"/>
            </a:xfrm>
            <a:custGeom>
              <a:avLst/>
              <a:gdLst/>
              <a:ahLst/>
              <a:cxnLst/>
              <a:rect l="l" t="t" r="r" b="b"/>
              <a:pathLst>
                <a:path w="3984498" h="4022598">
                  <a:moveTo>
                    <a:pt x="0" y="0"/>
                  </a:moveTo>
                  <a:lnTo>
                    <a:pt x="3984498" y="0"/>
                  </a:lnTo>
                  <a:lnTo>
                    <a:pt x="3984498" y="4022598"/>
                  </a:lnTo>
                  <a:lnTo>
                    <a:pt x="0" y="4022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7F204-152A-B7F4-29AE-DBEAEB61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8B66B05-2659-12D1-10BB-7958ED7CA848}"/>
              </a:ext>
            </a:extLst>
          </p:cNvPr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ACEC0E3-0084-90FA-9F13-5BD4188BDCE2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EAFEF72-6799-B0AA-D81B-9FFEDF834B75}"/>
              </a:ext>
            </a:extLst>
          </p:cNvPr>
          <p:cNvGrpSpPr/>
          <p:nvPr/>
        </p:nvGrpSpPr>
        <p:grpSpPr>
          <a:xfrm>
            <a:off x="925563" y="385020"/>
            <a:ext cx="8584378" cy="1714500"/>
            <a:chOff x="0" y="0"/>
            <a:chExt cx="11445837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AB8B758-1BEF-3271-F8DF-6D8A35AA2897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C73C3EB-30F8-6783-C95A-1B1E8CF1E73F}"/>
                </a:ext>
              </a:extLst>
            </p:cNvPr>
            <p:cNvSpPr txBox="1"/>
            <p:nvPr/>
          </p:nvSpPr>
          <p:spPr>
            <a:xfrm>
              <a:off x="0" y="0"/>
              <a:ext cx="11445837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50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GROZĀMIE MINISTRU KABINETA NOTEIKUMI</a:t>
              </a:r>
              <a:endParaRPr lang="en-US" sz="50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E2E87E9A-1803-BA41-EA55-4636D862A2A2}"/>
              </a:ext>
            </a:extLst>
          </p:cNvPr>
          <p:cNvGrpSpPr/>
          <p:nvPr/>
        </p:nvGrpSpPr>
        <p:grpSpPr>
          <a:xfrm>
            <a:off x="925058" y="4611239"/>
            <a:ext cx="16437884" cy="3900736"/>
            <a:chOff x="0" y="2076773"/>
            <a:chExt cx="21917179" cy="5200981"/>
          </a:xfrm>
        </p:grpSpPr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EDBB2C4-67D1-0EA2-DAC2-A93F9F7560DC}"/>
                </a:ext>
              </a:extLst>
            </p:cNvPr>
            <p:cNvSpPr txBox="1"/>
            <p:nvPr/>
          </p:nvSpPr>
          <p:spPr>
            <a:xfrm>
              <a:off x="0" y="3737298"/>
              <a:ext cx="5474799" cy="3540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69874" lvl="1" algn="ctr">
                <a:lnSpc>
                  <a:spcPts val="2999"/>
                </a:lnSpc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«Kritēriji un kārtība, kādā valsts piedalās pedagogu darba samaksas finansēšanā vispārējās pamatizglītības un vispārējās vidējās izglītības pakāpē.»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15E8BF9A-03F4-2743-E511-78C75A57691A}"/>
                </a:ext>
              </a:extLst>
            </p:cNvPr>
            <p:cNvSpPr txBox="1"/>
            <p:nvPr/>
          </p:nvSpPr>
          <p:spPr>
            <a:xfrm>
              <a:off x="15090868" y="3597277"/>
              <a:ext cx="6826311" cy="9756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«Pedagogu darba samaksas noteikumi.»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DC50A5EA-CFFF-4C6F-A6F8-AEA4EC852C95}"/>
                </a:ext>
              </a:extLst>
            </p:cNvPr>
            <p:cNvSpPr txBox="1"/>
            <p:nvPr/>
          </p:nvSpPr>
          <p:spPr>
            <a:xfrm>
              <a:off x="7808989" y="3737298"/>
              <a:ext cx="6991397" cy="3159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lv-LV" sz="22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«Kārtība, kādā aprēķina un sadala valsts budžeta mērķdotāciju pedagogu darba samaksai pašvaldību vispārējās izglītības iestādēs un valsts augstskolu vispārējās vidējās izglītības iestādēs.»</a:t>
              </a:r>
              <a:endParaRPr lang="en-US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endParaRP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4EE3221-37D1-A3EE-70C5-A09191589783}"/>
                </a:ext>
              </a:extLst>
            </p:cNvPr>
            <p:cNvSpPr txBox="1"/>
            <p:nvPr/>
          </p:nvSpPr>
          <p:spPr>
            <a:xfrm>
              <a:off x="0" y="2076773"/>
              <a:ext cx="5699519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noteikumi Nr. 204</a:t>
              </a:r>
              <a:endParaRPr lang="en-US" sz="35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C18EE55-C640-51A9-9874-BE51F72C4A6A}"/>
                </a:ext>
              </a:extLst>
            </p:cNvPr>
            <p:cNvSpPr txBox="1"/>
            <p:nvPr/>
          </p:nvSpPr>
          <p:spPr>
            <a:xfrm>
              <a:off x="15049864" y="2076773"/>
              <a:ext cx="6576724" cy="14362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6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noteikumi </a:t>
              </a:r>
            </a:p>
            <a:p>
              <a:pPr algn="ctr">
                <a:lnSpc>
                  <a:spcPts val="4200"/>
                </a:lnSpc>
              </a:pPr>
              <a:r>
                <a:rPr lang="lv-LV" sz="36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Nr. 445</a:t>
              </a:r>
              <a:endParaRPr lang="en-US" sz="36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08E11E6-B09C-31D0-9C72-5326D3605CD8}"/>
                </a:ext>
              </a:extLst>
            </p:cNvPr>
            <p:cNvSpPr txBox="1"/>
            <p:nvPr/>
          </p:nvSpPr>
          <p:spPr>
            <a:xfrm>
              <a:off x="6877368" y="2076773"/>
              <a:ext cx="6991397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MK noteikumi </a:t>
              </a:r>
            </a:p>
            <a:p>
              <a:pPr algn="ctr">
                <a:lnSpc>
                  <a:spcPts val="4200"/>
                </a:lnSpc>
              </a:pPr>
              <a:r>
                <a:rPr lang="lv-LV" sz="35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Nr. 205</a:t>
              </a:r>
              <a:endParaRPr lang="en-US" sz="35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pic>
        <p:nvPicPr>
          <p:cNvPr id="12" name="Google Shape;338;p35">
            <a:extLst>
              <a:ext uri="{FF2B5EF4-FFF2-40B4-BE49-F238E27FC236}">
                <a16:creationId xmlns:a16="http://schemas.microsoft.com/office/drawing/2014/main" id="{6FF300AC-6309-421D-B3B9-3AAC727F42A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446476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Google Shape;338;p35">
            <a:extLst>
              <a:ext uri="{FF2B5EF4-FFF2-40B4-BE49-F238E27FC236}">
                <a16:creationId xmlns:a16="http://schemas.microsoft.com/office/drawing/2014/main" id="{39D68063-16BA-C707-85E4-F34E7B8808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264284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Google Shape;338;p35">
            <a:extLst>
              <a:ext uri="{FF2B5EF4-FFF2-40B4-BE49-F238E27FC236}">
                <a16:creationId xmlns:a16="http://schemas.microsoft.com/office/drawing/2014/main" id="{B952166F-5B78-09CC-D4D8-0B75ED630C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249400" y="3295349"/>
            <a:ext cx="1231802" cy="123180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7060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6097" y="-554135"/>
            <a:ext cx="16333203" cy="2562312"/>
            <a:chOff x="0" y="0"/>
            <a:chExt cx="21777604" cy="4795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7603" cy="4795453"/>
            </a:xfrm>
            <a:custGeom>
              <a:avLst/>
              <a:gdLst/>
              <a:ahLst/>
              <a:cxnLst/>
              <a:rect l="l" t="t" r="r" b="b"/>
              <a:pathLst>
                <a:path w="21777603" h="4795453">
                  <a:moveTo>
                    <a:pt x="0" y="0"/>
                  </a:moveTo>
                  <a:lnTo>
                    <a:pt x="21777603" y="0"/>
                  </a:lnTo>
                  <a:lnTo>
                    <a:pt x="21777603" y="4795453"/>
                  </a:lnTo>
                  <a:lnTo>
                    <a:pt x="0" y="47954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5739" r="21373" b="6590"/>
              </a:stretch>
            </a:blipFill>
          </p:spPr>
          <p:txBody>
            <a:bodyPr/>
            <a:lstStyle/>
            <a:p>
              <a:endParaRPr lang="lv-LV" sz="14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777604" cy="48240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endParaRPr sz="1400" dirty="0"/>
            </a:p>
            <a:p>
              <a:pPr algn="l">
                <a:lnSpc>
                  <a:spcPts val="6000"/>
                </a:lnSpc>
              </a:pPr>
              <a:r>
                <a:rPr lang="lv-LV" sz="44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BŪTISKIE PLĀNOTIE GROZĪJUMI </a:t>
              </a: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l">
                <a:lnSpc>
                  <a:spcPts val="6000"/>
                </a:lnSpc>
              </a:pP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02892" y="1225973"/>
            <a:ext cx="16573498" cy="100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lv-LV" sz="2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MK noteikumos Nr. 204 </a:t>
            </a:r>
            <a:r>
              <a:rPr lang="lv-LV" sz="2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«Kritēriji un kārtība, kādā valsts piedalās pedagogu darba samaksas finansēšanā vispārējās pamatizglītības un vispārējās vidējās izglītības pakāpē»</a:t>
            </a:r>
            <a:endParaRPr lang="en-US" sz="24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439DC0D8-C10B-00FE-E5D2-EB22A535AD30}"/>
              </a:ext>
            </a:extLst>
          </p:cNvPr>
          <p:cNvSpPr txBox="1"/>
          <p:nvPr/>
        </p:nvSpPr>
        <p:spPr>
          <a:xfrm>
            <a:off x="2507709" y="4088172"/>
            <a:ext cx="617220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8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Pieļaujamās izglītojamo skaita svārstības turpmāk arī: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8B84331-45ED-B8AD-7F63-6FD15D08A309}"/>
              </a:ext>
            </a:extLst>
          </p:cNvPr>
          <p:cNvSpPr txBox="1"/>
          <p:nvPr/>
        </p:nvSpPr>
        <p:spPr>
          <a:xfrm>
            <a:off x="11963400" y="4088172"/>
            <a:ext cx="5971472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8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Izmaiņas minimālā skolēnu skaita kritērijos finansējuma saņemšanai</a:t>
            </a:r>
          </a:p>
        </p:txBody>
      </p:sp>
      <p:pic>
        <p:nvPicPr>
          <p:cNvPr id="4" name="Google Shape;313;p35">
            <a:extLst>
              <a:ext uri="{FF2B5EF4-FFF2-40B4-BE49-F238E27FC236}">
                <a16:creationId xmlns:a16="http://schemas.microsoft.com/office/drawing/2014/main" id="{88EFB06F-6324-439D-C9E6-93B641E2D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363200" y="4181978"/>
            <a:ext cx="1173749" cy="11737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D33442D-D1B9-2371-9D0B-3E6CAB4E4478}"/>
              </a:ext>
            </a:extLst>
          </p:cNvPr>
          <p:cNvSpPr txBox="1"/>
          <p:nvPr/>
        </p:nvSpPr>
        <p:spPr>
          <a:xfrm>
            <a:off x="1741574" y="7256714"/>
            <a:ext cx="68580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999"/>
              </a:lnSpc>
              <a:buAutoNum type="arabicPeriod"/>
            </a:pPr>
            <a:r>
              <a:rPr lang="lv-LV" sz="25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– 6. </a:t>
            </a:r>
            <a:r>
              <a:rPr lang="lv-LV" sz="25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klašu grupa 15     11 izglītojamie;</a:t>
            </a:r>
          </a:p>
          <a:p>
            <a:pPr>
              <a:lnSpc>
                <a:spcPts val="2999"/>
              </a:lnSpc>
            </a:pPr>
            <a:r>
              <a:rPr lang="lv-LV" sz="25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7. – 9. </a:t>
            </a:r>
            <a:r>
              <a:rPr lang="lv-LV" sz="25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klašu grupa 15     13 izglītojamie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A38879A4-9D30-7FA0-D372-6EAFBA2D5B01}"/>
              </a:ext>
            </a:extLst>
          </p:cNvPr>
          <p:cNvSpPr txBox="1"/>
          <p:nvPr/>
        </p:nvSpPr>
        <p:spPr>
          <a:xfrm>
            <a:off x="1669433" y="5656477"/>
            <a:ext cx="7010476" cy="110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999"/>
              </a:lnSpc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pieejamības un pierobežu skolu grupām;</a:t>
            </a:r>
          </a:p>
          <a:p>
            <a:pPr marL="342900" indent="-342900" algn="l">
              <a:lnSpc>
                <a:spcPts val="2999"/>
              </a:lnSpc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rPr>
              <a:t>skolās, kurās vismaz puse ir izglītojamo ar speciālajām vajadzībām.</a:t>
            </a:r>
            <a:endParaRPr lang="en-US" sz="2000" dirty="0">
              <a:solidFill>
                <a:srgbClr val="6647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6" name="Taisns bultveida savienotājs 15">
            <a:extLst>
              <a:ext uri="{FF2B5EF4-FFF2-40B4-BE49-F238E27FC236}">
                <a16:creationId xmlns:a16="http://schemas.microsoft.com/office/drawing/2014/main" id="{2DEE4575-EC9F-7798-C75D-80590692DD51}"/>
              </a:ext>
            </a:extLst>
          </p:cNvPr>
          <p:cNvCxnSpPr>
            <a:cxnSpLocks/>
          </p:cNvCxnSpPr>
          <p:nvPr/>
        </p:nvCxnSpPr>
        <p:spPr>
          <a:xfrm>
            <a:off x="5471556" y="7810500"/>
            <a:ext cx="457200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Taisns bultveida savienotājs 17">
            <a:extLst>
              <a:ext uri="{FF2B5EF4-FFF2-40B4-BE49-F238E27FC236}">
                <a16:creationId xmlns:a16="http://schemas.microsoft.com/office/drawing/2014/main" id="{26203E0F-3DE8-69CC-0ACC-36EA055EBD3C}"/>
              </a:ext>
            </a:extLst>
          </p:cNvPr>
          <p:cNvCxnSpPr>
            <a:cxnSpLocks/>
          </p:cNvCxnSpPr>
          <p:nvPr/>
        </p:nvCxnSpPr>
        <p:spPr>
          <a:xfrm>
            <a:off x="5471556" y="7429500"/>
            <a:ext cx="457200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5" name="Google Shape;313;p35">
            <a:extLst>
              <a:ext uri="{FF2B5EF4-FFF2-40B4-BE49-F238E27FC236}">
                <a16:creationId xmlns:a16="http://schemas.microsoft.com/office/drawing/2014/main" id="{889872AD-5DA7-53FE-08D2-44129C26B6B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2892" y="4110438"/>
            <a:ext cx="1173749" cy="117374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Google Shape;489;p43">
            <a:extLst>
              <a:ext uri="{FF2B5EF4-FFF2-40B4-BE49-F238E27FC236}">
                <a16:creationId xmlns:a16="http://schemas.microsoft.com/office/drawing/2014/main" id="{B704B8FB-497D-CE82-C1A1-8D738AD143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5925800" y="8420100"/>
            <a:ext cx="1579566" cy="15795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87C4C6FA-0F2B-D27D-0442-EDCA74554CCC}"/>
              </a:ext>
            </a:extLst>
          </p:cNvPr>
          <p:cNvSpPr txBox="1"/>
          <p:nvPr/>
        </p:nvSpPr>
        <p:spPr>
          <a:xfrm>
            <a:off x="11201400" y="5960683"/>
            <a:ext cx="7193549" cy="2265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9"/>
              </a:lnSpc>
            </a:pPr>
            <a:r>
              <a:rPr lang="lv-LV" sz="20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Tālmācība</a:t>
            </a:r>
            <a:r>
              <a:rPr lang="lv-LV" sz="20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 </a:t>
            </a:r>
          </a:p>
          <a:p>
            <a:pPr>
              <a:lnSpc>
                <a:spcPts val="2999"/>
              </a:lnSpc>
            </a:pPr>
            <a:r>
              <a:rPr lang="lv-LV" sz="20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1. – 9. </a:t>
            </a:r>
            <a:r>
              <a:rPr lang="lv-LV" sz="20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klašu grupa 15 izglītojamie </a:t>
            </a:r>
          </a:p>
          <a:p>
            <a:pPr>
              <a:lnSpc>
                <a:spcPts val="2999"/>
              </a:lnSpc>
            </a:pPr>
            <a:r>
              <a:rPr lang="lv-LV" sz="20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10. – 12. </a:t>
            </a:r>
            <a:r>
              <a:rPr lang="lv-LV" sz="20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klašu grupa 30 izglītojamie</a:t>
            </a:r>
          </a:p>
          <a:p>
            <a:pPr>
              <a:lnSpc>
                <a:spcPts val="2999"/>
              </a:lnSpc>
            </a:pPr>
            <a:endParaRPr lang="lv-LV" sz="2000" kern="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>
              <a:lnSpc>
                <a:spcPts val="2999"/>
              </a:lnSpc>
            </a:pPr>
            <a:r>
              <a:rPr lang="lv-LV" sz="2000" b="1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10. – 12. </a:t>
            </a:r>
            <a:r>
              <a:rPr lang="lv-LV" sz="20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klašu grupa 15 izglītojamie</a:t>
            </a:r>
          </a:p>
          <a:p>
            <a:pPr>
              <a:lnSpc>
                <a:spcPts val="2999"/>
              </a:lnSpc>
            </a:pPr>
            <a:r>
              <a:rPr lang="lv-LV" sz="2000" kern="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                    (uz 1 mācību gadu)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BF497-F45E-8498-8869-9FE2FF431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3C2600-5D78-F1DC-34CC-28E33892D4B4}"/>
              </a:ext>
            </a:extLst>
          </p:cNvPr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BAB8BA3-A31F-7BAF-5B33-2E7630A45F6A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810022F-89F3-4C1C-D589-23BA80A4E4C2}"/>
              </a:ext>
            </a:extLst>
          </p:cNvPr>
          <p:cNvGrpSpPr/>
          <p:nvPr/>
        </p:nvGrpSpPr>
        <p:grpSpPr>
          <a:xfrm>
            <a:off x="918568" y="-924756"/>
            <a:ext cx="16333203" cy="3596590"/>
            <a:chOff x="0" y="0"/>
            <a:chExt cx="21777604" cy="479545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27BAB19-6165-5577-D3D2-60629F0EEFE4}"/>
                </a:ext>
              </a:extLst>
            </p:cNvPr>
            <p:cNvSpPr/>
            <p:nvPr/>
          </p:nvSpPr>
          <p:spPr>
            <a:xfrm>
              <a:off x="0" y="0"/>
              <a:ext cx="21777603" cy="4795453"/>
            </a:xfrm>
            <a:custGeom>
              <a:avLst/>
              <a:gdLst/>
              <a:ahLst/>
              <a:cxnLst/>
              <a:rect l="l" t="t" r="r" b="b"/>
              <a:pathLst>
                <a:path w="21777603" h="4795453">
                  <a:moveTo>
                    <a:pt x="0" y="0"/>
                  </a:moveTo>
                  <a:lnTo>
                    <a:pt x="21777603" y="0"/>
                  </a:lnTo>
                  <a:lnTo>
                    <a:pt x="21777603" y="4795453"/>
                  </a:lnTo>
                  <a:lnTo>
                    <a:pt x="0" y="47954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5739" r="21373" b="659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852AD76-6961-F10C-EEA2-18A9EACA6A23}"/>
                </a:ext>
              </a:extLst>
            </p:cNvPr>
            <p:cNvSpPr txBox="1"/>
            <p:nvPr/>
          </p:nvSpPr>
          <p:spPr>
            <a:xfrm>
              <a:off x="0" y="-28575"/>
              <a:ext cx="21777604" cy="48240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endParaRPr dirty="0"/>
            </a:p>
            <a:p>
              <a:pPr algn="l">
                <a:lnSpc>
                  <a:spcPts val="6000"/>
                </a:lnSpc>
              </a:pPr>
              <a:r>
                <a:rPr lang="lv-LV" sz="44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BŪTISKIE PLĀNOTIE GROZĪJUMI </a:t>
              </a: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l">
                <a:lnSpc>
                  <a:spcPts val="6000"/>
                </a:lnSpc>
              </a:pPr>
              <a:endParaRPr lang="en-US" sz="50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sp>
        <p:nvSpPr>
          <p:cNvPr id="15" name="Google Shape;533;p46">
            <a:extLst>
              <a:ext uri="{FF2B5EF4-FFF2-40B4-BE49-F238E27FC236}">
                <a16:creationId xmlns:a16="http://schemas.microsoft.com/office/drawing/2014/main" id="{57334961-8BAF-B9E1-644A-9EFEF53BF260}"/>
              </a:ext>
            </a:extLst>
          </p:cNvPr>
          <p:cNvSpPr/>
          <p:nvPr/>
        </p:nvSpPr>
        <p:spPr>
          <a:xfrm>
            <a:off x="1865673" y="5439786"/>
            <a:ext cx="2663692" cy="25441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CBC7D8"/>
          </a:solidFill>
          <a:ln cap="flat">
            <a:noFill/>
            <a:prstDash val="solid"/>
          </a:ln>
        </p:spPr>
        <p:txBody>
          <a:bodyPr vert="horz" wrap="square" lIns="91421" tIns="45701" rIns="91421" bIns="4570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0" cap="none" spc="0" baseline="0">
              <a:solidFill>
                <a:srgbClr val="FFFFFF"/>
              </a:solidFill>
              <a:uFillTx/>
              <a:latin typeface="Trebuchet MS"/>
              <a:ea typeface="Trebuchet MS"/>
              <a:cs typeface="Trebuchet MS"/>
            </a:endParaRPr>
          </a:p>
        </p:txBody>
      </p:sp>
      <p:pic>
        <p:nvPicPr>
          <p:cNvPr id="19" name="Google Shape;535;p46">
            <a:extLst>
              <a:ext uri="{FF2B5EF4-FFF2-40B4-BE49-F238E27FC236}">
                <a16:creationId xmlns:a16="http://schemas.microsoft.com/office/drawing/2014/main" id="{1B80EEC8-5806-24FA-3F75-FEA88532BD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205946" y="5710646"/>
            <a:ext cx="1219200" cy="12192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TextBox 17">
            <a:extLst>
              <a:ext uri="{FF2B5EF4-FFF2-40B4-BE49-F238E27FC236}">
                <a16:creationId xmlns:a16="http://schemas.microsoft.com/office/drawing/2014/main" id="{72CD0C92-980D-CBC2-CABE-F8BA9A6893FF}"/>
              </a:ext>
            </a:extLst>
          </p:cNvPr>
          <p:cNvSpPr txBox="1"/>
          <p:nvPr/>
        </p:nvSpPr>
        <p:spPr>
          <a:xfrm>
            <a:off x="6477000" y="3738875"/>
            <a:ext cx="44958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Carnikavas pilsēta izdalīta kā atsevišķa teritorija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A3B35721-FA68-D26B-9E2C-86182156CDA6}"/>
              </a:ext>
            </a:extLst>
          </p:cNvPr>
          <p:cNvSpPr txBox="1"/>
          <p:nvPr/>
        </p:nvSpPr>
        <p:spPr>
          <a:xfrm>
            <a:off x="7865564" y="5754028"/>
            <a:ext cx="597147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Izglītības iestāžu saraksts, kurām piemērojami īpašie nosacījumi, papildināts ar Mērsraga pamatskolu</a:t>
            </a: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8CDD0F23-8F92-B731-7068-BE9741780212}"/>
              </a:ext>
            </a:extLst>
          </p:cNvPr>
          <p:cNvSpPr txBox="1"/>
          <p:nvPr/>
        </p:nvSpPr>
        <p:spPr>
          <a:xfrm>
            <a:off x="10744200" y="8316744"/>
            <a:ext cx="651509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Terminoloģijas precizējums: neklātiene nepilna laika klātiene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12F8DC40-7958-D1E1-4BE5-4D2504BF6946}"/>
              </a:ext>
            </a:extLst>
          </p:cNvPr>
          <p:cNvSpPr txBox="1"/>
          <p:nvPr/>
        </p:nvSpPr>
        <p:spPr>
          <a:xfrm>
            <a:off x="2133600" y="6524322"/>
            <a:ext cx="5971472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2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Papildinājumi </a:t>
            </a:r>
          </a:p>
        </p:txBody>
      </p:sp>
      <p:pic>
        <p:nvPicPr>
          <p:cNvPr id="28" name="Google Shape;324;p35">
            <a:extLst>
              <a:ext uri="{FF2B5EF4-FFF2-40B4-BE49-F238E27FC236}">
                <a16:creationId xmlns:a16="http://schemas.microsoft.com/office/drawing/2014/main" id="{4B1EA90E-29F9-55C0-DE8F-8D0E98BE45C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296401" y="8197284"/>
            <a:ext cx="1008359" cy="10083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Google Shape;334;p35">
            <a:extLst>
              <a:ext uri="{FF2B5EF4-FFF2-40B4-BE49-F238E27FC236}">
                <a16:creationId xmlns:a16="http://schemas.microsoft.com/office/drawing/2014/main" id="{9BA59635-BF42-BA5D-4F35-3F0B21B1FBE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080359" y="3691343"/>
            <a:ext cx="1154162" cy="1154162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4" name="Taisns bultveida savienotājs 3">
            <a:extLst>
              <a:ext uri="{FF2B5EF4-FFF2-40B4-BE49-F238E27FC236}">
                <a16:creationId xmlns:a16="http://schemas.microsoft.com/office/drawing/2014/main" id="{B99F771C-E76B-A546-6073-D7BE6D579A6E}"/>
              </a:ext>
            </a:extLst>
          </p:cNvPr>
          <p:cNvCxnSpPr>
            <a:cxnSpLocks/>
          </p:cNvCxnSpPr>
          <p:nvPr/>
        </p:nvCxnSpPr>
        <p:spPr>
          <a:xfrm>
            <a:off x="12725400" y="8572500"/>
            <a:ext cx="457200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extBox 11">
            <a:extLst>
              <a:ext uri="{FF2B5EF4-FFF2-40B4-BE49-F238E27FC236}">
                <a16:creationId xmlns:a16="http://schemas.microsoft.com/office/drawing/2014/main" id="{7D66161C-F4BA-2E9D-98D0-582E45A0DB69}"/>
              </a:ext>
            </a:extLst>
          </p:cNvPr>
          <p:cNvSpPr txBox="1"/>
          <p:nvPr/>
        </p:nvSpPr>
        <p:spPr>
          <a:xfrm>
            <a:off x="918567" y="1306235"/>
            <a:ext cx="16441340" cy="100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lv-LV" sz="2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MK noteikumos Nr. 204 </a:t>
            </a:r>
            <a:r>
              <a:rPr lang="lv-LV" sz="2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«Kritēriji un kārtība, kādā valsts piedalās pedagogu darba samaksas finansēšanā vispārējās pamatizglītības un vispārējās vidējās izglītības pakāpē»</a:t>
            </a:r>
            <a:endParaRPr lang="en-US" sz="24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40510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753B1-BB9C-3403-E07C-668CACE2D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D823F1D-7DC5-9AD0-6586-AFDB99436C3D}"/>
              </a:ext>
            </a:extLst>
          </p:cNvPr>
          <p:cNvGrpSpPr/>
          <p:nvPr/>
        </p:nvGrpSpPr>
        <p:grpSpPr>
          <a:xfrm>
            <a:off x="0" y="0"/>
            <a:ext cx="18288181" cy="2488321"/>
            <a:chOff x="0" y="0"/>
            <a:chExt cx="24384241" cy="33177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C71960D-E7B5-42BA-7185-BA008FC34009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1C9AE59-E4C4-C1F6-599E-EC11C1FB079B}"/>
              </a:ext>
            </a:extLst>
          </p:cNvPr>
          <p:cNvGrpSpPr/>
          <p:nvPr/>
        </p:nvGrpSpPr>
        <p:grpSpPr>
          <a:xfrm>
            <a:off x="928626" y="144343"/>
            <a:ext cx="12028438" cy="1266892"/>
            <a:chOff x="-24161" y="0"/>
            <a:chExt cx="16037917" cy="2614839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1501A91-16DD-7138-C2C3-8735012C6DE8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 sz="140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2DB7145-029D-2E72-0E8D-59AFCACAA43B}"/>
                </a:ext>
              </a:extLst>
            </p:cNvPr>
            <p:cNvSpPr txBox="1"/>
            <p:nvPr/>
          </p:nvSpPr>
          <p:spPr>
            <a:xfrm>
              <a:off x="-24161" y="328839"/>
              <a:ext cx="16037917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44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BŪTISKIE PLĀNOTIE GROZĪJUMI </a:t>
              </a: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pic>
        <p:nvPicPr>
          <p:cNvPr id="44" name="Google Shape;589;p48">
            <a:extLst>
              <a:ext uri="{FF2B5EF4-FFF2-40B4-BE49-F238E27FC236}">
                <a16:creationId xmlns:a16="http://schemas.microsoft.com/office/drawing/2014/main" id="{99B047AE-14F7-95D8-7126-34740014E2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383000" y="330773"/>
            <a:ext cx="1524000" cy="1524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A0132E41-B248-EC58-8A03-660ED57A6357}"/>
              </a:ext>
            </a:extLst>
          </p:cNvPr>
          <p:cNvSpPr txBox="1"/>
          <p:nvPr/>
        </p:nvSpPr>
        <p:spPr>
          <a:xfrm>
            <a:off x="946744" y="1315734"/>
            <a:ext cx="15049470" cy="154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lv-LV" sz="2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rPr>
              <a:t>MK noteikumos Nr. 205 </a:t>
            </a:r>
            <a:r>
              <a:rPr lang="lv-LV" sz="2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«Kārtība, kādā aprēķina un sadala valsts budžeta mērķdotāciju pedagogu darba samaksai pašvaldību vispārējās izglītības iestādēs un valsts augstskolu vispārējās vidējās izglītības iestādēs.»</a:t>
            </a:r>
            <a:endParaRPr lang="en-US" sz="24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pic>
        <p:nvPicPr>
          <p:cNvPr id="29" name="Google Shape;296;p35">
            <a:extLst>
              <a:ext uri="{FF2B5EF4-FFF2-40B4-BE49-F238E27FC236}">
                <a16:creationId xmlns:a16="http://schemas.microsoft.com/office/drawing/2014/main" id="{538C1C06-4B17-68EA-E882-4A7757C862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46746" y="6137455"/>
            <a:ext cx="1435259" cy="14352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Google Shape;358;p35">
            <a:extLst>
              <a:ext uri="{FF2B5EF4-FFF2-40B4-BE49-F238E27FC236}">
                <a16:creationId xmlns:a16="http://schemas.microsoft.com/office/drawing/2014/main" id="{85BA98FF-4F52-A6E1-8CBD-B36F4F4A809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9506723" y="6460989"/>
            <a:ext cx="973277" cy="9732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3" name="Google Shape;324;p35">
            <a:extLst>
              <a:ext uri="{FF2B5EF4-FFF2-40B4-BE49-F238E27FC236}">
                <a16:creationId xmlns:a16="http://schemas.microsoft.com/office/drawing/2014/main" id="{9CECFED7-B229-D08C-2ED1-90195899F7F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4935241" y="8374665"/>
            <a:ext cx="1008359" cy="10083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4" name="Google Shape;328;p35">
            <a:extLst>
              <a:ext uri="{FF2B5EF4-FFF2-40B4-BE49-F238E27FC236}">
                <a16:creationId xmlns:a16="http://schemas.microsoft.com/office/drawing/2014/main" id="{7B12C231-B72A-29A0-A601-4A967B95D25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/>
          <a:stretch>
            <a:fillRect/>
          </a:stretch>
        </p:blipFill>
        <p:spPr>
          <a:xfrm>
            <a:off x="9333541" y="4173653"/>
            <a:ext cx="1146459" cy="11464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Google Shape;355;p35">
            <a:extLst>
              <a:ext uri="{FF2B5EF4-FFF2-40B4-BE49-F238E27FC236}">
                <a16:creationId xmlns:a16="http://schemas.microsoft.com/office/drawing/2014/main" id="{C1C6743A-91AE-4D61-A6E5-18EF0B5C3EEF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rcRect/>
          <a:stretch>
            <a:fillRect/>
          </a:stretch>
        </p:blipFill>
        <p:spPr>
          <a:xfrm>
            <a:off x="1214607" y="4149910"/>
            <a:ext cx="1146459" cy="114645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TextBox 17">
            <a:extLst>
              <a:ext uri="{FF2B5EF4-FFF2-40B4-BE49-F238E27FC236}">
                <a16:creationId xmlns:a16="http://schemas.microsoft.com/office/drawing/2014/main" id="{37F1C9DF-E71A-CBA7-D0C7-347C751F4976}"/>
              </a:ext>
            </a:extLst>
          </p:cNvPr>
          <p:cNvSpPr txBox="1"/>
          <p:nvPr/>
        </p:nvSpPr>
        <p:spPr>
          <a:xfrm>
            <a:off x="2618962" y="4173653"/>
            <a:ext cx="5181600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Pedagogu slodžu pārrēķins, saglabājot 36 un 30 stundu darba slodzi uz vienu mācību gadu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4245AE1-4CC4-CF82-E9B4-DA827D448A6D}"/>
              </a:ext>
            </a:extLst>
          </p:cNvPr>
          <p:cNvSpPr txBox="1"/>
          <p:nvPr/>
        </p:nvSpPr>
        <p:spPr>
          <a:xfrm>
            <a:off x="2513611" y="6452311"/>
            <a:ext cx="51816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Lielāka elastība mērķdotācijas izmantošanā (2% atcelšana)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036A6A78-2645-1EDF-213C-772540592EC5}"/>
              </a:ext>
            </a:extLst>
          </p:cNvPr>
          <p:cNvSpPr txBox="1"/>
          <p:nvPr/>
        </p:nvSpPr>
        <p:spPr>
          <a:xfrm>
            <a:off x="10820400" y="4224744"/>
            <a:ext cx="51816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Precizētas skolotāju slodzes atbilstoši mācību plānā noteiktajam (individuālās un grupu nodarbības)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395DE4B9-309F-C7F6-A8F7-F26F4B8A0638}"/>
              </a:ext>
            </a:extLst>
          </p:cNvPr>
          <p:cNvSpPr txBox="1"/>
          <p:nvPr/>
        </p:nvSpPr>
        <p:spPr>
          <a:xfrm>
            <a:off x="10814614" y="6494257"/>
            <a:ext cx="5181600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Atbalsts diasporas bērnu iespējām apgūt pamatizglītību tālmācībā bez maksas</a:t>
            </a: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A9F8A7CD-E918-63D3-2822-4A52516F1B18}"/>
              </a:ext>
            </a:extLst>
          </p:cNvPr>
          <p:cNvSpPr txBox="1"/>
          <p:nvPr/>
        </p:nvSpPr>
        <p:spPr>
          <a:xfrm>
            <a:off x="6172200" y="8337103"/>
            <a:ext cx="51816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500" b="1" kern="0" dirty="0">
                <a:solidFill>
                  <a:srgbClr val="664790"/>
                </a:solidFill>
                <a:latin typeface="Verdana"/>
                <a:ea typeface="Verdana"/>
                <a:cs typeface="Verdana"/>
              </a:rPr>
              <a:t>Terminoloģija un finansēšanas aprēķina precizējumi</a:t>
            </a:r>
          </a:p>
        </p:txBody>
      </p:sp>
    </p:spTree>
    <p:extLst>
      <p:ext uri="{BB962C8B-B14F-4D97-AF65-F5344CB8AC3E}">
        <p14:creationId xmlns:p14="http://schemas.microsoft.com/office/powerpoint/2010/main" val="4142732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699</Words>
  <Application>Microsoft Office PowerPoint</Application>
  <PresentationFormat>Pielāgots</PresentationFormat>
  <Paragraphs>97</Paragraphs>
  <Slides>11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7" baseType="lpstr">
      <vt:lpstr>Verdana Bold</vt:lpstr>
      <vt:lpstr>Calibri</vt:lpstr>
      <vt:lpstr>Trebuchet MS</vt:lpstr>
      <vt:lpstr>Verdana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Mārtiņš Langrāts</dc:creator>
  <cp:lastModifiedBy>Ilze Vārpiņa</cp:lastModifiedBy>
  <cp:revision>34</cp:revision>
  <cp:lastPrinted>2026-08-10T06:01:39Z</cp:lastPrinted>
  <dcterms:created xsi:type="dcterms:W3CDTF">2006-08-16T00:00:00Z</dcterms:created>
  <dcterms:modified xsi:type="dcterms:W3CDTF">2026-08-12T07:10:09Z</dcterms:modified>
  <dc:identifier>DAHNvoa33Zs</dc:identifier>
</cp:coreProperties>
</file>