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notesMasterIdLst>
    <p:notesMasterId r:id="rId12"/>
  </p:notesMasterIdLst>
  <p:sldIdLst>
    <p:sldId id="274" r:id="rId2"/>
    <p:sldId id="258" r:id="rId3"/>
    <p:sldId id="269" r:id="rId4"/>
    <p:sldId id="271" r:id="rId5"/>
    <p:sldId id="272" r:id="rId6"/>
    <p:sldId id="273" r:id="rId7"/>
    <p:sldId id="264" r:id="rId8"/>
    <p:sldId id="265" r:id="rId9"/>
    <p:sldId id="276" r:id="rId10"/>
    <p:sldId id="275" r:id="rId11"/>
  </p:sldIdLst>
  <p:sldSz cx="12192000" cy="6858000"/>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3" d="100"/>
          <a:sy n="113" d="100"/>
        </p:scale>
        <p:origin x="456" y="102"/>
      </p:cViewPr>
      <p:guideLst/>
    </p:cSldViewPr>
  </p:slid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Galvenes vietturis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lv-LV"/>
          </a:p>
        </p:txBody>
      </p:sp>
      <p:sp>
        <p:nvSpPr>
          <p:cNvPr id="3" name="Datuma vietturis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E7B81D66-3870-45F8-B59B-C1058B2F9353}" type="datetimeFigureOut">
              <a:rPr lang="lv-LV" smtClean="0"/>
              <a:t>01.11.2024</a:t>
            </a:fld>
            <a:endParaRPr lang="lv-LV"/>
          </a:p>
        </p:txBody>
      </p:sp>
      <p:sp>
        <p:nvSpPr>
          <p:cNvPr id="4" name="Slaida attēla vietturis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lv-LV"/>
          </a:p>
        </p:txBody>
      </p:sp>
      <p:sp>
        <p:nvSpPr>
          <p:cNvPr id="5" name="Piezīmju vietturis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6" name="Kājenes vietturis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lv-LV"/>
          </a:p>
        </p:txBody>
      </p:sp>
      <p:sp>
        <p:nvSpPr>
          <p:cNvPr id="7" name="Slaida numura vietturis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D14033EC-D875-48BB-AFF4-5DE165051490}" type="slidenum">
              <a:rPr lang="lv-LV" smtClean="0"/>
              <a:t>‹#›</a:t>
            </a:fld>
            <a:endParaRPr lang="lv-LV"/>
          </a:p>
        </p:txBody>
      </p:sp>
    </p:spTree>
    <p:extLst>
      <p:ext uri="{BB962C8B-B14F-4D97-AF65-F5344CB8AC3E}">
        <p14:creationId xmlns:p14="http://schemas.microsoft.com/office/powerpoint/2010/main" val="22044465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5"/>
          </p:nvPr>
        </p:nvSpPr>
        <p:spPr/>
        <p:txBody>
          <a:bodyPr/>
          <a:lstStyle/>
          <a:p>
            <a:fld id="{D14033EC-D875-48BB-AFF4-5DE165051490}" type="slidenum">
              <a:rPr lang="lv-LV" smtClean="0"/>
              <a:t>1</a:t>
            </a:fld>
            <a:endParaRPr lang="lv-LV"/>
          </a:p>
        </p:txBody>
      </p:sp>
    </p:spTree>
    <p:extLst>
      <p:ext uri="{BB962C8B-B14F-4D97-AF65-F5344CB8AC3E}">
        <p14:creationId xmlns:p14="http://schemas.microsoft.com/office/powerpoint/2010/main" val="3651437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5"/>
          </p:nvPr>
        </p:nvSpPr>
        <p:spPr/>
        <p:txBody>
          <a:bodyPr/>
          <a:lstStyle/>
          <a:p>
            <a:fld id="{D14033EC-D875-48BB-AFF4-5DE165051490}" type="slidenum">
              <a:rPr lang="lv-LV" smtClean="0"/>
              <a:t>2</a:t>
            </a:fld>
            <a:endParaRPr lang="lv-LV"/>
          </a:p>
        </p:txBody>
      </p:sp>
    </p:spTree>
    <p:extLst>
      <p:ext uri="{BB962C8B-B14F-4D97-AF65-F5344CB8AC3E}">
        <p14:creationId xmlns:p14="http://schemas.microsoft.com/office/powerpoint/2010/main" val="3398039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5"/>
          </p:nvPr>
        </p:nvSpPr>
        <p:spPr/>
        <p:txBody>
          <a:bodyPr/>
          <a:lstStyle/>
          <a:p>
            <a:fld id="{D14033EC-D875-48BB-AFF4-5DE165051490}" type="slidenum">
              <a:rPr lang="lv-LV" smtClean="0"/>
              <a:t>3</a:t>
            </a:fld>
            <a:endParaRPr lang="lv-LV"/>
          </a:p>
        </p:txBody>
      </p:sp>
    </p:spTree>
    <p:extLst>
      <p:ext uri="{BB962C8B-B14F-4D97-AF65-F5344CB8AC3E}">
        <p14:creationId xmlns:p14="http://schemas.microsoft.com/office/powerpoint/2010/main" val="2839249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5"/>
          </p:nvPr>
        </p:nvSpPr>
        <p:spPr/>
        <p:txBody>
          <a:bodyPr/>
          <a:lstStyle/>
          <a:p>
            <a:fld id="{D14033EC-D875-48BB-AFF4-5DE165051490}" type="slidenum">
              <a:rPr lang="lv-LV" smtClean="0"/>
              <a:t>4</a:t>
            </a:fld>
            <a:endParaRPr lang="lv-LV"/>
          </a:p>
        </p:txBody>
      </p:sp>
    </p:spTree>
    <p:extLst>
      <p:ext uri="{BB962C8B-B14F-4D97-AF65-F5344CB8AC3E}">
        <p14:creationId xmlns:p14="http://schemas.microsoft.com/office/powerpoint/2010/main" val="132904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5"/>
          </p:nvPr>
        </p:nvSpPr>
        <p:spPr/>
        <p:txBody>
          <a:bodyPr/>
          <a:lstStyle/>
          <a:p>
            <a:fld id="{D14033EC-D875-48BB-AFF4-5DE165051490}" type="slidenum">
              <a:rPr lang="lv-LV" smtClean="0"/>
              <a:t>5</a:t>
            </a:fld>
            <a:endParaRPr lang="lv-LV"/>
          </a:p>
        </p:txBody>
      </p:sp>
    </p:spTree>
    <p:extLst>
      <p:ext uri="{BB962C8B-B14F-4D97-AF65-F5344CB8AC3E}">
        <p14:creationId xmlns:p14="http://schemas.microsoft.com/office/powerpoint/2010/main" val="2003807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5"/>
          </p:nvPr>
        </p:nvSpPr>
        <p:spPr/>
        <p:txBody>
          <a:bodyPr/>
          <a:lstStyle/>
          <a:p>
            <a:fld id="{D14033EC-D875-48BB-AFF4-5DE165051490}" type="slidenum">
              <a:rPr lang="lv-LV" smtClean="0"/>
              <a:t>6</a:t>
            </a:fld>
            <a:endParaRPr lang="lv-LV"/>
          </a:p>
        </p:txBody>
      </p:sp>
    </p:spTree>
    <p:extLst>
      <p:ext uri="{BB962C8B-B14F-4D97-AF65-F5344CB8AC3E}">
        <p14:creationId xmlns:p14="http://schemas.microsoft.com/office/powerpoint/2010/main" val="12387405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Virsraksta slaids">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lv-LV"/>
              <a:t>Rediģēt šablona virsraksta stilu</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lv-LV"/>
              <a:t>Noklikšķiniet, lai rediģētu šablona apakšvirsraksta stilu</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Virsraksts un vertikāls teks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a:t>Rediģēt šablona virsraksta stilu</a:t>
            </a:r>
            <a:endParaRPr lang="en-US" dirty="0"/>
          </a:p>
        </p:txBody>
      </p:sp>
      <p:sp>
        <p:nvSpPr>
          <p:cNvPr id="3" name="Vertical Text Placeholder 2"/>
          <p:cNvSpPr>
            <a:spLocks noGrp="1"/>
          </p:cNvSpPr>
          <p:nvPr>
            <p:ph type="body" orient="vert" idx="1"/>
          </p:nvPr>
        </p:nvSpPr>
        <p:spPr/>
        <p:txBody>
          <a:bodyPr vert="eaVert" anchor="t"/>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11/1/2024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āls virsraksts un tekst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lv-LV"/>
              <a:t>Rediģēt šablona virsraksta stilu</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11/1/2024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Virsraksts un satur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a:t>Rediģēt šablona virsraksta stilu</a:t>
            </a:r>
            <a:endParaRPr lang="en-US" dirty="0"/>
          </a:p>
        </p:txBody>
      </p:sp>
      <p:sp>
        <p:nvSpPr>
          <p:cNvPr id="3" name="Content Placeholder 2"/>
          <p:cNvSpPr>
            <a:spLocks noGrp="1"/>
          </p:cNvSpPr>
          <p:nvPr>
            <p:ph idx="1"/>
          </p:nvPr>
        </p:nvSpPr>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adaļas galvene">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lv-LV"/>
              <a:t>Rediģēt šablona virsraksta stilu</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v-LV"/>
              <a:t>Noklikšķiniet, lai rediģētu šablona teksta stilus</a:t>
            </a:r>
          </a:p>
        </p:txBody>
      </p:sp>
      <p:sp>
        <p:nvSpPr>
          <p:cNvPr id="4" name="Date Placeholder 3"/>
          <p:cNvSpPr>
            <a:spLocks noGrp="1"/>
          </p:cNvSpPr>
          <p:nvPr>
            <p:ph type="dt" sz="half" idx="10"/>
          </p:nvPr>
        </p:nvSpPr>
        <p:spPr/>
        <p:txBody>
          <a:bodyPr/>
          <a:lstStyle/>
          <a:p>
            <a:fld id="{5586B75A-687E-405C-8A0B-8D00578BA2C3}" type="datetimeFigureOut">
              <a:rPr lang="en-US" dirty="0"/>
              <a:pPr/>
              <a:t>11/1/2024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ivi satura blok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a:t>Rediģēt šablona virsraksta stilu</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11/1/2024</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līdzinājums">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lv-LV"/>
              <a:t>Rediģēt šablona virsraksta stilu</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Noklikšķiniet, lai rediģētu šablona teksta stilus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Noklikšķiniet, lai rediģētu šablona teksta stilus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11/1/2024</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ai virsraksts">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lv-LV"/>
              <a:t>Rediģēt šablona virsraksta stilu</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11/1/2024</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ukšs">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11/1/2024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turs ar parakstu">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lv-LV"/>
              <a:t>Rediģēt šablona virsraksta stilu</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v-LV"/>
              <a:t>Noklikšķiniet, lai rediģētu šablona teksta stilus</a:t>
            </a:r>
          </a:p>
        </p:txBody>
      </p:sp>
      <p:sp>
        <p:nvSpPr>
          <p:cNvPr id="8" name="Date Placeholder 7"/>
          <p:cNvSpPr>
            <a:spLocks noGrp="1"/>
          </p:cNvSpPr>
          <p:nvPr>
            <p:ph type="dt" sz="half" idx="10"/>
          </p:nvPr>
        </p:nvSpPr>
        <p:spPr/>
        <p:txBody>
          <a:bodyPr/>
          <a:lstStyle/>
          <a:p>
            <a:fld id="{5586B75A-687E-405C-8A0B-8D00578BA2C3}" type="datetimeFigureOut">
              <a:rPr lang="en-US" dirty="0"/>
              <a:pPr/>
              <a:t>11/1/2024</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ttēls ar parakstu">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lv-LV"/>
              <a:t>Rediģēt šablona virsraksta stilu</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lv-LV"/>
              <a:t>Noklikšķiniet uz ikonas, lai pievienotu attēlu</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v-LV"/>
              <a:t>Noklikšķiniet, lai rediģētu šablona teksta stilus</a:t>
            </a:r>
          </a:p>
        </p:txBody>
      </p:sp>
      <p:sp>
        <p:nvSpPr>
          <p:cNvPr id="8" name="Date Placeholder 7"/>
          <p:cNvSpPr>
            <a:spLocks noGrp="1"/>
          </p:cNvSpPr>
          <p:nvPr>
            <p:ph type="dt" sz="half" idx="10"/>
          </p:nvPr>
        </p:nvSpPr>
        <p:spPr/>
        <p:txBody>
          <a:bodyPr/>
          <a:lstStyle/>
          <a:p>
            <a:fld id="{5586B75A-687E-405C-8A0B-8D00578BA2C3}" type="datetimeFigureOut">
              <a:rPr lang="en-US" dirty="0"/>
              <a:pPr/>
              <a:t>11/1/2024</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lv-LV"/>
              <a:t>Rediģēt šablona virsraksta stilu</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11/1/2024</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conference.icma.org/event-agenda/"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933738F-F83C-4B87-B2FE-47C89029B0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ttēls 4" descr="Attēls, kurā ir ārpus telpām, debesis, ēka, mākonis&#10;&#10;Apraksts ģenerēts automātiski">
            <a:extLst>
              <a:ext uri="{FF2B5EF4-FFF2-40B4-BE49-F238E27FC236}">
                <a16:creationId xmlns:a16="http://schemas.microsoft.com/office/drawing/2014/main" id="{4F8CD5E3-5F2B-8EB2-207E-F96A0D7969F1}"/>
              </a:ext>
            </a:extLst>
          </p:cNvPr>
          <p:cNvPicPr>
            <a:picLocks noChangeAspect="1"/>
          </p:cNvPicPr>
          <p:nvPr/>
        </p:nvPicPr>
        <p:blipFill>
          <a:blip r:embed="rId3"/>
          <a:srcRect t="24982" r="-1" b="-1"/>
          <a:stretch/>
        </p:blipFill>
        <p:spPr>
          <a:xfrm>
            <a:off x="1524" y="10"/>
            <a:ext cx="12188952" cy="6857990"/>
          </a:xfrm>
          <a:prstGeom prst="rect">
            <a:avLst/>
          </a:prstGeom>
        </p:spPr>
      </p:pic>
      <p:sp>
        <p:nvSpPr>
          <p:cNvPr id="18" name="Rectangle 17">
            <a:extLst>
              <a:ext uri="{FF2B5EF4-FFF2-40B4-BE49-F238E27FC236}">
                <a16:creationId xmlns:a16="http://schemas.microsoft.com/office/drawing/2014/main" id="{19BF0EFF-1CF1-4170-85D9-F374F80C89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rgbClr val="47573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lv-LV"/>
          </a:p>
        </p:txBody>
      </p:sp>
      <p:sp>
        <p:nvSpPr>
          <p:cNvPr id="2" name="Virsraksts 1">
            <a:extLst>
              <a:ext uri="{FF2B5EF4-FFF2-40B4-BE49-F238E27FC236}">
                <a16:creationId xmlns:a16="http://schemas.microsoft.com/office/drawing/2014/main" id="{F8D2BA9F-8B33-C3CF-FA22-D5EE14C14C24}"/>
              </a:ext>
            </a:extLst>
          </p:cNvPr>
          <p:cNvSpPr>
            <a:spLocks noGrp="1"/>
          </p:cNvSpPr>
          <p:nvPr>
            <p:ph type="title"/>
          </p:nvPr>
        </p:nvSpPr>
        <p:spPr>
          <a:xfrm>
            <a:off x="252919" y="951723"/>
            <a:ext cx="2947482" cy="1455576"/>
          </a:xfrm>
        </p:spPr>
        <p:txBody>
          <a:bodyPr anchor="b">
            <a:normAutofit fontScale="90000"/>
          </a:bodyPr>
          <a:lstStyle/>
          <a:p>
            <a:r>
              <a:rPr lang="lv-LV" sz="3100"/>
              <a:t>Pārskats par dalību </a:t>
            </a:r>
            <a:r>
              <a:rPr lang="lv-LV" sz="3100" b="1"/>
              <a:t>ICMA </a:t>
            </a:r>
            <a:r>
              <a:rPr lang="lv-LV" sz="3100"/>
              <a:t>konferencē</a:t>
            </a:r>
            <a:br>
              <a:rPr lang="lv-LV" sz="2800" b="1"/>
            </a:br>
            <a:endParaRPr lang="lv-LV" sz="2800" dirty="0"/>
          </a:p>
        </p:txBody>
      </p:sp>
      <p:sp>
        <p:nvSpPr>
          <p:cNvPr id="3" name="Satura vietturis 2">
            <a:extLst>
              <a:ext uri="{FF2B5EF4-FFF2-40B4-BE49-F238E27FC236}">
                <a16:creationId xmlns:a16="http://schemas.microsoft.com/office/drawing/2014/main" id="{27495757-E771-A5F7-7651-5FA57FFEA91B}"/>
              </a:ext>
            </a:extLst>
          </p:cNvPr>
          <p:cNvSpPr>
            <a:spLocks noGrp="1"/>
          </p:cNvSpPr>
          <p:nvPr>
            <p:ph idx="1"/>
          </p:nvPr>
        </p:nvSpPr>
        <p:spPr>
          <a:xfrm>
            <a:off x="252919" y="3166240"/>
            <a:ext cx="3043953" cy="2740037"/>
          </a:xfrm>
        </p:spPr>
        <p:txBody>
          <a:bodyPr anchor="t">
            <a:normAutofit lnSpcReduction="10000"/>
          </a:bodyPr>
          <a:lstStyle/>
          <a:p>
            <a:pPr marL="0" indent="0">
              <a:spcBef>
                <a:spcPts val="0"/>
              </a:spcBef>
              <a:buNone/>
            </a:pPr>
            <a:endParaRPr lang="lv-LV" sz="1800" dirty="0">
              <a:solidFill>
                <a:schemeClr val="bg1"/>
              </a:solidFill>
            </a:endParaRPr>
          </a:p>
          <a:p>
            <a:pPr marL="0" indent="0">
              <a:spcBef>
                <a:spcPts val="0"/>
              </a:spcBef>
              <a:buNone/>
            </a:pPr>
            <a:r>
              <a:rPr lang="en-US" dirty="0" err="1">
                <a:solidFill>
                  <a:schemeClr val="bg1"/>
                </a:solidFill>
              </a:rPr>
              <a:t>Pitsburga</a:t>
            </a:r>
            <a:r>
              <a:rPr lang="en-US" dirty="0">
                <a:solidFill>
                  <a:schemeClr val="bg1"/>
                </a:solidFill>
              </a:rPr>
              <a:t> (ASV)</a:t>
            </a:r>
            <a:endParaRPr lang="lv-LV" dirty="0">
              <a:solidFill>
                <a:schemeClr val="bg1"/>
              </a:solidFill>
            </a:endParaRPr>
          </a:p>
          <a:p>
            <a:pPr marL="0" indent="0">
              <a:spcBef>
                <a:spcPts val="0"/>
              </a:spcBef>
              <a:buNone/>
            </a:pPr>
            <a:r>
              <a:rPr lang="en-US" sz="1600" b="1" dirty="0">
                <a:solidFill>
                  <a:schemeClr val="bg1"/>
                </a:solidFill>
              </a:rPr>
              <a:t>2024.gada 21. – 25</a:t>
            </a:r>
            <a:r>
              <a:rPr lang="lv-LV" sz="1600" b="1" dirty="0">
                <a:solidFill>
                  <a:schemeClr val="bg1"/>
                </a:solidFill>
              </a:rPr>
              <a:t>.</a:t>
            </a:r>
            <a:r>
              <a:rPr lang="en-US" sz="1600" b="1" dirty="0" err="1">
                <a:solidFill>
                  <a:schemeClr val="bg1"/>
                </a:solidFill>
              </a:rPr>
              <a:t>septembris</a:t>
            </a:r>
            <a:r>
              <a:rPr lang="en-US" sz="1600" b="1" dirty="0">
                <a:solidFill>
                  <a:schemeClr val="bg1"/>
                </a:solidFill>
              </a:rPr>
              <a:t> </a:t>
            </a:r>
          </a:p>
          <a:p>
            <a:pPr indent="-182880">
              <a:buFont typeface="Wingdings 2" pitchFamily="18" charset="2"/>
              <a:buChar char=""/>
            </a:pPr>
            <a:endParaRPr lang="en-US" sz="1800" b="1" dirty="0">
              <a:solidFill>
                <a:schemeClr val="bg1"/>
              </a:solidFill>
            </a:endParaRPr>
          </a:p>
          <a:p>
            <a:pPr marL="0" indent="0">
              <a:spcBef>
                <a:spcPts val="600"/>
              </a:spcBef>
              <a:buNone/>
            </a:pPr>
            <a:endParaRPr lang="lv-LV" sz="1400" b="1" dirty="0">
              <a:solidFill>
                <a:schemeClr val="bg1"/>
              </a:solidFill>
            </a:endParaRPr>
          </a:p>
          <a:p>
            <a:pPr marL="0" indent="0">
              <a:lnSpc>
                <a:spcPct val="100000"/>
              </a:lnSpc>
              <a:spcBef>
                <a:spcPts val="0"/>
              </a:spcBef>
              <a:buNone/>
            </a:pPr>
            <a:endParaRPr lang="lv-LV" sz="1400" b="1" dirty="0">
              <a:solidFill>
                <a:schemeClr val="bg1"/>
              </a:solidFill>
            </a:endParaRPr>
          </a:p>
          <a:p>
            <a:pPr marL="0" indent="0">
              <a:lnSpc>
                <a:spcPct val="100000"/>
              </a:lnSpc>
              <a:spcBef>
                <a:spcPts val="0"/>
              </a:spcBef>
              <a:buNone/>
            </a:pPr>
            <a:endParaRPr lang="lv-LV" sz="1200" b="1" dirty="0">
              <a:solidFill>
                <a:schemeClr val="bg1"/>
              </a:solidFill>
            </a:endParaRPr>
          </a:p>
          <a:p>
            <a:pPr marL="0" indent="0">
              <a:lnSpc>
                <a:spcPct val="100000"/>
              </a:lnSpc>
              <a:spcBef>
                <a:spcPts val="0"/>
              </a:spcBef>
              <a:buNone/>
            </a:pPr>
            <a:r>
              <a:rPr lang="en-US" sz="1400" b="1" dirty="0">
                <a:solidFill>
                  <a:schemeClr val="bg1"/>
                </a:solidFill>
              </a:rPr>
              <a:t>Jānis Lange</a:t>
            </a:r>
            <a:endParaRPr lang="lv-LV" sz="1400" b="1" dirty="0">
              <a:solidFill>
                <a:schemeClr val="bg1"/>
              </a:solidFill>
            </a:endParaRPr>
          </a:p>
          <a:p>
            <a:pPr marL="0" indent="0">
              <a:lnSpc>
                <a:spcPct val="100000"/>
              </a:lnSpc>
              <a:spcBef>
                <a:spcPts val="0"/>
              </a:spcBef>
              <a:buNone/>
            </a:pPr>
            <a:r>
              <a:rPr lang="en-US" sz="1400" dirty="0">
                <a:solidFill>
                  <a:schemeClr val="bg1"/>
                </a:solidFill>
              </a:rPr>
              <a:t>Rīgas valstspilsētas </a:t>
            </a:r>
            <a:r>
              <a:rPr lang="en-US" sz="1400" dirty="0" err="1">
                <a:solidFill>
                  <a:schemeClr val="bg1"/>
                </a:solidFill>
              </a:rPr>
              <a:t>pašvaldība</a:t>
            </a:r>
            <a:endParaRPr lang="en-US" sz="1400" dirty="0">
              <a:solidFill>
                <a:schemeClr val="bg1"/>
              </a:solidFill>
            </a:endParaRPr>
          </a:p>
          <a:p>
            <a:pPr marL="0" indent="0">
              <a:spcBef>
                <a:spcPts val="600"/>
              </a:spcBef>
              <a:buNone/>
            </a:pPr>
            <a:endParaRPr lang="lv-LV" sz="1400" b="1" dirty="0">
              <a:solidFill>
                <a:schemeClr val="bg1"/>
              </a:solidFill>
            </a:endParaRPr>
          </a:p>
          <a:p>
            <a:pPr marL="0" indent="0">
              <a:spcBef>
                <a:spcPts val="0"/>
              </a:spcBef>
              <a:buNone/>
            </a:pPr>
            <a:r>
              <a:rPr lang="en-US" sz="1400" b="1" dirty="0">
                <a:solidFill>
                  <a:schemeClr val="bg1"/>
                </a:solidFill>
              </a:rPr>
              <a:t>Aldis Ābele</a:t>
            </a:r>
            <a:endParaRPr lang="lv-LV" sz="1400" b="1" dirty="0">
              <a:solidFill>
                <a:schemeClr val="bg1"/>
              </a:solidFill>
            </a:endParaRPr>
          </a:p>
          <a:p>
            <a:pPr marL="0" indent="0">
              <a:spcBef>
                <a:spcPts val="0"/>
              </a:spcBef>
              <a:buNone/>
            </a:pPr>
            <a:r>
              <a:rPr lang="en-US" sz="1400" dirty="0" err="1">
                <a:solidFill>
                  <a:schemeClr val="bg1"/>
                </a:solidFill>
              </a:rPr>
              <a:t>Ventspils</a:t>
            </a:r>
            <a:r>
              <a:rPr lang="en-US" sz="1400" dirty="0">
                <a:solidFill>
                  <a:schemeClr val="bg1"/>
                </a:solidFill>
              </a:rPr>
              <a:t> valstspilsētas </a:t>
            </a:r>
            <a:r>
              <a:rPr lang="en-US" sz="1400" dirty="0" err="1">
                <a:solidFill>
                  <a:schemeClr val="bg1"/>
                </a:solidFill>
              </a:rPr>
              <a:t>pašvaldība</a:t>
            </a:r>
            <a:endParaRPr lang="en-US" sz="1400" dirty="0">
              <a:solidFill>
                <a:schemeClr val="bg1"/>
              </a:solidFill>
            </a:endParaRPr>
          </a:p>
          <a:p>
            <a:pPr>
              <a:buClr>
                <a:srgbClr val="466282"/>
              </a:buClr>
            </a:pPr>
            <a:endParaRPr lang="lv-LV" sz="1500" dirty="0">
              <a:solidFill>
                <a:schemeClr val="bg1"/>
              </a:solidFill>
              <a:latin typeface="-apple-system"/>
            </a:endParaRPr>
          </a:p>
          <a:p>
            <a:pPr>
              <a:buClr>
                <a:srgbClr val="466282"/>
              </a:buClr>
            </a:pPr>
            <a:endParaRPr lang="lv-LV" sz="1500" b="0" i="0" dirty="0">
              <a:solidFill>
                <a:schemeClr val="bg1"/>
              </a:solidFill>
              <a:effectLst/>
              <a:latin typeface="-apple-system"/>
            </a:endParaRPr>
          </a:p>
          <a:p>
            <a:pPr>
              <a:buClr>
                <a:srgbClr val="466282"/>
              </a:buClr>
            </a:pPr>
            <a:endParaRPr lang="lv-LV" sz="1500" dirty="0">
              <a:solidFill>
                <a:schemeClr val="bg1"/>
              </a:solidFill>
              <a:latin typeface="-apple-system"/>
            </a:endParaRPr>
          </a:p>
          <a:p>
            <a:pPr marL="0" indent="0">
              <a:buClr>
                <a:srgbClr val="466282"/>
              </a:buClr>
              <a:buNone/>
            </a:pPr>
            <a:endParaRPr lang="lv-LV" sz="1500" dirty="0">
              <a:solidFill>
                <a:schemeClr val="bg1"/>
              </a:solidFill>
              <a:latin typeface="-apple-system"/>
            </a:endParaRPr>
          </a:p>
          <a:p>
            <a:pPr marL="0" indent="0">
              <a:buClr>
                <a:srgbClr val="466282"/>
              </a:buClr>
              <a:buNone/>
            </a:pPr>
            <a:endParaRPr lang="lv-LV" sz="1500" b="0" i="0" dirty="0">
              <a:solidFill>
                <a:schemeClr val="bg1"/>
              </a:solidFill>
              <a:effectLst/>
              <a:latin typeface="-apple-system"/>
            </a:endParaRPr>
          </a:p>
          <a:p>
            <a:pPr>
              <a:buClr>
                <a:srgbClr val="466282"/>
              </a:buClr>
            </a:pPr>
            <a:endParaRPr lang="lv-LV" sz="1500" dirty="0">
              <a:solidFill>
                <a:schemeClr val="bg1"/>
              </a:solidFill>
              <a:latin typeface="-apple-system"/>
            </a:endParaRPr>
          </a:p>
          <a:p>
            <a:pPr>
              <a:buClr>
                <a:srgbClr val="466282"/>
              </a:buClr>
            </a:pPr>
            <a:endParaRPr lang="lv-LV" sz="1500" b="0" i="0" dirty="0">
              <a:solidFill>
                <a:schemeClr val="bg1"/>
              </a:solidFill>
              <a:effectLst/>
              <a:latin typeface="-apple-system"/>
            </a:endParaRPr>
          </a:p>
          <a:p>
            <a:pPr>
              <a:buClr>
                <a:srgbClr val="466282"/>
              </a:buClr>
            </a:pPr>
            <a:endParaRPr lang="lv-LV" sz="1500" b="0" i="0" dirty="0">
              <a:solidFill>
                <a:schemeClr val="bg1"/>
              </a:solidFill>
              <a:effectLst/>
              <a:latin typeface="-apple-system"/>
            </a:endParaRPr>
          </a:p>
        </p:txBody>
      </p:sp>
      <p:sp>
        <p:nvSpPr>
          <p:cNvPr id="20" name="Rectangle 19">
            <a:extLst>
              <a:ext uri="{FF2B5EF4-FFF2-40B4-BE49-F238E27FC236}">
                <a16:creationId xmlns:a16="http://schemas.microsoft.com/office/drawing/2014/main" id="{3D59E22E-2E4E-400B-B6CD-86ED04367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lv-LV"/>
          </a:p>
        </p:txBody>
      </p:sp>
      <p:sp>
        <p:nvSpPr>
          <p:cNvPr id="6" name="Rectangle 1">
            <a:extLst>
              <a:ext uri="{FF2B5EF4-FFF2-40B4-BE49-F238E27FC236}">
                <a16:creationId xmlns:a16="http://schemas.microsoft.com/office/drawing/2014/main" id="{F219A90E-3CB3-3C2C-1C8B-23A1EA29088F}"/>
              </a:ext>
            </a:extLst>
          </p:cNvPr>
          <p:cNvSpPr>
            <a:spLocks noChangeArrowheads="1"/>
          </p:cNvSpPr>
          <p:nvPr/>
        </p:nvSpPr>
        <p:spPr bwMode="auto">
          <a:xfrm>
            <a:off x="0" y="102920"/>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9994926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B1EA695-E9E0-4AA9-88C1-F2CA375AF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9599"/>
            <a:ext cx="7052486" cy="5334001"/>
          </a:xfrm>
          <a:prstGeom prst="rect">
            <a:avLst/>
          </a:prstGeom>
          <a:solidFill>
            <a:srgbClr val="47573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lv-LV"/>
          </a:p>
        </p:txBody>
      </p:sp>
      <p:sp>
        <p:nvSpPr>
          <p:cNvPr id="2" name="Virsraksts 1">
            <a:extLst>
              <a:ext uri="{FF2B5EF4-FFF2-40B4-BE49-F238E27FC236}">
                <a16:creationId xmlns:a16="http://schemas.microsoft.com/office/drawing/2014/main" id="{F0F3E3F6-B6A3-9E0A-D530-6DE71E76E881}"/>
              </a:ext>
            </a:extLst>
          </p:cNvPr>
          <p:cNvSpPr>
            <a:spLocks noGrp="1"/>
          </p:cNvSpPr>
          <p:nvPr>
            <p:ph type="title"/>
          </p:nvPr>
        </p:nvSpPr>
        <p:spPr>
          <a:xfrm>
            <a:off x="289248" y="1123837"/>
            <a:ext cx="6451110" cy="1255469"/>
          </a:xfrm>
        </p:spPr>
        <p:txBody>
          <a:bodyPr>
            <a:normAutofit/>
          </a:bodyPr>
          <a:lstStyle/>
          <a:p>
            <a:r>
              <a:rPr lang="lv-LV" b="1" dirty="0"/>
              <a:t>Paldies! </a:t>
            </a:r>
          </a:p>
        </p:txBody>
      </p:sp>
      <p:sp>
        <p:nvSpPr>
          <p:cNvPr id="8" name="Content Placeholder 7">
            <a:extLst>
              <a:ext uri="{FF2B5EF4-FFF2-40B4-BE49-F238E27FC236}">
                <a16:creationId xmlns:a16="http://schemas.microsoft.com/office/drawing/2014/main" id="{C0A06C03-0F68-3403-9B1E-E7AB2CC9431B}"/>
              </a:ext>
            </a:extLst>
          </p:cNvPr>
          <p:cNvSpPr>
            <a:spLocks noGrp="1"/>
          </p:cNvSpPr>
          <p:nvPr>
            <p:ph idx="1"/>
          </p:nvPr>
        </p:nvSpPr>
        <p:spPr>
          <a:xfrm>
            <a:off x="289248" y="2510395"/>
            <a:ext cx="6451109" cy="3274586"/>
          </a:xfrm>
        </p:spPr>
        <p:txBody>
          <a:bodyPr anchor="t">
            <a:normAutofit/>
          </a:bodyPr>
          <a:lstStyle/>
          <a:p>
            <a:pPr>
              <a:buClr>
                <a:srgbClr val="466282"/>
              </a:buClr>
            </a:pPr>
            <a:endParaRPr lang="en-US" dirty="0">
              <a:solidFill>
                <a:srgbClr val="FFFFFF"/>
              </a:solidFill>
            </a:endParaRPr>
          </a:p>
        </p:txBody>
      </p:sp>
    </p:spTree>
    <p:extLst>
      <p:ext uri="{BB962C8B-B14F-4D97-AF65-F5344CB8AC3E}">
        <p14:creationId xmlns:p14="http://schemas.microsoft.com/office/powerpoint/2010/main" val="20344060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36324DAD-3C03-4590-BDB0-ACCE29E8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4D0ABBA-7770-4A8E-A402-3336AD7E7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7052486" cy="5334001"/>
          </a:xfrm>
          <a:prstGeom prst="rect">
            <a:avLst/>
          </a:prstGeom>
          <a:solidFill>
            <a:srgbClr val="3C3E5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lv-LV"/>
          </a:p>
        </p:txBody>
      </p:sp>
      <p:sp>
        <p:nvSpPr>
          <p:cNvPr id="2" name="Virsraksts 1">
            <a:extLst>
              <a:ext uri="{FF2B5EF4-FFF2-40B4-BE49-F238E27FC236}">
                <a16:creationId xmlns:a16="http://schemas.microsoft.com/office/drawing/2014/main" id="{F8D2BA9F-8B33-C3CF-FA22-D5EE14C14C24}"/>
              </a:ext>
            </a:extLst>
          </p:cNvPr>
          <p:cNvSpPr>
            <a:spLocks noGrp="1"/>
          </p:cNvSpPr>
          <p:nvPr>
            <p:ph type="title"/>
          </p:nvPr>
        </p:nvSpPr>
        <p:spPr>
          <a:xfrm>
            <a:off x="289248" y="1123838"/>
            <a:ext cx="6451110" cy="864354"/>
          </a:xfrm>
        </p:spPr>
        <p:txBody>
          <a:bodyPr>
            <a:normAutofit/>
          </a:bodyPr>
          <a:lstStyle/>
          <a:p>
            <a:pPr algn="ctr"/>
            <a:r>
              <a:rPr lang="lv-LV" sz="2800" dirty="0"/>
              <a:t>Kas ir </a:t>
            </a:r>
            <a:r>
              <a:rPr lang="lv-LV" sz="2800" b="1" dirty="0"/>
              <a:t>ICMA </a:t>
            </a:r>
            <a:r>
              <a:rPr lang="lv-LV" sz="2800" dirty="0"/>
              <a:t>un</a:t>
            </a:r>
            <a:r>
              <a:rPr lang="lv-LV" sz="2800" b="1" dirty="0"/>
              <a:t> ICMA </a:t>
            </a:r>
            <a:r>
              <a:rPr lang="lv-LV" sz="2800" dirty="0"/>
              <a:t>konferences</a:t>
            </a:r>
          </a:p>
        </p:txBody>
      </p:sp>
      <p:sp>
        <p:nvSpPr>
          <p:cNvPr id="3" name="Satura vietturis 2">
            <a:extLst>
              <a:ext uri="{FF2B5EF4-FFF2-40B4-BE49-F238E27FC236}">
                <a16:creationId xmlns:a16="http://schemas.microsoft.com/office/drawing/2014/main" id="{27495757-E771-A5F7-7651-5FA57FFEA91B}"/>
              </a:ext>
            </a:extLst>
          </p:cNvPr>
          <p:cNvSpPr>
            <a:spLocks noGrp="1"/>
          </p:cNvSpPr>
          <p:nvPr>
            <p:ph idx="1"/>
          </p:nvPr>
        </p:nvSpPr>
        <p:spPr>
          <a:xfrm>
            <a:off x="289248" y="2197916"/>
            <a:ext cx="6451109" cy="3741489"/>
          </a:xfrm>
        </p:spPr>
        <p:txBody>
          <a:bodyPr anchor="t">
            <a:normAutofit fontScale="92500"/>
          </a:bodyPr>
          <a:lstStyle/>
          <a:p>
            <a:pPr lvl="0" algn="just"/>
            <a:r>
              <a:rPr lang="lv-LV" sz="1900" dirty="0">
                <a:solidFill>
                  <a:schemeClr val="bg1"/>
                </a:solidFill>
              </a:rPr>
              <a:t>ICMA jeb </a:t>
            </a:r>
            <a:r>
              <a:rPr lang="lv-LV" sz="1900" b="0" i="0" dirty="0">
                <a:solidFill>
                  <a:schemeClr val="bg1"/>
                </a:solidFill>
              </a:rPr>
              <a:t>Starptautiskā Pilsētu/Novadu Pārvaldības Asociācija ir pasaulē vadošā pašvaldību profesionāļu asociācija, kas dibināta 1914. gadā un apvieno vairāk nekā 10 000 biedru visā pasaulē</a:t>
            </a:r>
          </a:p>
          <a:p>
            <a:pPr algn="just"/>
            <a:r>
              <a:rPr lang="lv-LV" sz="1900" b="0" i="0" dirty="0">
                <a:solidFill>
                  <a:schemeClr val="bg1"/>
                </a:solidFill>
              </a:rPr>
              <a:t>ICMA katru gadu kād</a:t>
            </a:r>
            <a:r>
              <a:rPr lang="lv-LV" sz="1900" dirty="0">
                <a:solidFill>
                  <a:schemeClr val="bg1"/>
                </a:solidFill>
              </a:rPr>
              <a:t>ā no ASV pilsētām organizē ikgadējās konferences </a:t>
            </a:r>
            <a:r>
              <a:rPr lang="lv-LV" sz="1700" dirty="0">
                <a:solidFill>
                  <a:schemeClr val="bg1"/>
                </a:solidFill>
              </a:rPr>
              <a:t>(2023.g. – Ostina, Teksasas štats; 2024.g. – Pitsburga, </a:t>
            </a:r>
            <a:r>
              <a:rPr lang="lv-LV" sz="1700" dirty="0" err="1">
                <a:solidFill>
                  <a:schemeClr val="bg1"/>
                </a:solidFill>
              </a:rPr>
              <a:t>Pensilvānijas</a:t>
            </a:r>
            <a:r>
              <a:rPr lang="lv-LV" sz="1700" dirty="0">
                <a:solidFill>
                  <a:schemeClr val="bg1"/>
                </a:solidFill>
              </a:rPr>
              <a:t> štats, 2025.g. - Tampa, Floridas štats, 2026.g. - </a:t>
            </a:r>
            <a:r>
              <a:rPr lang="lv-LV" sz="1700" dirty="0" err="1">
                <a:solidFill>
                  <a:schemeClr val="bg1"/>
                </a:solidFill>
              </a:rPr>
              <a:t>Longbīča</a:t>
            </a:r>
            <a:r>
              <a:rPr lang="lv-LV" sz="1700" dirty="0">
                <a:solidFill>
                  <a:schemeClr val="bg1"/>
                </a:solidFill>
              </a:rPr>
              <a:t>, Kalifornijas štats)</a:t>
            </a:r>
          </a:p>
          <a:p>
            <a:pPr algn="just"/>
            <a:r>
              <a:rPr lang="lv-LV" sz="1900" dirty="0">
                <a:solidFill>
                  <a:schemeClr val="bg1"/>
                </a:solidFill>
              </a:rPr>
              <a:t>ICMA konference </a:t>
            </a:r>
            <a:r>
              <a:rPr lang="lv-LV" sz="1900" b="0" i="0" dirty="0">
                <a:solidFill>
                  <a:schemeClr val="bg1"/>
                </a:solidFill>
              </a:rPr>
              <a:t>ir lielākā vietējo pašvaldību profesionāļu konference pasaulē, kas piedāvā plašu izglītības, informācijas apmaiņas un tīklu veidošanas rīku klāstu, lai palīdzētu pašvaldību vadības profesionāļiem pārvaldīt savas kopienas</a:t>
            </a:r>
          </a:p>
          <a:p>
            <a:pPr algn="just"/>
            <a:r>
              <a:rPr lang="lv-LV" sz="1900" dirty="0">
                <a:solidFill>
                  <a:schemeClr val="bg1"/>
                </a:solidFill>
              </a:rPr>
              <a:t>ICMA konferences mērķauditorija ir pašvaldību vadītāji, kuru ikdienas darbs saistīts pašvaldības funkciju īstenošanu</a:t>
            </a:r>
            <a:endParaRPr lang="en-US" sz="1900" dirty="0">
              <a:solidFill>
                <a:schemeClr val="bg1"/>
              </a:solidFill>
            </a:endParaRPr>
          </a:p>
          <a:p>
            <a:pPr marL="0" indent="0" algn="just">
              <a:buNone/>
            </a:pPr>
            <a:endParaRPr lang="en-US" dirty="0"/>
          </a:p>
          <a:p>
            <a:pPr algn="just"/>
            <a:endParaRPr lang="en-US" dirty="0"/>
          </a:p>
          <a:p>
            <a:pPr lvl="0" algn="just"/>
            <a:endParaRPr lang="lv-LV" b="0" i="0" dirty="0">
              <a:solidFill>
                <a:schemeClr val="bg1"/>
              </a:solidFill>
            </a:endParaRPr>
          </a:p>
          <a:p>
            <a:pPr lvl="0" algn="just"/>
            <a:endParaRPr lang="en-US" dirty="0">
              <a:solidFill>
                <a:schemeClr val="bg1"/>
              </a:solidFill>
            </a:endParaRPr>
          </a:p>
          <a:p>
            <a:pPr algn="just">
              <a:buClr>
                <a:srgbClr val="FBFF50"/>
              </a:buClr>
            </a:pPr>
            <a:endParaRPr lang="lv-LV" dirty="0">
              <a:solidFill>
                <a:srgbClr val="FFFFFF"/>
              </a:solidFill>
              <a:latin typeface="-apple-system"/>
            </a:endParaRPr>
          </a:p>
          <a:p>
            <a:pPr marL="0" indent="0">
              <a:buClr>
                <a:srgbClr val="FBFF50"/>
              </a:buClr>
              <a:buNone/>
            </a:pPr>
            <a:endParaRPr lang="lv-LV" dirty="0">
              <a:solidFill>
                <a:srgbClr val="FFFFFF"/>
              </a:solidFill>
              <a:latin typeface="-apple-system"/>
            </a:endParaRPr>
          </a:p>
          <a:p>
            <a:pPr marL="0" indent="0">
              <a:buClr>
                <a:srgbClr val="FBFF50"/>
              </a:buClr>
              <a:buNone/>
            </a:pPr>
            <a:endParaRPr lang="lv-LV" b="0" i="0" dirty="0">
              <a:solidFill>
                <a:srgbClr val="FFFFFF"/>
              </a:solidFill>
              <a:effectLst/>
              <a:latin typeface="-apple-system"/>
            </a:endParaRPr>
          </a:p>
          <a:p>
            <a:pPr>
              <a:buClr>
                <a:srgbClr val="FBFF50"/>
              </a:buClr>
            </a:pPr>
            <a:endParaRPr lang="lv-LV" dirty="0">
              <a:solidFill>
                <a:srgbClr val="FFFFFF"/>
              </a:solidFill>
              <a:latin typeface="-apple-system"/>
            </a:endParaRPr>
          </a:p>
          <a:p>
            <a:pPr>
              <a:buClr>
                <a:srgbClr val="FBFF50"/>
              </a:buClr>
            </a:pPr>
            <a:endParaRPr lang="lv-LV" b="0" i="0" dirty="0">
              <a:solidFill>
                <a:srgbClr val="FFFFFF"/>
              </a:solidFill>
              <a:effectLst/>
              <a:latin typeface="-apple-system"/>
            </a:endParaRPr>
          </a:p>
          <a:p>
            <a:pPr>
              <a:buClr>
                <a:srgbClr val="FBFF50"/>
              </a:buClr>
            </a:pPr>
            <a:endParaRPr lang="lv-LV" b="0" i="0" dirty="0">
              <a:solidFill>
                <a:srgbClr val="FFFFFF"/>
              </a:solidFill>
              <a:effectLst/>
              <a:latin typeface="-apple-system"/>
            </a:endParaRPr>
          </a:p>
        </p:txBody>
      </p:sp>
      <p:pic>
        <p:nvPicPr>
          <p:cNvPr id="8" name="Attēls 7">
            <a:extLst>
              <a:ext uri="{FF2B5EF4-FFF2-40B4-BE49-F238E27FC236}">
                <a16:creationId xmlns:a16="http://schemas.microsoft.com/office/drawing/2014/main" id="{19106FEA-0B84-2DC2-C3E1-0781B12BBAD0}"/>
              </a:ext>
            </a:extLst>
          </p:cNvPr>
          <p:cNvPicPr>
            <a:picLocks noChangeAspect="1"/>
          </p:cNvPicPr>
          <p:nvPr/>
        </p:nvPicPr>
        <p:blipFill>
          <a:blip r:embed="rId3"/>
          <a:srcRect t="36430" r="-2" b="12258"/>
          <a:stretch/>
        </p:blipFill>
        <p:spPr>
          <a:xfrm>
            <a:off x="7545032" y="759599"/>
            <a:ext cx="3778286" cy="2584892"/>
          </a:xfrm>
          <a:prstGeom prst="rect">
            <a:avLst/>
          </a:prstGeom>
        </p:spPr>
      </p:pic>
      <p:pic>
        <p:nvPicPr>
          <p:cNvPr id="14" name="Attēls 13" descr="Attēls, kurā ir vīrietis, apģērbs, persona, teksts&#10;&#10;Apraksts ģenerēts automātiski">
            <a:extLst>
              <a:ext uri="{FF2B5EF4-FFF2-40B4-BE49-F238E27FC236}">
                <a16:creationId xmlns:a16="http://schemas.microsoft.com/office/drawing/2014/main" id="{6316C5F0-F96F-C69F-90BA-733CB8F61F9B}"/>
              </a:ext>
            </a:extLst>
          </p:cNvPr>
          <p:cNvPicPr>
            <a:picLocks noChangeAspect="1"/>
          </p:cNvPicPr>
          <p:nvPr/>
        </p:nvPicPr>
        <p:blipFill>
          <a:blip r:embed="rId4"/>
          <a:srcRect t="4405" r="3" b="4390"/>
          <a:stretch/>
        </p:blipFill>
        <p:spPr>
          <a:xfrm>
            <a:off x="7545032" y="3505358"/>
            <a:ext cx="3778286" cy="2584546"/>
          </a:xfrm>
          <a:prstGeom prst="rect">
            <a:avLst/>
          </a:prstGeom>
        </p:spPr>
      </p:pic>
      <p:sp>
        <p:nvSpPr>
          <p:cNvPr id="33" name="Rectangle 32">
            <a:extLst>
              <a:ext uri="{FF2B5EF4-FFF2-40B4-BE49-F238E27FC236}">
                <a16:creationId xmlns:a16="http://schemas.microsoft.com/office/drawing/2014/main" id="{A6ACAFF7-48DF-441D-AF2E-21BC7596E8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lv-LV"/>
          </a:p>
        </p:txBody>
      </p:sp>
      <p:sp>
        <p:nvSpPr>
          <p:cNvPr id="6" name="Rectangle 1">
            <a:extLst>
              <a:ext uri="{FF2B5EF4-FFF2-40B4-BE49-F238E27FC236}">
                <a16:creationId xmlns:a16="http://schemas.microsoft.com/office/drawing/2014/main" id="{F219A90E-3CB3-3C2C-1C8B-23A1EA29088F}"/>
              </a:ext>
            </a:extLst>
          </p:cNvPr>
          <p:cNvSpPr>
            <a:spLocks noChangeArrowheads="1"/>
          </p:cNvSpPr>
          <p:nvPr/>
        </p:nvSpPr>
        <p:spPr bwMode="auto">
          <a:xfrm>
            <a:off x="0" y="102920"/>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878610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0">
            <a:extLst>
              <a:ext uri="{FF2B5EF4-FFF2-40B4-BE49-F238E27FC236}">
                <a16:creationId xmlns:a16="http://schemas.microsoft.com/office/drawing/2014/main" id="{89433518-3909-462F-8303-864C2A833E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9599"/>
            <a:ext cx="7052486" cy="5334001"/>
          </a:xfrm>
          <a:prstGeom prst="rect">
            <a:avLst/>
          </a:prstGeom>
          <a:solidFill>
            <a:srgbClr val="47573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lv-LV"/>
          </a:p>
        </p:txBody>
      </p:sp>
      <p:sp>
        <p:nvSpPr>
          <p:cNvPr id="2" name="Virsraksts 1">
            <a:extLst>
              <a:ext uri="{FF2B5EF4-FFF2-40B4-BE49-F238E27FC236}">
                <a16:creationId xmlns:a16="http://schemas.microsoft.com/office/drawing/2014/main" id="{F8D2BA9F-8B33-C3CF-FA22-D5EE14C14C24}"/>
              </a:ext>
            </a:extLst>
          </p:cNvPr>
          <p:cNvSpPr>
            <a:spLocks noGrp="1"/>
          </p:cNvSpPr>
          <p:nvPr>
            <p:ph type="title"/>
          </p:nvPr>
        </p:nvSpPr>
        <p:spPr>
          <a:xfrm>
            <a:off x="289248" y="1123838"/>
            <a:ext cx="6451110" cy="814020"/>
          </a:xfrm>
        </p:spPr>
        <p:txBody>
          <a:bodyPr>
            <a:normAutofit/>
          </a:bodyPr>
          <a:lstStyle/>
          <a:p>
            <a:pPr algn="ctr"/>
            <a:r>
              <a:rPr lang="lv-LV" b="1" dirty="0"/>
              <a:t>ICMA  </a:t>
            </a:r>
            <a:r>
              <a:rPr lang="lv-LV" dirty="0"/>
              <a:t>2024.gada konference</a:t>
            </a:r>
          </a:p>
        </p:txBody>
      </p:sp>
      <p:sp>
        <p:nvSpPr>
          <p:cNvPr id="3" name="Satura vietturis 2">
            <a:extLst>
              <a:ext uri="{FF2B5EF4-FFF2-40B4-BE49-F238E27FC236}">
                <a16:creationId xmlns:a16="http://schemas.microsoft.com/office/drawing/2014/main" id="{27495757-E771-A5F7-7651-5FA57FFEA91B}"/>
              </a:ext>
            </a:extLst>
          </p:cNvPr>
          <p:cNvSpPr>
            <a:spLocks noGrp="1"/>
          </p:cNvSpPr>
          <p:nvPr>
            <p:ph idx="1"/>
          </p:nvPr>
        </p:nvSpPr>
        <p:spPr>
          <a:xfrm>
            <a:off x="289248" y="2584580"/>
            <a:ext cx="6451109" cy="3200401"/>
          </a:xfrm>
        </p:spPr>
        <p:txBody>
          <a:bodyPr anchor="t">
            <a:normAutofit/>
          </a:bodyPr>
          <a:lstStyle/>
          <a:p>
            <a:pPr algn="just">
              <a:buClr>
                <a:srgbClr val="466282"/>
              </a:buClr>
            </a:pPr>
            <a:r>
              <a:rPr lang="lv-LV" b="0" i="0" dirty="0">
                <a:solidFill>
                  <a:srgbClr val="FFFFFF"/>
                </a:solidFill>
                <a:effectLst/>
              </a:rPr>
              <a:t>ICMA konference </a:t>
            </a:r>
            <a:r>
              <a:rPr lang="lv-LV" sz="2600" b="1" i="0" dirty="0">
                <a:solidFill>
                  <a:srgbClr val="FFFFFF"/>
                </a:solidFill>
                <a:effectLst/>
              </a:rPr>
              <a:t>2024.gada 21.-25.septembrī </a:t>
            </a:r>
            <a:r>
              <a:rPr lang="lv-LV" b="0" i="0" dirty="0">
                <a:solidFill>
                  <a:srgbClr val="FFFFFF"/>
                </a:solidFill>
                <a:effectLst/>
              </a:rPr>
              <a:t>norisinājās </a:t>
            </a:r>
            <a:r>
              <a:rPr lang="lv-LV" sz="2800" b="1" i="0" dirty="0">
                <a:solidFill>
                  <a:srgbClr val="FFFFFF"/>
                </a:solidFill>
                <a:effectLst/>
              </a:rPr>
              <a:t>Pitsburgā</a:t>
            </a:r>
            <a:r>
              <a:rPr lang="lv-LV" b="0" i="0" dirty="0">
                <a:solidFill>
                  <a:srgbClr val="FFFFFF"/>
                </a:solidFill>
                <a:effectLst/>
              </a:rPr>
              <a:t>, jo pilsēta ir piedzīvojusi ievērojamu transformāciju no rūpniecības pilsētas uz inovāciju un ilgtspējības centru. Tā ir kļuvusi par līderi veselības aprūpē, izglītības tehnoloģijās un finanšu pakalpojumos</a:t>
            </a:r>
          </a:p>
          <a:p>
            <a:pPr algn="just">
              <a:buClr>
                <a:srgbClr val="466282"/>
              </a:buClr>
            </a:pPr>
            <a:r>
              <a:rPr lang="lv-LV" dirty="0">
                <a:solidFill>
                  <a:schemeClr val="bg1"/>
                </a:solidFill>
              </a:rPr>
              <a:t>ICMA konferencē piedalījās aptuveni 5000 delegāti no 21 pasaules valsts</a:t>
            </a:r>
            <a:endParaRPr lang="lv-LV" dirty="0">
              <a:solidFill>
                <a:srgbClr val="111111"/>
              </a:solidFill>
            </a:endParaRPr>
          </a:p>
          <a:p>
            <a:pPr algn="just">
              <a:buClr>
                <a:srgbClr val="466282"/>
              </a:buClr>
            </a:pPr>
            <a:endParaRPr lang="lv-LV" dirty="0">
              <a:solidFill>
                <a:srgbClr val="111111"/>
              </a:solidFill>
              <a:latin typeface="-apple-system"/>
            </a:endParaRPr>
          </a:p>
          <a:p>
            <a:pPr algn="just">
              <a:buClr>
                <a:srgbClr val="466282"/>
              </a:buClr>
            </a:pPr>
            <a:endParaRPr lang="lv-LV" b="0" i="0" dirty="0">
              <a:solidFill>
                <a:srgbClr val="FFFFFF"/>
              </a:solidFill>
              <a:effectLst/>
              <a:latin typeface="-apple-system"/>
            </a:endParaRPr>
          </a:p>
          <a:p>
            <a:pPr>
              <a:buClr>
                <a:srgbClr val="466282"/>
              </a:buClr>
            </a:pPr>
            <a:endParaRPr lang="lv-LV" dirty="0">
              <a:solidFill>
                <a:srgbClr val="FFFFFF"/>
              </a:solidFill>
              <a:latin typeface="-apple-system"/>
            </a:endParaRPr>
          </a:p>
          <a:p>
            <a:pPr marL="0" indent="0">
              <a:buClr>
                <a:srgbClr val="466282"/>
              </a:buClr>
              <a:buNone/>
            </a:pPr>
            <a:endParaRPr lang="lv-LV" dirty="0">
              <a:solidFill>
                <a:srgbClr val="FFFFFF"/>
              </a:solidFill>
              <a:latin typeface="-apple-system"/>
            </a:endParaRPr>
          </a:p>
          <a:p>
            <a:pPr marL="0" indent="0">
              <a:buClr>
                <a:srgbClr val="466282"/>
              </a:buClr>
              <a:buNone/>
            </a:pPr>
            <a:endParaRPr lang="lv-LV" b="0" i="0" dirty="0">
              <a:solidFill>
                <a:srgbClr val="FFFFFF"/>
              </a:solidFill>
              <a:effectLst/>
              <a:latin typeface="-apple-system"/>
            </a:endParaRPr>
          </a:p>
          <a:p>
            <a:pPr>
              <a:buClr>
                <a:srgbClr val="466282"/>
              </a:buClr>
            </a:pPr>
            <a:endParaRPr lang="lv-LV" dirty="0">
              <a:solidFill>
                <a:srgbClr val="FFFFFF"/>
              </a:solidFill>
              <a:latin typeface="-apple-system"/>
            </a:endParaRPr>
          </a:p>
          <a:p>
            <a:pPr>
              <a:buClr>
                <a:srgbClr val="466282"/>
              </a:buClr>
            </a:pPr>
            <a:endParaRPr lang="lv-LV" b="0" i="0" dirty="0">
              <a:solidFill>
                <a:srgbClr val="FFFFFF"/>
              </a:solidFill>
              <a:effectLst/>
              <a:latin typeface="-apple-system"/>
            </a:endParaRPr>
          </a:p>
          <a:p>
            <a:pPr>
              <a:buClr>
                <a:srgbClr val="466282"/>
              </a:buClr>
            </a:pPr>
            <a:endParaRPr lang="lv-LV" b="0" i="0" dirty="0">
              <a:solidFill>
                <a:srgbClr val="FFFFFF"/>
              </a:solidFill>
              <a:effectLst/>
              <a:latin typeface="-apple-system"/>
            </a:endParaRPr>
          </a:p>
        </p:txBody>
      </p:sp>
      <p:pic>
        <p:nvPicPr>
          <p:cNvPr id="5" name="Attēls 4" descr="Attēls, kurā ir ārpus telpām, debesis, ēka, mākonis&#10;&#10;Apraksts ģenerēts automātiski">
            <a:extLst>
              <a:ext uri="{FF2B5EF4-FFF2-40B4-BE49-F238E27FC236}">
                <a16:creationId xmlns:a16="http://schemas.microsoft.com/office/drawing/2014/main" id="{4F8CD5E3-5F2B-8EB2-207E-F96A0D7969F1}"/>
              </a:ext>
            </a:extLst>
          </p:cNvPr>
          <p:cNvPicPr>
            <a:picLocks noChangeAspect="1"/>
          </p:cNvPicPr>
          <p:nvPr/>
        </p:nvPicPr>
        <p:blipFill>
          <a:blip r:embed="rId3"/>
          <a:srcRect l="33339" r="13503" b="1"/>
          <a:stretch/>
        </p:blipFill>
        <p:spPr>
          <a:xfrm>
            <a:off x="7545032" y="759599"/>
            <a:ext cx="3778286" cy="5330650"/>
          </a:xfrm>
          <a:prstGeom prst="rect">
            <a:avLst/>
          </a:prstGeom>
        </p:spPr>
      </p:pic>
      <p:sp>
        <p:nvSpPr>
          <p:cNvPr id="6" name="Rectangle 1">
            <a:extLst>
              <a:ext uri="{FF2B5EF4-FFF2-40B4-BE49-F238E27FC236}">
                <a16:creationId xmlns:a16="http://schemas.microsoft.com/office/drawing/2014/main" id="{F219A90E-3CB3-3C2C-1C8B-23A1EA29088F}"/>
              </a:ext>
            </a:extLst>
          </p:cNvPr>
          <p:cNvSpPr>
            <a:spLocks noChangeArrowheads="1"/>
          </p:cNvSpPr>
          <p:nvPr/>
        </p:nvSpPr>
        <p:spPr bwMode="auto">
          <a:xfrm>
            <a:off x="0" y="102920"/>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6668085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0">
            <a:extLst>
              <a:ext uri="{FF2B5EF4-FFF2-40B4-BE49-F238E27FC236}">
                <a16:creationId xmlns:a16="http://schemas.microsoft.com/office/drawing/2014/main" id="{89433518-3909-462F-8303-864C2A833E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9599"/>
            <a:ext cx="7052486" cy="5334001"/>
          </a:xfrm>
          <a:prstGeom prst="rect">
            <a:avLst/>
          </a:prstGeom>
          <a:solidFill>
            <a:srgbClr val="47573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lv-LV"/>
          </a:p>
        </p:txBody>
      </p:sp>
      <p:sp>
        <p:nvSpPr>
          <p:cNvPr id="2" name="Virsraksts 1">
            <a:extLst>
              <a:ext uri="{FF2B5EF4-FFF2-40B4-BE49-F238E27FC236}">
                <a16:creationId xmlns:a16="http://schemas.microsoft.com/office/drawing/2014/main" id="{F8D2BA9F-8B33-C3CF-FA22-D5EE14C14C24}"/>
              </a:ext>
            </a:extLst>
          </p:cNvPr>
          <p:cNvSpPr>
            <a:spLocks noGrp="1"/>
          </p:cNvSpPr>
          <p:nvPr>
            <p:ph type="title"/>
          </p:nvPr>
        </p:nvSpPr>
        <p:spPr>
          <a:xfrm>
            <a:off x="289248" y="1123838"/>
            <a:ext cx="6451110" cy="814020"/>
          </a:xfrm>
        </p:spPr>
        <p:txBody>
          <a:bodyPr>
            <a:normAutofit fontScale="90000"/>
          </a:bodyPr>
          <a:lstStyle/>
          <a:p>
            <a:pPr algn="ctr"/>
            <a:r>
              <a:rPr lang="lv-LV" b="1" dirty="0"/>
              <a:t>ICMA  </a:t>
            </a:r>
            <a:r>
              <a:rPr lang="lv-LV" dirty="0"/>
              <a:t>2024.gada konferences mācību programma</a:t>
            </a:r>
          </a:p>
        </p:txBody>
      </p:sp>
      <p:sp>
        <p:nvSpPr>
          <p:cNvPr id="3" name="Satura vietturis 2">
            <a:extLst>
              <a:ext uri="{FF2B5EF4-FFF2-40B4-BE49-F238E27FC236}">
                <a16:creationId xmlns:a16="http://schemas.microsoft.com/office/drawing/2014/main" id="{27495757-E771-A5F7-7651-5FA57FFEA91B}"/>
              </a:ext>
            </a:extLst>
          </p:cNvPr>
          <p:cNvSpPr>
            <a:spLocks noGrp="1"/>
          </p:cNvSpPr>
          <p:nvPr>
            <p:ph idx="1"/>
          </p:nvPr>
        </p:nvSpPr>
        <p:spPr>
          <a:xfrm>
            <a:off x="289248" y="2343178"/>
            <a:ext cx="6631669" cy="3554283"/>
          </a:xfrm>
        </p:spPr>
        <p:txBody>
          <a:bodyPr anchor="t">
            <a:normAutofit fontScale="92500" lnSpcReduction="10000"/>
          </a:bodyPr>
          <a:lstStyle/>
          <a:p>
            <a:pPr algn="just">
              <a:buClr>
                <a:srgbClr val="466282"/>
              </a:buClr>
            </a:pPr>
            <a:r>
              <a:rPr lang="lv-LV" dirty="0">
                <a:solidFill>
                  <a:schemeClr val="bg1"/>
                </a:solidFill>
              </a:rPr>
              <a:t>Katram konferences dalībniekiem bija iespēja piedalīties kādā no 200 izglītojošajām sesijām</a:t>
            </a:r>
          </a:p>
          <a:p>
            <a:pPr algn="just">
              <a:buClr>
                <a:srgbClr val="466282"/>
              </a:buClr>
            </a:pPr>
            <a:r>
              <a:rPr lang="lv-LV" dirty="0">
                <a:solidFill>
                  <a:schemeClr val="bg1"/>
                </a:solidFill>
              </a:rPr>
              <a:t>Programma: </a:t>
            </a:r>
            <a:r>
              <a:rPr lang="lv-LV" b="1" dirty="0">
                <a:solidFill>
                  <a:schemeClr val="bg1"/>
                </a:solidFill>
                <a:hlinkClick r:id="rId3">
                  <a:extLst>
                    <a:ext uri="{A12FA001-AC4F-418D-AE19-62706E023703}">
                      <ahyp:hlinkClr xmlns:ahyp="http://schemas.microsoft.com/office/drawing/2018/hyperlinkcolor" val="tx"/>
                    </a:ext>
                  </a:extLst>
                </a:hlinkClick>
              </a:rPr>
              <a:t>https://conference.icma.org/event-agenda/</a:t>
            </a:r>
            <a:r>
              <a:rPr lang="lv-LV" b="1" dirty="0">
                <a:solidFill>
                  <a:schemeClr val="bg1"/>
                </a:solidFill>
              </a:rPr>
              <a:t> </a:t>
            </a:r>
          </a:p>
          <a:p>
            <a:pPr algn="just">
              <a:buClr>
                <a:srgbClr val="466282"/>
              </a:buClr>
            </a:pPr>
            <a:r>
              <a:rPr lang="lv-LV" dirty="0">
                <a:solidFill>
                  <a:schemeClr val="bg1"/>
                </a:solidFill>
              </a:rPr>
              <a:t>Konferences galvenās tēmas:</a:t>
            </a:r>
          </a:p>
          <a:p>
            <a:pPr marL="0" indent="0" algn="just">
              <a:spcBef>
                <a:spcPts val="600"/>
              </a:spcBef>
              <a:buClr>
                <a:srgbClr val="466282"/>
              </a:buClr>
              <a:buNone/>
            </a:pPr>
            <a:r>
              <a:rPr lang="lv-LV" dirty="0">
                <a:solidFill>
                  <a:schemeClr val="bg1"/>
                </a:solidFill>
              </a:rPr>
              <a:t>	- </a:t>
            </a:r>
            <a:r>
              <a:rPr lang="lv-LV" sz="1800" dirty="0">
                <a:solidFill>
                  <a:schemeClr val="bg1"/>
                </a:solidFill>
              </a:rPr>
              <a:t>kopienas iesaistīšana un sabiedrības uzticības veicināšana</a:t>
            </a:r>
          </a:p>
          <a:p>
            <a:pPr marL="0" indent="0" algn="just">
              <a:spcBef>
                <a:spcPts val="600"/>
              </a:spcBef>
              <a:buClr>
                <a:srgbClr val="466282"/>
              </a:buClr>
              <a:buNone/>
            </a:pPr>
            <a:r>
              <a:rPr lang="lv-LV" sz="1800" dirty="0">
                <a:solidFill>
                  <a:schemeClr val="bg1"/>
                </a:solidFill>
              </a:rPr>
              <a:t>	- ētika un pārvaldība sarežģītā pasaulē</a:t>
            </a:r>
          </a:p>
          <a:p>
            <a:pPr marL="0" indent="0" algn="just">
              <a:spcBef>
                <a:spcPts val="600"/>
              </a:spcBef>
              <a:buClr>
                <a:srgbClr val="466282"/>
              </a:buClr>
              <a:buNone/>
            </a:pPr>
            <a:r>
              <a:rPr lang="lv-LV" sz="1800" dirty="0">
                <a:solidFill>
                  <a:schemeClr val="bg1"/>
                </a:solidFill>
              </a:rPr>
              <a:t>	- fiskālās inovācijas un ilgtspējīga ekonomiskā attīstība</a:t>
            </a:r>
          </a:p>
          <a:p>
            <a:pPr marL="0" indent="0" algn="just">
              <a:spcBef>
                <a:spcPts val="600"/>
              </a:spcBef>
              <a:buClr>
                <a:srgbClr val="466282"/>
              </a:buClr>
              <a:buNone/>
            </a:pPr>
            <a:r>
              <a:rPr lang="lv-LV" sz="1800" dirty="0">
                <a:solidFill>
                  <a:schemeClr val="bg1"/>
                </a:solidFill>
              </a:rPr>
              <a:t>	- darba nākotne publiskā sektorā</a:t>
            </a:r>
          </a:p>
          <a:p>
            <a:pPr marL="0" indent="0" algn="just">
              <a:spcBef>
                <a:spcPts val="600"/>
              </a:spcBef>
              <a:buClr>
                <a:srgbClr val="466282"/>
              </a:buClr>
              <a:buNone/>
            </a:pPr>
            <a:r>
              <a:rPr lang="lv-LV" sz="1800" dirty="0">
                <a:solidFill>
                  <a:schemeClr val="bg1"/>
                </a:solidFill>
              </a:rPr>
              <a:t>	- publiskās infrastruktūras modernizācija</a:t>
            </a:r>
          </a:p>
          <a:p>
            <a:pPr marL="0" indent="0" algn="just">
              <a:spcBef>
                <a:spcPts val="600"/>
              </a:spcBef>
              <a:buClr>
                <a:srgbClr val="466282"/>
              </a:buClr>
              <a:buNone/>
            </a:pPr>
            <a:r>
              <a:rPr lang="lv-LV" sz="1800" dirty="0">
                <a:solidFill>
                  <a:schemeClr val="bg1"/>
                </a:solidFill>
              </a:rPr>
              <a:t>	- mākslīgā intelekta izmantošana vietējā pārvaldē</a:t>
            </a:r>
          </a:p>
          <a:p>
            <a:pPr marL="0" indent="0" algn="just">
              <a:spcBef>
                <a:spcPts val="600"/>
              </a:spcBef>
              <a:buClr>
                <a:srgbClr val="466282"/>
              </a:buClr>
              <a:buNone/>
            </a:pPr>
            <a:r>
              <a:rPr lang="lv-LV" sz="1800" dirty="0">
                <a:solidFill>
                  <a:schemeClr val="bg1"/>
                </a:solidFill>
              </a:rPr>
              <a:t>	- darba un dzīves līdzsvars un līderība</a:t>
            </a:r>
            <a:endParaRPr lang="lv-LV" dirty="0">
              <a:solidFill>
                <a:schemeClr val="bg1"/>
              </a:solidFill>
            </a:endParaRPr>
          </a:p>
          <a:p>
            <a:pPr algn="just">
              <a:buClr>
                <a:srgbClr val="466282"/>
              </a:buClr>
            </a:pPr>
            <a:endParaRPr lang="lv-LV" b="0" i="0" dirty="0">
              <a:solidFill>
                <a:srgbClr val="FFFFFF"/>
              </a:solidFill>
              <a:effectLst/>
              <a:latin typeface="-apple-system"/>
            </a:endParaRPr>
          </a:p>
          <a:p>
            <a:pPr>
              <a:buClr>
                <a:srgbClr val="466282"/>
              </a:buClr>
            </a:pPr>
            <a:endParaRPr lang="lv-LV" dirty="0">
              <a:solidFill>
                <a:srgbClr val="FFFFFF"/>
              </a:solidFill>
              <a:latin typeface="-apple-system"/>
            </a:endParaRPr>
          </a:p>
          <a:p>
            <a:pPr marL="0" indent="0">
              <a:buClr>
                <a:srgbClr val="466282"/>
              </a:buClr>
              <a:buNone/>
            </a:pPr>
            <a:endParaRPr lang="lv-LV" dirty="0">
              <a:solidFill>
                <a:srgbClr val="FFFFFF"/>
              </a:solidFill>
              <a:latin typeface="-apple-system"/>
            </a:endParaRPr>
          </a:p>
          <a:p>
            <a:pPr marL="0" indent="0">
              <a:buClr>
                <a:srgbClr val="466282"/>
              </a:buClr>
              <a:buNone/>
            </a:pPr>
            <a:endParaRPr lang="lv-LV" b="0" i="0" dirty="0">
              <a:solidFill>
                <a:srgbClr val="FFFFFF"/>
              </a:solidFill>
              <a:effectLst/>
              <a:latin typeface="-apple-system"/>
            </a:endParaRPr>
          </a:p>
          <a:p>
            <a:pPr>
              <a:buClr>
                <a:srgbClr val="466282"/>
              </a:buClr>
            </a:pPr>
            <a:endParaRPr lang="lv-LV" dirty="0">
              <a:solidFill>
                <a:srgbClr val="FFFFFF"/>
              </a:solidFill>
              <a:latin typeface="-apple-system"/>
            </a:endParaRPr>
          </a:p>
          <a:p>
            <a:pPr>
              <a:buClr>
                <a:srgbClr val="466282"/>
              </a:buClr>
            </a:pPr>
            <a:endParaRPr lang="lv-LV" b="0" i="0" dirty="0">
              <a:solidFill>
                <a:srgbClr val="FFFFFF"/>
              </a:solidFill>
              <a:effectLst/>
              <a:latin typeface="-apple-system"/>
            </a:endParaRPr>
          </a:p>
          <a:p>
            <a:pPr>
              <a:buClr>
                <a:srgbClr val="466282"/>
              </a:buClr>
            </a:pPr>
            <a:endParaRPr lang="lv-LV" b="0" i="0" dirty="0">
              <a:solidFill>
                <a:srgbClr val="FFFFFF"/>
              </a:solidFill>
              <a:effectLst/>
              <a:latin typeface="-apple-system"/>
            </a:endParaRPr>
          </a:p>
        </p:txBody>
      </p:sp>
      <p:pic>
        <p:nvPicPr>
          <p:cNvPr id="5" name="Attēls 4">
            <a:extLst>
              <a:ext uri="{FF2B5EF4-FFF2-40B4-BE49-F238E27FC236}">
                <a16:creationId xmlns:a16="http://schemas.microsoft.com/office/drawing/2014/main" id="{4F8CD5E3-5F2B-8EB2-207E-F96A0D7969F1}"/>
              </a:ext>
            </a:extLst>
          </p:cNvPr>
          <p:cNvPicPr>
            <a:picLocks noChangeAspect="1"/>
          </p:cNvPicPr>
          <p:nvPr/>
        </p:nvPicPr>
        <p:blipFill>
          <a:blip r:embed="rId4"/>
          <a:srcRect t="3657" b="3657"/>
          <a:stretch/>
        </p:blipFill>
        <p:spPr>
          <a:xfrm>
            <a:off x="7545032" y="759599"/>
            <a:ext cx="3778286" cy="5330650"/>
          </a:xfrm>
          <a:prstGeom prst="rect">
            <a:avLst/>
          </a:prstGeom>
        </p:spPr>
      </p:pic>
      <p:sp>
        <p:nvSpPr>
          <p:cNvPr id="6" name="Rectangle 1">
            <a:extLst>
              <a:ext uri="{FF2B5EF4-FFF2-40B4-BE49-F238E27FC236}">
                <a16:creationId xmlns:a16="http://schemas.microsoft.com/office/drawing/2014/main" id="{F219A90E-3CB3-3C2C-1C8B-23A1EA29088F}"/>
              </a:ext>
            </a:extLst>
          </p:cNvPr>
          <p:cNvSpPr>
            <a:spLocks noChangeArrowheads="1"/>
          </p:cNvSpPr>
          <p:nvPr/>
        </p:nvSpPr>
        <p:spPr bwMode="auto">
          <a:xfrm>
            <a:off x="0" y="102920"/>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719275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0">
            <a:extLst>
              <a:ext uri="{FF2B5EF4-FFF2-40B4-BE49-F238E27FC236}">
                <a16:creationId xmlns:a16="http://schemas.microsoft.com/office/drawing/2014/main" id="{89433518-3909-462F-8303-864C2A833E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9599"/>
            <a:ext cx="7052486" cy="5334001"/>
          </a:xfrm>
          <a:prstGeom prst="rect">
            <a:avLst/>
          </a:prstGeom>
          <a:solidFill>
            <a:srgbClr val="47573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lv-LV"/>
          </a:p>
        </p:txBody>
      </p:sp>
      <p:sp>
        <p:nvSpPr>
          <p:cNvPr id="2" name="Virsraksts 1">
            <a:extLst>
              <a:ext uri="{FF2B5EF4-FFF2-40B4-BE49-F238E27FC236}">
                <a16:creationId xmlns:a16="http://schemas.microsoft.com/office/drawing/2014/main" id="{F8D2BA9F-8B33-C3CF-FA22-D5EE14C14C24}"/>
              </a:ext>
            </a:extLst>
          </p:cNvPr>
          <p:cNvSpPr>
            <a:spLocks noGrp="1"/>
          </p:cNvSpPr>
          <p:nvPr>
            <p:ph type="title"/>
          </p:nvPr>
        </p:nvSpPr>
        <p:spPr>
          <a:xfrm>
            <a:off x="289248" y="943762"/>
            <a:ext cx="6451110" cy="843093"/>
          </a:xfrm>
        </p:spPr>
        <p:txBody>
          <a:bodyPr>
            <a:normAutofit/>
          </a:bodyPr>
          <a:lstStyle/>
          <a:p>
            <a:pPr algn="ctr"/>
            <a:r>
              <a:rPr lang="lv-LV" dirty="0"/>
              <a:t>Dalība izglītojošās sesijās</a:t>
            </a:r>
          </a:p>
        </p:txBody>
      </p:sp>
      <p:sp>
        <p:nvSpPr>
          <p:cNvPr id="3" name="Satura vietturis 2">
            <a:extLst>
              <a:ext uri="{FF2B5EF4-FFF2-40B4-BE49-F238E27FC236}">
                <a16:creationId xmlns:a16="http://schemas.microsoft.com/office/drawing/2014/main" id="{27495757-E771-A5F7-7651-5FA57FFEA91B}"/>
              </a:ext>
            </a:extLst>
          </p:cNvPr>
          <p:cNvSpPr>
            <a:spLocks noGrp="1"/>
          </p:cNvSpPr>
          <p:nvPr>
            <p:ph idx="1"/>
          </p:nvPr>
        </p:nvSpPr>
        <p:spPr>
          <a:xfrm>
            <a:off x="289248" y="2055303"/>
            <a:ext cx="6631669" cy="3858935"/>
          </a:xfrm>
        </p:spPr>
        <p:txBody>
          <a:bodyPr anchor="t">
            <a:normAutofit fontScale="55000" lnSpcReduction="20000"/>
          </a:bodyPr>
          <a:lstStyle/>
          <a:p>
            <a:pPr marL="0" indent="0" algn="just">
              <a:buNone/>
            </a:pPr>
            <a:r>
              <a:rPr lang="lv-LV" sz="2800" u="sng" dirty="0">
                <a:solidFill>
                  <a:schemeClr val="bg1"/>
                </a:solidFill>
                <a:effectLst/>
                <a:latin typeface="-apple-system"/>
                <a:ea typeface="Times New Roman" panose="02020603050405020304" pitchFamily="18" charset="0"/>
              </a:rPr>
              <a:t>Konferences laikā tika apmeklētas vairākas izglītojošas sesijas, kā piemēram:</a:t>
            </a:r>
          </a:p>
          <a:p>
            <a:pPr algn="just"/>
            <a:r>
              <a:rPr lang="lv-LV" sz="2500" b="1" dirty="0">
                <a:solidFill>
                  <a:schemeClr val="bg1"/>
                </a:solidFill>
                <a:effectLst/>
                <a:latin typeface="-apple-system"/>
                <a:ea typeface="Times New Roman" panose="02020603050405020304" pitchFamily="18" charset="0"/>
              </a:rPr>
              <a:t>"Moderna budžeta plānošana: pāreja uz budžeta plānošanu pēc prioritātēm"</a:t>
            </a:r>
            <a:r>
              <a:rPr lang="lv-LV" sz="2200" dirty="0">
                <a:solidFill>
                  <a:schemeClr val="bg1"/>
                </a:solidFill>
                <a:effectLst/>
                <a:latin typeface="-apple-system"/>
                <a:ea typeface="Times New Roman" panose="02020603050405020304" pitchFamily="18" charset="0"/>
              </a:rPr>
              <a:t>, kuras laikā tika aktualizētas galvenās atšķirības starp budžeta plānošanu, programmas budžeta plānošanu, uz prioritātēm balstītu budžeta plānošanu. Dalībniekiem tika piedāvāts apgūt </a:t>
            </a:r>
            <a:r>
              <a:rPr lang="lv-LV" sz="2200" dirty="0" err="1">
                <a:solidFill>
                  <a:schemeClr val="bg1"/>
                </a:solidFill>
                <a:effectLst/>
                <a:latin typeface="-apple-system"/>
                <a:ea typeface="Times New Roman" panose="02020603050405020304" pitchFamily="18" charset="0"/>
              </a:rPr>
              <a:t>pamatsoļus</a:t>
            </a:r>
            <a:r>
              <a:rPr lang="lv-LV" sz="2200" dirty="0">
                <a:solidFill>
                  <a:schemeClr val="bg1"/>
                </a:solidFill>
                <a:effectLst/>
                <a:latin typeface="-apple-system"/>
                <a:ea typeface="Times New Roman" panose="02020603050405020304" pitchFamily="18" charset="0"/>
              </a:rPr>
              <a:t> sava budžeta procesa pārveidē, tostarp tehnoloģiju piesaitē jeb mākslīgā intelekta atbalsta funkcijas, veidojot budžetu</a:t>
            </a:r>
          </a:p>
          <a:p>
            <a:pPr algn="just"/>
            <a:r>
              <a:rPr lang="lv-LV" sz="2500" b="1" dirty="0">
                <a:solidFill>
                  <a:schemeClr val="bg1"/>
                </a:solidFill>
                <a:effectLst/>
                <a:latin typeface="-apple-system"/>
                <a:ea typeface="Times New Roman" panose="02020603050405020304" pitchFamily="18" charset="0"/>
              </a:rPr>
              <a:t>"Konflikta risināšana, …ja neciešat konfliktus"</a:t>
            </a:r>
            <a:r>
              <a:rPr lang="lv-LV" sz="2200" dirty="0">
                <a:solidFill>
                  <a:schemeClr val="bg1"/>
                </a:solidFill>
                <a:effectLst/>
                <a:latin typeface="-apple-system"/>
                <a:ea typeface="Times New Roman" panose="02020603050405020304" pitchFamily="18" charset="0"/>
              </a:rPr>
              <a:t>, ar kuras palīdzību vadītājiem tika sniegta iespēja saskatīt konflikta vērtību un attīstīt prasmes, lai tajā veiksmīgi orientētos. Tajā skaitā tika apgūtas prasmes, lai iemācītos identificēt galvenās problēmas konkrētā konflikta situācijā un apgūt īpašus paņēmienus/instrumentus, ko izmantot noteiktās situācijās</a:t>
            </a:r>
          </a:p>
          <a:p>
            <a:pPr algn="just"/>
            <a:r>
              <a:rPr lang="lv-LV" sz="2500" b="1" dirty="0">
                <a:solidFill>
                  <a:schemeClr val="bg1"/>
                </a:solidFill>
                <a:effectLst/>
                <a:latin typeface="-apple-system"/>
                <a:ea typeface="Times New Roman" panose="02020603050405020304" pitchFamily="18" charset="0"/>
              </a:rPr>
              <a:t>"Aktuālās "karstās" tēmas vietējās pašvaldībās: jeb </a:t>
            </a:r>
            <a:r>
              <a:rPr lang="lv-LV" sz="2500" b="1" dirty="0" err="1">
                <a:solidFill>
                  <a:schemeClr val="bg1"/>
                </a:solidFill>
                <a:effectLst/>
                <a:latin typeface="-apple-system"/>
                <a:ea typeface="Times New Roman" panose="02020603050405020304" pitchFamily="18" charset="0"/>
              </a:rPr>
              <a:t>Xtra</a:t>
            </a:r>
            <a:r>
              <a:rPr lang="lv-LV" sz="2500" b="1" dirty="0">
                <a:solidFill>
                  <a:schemeClr val="bg1"/>
                </a:solidFill>
                <a:effectLst/>
                <a:latin typeface="-apple-system"/>
                <a:ea typeface="Times New Roman" panose="02020603050405020304" pitchFamily="18" charset="0"/>
              </a:rPr>
              <a:t> </a:t>
            </a:r>
            <a:r>
              <a:rPr lang="lv-LV" sz="2500" b="1" dirty="0" err="1">
                <a:solidFill>
                  <a:schemeClr val="bg1"/>
                </a:solidFill>
                <a:effectLst/>
                <a:latin typeface="-apple-system"/>
                <a:ea typeface="Times New Roman" panose="02020603050405020304" pitchFamily="18" charset="0"/>
              </a:rPr>
              <a:t>Hot</a:t>
            </a:r>
            <a:r>
              <a:rPr lang="lv-LV" sz="2500" b="1" dirty="0">
                <a:solidFill>
                  <a:schemeClr val="bg1"/>
                </a:solidFill>
                <a:effectLst/>
                <a:latin typeface="-apple-system"/>
                <a:ea typeface="Times New Roman" panose="02020603050405020304" pitchFamily="18" charset="0"/>
              </a:rPr>
              <a:t> </a:t>
            </a:r>
            <a:r>
              <a:rPr lang="lv-LV" sz="2500" b="1" dirty="0" err="1">
                <a:solidFill>
                  <a:schemeClr val="bg1"/>
                </a:solidFill>
                <a:effectLst/>
                <a:latin typeface="-apple-system"/>
                <a:ea typeface="Times New Roman" panose="02020603050405020304" pitchFamily="18" charset="0"/>
              </a:rPr>
              <a:t>Edition</a:t>
            </a:r>
            <a:r>
              <a:rPr lang="lv-LV" sz="2500" b="1" dirty="0">
                <a:solidFill>
                  <a:schemeClr val="bg1"/>
                </a:solidFill>
                <a:effectLst/>
                <a:latin typeface="-apple-system"/>
                <a:ea typeface="Times New Roman" panose="02020603050405020304" pitchFamily="18" charset="0"/>
              </a:rPr>
              <a:t>"</a:t>
            </a:r>
            <a:r>
              <a:rPr lang="lv-LV" sz="2500" dirty="0">
                <a:solidFill>
                  <a:schemeClr val="bg1"/>
                </a:solidFill>
                <a:effectLst/>
                <a:latin typeface="-apple-system"/>
                <a:ea typeface="Times New Roman" panose="02020603050405020304" pitchFamily="18" charset="0"/>
              </a:rPr>
              <a:t>. </a:t>
            </a:r>
            <a:r>
              <a:rPr lang="lv-LV" sz="2200" dirty="0">
                <a:solidFill>
                  <a:schemeClr val="bg1"/>
                </a:solidFill>
                <a:effectLst/>
                <a:latin typeface="-apple-system"/>
                <a:ea typeface="Times New Roman" panose="02020603050405020304" pitchFamily="18" charset="0"/>
              </a:rPr>
              <a:t>Sesijas laikā tika aptaujātas pašvaldību amatpersonas dažādās valstīs, lai noteiktu aktuālos tematus, kas visvairāk ietekmēs viņu vadītās pašvaldības nākamo gadu laikā, piemēram, mājokļu pieejamība, mentālā veselība, finansējumu pieejamība u.c. aktuāli jautājumi. Pašvaldību amatpersonas sniedza izsmeļošas atbildes par aktualitātēm viņu vadītajās pašvaldībās, tādējādi sesijas dalībnieki guva plašu izpratni par dažādām tendencēm, kas ietekmēs vietējās pašvaldības nākamo gadu laikā</a:t>
            </a:r>
          </a:p>
          <a:p>
            <a:pPr algn="just"/>
            <a:r>
              <a:rPr lang="lv-LV" sz="2500" b="1" dirty="0">
                <a:solidFill>
                  <a:schemeClr val="bg1"/>
                </a:solidFill>
                <a:effectLst/>
                <a:latin typeface="-apple-system"/>
                <a:ea typeface="Times New Roman" panose="02020603050405020304" pitchFamily="18" charset="0"/>
              </a:rPr>
              <a:t>"Emocionālā inteliģence vadībā — tas ir iespējams!"</a:t>
            </a:r>
            <a:r>
              <a:rPr lang="lv-LV" sz="2200" dirty="0">
                <a:solidFill>
                  <a:schemeClr val="bg1"/>
                </a:solidFill>
                <a:effectLst/>
                <a:latin typeface="-apple-system"/>
                <a:ea typeface="Times New Roman" panose="02020603050405020304" pitchFamily="18" charset="0"/>
              </a:rPr>
              <a:t>. Sesijas laikā tika aktualizēta tēma, kā vairot ticību vadībai, ņemot vērā, ka daudzi darbinieki ir uz izdegšanas robežas, kas daudzējādā ziņā saistīts gan ar garajām darba stundām, gan pandēmijas sekām. Sesijas laikā netika dota viena atbilde kā risināt situāciju, lai novērstu izdegšanu, bet tika dotas rekomendācijas, kā motivēt, iedrošināt darbiniekus, mazināt konfliktsituācijas, stresa faktorus, vairot darbinieku apmierinātību un veidot veselīgas attiecības ar kolēģiem. Notika arī sesijas par pārmaiņu vadību, kā motivēt komandu, līdera lomu pārmaiņu laikā, kā veicināt uzticēšanos</a:t>
            </a:r>
            <a:endParaRPr lang="lv-LV" sz="2200" b="0" i="0" dirty="0">
              <a:solidFill>
                <a:schemeClr val="bg1"/>
              </a:solidFill>
              <a:effectLst/>
              <a:latin typeface="-apple-system"/>
            </a:endParaRPr>
          </a:p>
          <a:p>
            <a:pPr>
              <a:buClr>
                <a:srgbClr val="466282"/>
              </a:buClr>
            </a:pPr>
            <a:endParaRPr lang="lv-LV" dirty="0">
              <a:solidFill>
                <a:srgbClr val="FFFFFF"/>
              </a:solidFill>
              <a:latin typeface="-apple-system"/>
            </a:endParaRPr>
          </a:p>
          <a:p>
            <a:pPr marL="0" indent="0">
              <a:buClr>
                <a:srgbClr val="466282"/>
              </a:buClr>
              <a:buNone/>
            </a:pPr>
            <a:endParaRPr lang="lv-LV" dirty="0">
              <a:solidFill>
                <a:srgbClr val="FFFFFF"/>
              </a:solidFill>
              <a:latin typeface="-apple-system"/>
            </a:endParaRPr>
          </a:p>
          <a:p>
            <a:pPr marL="0" indent="0">
              <a:buClr>
                <a:srgbClr val="466282"/>
              </a:buClr>
              <a:buNone/>
            </a:pPr>
            <a:endParaRPr lang="lv-LV" b="0" i="0" dirty="0">
              <a:solidFill>
                <a:srgbClr val="FFFFFF"/>
              </a:solidFill>
              <a:effectLst/>
              <a:latin typeface="-apple-system"/>
            </a:endParaRPr>
          </a:p>
          <a:p>
            <a:pPr>
              <a:buClr>
                <a:srgbClr val="466282"/>
              </a:buClr>
            </a:pPr>
            <a:endParaRPr lang="lv-LV" dirty="0">
              <a:solidFill>
                <a:srgbClr val="FFFFFF"/>
              </a:solidFill>
              <a:latin typeface="-apple-system"/>
            </a:endParaRPr>
          </a:p>
          <a:p>
            <a:pPr>
              <a:buClr>
                <a:srgbClr val="466282"/>
              </a:buClr>
            </a:pPr>
            <a:endParaRPr lang="lv-LV" b="0" i="0" dirty="0">
              <a:solidFill>
                <a:srgbClr val="FFFFFF"/>
              </a:solidFill>
              <a:effectLst/>
              <a:latin typeface="-apple-system"/>
            </a:endParaRPr>
          </a:p>
          <a:p>
            <a:pPr>
              <a:buClr>
                <a:srgbClr val="466282"/>
              </a:buClr>
            </a:pPr>
            <a:endParaRPr lang="lv-LV" b="0" i="0" dirty="0">
              <a:solidFill>
                <a:srgbClr val="FFFFFF"/>
              </a:solidFill>
              <a:effectLst/>
              <a:latin typeface="-apple-system"/>
            </a:endParaRPr>
          </a:p>
        </p:txBody>
      </p:sp>
      <p:pic>
        <p:nvPicPr>
          <p:cNvPr id="5" name="Attēls 4">
            <a:extLst>
              <a:ext uri="{FF2B5EF4-FFF2-40B4-BE49-F238E27FC236}">
                <a16:creationId xmlns:a16="http://schemas.microsoft.com/office/drawing/2014/main" id="{4F8CD5E3-5F2B-8EB2-207E-F96A0D7969F1}"/>
              </a:ext>
            </a:extLst>
          </p:cNvPr>
          <p:cNvPicPr>
            <a:picLocks noChangeAspect="1"/>
          </p:cNvPicPr>
          <p:nvPr/>
        </p:nvPicPr>
        <p:blipFill>
          <a:blip r:embed="rId3"/>
          <a:srcRect l="12213" r="12213"/>
          <a:stretch/>
        </p:blipFill>
        <p:spPr>
          <a:xfrm>
            <a:off x="7680164" y="759599"/>
            <a:ext cx="3778286" cy="5330650"/>
          </a:xfrm>
          <a:prstGeom prst="rect">
            <a:avLst/>
          </a:prstGeom>
        </p:spPr>
      </p:pic>
      <p:sp>
        <p:nvSpPr>
          <p:cNvPr id="6" name="Rectangle 1">
            <a:extLst>
              <a:ext uri="{FF2B5EF4-FFF2-40B4-BE49-F238E27FC236}">
                <a16:creationId xmlns:a16="http://schemas.microsoft.com/office/drawing/2014/main" id="{F219A90E-3CB3-3C2C-1C8B-23A1EA29088F}"/>
              </a:ext>
            </a:extLst>
          </p:cNvPr>
          <p:cNvSpPr>
            <a:spLocks noChangeArrowheads="1"/>
          </p:cNvSpPr>
          <p:nvPr/>
        </p:nvSpPr>
        <p:spPr bwMode="auto">
          <a:xfrm>
            <a:off x="0" y="102920"/>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1055938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6" name="Rectangle 85">
            <a:extLst>
              <a:ext uri="{FF2B5EF4-FFF2-40B4-BE49-F238E27FC236}">
                <a16:creationId xmlns:a16="http://schemas.microsoft.com/office/drawing/2014/main" id="{D5A5F952-F79E-4C77-8F5D-21402FCC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77E2D911-5C35-48E1-A18F-E3BF187683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7052486" cy="5334001"/>
          </a:xfrm>
          <a:prstGeom prst="rect">
            <a:avLst/>
          </a:prstGeom>
          <a:solidFill>
            <a:srgbClr val="3E406C"/>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lv-LV"/>
          </a:p>
        </p:txBody>
      </p:sp>
      <p:sp>
        <p:nvSpPr>
          <p:cNvPr id="2" name="Virsraksts 1">
            <a:extLst>
              <a:ext uri="{FF2B5EF4-FFF2-40B4-BE49-F238E27FC236}">
                <a16:creationId xmlns:a16="http://schemas.microsoft.com/office/drawing/2014/main" id="{F8D2BA9F-8B33-C3CF-FA22-D5EE14C14C24}"/>
              </a:ext>
            </a:extLst>
          </p:cNvPr>
          <p:cNvSpPr>
            <a:spLocks noGrp="1"/>
          </p:cNvSpPr>
          <p:nvPr>
            <p:ph type="title"/>
          </p:nvPr>
        </p:nvSpPr>
        <p:spPr>
          <a:xfrm>
            <a:off x="289248" y="1123837"/>
            <a:ext cx="6451110" cy="1255469"/>
          </a:xfrm>
        </p:spPr>
        <p:txBody>
          <a:bodyPr>
            <a:normAutofit/>
          </a:bodyPr>
          <a:lstStyle/>
          <a:p>
            <a:r>
              <a:rPr lang="lv-LV" dirty="0"/>
              <a:t>Tikšanās ar </a:t>
            </a:r>
            <a:r>
              <a:rPr lang="lv-LV" b="1" dirty="0"/>
              <a:t>ICMA</a:t>
            </a:r>
            <a:r>
              <a:rPr lang="lv-LV" dirty="0"/>
              <a:t> pārstāvjiem</a:t>
            </a:r>
          </a:p>
        </p:txBody>
      </p:sp>
      <p:sp>
        <p:nvSpPr>
          <p:cNvPr id="3" name="Satura vietturis 2">
            <a:extLst>
              <a:ext uri="{FF2B5EF4-FFF2-40B4-BE49-F238E27FC236}">
                <a16:creationId xmlns:a16="http://schemas.microsoft.com/office/drawing/2014/main" id="{27495757-E771-A5F7-7651-5FA57FFEA91B}"/>
              </a:ext>
            </a:extLst>
          </p:cNvPr>
          <p:cNvSpPr>
            <a:spLocks noGrp="1"/>
          </p:cNvSpPr>
          <p:nvPr>
            <p:ph idx="1"/>
          </p:nvPr>
        </p:nvSpPr>
        <p:spPr>
          <a:xfrm>
            <a:off x="289248" y="2510395"/>
            <a:ext cx="6451109" cy="3274586"/>
          </a:xfrm>
        </p:spPr>
        <p:txBody>
          <a:bodyPr anchor="t">
            <a:normAutofit/>
          </a:bodyPr>
          <a:lstStyle/>
          <a:p>
            <a:pPr marL="0" indent="0">
              <a:spcBef>
                <a:spcPts val="0"/>
              </a:spcBef>
              <a:buClr>
                <a:srgbClr val="F346D1"/>
              </a:buClr>
              <a:buNone/>
            </a:pPr>
            <a:r>
              <a:rPr lang="lv-LV" b="1" dirty="0" err="1">
                <a:solidFill>
                  <a:srgbClr val="FFFFFF"/>
                </a:solidFill>
              </a:rPr>
              <a:t>Isabelle</a:t>
            </a:r>
            <a:r>
              <a:rPr lang="lv-LV" b="1" dirty="0">
                <a:solidFill>
                  <a:srgbClr val="FFFFFF"/>
                </a:solidFill>
              </a:rPr>
              <a:t> </a:t>
            </a:r>
            <a:r>
              <a:rPr lang="lv-LV" b="1" dirty="0" err="1">
                <a:solidFill>
                  <a:srgbClr val="FFFFFF"/>
                </a:solidFill>
              </a:rPr>
              <a:t>Bully-Omictin</a:t>
            </a:r>
            <a:endParaRPr lang="lv-LV" b="1" dirty="0">
              <a:solidFill>
                <a:srgbClr val="FFFFFF"/>
              </a:solidFill>
            </a:endParaRPr>
          </a:p>
          <a:p>
            <a:pPr marL="0" indent="0">
              <a:spcBef>
                <a:spcPts val="0"/>
              </a:spcBef>
              <a:buClr>
                <a:srgbClr val="F346D1"/>
              </a:buClr>
              <a:buNone/>
            </a:pPr>
            <a:r>
              <a:rPr lang="lv-LV" dirty="0">
                <a:solidFill>
                  <a:srgbClr val="FFFFFF"/>
                </a:solidFill>
              </a:rPr>
              <a:t>ICMA Globālās iesaistes nodaļas direktore</a:t>
            </a:r>
          </a:p>
          <a:p>
            <a:pPr marL="0" indent="0">
              <a:spcBef>
                <a:spcPts val="0"/>
              </a:spcBef>
              <a:buClr>
                <a:srgbClr val="F346D1"/>
              </a:buClr>
              <a:buNone/>
            </a:pPr>
            <a:endParaRPr lang="lv-LV" b="1" dirty="0">
              <a:solidFill>
                <a:srgbClr val="FFFFFF"/>
              </a:solidFill>
            </a:endParaRPr>
          </a:p>
          <a:p>
            <a:pPr marL="0" indent="0">
              <a:spcBef>
                <a:spcPts val="0"/>
              </a:spcBef>
              <a:buClr>
                <a:srgbClr val="F346D1"/>
              </a:buClr>
              <a:buNone/>
            </a:pPr>
            <a:endParaRPr lang="lv-LV" b="1" dirty="0">
              <a:solidFill>
                <a:srgbClr val="FFFFFF"/>
              </a:solidFill>
            </a:endParaRPr>
          </a:p>
          <a:p>
            <a:pPr marL="0" indent="0">
              <a:spcBef>
                <a:spcPts val="0"/>
              </a:spcBef>
              <a:buClr>
                <a:srgbClr val="F346D1"/>
              </a:buClr>
              <a:buNone/>
            </a:pPr>
            <a:r>
              <a:rPr lang="lv-LV" b="1" dirty="0">
                <a:solidFill>
                  <a:srgbClr val="FFFFFF"/>
                </a:solidFill>
              </a:rPr>
              <a:t>Jeanette Gass</a:t>
            </a:r>
          </a:p>
          <a:p>
            <a:pPr marL="0" indent="0">
              <a:spcBef>
                <a:spcPts val="0"/>
              </a:spcBef>
              <a:buClr>
                <a:srgbClr val="F346D1"/>
              </a:buClr>
              <a:buNone/>
            </a:pPr>
            <a:r>
              <a:rPr lang="lv-LV" b="0" dirty="0">
                <a:solidFill>
                  <a:srgbClr val="FFFFFF"/>
                </a:solidFill>
                <a:effectLst/>
                <a:ea typeface="Calibri" panose="020F0502020204030204" pitchFamily="34" charset="0"/>
              </a:rPr>
              <a:t>ICMA Globālās iesaistes nodaļas vecākā programmu vadītāja</a:t>
            </a:r>
          </a:p>
          <a:p>
            <a:pPr marL="0" indent="0">
              <a:spcBef>
                <a:spcPts val="0"/>
              </a:spcBef>
              <a:buClr>
                <a:srgbClr val="F346D1"/>
              </a:buClr>
              <a:buNone/>
            </a:pPr>
            <a:endParaRPr lang="lv-LV" b="1" dirty="0">
              <a:solidFill>
                <a:srgbClr val="FFFFFF"/>
              </a:solidFill>
              <a:ea typeface="Calibri" panose="020F0502020204030204" pitchFamily="34" charset="0"/>
            </a:endParaRPr>
          </a:p>
          <a:p>
            <a:pPr marL="0" indent="0">
              <a:spcBef>
                <a:spcPts val="0"/>
              </a:spcBef>
              <a:buClr>
                <a:srgbClr val="F346D1"/>
              </a:buClr>
              <a:buNone/>
            </a:pPr>
            <a:endParaRPr lang="lv-LV" b="1" dirty="0">
              <a:solidFill>
                <a:srgbClr val="FFFFFF"/>
              </a:solidFill>
              <a:effectLst/>
              <a:ea typeface="Calibri" panose="020F0502020204030204" pitchFamily="34" charset="0"/>
            </a:endParaRPr>
          </a:p>
          <a:p>
            <a:pPr marL="0" indent="0">
              <a:spcBef>
                <a:spcPts val="0"/>
              </a:spcBef>
              <a:buClr>
                <a:srgbClr val="F346D1"/>
              </a:buClr>
              <a:buNone/>
            </a:pPr>
            <a:r>
              <a:rPr lang="lv-LV" b="1" dirty="0">
                <a:solidFill>
                  <a:srgbClr val="FFFFFF"/>
                </a:solidFill>
                <a:effectLst/>
                <a:ea typeface="Calibri" panose="020F0502020204030204" pitchFamily="34" charset="0"/>
              </a:rPr>
              <a:t>Peter </a:t>
            </a:r>
            <a:r>
              <a:rPr lang="lv-LV" b="1" dirty="0" err="1">
                <a:solidFill>
                  <a:srgbClr val="FFFFFF"/>
                </a:solidFill>
                <a:effectLst/>
                <a:ea typeface="Calibri" panose="020F0502020204030204" pitchFamily="34" charset="0"/>
              </a:rPr>
              <a:t>Ágh</a:t>
            </a:r>
            <a:endParaRPr lang="lv-LV" b="1" dirty="0">
              <a:solidFill>
                <a:srgbClr val="FFFFFF"/>
              </a:solidFill>
              <a:ea typeface="Calibri" panose="020F0502020204030204" pitchFamily="34" charset="0"/>
            </a:endParaRPr>
          </a:p>
          <a:p>
            <a:pPr marL="0" indent="0">
              <a:spcBef>
                <a:spcPts val="0"/>
              </a:spcBef>
              <a:buClr>
                <a:srgbClr val="F346D1"/>
              </a:buClr>
              <a:buNone/>
            </a:pPr>
            <a:r>
              <a:rPr lang="lv-LV" b="0" dirty="0">
                <a:solidFill>
                  <a:srgbClr val="FFFFFF"/>
                </a:solidFill>
                <a:effectLst/>
                <a:ea typeface="Calibri" panose="020F0502020204030204" pitchFamily="34" charset="0"/>
              </a:rPr>
              <a:t>ICMA Eiropas valstu reģionālais direktors</a:t>
            </a:r>
          </a:p>
          <a:p>
            <a:pPr>
              <a:buClr>
                <a:srgbClr val="F346D1"/>
              </a:buClr>
            </a:pPr>
            <a:endParaRPr lang="lv-LV" dirty="0">
              <a:solidFill>
                <a:srgbClr val="FFFFFF"/>
              </a:solidFill>
              <a:latin typeface="-apple-system"/>
            </a:endParaRPr>
          </a:p>
          <a:p>
            <a:pPr marL="0" indent="0">
              <a:buClr>
                <a:srgbClr val="F346D1"/>
              </a:buClr>
              <a:buNone/>
            </a:pPr>
            <a:endParaRPr lang="lv-LV" dirty="0">
              <a:solidFill>
                <a:srgbClr val="FFFFFF"/>
              </a:solidFill>
              <a:latin typeface="-apple-system"/>
            </a:endParaRPr>
          </a:p>
          <a:p>
            <a:pPr marL="0" indent="0">
              <a:buClr>
                <a:srgbClr val="F346D1"/>
              </a:buClr>
              <a:buNone/>
            </a:pPr>
            <a:endParaRPr lang="lv-LV" b="0" i="0" dirty="0">
              <a:solidFill>
                <a:srgbClr val="FFFFFF"/>
              </a:solidFill>
              <a:effectLst/>
              <a:latin typeface="-apple-system"/>
            </a:endParaRPr>
          </a:p>
          <a:p>
            <a:pPr>
              <a:buClr>
                <a:srgbClr val="F346D1"/>
              </a:buClr>
            </a:pPr>
            <a:endParaRPr lang="lv-LV" dirty="0">
              <a:solidFill>
                <a:srgbClr val="FFFFFF"/>
              </a:solidFill>
              <a:latin typeface="-apple-system"/>
            </a:endParaRPr>
          </a:p>
          <a:p>
            <a:pPr>
              <a:buClr>
                <a:srgbClr val="F346D1"/>
              </a:buClr>
            </a:pPr>
            <a:endParaRPr lang="lv-LV" b="0" i="0" dirty="0">
              <a:solidFill>
                <a:srgbClr val="FFFFFF"/>
              </a:solidFill>
              <a:effectLst/>
              <a:latin typeface="-apple-system"/>
            </a:endParaRPr>
          </a:p>
          <a:p>
            <a:pPr>
              <a:buClr>
                <a:srgbClr val="F346D1"/>
              </a:buClr>
            </a:pPr>
            <a:endParaRPr lang="lv-LV" b="0" i="0" dirty="0">
              <a:solidFill>
                <a:srgbClr val="FFFFFF"/>
              </a:solidFill>
              <a:effectLst/>
              <a:latin typeface="-apple-system"/>
            </a:endParaRPr>
          </a:p>
        </p:txBody>
      </p:sp>
      <p:pic>
        <p:nvPicPr>
          <p:cNvPr id="7" name="Attēls 6" descr="Attēls, kurā ir apģērbs, vīrietis, apavi, uzvalks&#10;&#10;Apraksts ģenerēts automātiski">
            <a:extLst>
              <a:ext uri="{FF2B5EF4-FFF2-40B4-BE49-F238E27FC236}">
                <a16:creationId xmlns:a16="http://schemas.microsoft.com/office/drawing/2014/main" id="{26C2FD7E-FD78-F75D-A903-EF24193B840E}"/>
              </a:ext>
            </a:extLst>
          </p:cNvPr>
          <p:cNvPicPr>
            <a:picLocks noChangeAspect="1"/>
          </p:cNvPicPr>
          <p:nvPr/>
        </p:nvPicPr>
        <p:blipFill>
          <a:blip r:embed="rId3"/>
          <a:srcRect r="5" b="6442"/>
          <a:stretch/>
        </p:blipFill>
        <p:spPr>
          <a:xfrm>
            <a:off x="7592349" y="759599"/>
            <a:ext cx="3683651" cy="2584892"/>
          </a:xfrm>
          <a:prstGeom prst="rect">
            <a:avLst/>
          </a:prstGeom>
        </p:spPr>
      </p:pic>
      <p:pic>
        <p:nvPicPr>
          <p:cNvPr id="11" name="Attēls 10" descr="Attēls, kurā ir apģērbs, persona, siena, vīrietis">
            <a:extLst>
              <a:ext uri="{FF2B5EF4-FFF2-40B4-BE49-F238E27FC236}">
                <a16:creationId xmlns:a16="http://schemas.microsoft.com/office/drawing/2014/main" id="{0A207EF6-754F-CBEC-3BAE-EC2328144DAB}"/>
              </a:ext>
            </a:extLst>
          </p:cNvPr>
          <p:cNvPicPr>
            <a:picLocks noChangeAspect="1"/>
          </p:cNvPicPr>
          <p:nvPr/>
        </p:nvPicPr>
        <p:blipFill>
          <a:blip r:embed="rId4"/>
          <a:srcRect r="5010" b="3"/>
          <a:stretch/>
        </p:blipFill>
        <p:spPr>
          <a:xfrm>
            <a:off x="7592350" y="3505358"/>
            <a:ext cx="3683650" cy="2584546"/>
          </a:xfrm>
          <a:prstGeom prst="rect">
            <a:avLst/>
          </a:prstGeom>
        </p:spPr>
      </p:pic>
      <p:sp>
        <p:nvSpPr>
          <p:cNvPr id="90" name="Rectangle 89">
            <a:extLst>
              <a:ext uri="{FF2B5EF4-FFF2-40B4-BE49-F238E27FC236}">
                <a16:creationId xmlns:a16="http://schemas.microsoft.com/office/drawing/2014/main" id="{418BEF3A-C61D-4CD4-A58D-C4999D765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lv-LV"/>
          </a:p>
        </p:txBody>
      </p:sp>
      <p:sp>
        <p:nvSpPr>
          <p:cNvPr id="6" name="Rectangle 1">
            <a:extLst>
              <a:ext uri="{FF2B5EF4-FFF2-40B4-BE49-F238E27FC236}">
                <a16:creationId xmlns:a16="http://schemas.microsoft.com/office/drawing/2014/main" id="{F219A90E-3CB3-3C2C-1C8B-23A1EA29088F}"/>
              </a:ext>
            </a:extLst>
          </p:cNvPr>
          <p:cNvSpPr>
            <a:spLocks noChangeArrowheads="1"/>
          </p:cNvSpPr>
          <p:nvPr/>
        </p:nvSpPr>
        <p:spPr bwMode="auto">
          <a:xfrm>
            <a:off x="0" y="102920"/>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739453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5C1D4A39-A122-41DA-BF9B-2313FB6B7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ACD120F8-C0F1-4CC6-B340-0B8F67C400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7052486" cy="5334001"/>
          </a:xfrm>
          <a:prstGeom prst="rect">
            <a:avLst/>
          </a:prstGeom>
          <a:solidFill>
            <a:srgbClr val="85584D"/>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lv-LV"/>
          </a:p>
        </p:txBody>
      </p:sp>
      <p:sp>
        <p:nvSpPr>
          <p:cNvPr id="2" name="Virsraksts 1">
            <a:extLst>
              <a:ext uri="{FF2B5EF4-FFF2-40B4-BE49-F238E27FC236}">
                <a16:creationId xmlns:a16="http://schemas.microsoft.com/office/drawing/2014/main" id="{0A7CC095-B678-17C6-C49A-2C10173C5998}"/>
              </a:ext>
            </a:extLst>
          </p:cNvPr>
          <p:cNvSpPr>
            <a:spLocks noGrp="1"/>
          </p:cNvSpPr>
          <p:nvPr>
            <p:ph type="title"/>
          </p:nvPr>
        </p:nvSpPr>
        <p:spPr>
          <a:xfrm>
            <a:off x="289248" y="886408"/>
            <a:ext cx="6451110" cy="1623987"/>
          </a:xfrm>
        </p:spPr>
        <p:txBody>
          <a:bodyPr vert="horz" lIns="91440" tIns="45720" rIns="91440" bIns="45720" rtlCol="0">
            <a:normAutofit fontScale="90000"/>
          </a:bodyPr>
          <a:lstStyle/>
          <a:p>
            <a:pPr algn="ctr"/>
            <a:br>
              <a:rPr lang="lv-LV" sz="900" b="1" spc="-100" dirty="0"/>
            </a:br>
            <a:br>
              <a:rPr lang="lv-LV" sz="900" b="1" spc="-100" dirty="0"/>
            </a:br>
            <a:br>
              <a:rPr lang="lv-LV" sz="900" b="1" spc="-100" dirty="0"/>
            </a:br>
            <a:br>
              <a:rPr lang="lv-LV" sz="3100" b="1" spc="-100" dirty="0"/>
            </a:br>
            <a:r>
              <a:rPr lang="en-US" b="1" spc="-100" dirty="0"/>
              <a:t>ICMA</a:t>
            </a:r>
            <a:r>
              <a:rPr lang="en-US" spc="-100" dirty="0"/>
              <a:t> </a:t>
            </a:r>
            <a:r>
              <a:rPr lang="en-US" b="1" i="1" spc="-100" dirty="0" err="1"/>
              <a:t>pēc</a:t>
            </a:r>
            <a:r>
              <a:rPr lang="en-US" spc="-100" dirty="0" err="1"/>
              <a:t>konferences</a:t>
            </a:r>
            <a:br>
              <a:rPr lang="en-US" spc="-100" dirty="0"/>
            </a:br>
            <a:r>
              <a:rPr lang="en-US" spc="-100" dirty="0"/>
              <a:t> </a:t>
            </a:r>
            <a:r>
              <a:rPr lang="en-US" spc="-100" dirty="0" err="1"/>
              <a:t>mācību</a:t>
            </a:r>
            <a:r>
              <a:rPr lang="en-US" spc="-100" dirty="0"/>
              <a:t> </a:t>
            </a:r>
            <a:r>
              <a:rPr lang="en-US" spc="-100" dirty="0" err="1"/>
              <a:t>sesija</a:t>
            </a:r>
            <a:r>
              <a:rPr lang="en-US" spc="-100" dirty="0"/>
              <a:t> </a:t>
            </a:r>
            <a:br>
              <a:rPr lang="en-US" spc="-100" dirty="0"/>
            </a:br>
            <a:r>
              <a:rPr lang="en-US" b="1" spc="-100" dirty="0"/>
              <a:t>2024. gada 26. – 28. </a:t>
            </a:r>
            <a:r>
              <a:rPr lang="en-US" b="1" spc="-100" dirty="0" err="1"/>
              <a:t>septembris</a:t>
            </a:r>
            <a:br>
              <a:rPr lang="lv-LV" sz="3100" b="1" spc="-100" dirty="0"/>
            </a:br>
            <a:br>
              <a:rPr lang="lv-LV" sz="900" b="1" spc="-100" dirty="0"/>
            </a:br>
            <a:br>
              <a:rPr lang="lv-LV" sz="900" b="1" spc="-100" dirty="0"/>
            </a:br>
            <a:br>
              <a:rPr lang="lv-LV" sz="900" b="1" spc="-100" dirty="0"/>
            </a:br>
            <a:br>
              <a:rPr lang="lv-LV" sz="900" b="1" spc="-100" dirty="0"/>
            </a:br>
            <a:br>
              <a:rPr lang="lv-LV" sz="900" b="1" spc="-100" dirty="0"/>
            </a:br>
            <a:br>
              <a:rPr lang="lv-LV" sz="900" b="1" spc="-100" dirty="0"/>
            </a:br>
            <a:br>
              <a:rPr lang="en-US" sz="900" spc="-100" dirty="0"/>
            </a:br>
            <a:br>
              <a:rPr lang="en-US" sz="900" spc="-100" dirty="0"/>
            </a:br>
            <a:endParaRPr lang="en-US" sz="900" spc="-100" dirty="0"/>
          </a:p>
        </p:txBody>
      </p:sp>
      <p:pic>
        <p:nvPicPr>
          <p:cNvPr id="19" name="Attēls 18" descr="Attēls, kurā ir apģērbs, iekštelpu, persona, vīrietis&#10;&#10;Apraksts ģenerēts automātiski">
            <a:extLst>
              <a:ext uri="{FF2B5EF4-FFF2-40B4-BE49-F238E27FC236}">
                <a16:creationId xmlns:a16="http://schemas.microsoft.com/office/drawing/2014/main" id="{11E4BADC-7E44-B6F4-0F01-B1577A30FCBE}"/>
              </a:ext>
            </a:extLst>
          </p:cNvPr>
          <p:cNvPicPr>
            <a:picLocks noChangeAspect="1"/>
          </p:cNvPicPr>
          <p:nvPr/>
        </p:nvPicPr>
        <p:blipFill>
          <a:blip r:embed="rId2"/>
          <a:srcRect l="10495" r="12391"/>
          <a:stretch/>
        </p:blipFill>
        <p:spPr>
          <a:xfrm>
            <a:off x="8071928" y="459125"/>
            <a:ext cx="2724494" cy="1863697"/>
          </a:xfrm>
          <a:prstGeom prst="rect">
            <a:avLst/>
          </a:prstGeom>
        </p:spPr>
      </p:pic>
      <p:sp>
        <p:nvSpPr>
          <p:cNvPr id="24" name="Content Placeholder 23">
            <a:extLst>
              <a:ext uri="{FF2B5EF4-FFF2-40B4-BE49-F238E27FC236}">
                <a16:creationId xmlns:a16="http://schemas.microsoft.com/office/drawing/2014/main" id="{C0424151-815F-D163-EEFB-D93DA0C1E2E0}"/>
              </a:ext>
            </a:extLst>
          </p:cNvPr>
          <p:cNvSpPr>
            <a:spLocks noGrp="1"/>
          </p:cNvSpPr>
          <p:nvPr>
            <p:ph idx="1"/>
          </p:nvPr>
        </p:nvSpPr>
        <p:spPr>
          <a:xfrm>
            <a:off x="289248" y="2510395"/>
            <a:ext cx="6451109" cy="3274586"/>
          </a:xfrm>
        </p:spPr>
        <p:txBody>
          <a:bodyPr anchor="t">
            <a:normAutofit lnSpcReduction="10000"/>
          </a:bodyPr>
          <a:lstStyle/>
          <a:p>
            <a:pPr marL="0" indent="0">
              <a:buClr>
                <a:srgbClr val="8DECFF"/>
              </a:buClr>
              <a:buNone/>
            </a:pPr>
            <a:endParaRPr lang="lv-LV" spc="-100" dirty="0">
              <a:solidFill>
                <a:srgbClr val="FFFFFF"/>
              </a:solidFill>
            </a:endParaRPr>
          </a:p>
          <a:p>
            <a:pPr marL="0" indent="0">
              <a:buClr>
                <a:srgbClr val="8DECFF"/>
              </a:buClr>
              <a:buNone/>
            </a:pPr>
            <a:endParaRPr lang="lv-LV" spc="-100" dirty="0">
              <a:solidFill>
                <a:srgbClr val="FFFFFF"/>
              </a:solidFill>
            </a:endParaRPr>
          </a:p>
          <a:p>
            <a:pPr marL="0" indent="0">
              <a:buClr>
                <a:srgbClr val="8DECFF"/>
              </a:buClr>
              <a:buNone/>
            </a:pPr>
            <a:endParaRPr lang="lv-LV" spc="-100" dirty="0">
              <a:solidFill>
                <a:srgbClr val="FFFFFF"/>
              </a:solidFill>
            </a:endParaRPr>
          </a:p>
          <a:p>
            <a:pPr marL="0" indent="0">
              <a:buClr>
                <a:srgbClr val="8DECFF"/>
              </a:buClr>
              <a:buNone/>
            </a:pPr>
            <a:endParaRPr lang="lv-LV" spc="-100" dirty="0">
              <a:solidFill>
                <a:srgbClr val="FFFFFF"/>
              </a:solidFill>
            </a:endParaRPr>
          </a:p>
          <a:p>
            <a:pPr marL="0" indent="0">
              <a:buClr>
                <a:srgbClr val="8DECFF"/>
              </a:buClr>
              <a:buNone/>
            </a:pPr>
            <a:endParaRPr lang="lv-LV" spc="-100" dirty="0">
              <a:solidFill>
                <a:srgbClr val="FFFFFF"/>
              </a:solidFill>
            </a:endParaRPr>
          </a:p>
          <a:p>
            <a:pPr marL="0" indent="0">
              <a:buClr>
                <a:srgbClr val="8DECFF"/>
              </a:buClr>
              <a:buNone/>
            </a:pPr>
            <a:r>
              <a:rPr lang="en-US" spc="-100" dirty="0">
                <a:solidFill>
                  <a:srgbClr val="FFFFFF"/>
                </a:solidFill>
              </a:rPr>
              <a:t>26. </a:t>
            </a:r>
            <a:r>
              <a:rPr lang="en-US" spc="-100" dirty="0" err="1">
                <a:solidFill>
                  <a:srgbClr val="FFFFFF"/>
                </a:solidFill>
              </a:rPr>
              <a:t>septembris</a:t>
            </a:r>
            <a:r>
              <a:rPr lang="en-US" spc="-100" dirty="0">
                <a:solidFill>
                  <a:srgbClr val="FFFFFF"/>
                </a:solidFill>
              </a:rPr>
              <a:t> – </a:t>
            </a:r>
            <a:r>
              <a:rPr lang="en-US" b="1" spc="-100" dirty="0" err="1">
                <a:solidFill>
                  <a:srgbClr val="FFFFFF"/>
                </a:solidFill>
              </a:rPr>
              <a:t>Anapolisa</a:t>
            </a:r>
            <a:r>
              <a:rPr lang="en-US" spc="-100" dirty="0">
                <a:solidFill>
                  <a:srgbClr val="FFFFFF"/>
                </a:solidFill>
              </a:rPr>
              <a:t>, </a:t>
            </a:r>
            <a:r>
              <a:rPr lang="en-US" spc="-100" dirty="0" err="1">
                <a:solidFill>
                  <a:srgbClr val="FFFFFF"/>
                </a:solidFill>
              </a:rPr>
              <a:t>Mērilendas</a:t>
            </a:r>
            <a:r>
              <a:rPr lang="en-US" spc="-100" dirty="0">
                <a:solidFill>
                  <a:srgbClr val="FFFFFF"/>
                </a:solidFill>
              </a:rPr>
              <a:t> </a:t>
            </a:r>
            <a:r>
              <a:rPr lang="en-US" spc="-100" dirty="0" err="1">
                <a:solidFill>
                  <a:srgbClr val="FFFFFF"/>
                </a:solidFill>
              </a:rPr>
              <a:t>štats</a:t>
            </a:r>
            <a:br>
              <a:rPr lang="en-US" spc="-100" dirty="0">
                <a:solidFill>
                  <a:srgbClr val="FFFFFF"/>
                </a:solidFill>
              </a:rPr>
            </a:br>
            <a:r>
              <a:rPr lang="en-US" spc="-100" dirty="0">
                <a:solidFill>
                  <a:srgbClr val="FFFFFF"/>
                </a:solidFill>
              </a:rPr>
              <a:t>27. </a:t>
            </a:r>
            <a:r>
              <a:rPr lang="en-US" spc="-100" dirty="0" err="1">
                <a:solidFill>
                  <a:srgbClr val="FFFFFF"/>
                </a:solidFill>
              </a:rPr>
              <a:t>septembris</a:t>
            </a:r>
            <a:r>
              <a:rPr lang="en-US" spc="-100" dirty="0">
                <a:solidFill>
                  <a:srgbClr val="FFFFFF"/>
                </a:solidFill>
              </a:rPr>
              <a:t> – </a:t>
            </a:r>
            <a:r>
              <a:rPr lang="en-US" b="1" spc="-100" dirty="0" err="1">
                <a:solidFill>
                  <a:srgbClr val="FFFFFF"/>
                </a:solidFill>
              </a:rPr>
              <a:t>Koledžparks</a:t>
            </a:r>
            <a:r>
              <a:rPr lang="en-US" spc="-100" dirty="0">
                <a:solidFill>
                  <a:srgbClr val="FFFFFF"/>
                </a:solidFill>
              </a:rPr>
              <a:t>, </a:t>
            </a:r>
            <a:r>
              <a:rPr lang="en-US" spc="-100" dirty="0" err="1">
                <a:solidFill>
                  <a:srgbClr val="FFFFFF"/>
                </a:solidFill>
              </a:rPr>
              <a:t>Džordzijas</a:t>
            </a:r>
            <a:r>
              <a:rPr lang="en-US" spc="-100" dirty="0">
                <a:solidFill>
                  <a:srgbClr val="FFFFFF"/>
                </a:solidFill>
              </a:rPr>
              <a:t> </a:t>
            </a:r>
            <a:r>
              <a:rPr lang="en-US" spc="-100" dirty="0" err="1">
                <a:solidFill>
                  <a:srgbClr val="FFFFFF"/>
                </a:solidFill>
              </a:rPr>
              <a:t>štats</a:t>
            </a:r>
            <a:br>
              <a:rPr lang="en-US" spc="-100" dirty="0">
                <a:solidFill>
                  <a:srgbClr val="FFFFFF"/>
                </a:solidFill>
              </a:rPr>
            </a:br>
            <a:r>
              <a:rPr lang="en-US" spc="-100" dirty="0">
                <a:solidFill>
                  <a:srgbClr val="FFFFFF"/>
                </a:solidFill>
              </a:rPr>
              <a:t>28. </a:t>
            </a:r>
            <a:r>
              <a:rPr lang="en-US" spc="-100" dirty="0" err="1">
                <a:solidFill>
                  <a:srgbClr val="FFFFFF"/>
                </a:solidFill>
              </a:rPr>
              <a:t>septembris</a:t>
            </a:r>
            <a:r>
              <a:rPr lang="en-US" spc="-100" dirty="0">
                <a:solidFill>
                  <a:srgbClr val="FFFFFF"/>
                </a:solidFill>
              </a:rPr>
              <a:t> – </a:t>
            </a:r>
            <a:r>
              <a:rPr lang="en-US" b="1" spc="-100" dirty="0" err="1">
                <a:solidFill>
                  <a:srgbClr val="FFFFFF"/>
                </a:solidFill>
              </a:rPr>
              <a:t>Vašingtona</a:t>
            </a:r>
            <a:br>
              <a:rPr lang="en-US" b="1" spc="-100" dirty="0">
                <a:solidFill>
                  <a:srgbClr val="FFFFFF"/>
                </a:solidFill>
              </a:rPr>
            </a:br>
            <a:endParaRPr lang="en-US" dirty="0">
              <a:solidFill>
                <a:srgbClr val="FFFFFF"/>
              </a:solidFill>
            </a:endParaRPr>
          </a:p>
        </p:txBody>
      </p:sp>
      <p:pic>
        <p:nvPicPr>
          <p:cNvPr id="25" name="Attēls 24" descr="Attēls, kurā ir ārpus telpām, debesis, mākonis, pilsēta&#10;&#10;Apraksts ģenerēts automātiski">
            <a:extLst>
              <a:ext uri="{FF2B5EF4-FFF2-40B4-BE49-F238E27FC236}">
                <a16:creationId xmlns:a16="http://schemas.microsoft.com/office/drawing/2014/main" id="{28CFA68F-2DDC-3A15-C558-AA6DC23AA919}"/>
              </a:ext>
            </a:extLst>
          </p:cNvPr>
          <p:cNvPicPr>
            <a:picLocks noChangeAspect="1"/>
          </p:cNvPicPr>
          <p:nvPr/>
        </p:nvPicPr>
        <p:blipFill>
          <a:blip r:embed="rId3"/>
          <a:stretch>
            <a:fillRect/>
          </a:stretch>
        </p:blipFill>
        <p:spPr>
          <a:xfrm>
            <a:off x="8071928" y="2466159"/>
            <a:ext cx="2724494" cy="1881227"/>
          </a:xfrm>
          <a:prstGeom prst="rect">
            <a:avLst/>
          </a:prstGeom>
        </p:spPr>
      </p:pic>
      <p:sp>
        <p:nvSpPr>
          <p:cNvPr id="49" name="Rectangle 48">
            <a:extLst>
              <a:ext uri="{FF2B5EF4-FFF2-40B4-BE49-F238E27FC236}">
                <a16:creationId xmlns:a16="http://schemas.microsoft.com/office/drawing/2014/main" id="{8AF6EFCA-56DD-442E-9948-D162BEBBFD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lv-LV"/>
          </a:p>
        </p:txBody>
      </p:sp>
      <p:pic>
        <p:nvPicPr>
          <p:cNvPr id="22" name="Attēls 21" descr="Attēls, kurā ir iekštelpu, mēbeles, apģērbs, siena&#10;&#10;Apraksts ģenerēts automātiski">
            <a:extLst>
              <a:ext uri="{FF2B5EF4-FFF2-40B4-BE49-F238E27FC236}">
                <a16:creationId xmlns:a16="http://schemas.microsoft.com/office/drawing/2014/main" id="{41B3BCFE-5C3D-5691-E338-E5C49C8BB78C}"/>
              </a:ext>
            </a:extLst>
          </p:cNvPr>
          <p:cNvPicPr>
            <a:picLocks noChangeAspect="1"/>
          </p:cNvPicPr>
          <p:nvPr/>
        </p:nvPicPr>
        <p:blipFill>
          <a:blip r:embed="rId4"/>
          <a:stretch>
            <a:fillRect/>
          </a:stretch>
        </p:blipFill>
        <p:spPr>
          <a:xfrm>
            <a:off x="8071928" y="4489605"/>
            <a:ext cx="2724494" cy="1909269"/>
          </a:xfrm>
          <a:prstGeom prst="rect">
            <a:avLst/>
          </a:prstGeom>
        </p:spPr>
      </p:pic>
    </p:spTree>
    <p:extLst>
      <p:ext uri="{BB962C8B-B14F-4D97-AF65-F5344CB8AC3E}">
        <p14:creationId xmlns:p14="http://schemas.microsoft.com/office/powerpoint/2010/main" val="1963975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B1EA695-E9E0-4AA9-88C1-F2CA375AF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9599"/>
            <a:ext cx="7052486" cy="5334001"/>
          </a:xfrm>
          <a:prstGeom prst="rect">
            <a:avLst/>
          </a:prstGeom>
          <a:solidFill>
            <a:srgbClr val="47573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lv-LV"/>
          </a:p>
        </p:txBody>
      </p:sp>
      <p:sp>
        <p:nvSpPr>
          <p:cNvPr id="2" name="Virsraksts 1">
            <a:extLst>
              <a:ext uri="{FF2B5EF4-FFF2-40B4-BE49-F238E27FC236}">
                <a16:creationId xmlns:a16="http://schemas.microsoft.com/office/drawing/2014/main" id="{F0F3E3F6-B6A3-9E0A-D530-6DE71E76E881}"/>
              </a:ext>
            </a:extLst>
          </p:cNvPr>
          <p:cNvSpPr>
            <a:spLocks noGrp="1"/>
          </p:cNvSpPr>
          <p:nvPr>
            <p:ph type="title"/>
          </p:nvPr>
        </p:nvSpPr>
        <p:spPr>
          <a:xfrm>
            <a:off x="289248" y="1123837"/>
            <a:ext cx="6451110" cy="1255469"/>
          </a:xfrm>
        </p:spPr>
        <p:txBody>
          <a:bodyPr>
            <a:normAutofit/>
          </a:bodyPr>
          <a:lstStyle/>
          <a:p>
            <a:r>
              <a:rPr lang="lv-LV" b="1" dirty="0"/>
              <a:t>Kopsavilkums</a:t>
            </a:r>
          </a:p>
        </p:txBody>
      </p:sp>
      <p:sp>
        <p:nvSpPr>
          <p:cNvPr id="8" name="Content Placeholder 7">
            <a:extLst>
              <a:ext uri="{FF2B5EF4-FFF2-40B4-BE49-F238E27FC236}">
                <a16:creationId xmlns:a16="http://schemas.microsoft.com/office/drawing/2014/main" id="{C0A06C03-0F68-3403-9B1E-E7AB2CC9431B}"/>
              </a:ext>
            </a:extLst>
          </p:cNvPr>
          <p:cNvSpPr>
            <a:spLocks noGrp="1"/>
          </p:cNvSpPr>
          <p:nvPr>
            <p:ph idx="1"/>
          </p:nvPr>
        </p:nvSpPr>
        <p:spPr>
          <a:xfrm>
            <a:off x="289248" y="2743543"/>
            <a:ext cx="6451109" cy="3041437"/>
          </a:xfrm>
        </p:spPr>
        <p:txBody>
          <a:bodyPr anchor="t">
            <a:normAutofit/>
          </a:bodyPr>
          <a:lstStyle/>
          <a:p>
            <a:pPr>
              <a:buClr>
                <a:srgbClr val="466282"/>
              </a:buClr>
            </a:pPr>
            <a:r>
              <a:rPr lang="lv-LV" dirty="0">
                <a:solidFill>
                  <a:srgbClr val="FFFFFF"/>
                </a:solidFill>
              </a:rPr>
              <a:t>* Liels uzsvars uz izpilddirektoru lomu;</a:t>
            </a:r>
          </a:p>
          <a:p>
            <a:pPr>
              <a:buClr>
                <a:srgbClr val="466282"/>
              </a:buClr>
            </a:pPr>
            <a:r>
              <a:rPr lang="lv-LV" dirty="0">
                <a:solidFill>
                  <a:srgbClr val="FFFFFF"/>
                </a:solidFill>
              </a:rPr>
              <a:t>* Līderība un emocionālā veselība;</a:t>
            </a:r>
          </a:p>
          <a:p>
            <a:pPr>
              <a:buClr>
                <a:srgbClr val="466282"/>
              </a:buClr>
            </a:pPr>
            <a:r>
              <a:rPr lang="lv-LV" dirty="0">
                <a:solidFill>
                  <a:srgbClr val="FFFFFF"/>
                </a:solidFill>
              </a:rPr>
              <a:t>* Krīžu vadība – kad nevis vai?:</a:t>
            </a:r>
          </a:p>
          <a:p>
            <a:pPr>
              <a:buClr>
                <a:srgbClr val="466282"/>
              </a:buClr>
            </a:pPr>
            <a:r>
              <a:rPr lang="lv-LV" dirty="0">
                <a:solidFill>
                  <a:srgbClr val="FFFFFF"/>
                </a:solidFill>
              </a:rPr>
              <a:t>*Lielo pasākumu nozīme pašvaldību ekonomikā;</a:t>
            </a:r>
          </a:p>
          <a:p>
            <a:pPr>
              <a:buClr>
                <a:srgbClr val="466282"/>
              </a:buClr>
            </a:pPr>
            <a:r>
              <a:rPr lang="lv-LV" dirty="0">
                <a:solidFill>
                  <a:srgbClr val="FFFFFF"/>
                </a:solidFill>
              </a:rPr>
              <a:t>* Mākslīgais intelekts.</a:t>
            </a:r>
          </a:p>
        </p:txBody>
      </p:sp>
      <p:pic>
        <p:nvPicPr>
          <p:cNvPr id="4" name="Satura vietturis 3">
            <a:extLst>
              <a:ext uri="{FF2B5EF4-FFF2-40B4-BE49-F238E27FC236}">
                <a16:creationId xmlns:a16="http://schemas.microsoft.com/office/drawing/2014/main" id="{D781CF70-D429-A772-9DE4-BA51F68021D2}"/>
              </a:ext>
            </a:extLst>
          </p:cNvPr>
          <p:cNvPicPr>
            <a:picLocks noChangeAspect="1"/>
          </p:cNvPicPr>
          <p:nvPr/>
        </p:nvPicPr>
        <p:blipFill>
          <a:blip r:embed="rId2"/>
          <a:srcRect l="8912" r="8912"/>
          <a:stretch/>
        </p:blipFill>
        <p:spPr>
          <a:xfrm>
            <a:off x="7552956" y="759599"/>
            <a:ext cx="3778261" cy="5330650"/>
          </a:xfrm>
          <a:prstGeom prst="rect">
            <a:avLst/>
          </a:prstGeom>
        </p:spPr>
      </p:pic>
    </p:spTree>
    <p:extLst>
      <p:ext uri="{BB962C8B-B14F-4D97-AF65-F5344CB8AC3E}">
        <p14:creationId xmlns:p14="http://schemas.microsoft.com/office/powerpoint/2010/main" val="20400393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933738F-F83C-4B87-B2FE-47C89029B0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9BF0EFF-1CF1-4170-85D9-F374F80C89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rgbClr val="50453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lv-LV"/>
          </a:p>
        </p:txBody>
      </p:sp>
      <p:sp>
        <p:nvSpPr>
          <p:cNvPr id="2" name="Virsraksts 1">
            <a:extLst>
              <a:ext uri="{FF2B5EF4-FFF2-40B4-BE49-F238E27FC236}">
                <a16:creationId xmlns:a16="http://schemas.microsoft.com/office/drawing/2014/main" id="{F0F3E3F6-B6A3-9E0A-D530-6DE71E76E881}"/>
              </a:ext>
            </a:extLst>
          </p:cNvPr>
          <p:cNvSpPr>
            <a:spLocks noGrp="1"/>
          </p:cNvSpPr>
          <p:nvPr>
            <p:ph type="title"/>
          </p:nvPr>
        </p:nvSpPr>
        <p:spPr>
          <a:xfrm>
            <a:off x="252919" y="1123837"/>
            <a:ext cx="2947482" cy="1283461"/>
          </a:xfrm>
        </p:spPr>
        <p:txBody>
          <a:bodyPr anchor="b">
            <a:normAutofit fontScale="90000"/>
          </a:bodyPr>
          <a:lstStyle/>
          <a:p>
            <a:r>
              <a:rPr lang="lv-LV" b="1" dirty="0"/>
              <a:t>Kopsavilkums</a:t>
            </a:r>
            <a:br>
              <a:rPr lang="lv-LV" sz="2000" dirty="0"/>
            </a:br>
            <a:br>
              <a:rPr lang="lv-LV" sz="2000" dirty="0"/>
            </a:br>
            <a:br>
              <a:rPr lang="lv-LV" sz="2000" dirty="0"/>
            </a:br>
            <a:endParaRPr lang="lv-LV" sz="2000" b="1" dirty="0"/>
          </a:p>
        </p:txBody>
      </p:sp>
      <p:sp>
        <p:nvSpPr>
          <p:cNvPr id="8" name="Content Placeholder 7">
            <a:extLst>
              <a:ext uri="{FF2B5EF4-FFF2-40B4-BE49-F238E27FC236}">
                <a16:creationId xmlns:a16="http://schemas.microsoft.com/office/drawing/2014/main" id="{C0A06C03-0F68-3403-9B1E-E7AB2CC9431B}"/>
              </a:ext>
            </a:extLst>
          </p:cNvPr>
          <p:cNvSpPr>
            <a:spLocks noGrp="1"/>
          </p:cNvSpPr>
          <p:nvPr>
            <p:ph idx="1"/>
          </p:nvPr>
        </p:nvSpPr>
        <p:spPr>
          <a:xfrm>
            <a:off x="252920" y="2407298"/>
            <a:ext cx="2947482" cy="3498980"/>
          </a:xfrm>
        </p:spPr>
        <p:txBody>
          <a:bodyPr anchor="t">
            <a:normAutofit/>
          </a:bodyPr>
          <a:lstStyle/>
          <a:p>
            <a:pPr>
              <a:buClr>
                <a:srgbClr val="466282"/>
              </a:buClr>
            </a:pPr>
            <a:r>
              <a:rPr lang="lv-LV" sz="1600" dirty="0">
                <a:solidFill>
                  <a:schemeClr val="bg1"/>
                </a:solidFill>
              </a:rPr>
              <a:t>Baltimoras tilts</a:t>
            </a:r>
            <a:endParaRPr lang="en-US" sz="1600" dirty="0">
              <a:solidFill>
                <a:schemeClr val="bg1"/>
              </a:solidFill>
            </a:endParaRPr>
          </a:p>
        </p:txBody>
      </p:sp>
      <p:pic>
        <p:nvPicPr>
          <p:cNvPr id="4" name="Satura vietturis 3">
            <a:extLst>
              <a:ext uri="{FF2B5EF4-FFF2-40B4-BE49-F238E27FC236}">
                <a16:creationId xmlns:a16="http://schemas.microsoft.com/office/drawing/2014/main" id="{D781CF70-D429-A772-9DE4-BA51F68021D2}"/>
              </a:ext>
            </a:extLst>
          </p:cNvPr>
          <p:cNvPicPr>
            <a:picLocks noChangeAspect="1"/>
          </p:cNvPicPr>
          <p:nvPr/>
        </p:nvPicPr>
        <p:blipFill>
          <a:blip r:embed="rId2"/>
          <a:srcRect l="3163" r="3163"/>
          <a:stretch/>
        </p:blipFill>
        <p:spPr>
          <a:xfrm>
            <a:off x="3778897" y="758952"/>
            <a:ext cx="7772401" cy="5330952"/>
          </a:xfrm>
          <a:prstGeom prst="rect">
            <a:avLst/>
          </a:prstGeom>
        </p:spPr>
      </p:pic>
      <p:sp>
        <p:nvSpPr>
          <p:cNvPr id="20" name="Rectangle 19">
            <a:extLst>
              <a:ext uri="{FF2B5EF4-FFF2-40B4-BE49-F238E27FC236}">
                <a16:creationId xmlns:a16="http://schemas.microsoft.com/office/drawing/2014/main" id="{3D59E22E-2E4E-400B-B6CD-86ED04367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lv-LV"/>
          </a:p>
        </p:txBody>
      </p:sp>
    </p:spTree>
    <p:extLst>
      <p:ext uri="{BB962C8B-B14F-4D97-AF65-F5344CB8AC3E}">
        <p14:creationId xmlns:p14="http://schemas.microsoft.com/office/powerpoint/2010/main" val="1120807964"/>
      </p:ext>
    </p:extLst>
  </p:cSld>
  <p:clrMapOvr>
    <a:masterClrMapping/>
  </p:clrMapOvr>
</p:sld>
</file>

<file path=ppt/theme/theme1.xml><?xml version="1.0" encoding="utf-8"?>
<a:theme xmlns:a="http://schemas.openxmlformats.org/drawingml/2006/main" name="Rāmis">
  <a:themeElements>
    <a:clrScheme name="Fram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39D77354-939E-4A26-AE51-B3F9618B14B7}"/>
    </a:ext>
  </a:extLst>
</a:theme>
</file>

<file path=ppt/theme/theme2.xml><?xml version="1.0" encoding="utf-8"?>
<a:theme xmlns:a="http://schemas.openxmlformats.org/drawingml/2006/main" name="Office dizai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787</TotalTime>
  <Words>734</Words>
  <Application>Microsoft Office PowerPoint</Application>
  <PresentationFormat>Platekrāna</PresentationFormat>
  <Paragraphs>104</Paragraphs>
  <Slides>10</Slides>
  <Notes>6</Notes>
  <HiddenSlides>0</HiddenSlides>
  <MMClips>0</MMClips>
  <ScaleCrop>false</ScaleCrop>
  <HeadingPairs>
    <vt:vector size="6" baseType="variant">
      <vt:variant>
        <vt:lpstr>Lietotie fonti</vt:lpstr>
      </vt:variant>
      <vt:variant>
        <vt:i4>5</vt:i4>
      </vt:variant>
      <vt:variant>
        <vt:lpstr>Dizains</vt:lpstr>
      </vt:variant>
      <vt:variant>
        <vt:i4>1</vt:i4>
      </vt:variant>
      <vt:variant>
        <vt:lpstr>Slaidu virsraksti</vt:lpstr>
      </vt:variant>
      <vt:variant>
        <vt:i4>10</vt:i4>
      </vt:variant>
    </vt:vector>
  </HeadingPairs>
  <TitlesOfParts>
    <vt:vector size="16" baseType="lpstr">
      <vt:lpstr>-apple-system</vt:lpstr>
      <vt:lpstr>Arial</vt:lpstr>
      <vt:lpstr>Calibri</vt:lpstr>
      <vt:lpstr>Corbel</vt:lpstr>
      <vt:lpstr>Wingdings 2</vt:lpstr>
      <vt:lpstr>Rāmis</vt:lpstr>
      <vt:lpstr>Pārskats par dalību ICMA konferencē </vt:lpstr>
      <vt:lpstr>Kas ir ICMA un ICMA konferences</vt:lpstr>
      <vt:lpstr>ICMA  2024.gada konference</vt:lpstr>
      <vt:lpstr>ICMA  2024.gada konferences mācību programma</vt:lpstr>
      <vt:lpstr>Dalība izglītojošās sesijās</vt:lpstr>
      <vt:lpstr>Tikšanās ar ICMA pārstāvjiem</vt:lpstr>
      <vt:lpstr>    ICMA pēckonferences  mācību sesija  2024. gada 26. – 28. septembris         </vt:lpstr>
      <vt:lpstr>Kopsavilkums</vt:lpstr>
      <vt:lpstr>Kopsavilkums   </vt:lpstr>
      <vt:lpstr>Paldies!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Pārskats par dalību  ICMA  konferencē</dc:title>
  <dc:creator>Ināra Baķe</dc:creator>
  <cp:lastModifiedBy>Jānis Lange</cp:lastModifiedBy>
  <cp:revision>53</cp:revision>
  <cp:lastPrinted>2024-11-01T08:03:08Z</cp:lastPrinted>
  <dcterms:created xsi:type="dcterms:W3CDTF">2024-10-24T05:52:04Z</dcterms:created>
  <dcterms:modified xsi:type="dcterms:W3CDTF">2024-11-01T09:12:12Z</dcterms:modified>
</cp:coreProperties>
</file>