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1" r:id="rId3"/>
    <p:sldId id="279" r:id="rId4"/>
    <p:sldId id="277" r:id="rId5"/>
    <p:sldId id="281" r:id="rId6"/>
    <p:sldId id="267" r:id="rId7"/>
    <p:sldId id="259" r:id="rId8"/>
    <p:sldId id="276" r:id="rId9"/>
    <p:sldId id="268" r:id="rId10"/>
    <p:sldId id="278" r:id="rId11"/>
    <p:sldId id="283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00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828EE-18F3-4770-8A19-F0CEE122DC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FA284E9-5FEF-4574-8686-AA1C0B68B8BD}">
      <dgm:prSet phldrT="[Text]"/>
      <dgm:spPr>
        <a:solidFill>
          <a:srgbClr val="990033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lv-LV" b="1" dirty="0" smtClean="0">
              <a:latin typeface="Georgia" pitchFamily="18" charset="0"/>
            </a:rPr>
            <a:t>2018.</a:t>
          </a:r>
          <a:endParaRPr lang="lv-LV" b="1" dirty="0">
            <a:latin typeface="Georgia" pitchFamily="18" charset="0"/>
          </a:endParaRPr>
        </a:p>
      </dgm:t>
    </dgm:pt>
    <dgm:pt modelId="{CEB4B829-F04E-4988-8E54-34FE8588BCE6}" type="parTrans" cxnId="{4F5F97C5-3C0E-4E28-AE57-57817042377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BFAD3A51-4A9C-4375-B78C-5BE4CD8F75E5}" type="sibTrans" cxnId="{4F5F97C5-3C0E-4E28-AE57-57817042377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67B2F42C-3A9D-4271-B517-C913BD83E40F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b="1" dirty="0" smtClean="0">
              <a:latin typeface="Georgia" pitchFamily="18" charset="0"/>
            </a:rPr>
            <a:t>Grāmatas </a:t>
          </a:r>
          <a:r>
            <a:rPr lang="lv-LV" b="1" i="1" dirty="0" smtClean="0">
              <a:latin typeface="Georgia" pitchFamily="18" charset="0"/>
            </a:rPr>
            <a:t>Aplido, apceļo, apmīļo Latviju! </a:t>
          </a:r>
          <a:r>
            <a:rPr lang="lv-LV" b="1" dirty="0" smtClean="0">
              <a:latin typeface="Georgia" pitchFamily="18" charset="0"/>
            </a:rPr>
            <a:t>prezentācija</a:t>
          </a:r>
          <a:endParaRPr lang="lv-LV" b="1" dirty="0">
            <a:latin typeface="Georgia" pitchFamily="18" charset="0"/>
          </a:endParaRPr>
        </a:p>
      </dgm:t>
    </dgm:pt>
    <dgm:pt modelId="{5E6F9A09-E111-4182-AAAB-DCAC3DD97AED}" type="parTrans" cxnId="{311C3B97-D937-4550-AD42-0018431CA4C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CCC04166-C830-4B49-B029-3B02B57A12DA}" type="sibTrans" cxnId="{311C3B97-D937-4550-AD42-0018431CA4C0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5FAD6B54-E246-4299-8D03-FFE0C6441AE6}">
      <dgm:prSet phldrT="[Text]"/>
      <dgm:spPr>
        <a:solidFill>
          <a:srgbClr val="990033"/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lv-LV" b="1" dirty="0" smtClean="0">
              <a:latin typeface="Georgia" pitchFamily="18" charset="0"/>
            </a:rPr>
            <a:t>2019.-...</a:t>
          </a:r>
          <a:endParaRPr lang="lv-LV" b="1" dirty="0">
            <a:latin typeface="Georgia" pitchFamily="18" charset="0"/>
          </a:endParaRPr>
        </a:p>
      </dgm:t>
    </dgm:pt>
    <dgm:pt modelId="{4B857BEB-2E89-45C3-9DAA-FB273E1D617D}" type="parTrans" cxnId="{7D3D9E9C-730E-4CEB-92F0-89D47267DD59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E129413C-7141-4A92-A146-4AE39654E20A}" type="sibTrans" cxnId="{7D3D9E9C-730E-4CEB-92F0-89D47267DD59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5E5DC39E-B4F6-4192-A33D-9A8716B41954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lv-LV" dirty="0" smtClean="0">
              <a:latin typeface="Georgia" pitchFamily="18" charset="0"/>
            </a:rPr>
            <a:t>Turpinās ceļa pilnveidošana, uzturēšana, labiekārtošana, attīstīšana</a:t>
          </a:r>
          <a:endParaRPr lang="lv-LV" dirty="0">
            <a:latin typeface="Georgia" pitchFamily="18" charset="0"/>
          </a:endParaRPr>
        </a:p>
      </dgm:t>
    </dgm:pt>
    <dgm:pt modelId="{93EFAFB7-C45B-488F-96A9-434C920CD0C9}" type="parTrans" cxnId="{8A55D787-CC13-4334-89A6-6D867BB47F8F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3540E471-39E2-4D32-9AEE-29CC193A568A}" type="sibTrans" cxnId="{8A55D787-CC13-4334-89A6-6D867BB47F8F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368C2E52-1BE4-49E7-B7CA-B4B811E3FCA7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dirty="0" smtClean="0">
              <a:latin typeface="Georgia" pitchFamily="18" charset="0"/>
            </a:rPr>
            <a:t>Filmas prezentācija</a:t>
          </a:r>
          <a:endParaRPr lang="lv-LV" dirty="0">
            <a:latin typeface="Georgia" pitchFamily="18" charset="0"/>
          </a:endParaRPr>
        </a:p>
      </dgm:t>
    </dgm:pt>
    <dgm:pt modelId="{E2258041-C900-44FE-B971-367A844F9F91}" type="parTrans" cxnId="{750828C7-555B-4D4A-8C9D-EEFBE18EF2E8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2C5BF6E9-AF7B-436A-9C51-A5F43500C6CE}" type="sibTrans" cxnId="{750828C7-555B-4D4A-8C9D-EEFBE18EF2E8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A305D8FA-7D74-43D1-B17D-85428F51EC9F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lv-LV" b="1" dirty="0" smtClean="0">
              <a:solidFill>
                <a:srgbClr val="990033"/>
              </a:solidFill>
              <a:latin typeface="Georgia" pitchFamily="18" charset="0"/>
            </a:rPr>
            <a:t>Ceļa atklāšana 21.06.2018</a:t>
          </a:r>
          <a:endParaRPr lang="lv-LV" b="1" dirty="0">
            <a:latin typeface="Georgia" pitchFamily="18" charset="0"/>
          </a:endParaRPr>
        </a:p>
      </dgm:t>
    </dgm:pt>
    <dgm:pt modelId="{9136977D-2937-4942-AF68-E363653596FA}" type="parTrans" cxnId="{C40020D3-A638-47CE-8131-6429A08F604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11A46906-5273-42A7-A270-E8365B598324}" type="sibTrans" cxnId="{C40020D3-A638-47CE-8131-6429A08F6046}">
      <dgm:prSet/>
      <dgm:spPr/>
      <dgm:t>
        <a:bodyPr/>
        <a:lstStyle/>
        <a:p>
          <a:endParaRPr lang="lv-LV">
            <a:latin typeface="Georgia" pitchFamily="18" charset="0"/>
          </a:endParaRPr>
        </a:p>
      </dgm:t>
    </dgm:pt>
    <dgm:pt modelId="{43553C22-5888-478A-9D86-6F830FF6DF4B}" type="pres">
      <dgm:prSet presAssocID="{579828EE-18F3-4770-8A19-F0CEE122DC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A1B8108F-1DC4-4BD4-8970-94679E33C0E9}" type="pres">
      <dgm:prSet presAssocID="{9FA284E9-5FEF-4574-8686-AA1C0B68B8BD}" presName="composite" presStyleCnt="0"/>
      <dgm:spPr/>
    </dgm:pt>
    <dgm:pt modelId="{7F31CC17-1E97-426E-8084-C4EFFAE96886}" type="pres">
      <dgm:prSet presAssocID="{9FA284E9-5FEF-4574-8686-AA1C0B68B8B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243D0BE-6493-4B57-97C0-4FAA620ED392}" type="pres">
      <dgm:prSet presAssocID="{9FA284E9-5FEF-4574-8686-AA1C0B68B8B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3B4E9C4-616E-42B7-9698-AF95C81B8DEF}" type="pres">
      <dgm:prSet presAssocID="{BFAD3A51-4A9C-4375-B78C-5BE4CD8F75E5}" presName="space" presStyleCnt="0"/>
      <dgm:spPr/>
    </dgm:pt>
    <dgm:pt modelId="{EEA81502-00EE-4072-9D3E-2D2A55AF041D}" type="pres">
      <dgm:prSet presAssocID="{5FAD6B54-E246-4299-8D03-FFE0C6441AE6}" presName="composite" presStyleCnt="0"/>
      <dgm:spPr/>
    </dgm:pt>
    <dgm:pt modelId="{7EA515C2-FF27-4EFC-ABAD-6C3C6C0CAFD3}" type="pres">
      <dgm:prSet presAssocID="{5FAD6B54-E246-4299-8D03-FFE0C6441AE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1FE967A-B285-4CC3-B5B3-5796068667C3}" type="pres">
      <dgm:prSet presAssocID="{5FAD6B54-E246-4299-8D03-FFE0C6441AE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6D408DDA-0B85-4425-A651-D01012C00618}" type="presOf" srcId="{579828EE-18F3-4770-8A19-F0CEE122DC00}" destId="{43553C22-5888-478A-9D86-6F830FF6DF4B}" srcOrd="0" destOrd="0" presId="urn:microsoft.com/office/officeart/2005/8/layout/hList1"/>
    <dgm:cxn modelId="{3E06430D-C6E5-40E9-8BC1-1592E1DD4009}" type="presOf" srcId="{9FA284E9-5FEF-4574-8686-AA1C0B68B8BD}" destId="{7F31CC17-1E97-426E-8084-C4EFFAE96886}" srcOrd="0" destOrd="0" presId="urn:microsoft.com/office/officeart/2005/8/layout/hList1"/>
    <dgm:cxn modelId="{311C3B97-D937-4550-AD42-0018431CA4C0}" srcId="{9FA284E9-5FEF-4574-8686-AA1C0B68B8BD}" destId="{67B2F42C-3A9D-4271-B517-C913BD83E40F}" srcOrd="1" destOrd="0" parTransId="{5E6F9A09-E111-4182-AAAB-DCAC3DD97AED}" sibTransId="{CCC04166-C830-4B49-B029-3B02B57A12DA}"/>
    <dgm:cxn modelId="{8A55D787-CC13-4334-89A6-6D867BB47F8F}" srcId="{5FAD6B54-E246-4299-8D03-FFE0C6441AE6}" destId="{5E5DC39E-B4F6-4192-A33D-9A8716B41954}" srcOrd="0" destOrd="0" parTransId="{93EFAFB7-C45B-488F-96A9-434C920CD0C9}" sibTransId="{3540E471-39E2-4D32-9AEE-29CC193A568A}"/>
    <dgm:cxn modelId="{5FCEE520-B5D8-4FEE-8806-4913031A2DAD}" type="presOf" srcId="{5E5DC39E-B4F6-4192-A33D-9A8716B41954}" destId="{21FE967A-B285-4CC3-B5B3-5796068667C3}" srcOrd="0" destOrd="0" presId="urn:microsoft.com/office/officeart/2005/8/layout/hList1"/>
    <dgm:cxn modelId="{4F5F97C5-3C0E-4E28-AE57-578170423776}" srcId="{579828EE-18F3-4770-8A19-F0CEE122DC00}" destId="{9FA284E9-5FEF-4574-8686-AA1C0B68B8BD}" srcOrd="0" destOrd="0" parTransId="{CEB4B829-F04E-4988-8E54-34FE8588BCE6}" sibTransId="{BFAD3A51-4A9C-4375-B78C-5BE4CD8F75E5}"/>
    <dgm:cxn modelId="{7D3D9E9C-730E-4CEB-92F0-89D47267DD59}" srcId="{579828EE-18F3-4770-8A19-F0CEE122DC00}" destId="{5FAD6B54-E246-4299-8D03-FFE0C6441AE6}" srcOrd="1" destOrd="0" parTransId="{4B857BEB-2E89-45C3-9DAA-FB273E1D617D}" sibTransId="{E129413C-7141-4A92-A146-4AE39654E20A}"/>
    <dgm:cxn modelId="{750828C7-555B-4D4A-8C9D-EEFBE18EF2E8}" srcId="{9FA284E9-5FEF-4574-8686-AA1C0B68B8BD}" destId="{368C2E52-1BE4-49E7-B7CA-B4B811E3FCA7}" srcOrd="2" destOrd="0" parTransId="{E2258041-C900-44FE-B971-367A844F9F91}" sibTransId="{2C5BF6E9-AF7B-436A-9C51-A5F43500C6CE}"/>
    <dgm:cxn modelId="{0CBCE80F-1E10-42D0-8BA2-FA7C412CE0B9}" type="presOf" srcId="{A305D8FA-7D74-43D1-B17D-85428F51EC9F}" destId="{4243D0BE-6493-4B57-97C0-4FAA620ED392}" srcOrd="0" destOrd="0" presId="urn:microsoft.com/office/officeart/2005/8/layout/hList1"/>
    <dgm:cxn modelId="{006245A9-8D32-482F-89DF-1D7510786236}" type="presOf" srcId="{368C2E52-1BE4-49E7-B7CA-B4B811E3FCA7}" destId="{4243D0BE-6493-4B57-97C0-4FAA620ED392}" srcOrd="0" destOrd="2" presId="urn:microsoft.com/office/officeart/2005/8/layout/hList1"/>
    <dgm:cxn modelId="{42373D7E-AF74-461E-89C2-437912006800}" type="presOf" srcId="{67B2F42C-3A9D-4271-B517-C913BD83E40F}" destId="{4243D0BE-6493-4B57-97C0-4FAA620ED392}" srcOrd="0" destOrd="1" presId="urn:microsoft.com/office/officeart/2005/8/layout/hList1"/>
    <dgm:cxn modelId="{C40020D3-A638-47CE-8131-6429A08F6046}" srcId="{9FA284E9-5FEF-4574-8686-AA1C0B68B8BD}" destId="{A305D8FA-7D74-43D1-B17D-85428F51EC9F}" srcOrd="0" destOrd="0" parTransId="{9136977D-2937-4942-AF68-E363653596FA}" sibTransId="{11A46906-5273-42A7-A270-E8365B598324}"/>
    <dgm:cxn modelId="{F01B1050-6B28-4E3E-986C-2BB792E07B63}" type="presOf" srcId="{5FAD6B54-E246-4299-8D03-FFE0C6441AE6}" destId="{7EA515C2-FF27-4EFC-ABAD-6C3C6C0CAFD3}" srcOrd="0" destOrd="0" presId="urn:microsoft.com/office/officeart/2005/8/layout/hList1"/>
    <dgm:cxn modelId="{44454B73-1301-4FD2-9D9F-3DE5D90F7821}" type="presParOf" srcId="{43553C22-5888-478A-9D86-6F830FF6DF4B}" destId="{A1B8108F-1DC4-4BD4-8970-94679E33C0E9}" srcOrd="0" destOrd="0" presId="urn:microsoft.com/office/officeart/2005/8/layout/hList1"/>
    <dgm:cxn modelId="{E94DBE5D-532E-4608-8846-36A257841FAC}" type="presParOf" srcId="{A1B8108F-1DC4-4BD4-8970-94679E33C0E9}" destId="{7F31CC17-1E97-426E-8084-C4EFFAE96886}" srcOrd="0" destOrd="0" presId="urn:microsoft.com/office/officeart/2005/8/layout/hList1"/>
    <dgm:cxn modelId="{5A4573F1-EBD0-4390-A97D-898DCDA23F01}" type="presParOf" srcId="{A1B8108F-1DC4-4BD4-8970-94679E33C0E9}" destId="{4243D0BE-6493-4B57-97C0-4FAA620ED392}" srcOrd="1" destOrd="0" presId="urn:microsoft.com/office/officeart/2005/8/layout/hList1"/>
    <dgm:cxn modelId="{02839F3F-C05A-49E4-B6E1-81F01B9811A5}" type="presParOf" srcId="{43553C22-5888-478A-9D86-6F830FF6DF4B}" destId="{A3B4E9C4-616E-42B7-9698-AF95C81B8DEF}" srcOrd="1" destOrd="0" presId="urn:microsoft.com/office/officeart/2005/8/layout/hList1"/>
    <dgm:cxn modelId="{4D15CFEF-68AC-43F9-8C74-049B83F878C2}" type="presParOf" srcId="{43553C22-5888-478A-9D86-6F830FF6DF4B}" destId="{EEA81502-00EE-4072-9D3E-2D2A55AF041D}" srcOrd="2" destOrd="0" presId="urn:microsoft.com/office/officeart/2005/8/layout/hList1"/>
    <dgm:cxn modelId="{52941F31-72AD-450D-A59C-20982E4E8495}" type="presParOf" srcId="{EEA81502-00EE-4072-9D3E-2D2A55AF041D}" destId="{7EA515C2-FF27-4EFC-ABAD-6C3C6C0CAFD3}" srcOrd="0" destOrd="0" presId="urn:microsoft.com/office/officeart/2005/8/layout/hList1"/>
    <dgm:cxn modelId="{9D1B37B5-2E0A-4FA4-8893-57B360F54F9A}" type="presParOf" srcId="{EEA81502-00EE-4072-9D3E-2D2A55AF041D}" destId="{21FE967A-B285-4CC3-B5B3-5796068667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1CC17-1E97-426E-8084-C4EFFAE96886}">
      <dsp:nvSpPr>
        <dsp:cNvPr id="0" name=""/>
        <dsp:cNvSpPr/>
      </dsp:nvSpPr>
      <dsp:spPr>
        <a:xfrm>
          <a:off x="33" y="242734"/>
          <a:ext cx="3230233" cy="576000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latin typeface="Georgia" pitchFamily="18" charset="0"/>
            </a:rPr>
            <a:t>2018.</a:t>
          </a:r>
          <a:endParaRPr lang="lv-LV" sz="2000" b="1" kern="1200" dirty="0">
            <a:latin typeface="Georgia" pitchFamily="18" charset="0"/>
          </a:endParaRPr>
        </a:p>
      </dsp:txBody>
      <dsp:txXfrm>
        <a:off x="33" y="242734"/>
        <a:ext cx="3230233" cy="576000"/>
      </dsp:txXfrm>
    </dsp:sp>
    <dsp:sp modelId="{4243D0BE-6493-4B57-97C0-4FAA620ED392}">
      <dsp:nvSpPr>
        <dsp:cNvPr id="0" name=""/>
        <dsp:cNvSpPr/>
      </dsp:nvSpPr>
      <dsp:spPr>
        <a:xfrm>
          <a:off x="33" y="818734"/>
          <a:ext cx="3230233" cy="225089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2000" b="1" kern="1200" dirty="0" smtClean="0">
              <a:solidFill>
                <a:srgbClr val="990033"/>
              </a:solidFill>
              <a:latin typeface="Georgia" pitchFamily="18" charset="0"/>
            </a:rPr>
            <a:t>Ceļa atklāšana 21.06.2018</a:t>
          </a:r>
          <a:endParaRPr lang="lv-LV" sz="2000" b="1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2000" b="1" kern="1200" dirty="0" smtClean="0">
              <a:latin typeface="Georgia" pitchFamily="18" charset="0"/>
            </a:rPr>
            <a:t>Grāmatas </a:t>
          </a:r>
          <a:r>
            <a:rPr lang="lv-LV" sz="2000" b="1" i="1" kern="1200" dirty="0" smtClean="0">
              <a:latin typeface="Georgia" pitchFamily="18" charset="0"/>
            </a:rPr>
            <a:t>Aplido, apceļo, apmīļo Latviju! </a:t>
          </a:r>
          <a:r>
            <a:rPr lang="lv-LV" sz="2000" b="1" kern="1200" dirty="0" smtClean="0">
              <a:latin typeface="Georgia" pitchFamily="18" charset="0"/>
            </a:rPr>
            <a:t>prezentācija</a:t>
          </a:r>
          <a:endParaRPr lang="lv-LV" sz="2000" b="1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lv-LV" sz="2000" kern="1200" dirty="0" smtClean="0">
              <a:latin typeface="Georgia" pitchFamily="18" charset="0"/>
            </a:rPr>
            <a:t>Filmas prezentācija</a:t>
          </a:r>
          <a:endParaRPr lang="lv-LV" sz="2000" kern="1200" dirty="0">
            <a:latin typeface="Georgia" pitchFamily="18" charset="0"/>
          </a:endParaRPr>
        </a:p>
      </dsp:txBody>
      <dsp:txXfrm>
        <a:off x="33" y="818734"/>
        <a:ext cx="3230233" cy="2250899"/>
      </dsp:txXfrm>
    </dsp:sp>
    <dsp:sp modelId="{7EA515C2-FF27-4EFC-ABAD-6C3C6C0CAFD3}">
      <dsp:nvSpPr>
        <dsp:cNvPr id="0" name=""/>
        <dsp:cNvSpPr/>
      </dsp:nvSpPr>
      <dsp:spPr>
        <a:xfrm>
          <a:off x="3682500" y="242734"/>
          <a:ext cx="3230233" cy="576000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latin typeface="Georgia" pitchFamily="18" charset="0"/>
            </a:rPr>
            <a:t>2019.-...</a:t>
          </a:r>
          <a:endParaRPr lang="lv-LV" sz="2000" b="1" kern="1200" dirty="0">
            <a:latin typeface="Georgia" pitchFamily="18" charset="0"/>
          </a:endParaRPr>
        </a:p>
      </dsp:txBody>
      <dsp:txXfrm>
        <a:off x="3682500" y="242734"/>
        <a:ext cx="3230233" cy="576000"/>
      </dsp:txXfrm>
    </dsp:sp>
    <dsp:sp modelId="{21FE967A-B285-4CC3-B5B3-5796068667C3}">
      <dsp:nvSpPr>
        <dsp:cNvPr id="0" name=""/>
        <dsp:cNvSpPr/>
      </dsp:nvSpPr>
      <dsp:spPr>
        <a:xfrm>
          <a:off x="3682500" y="818734"/>
          <a:ext cx="3230233" cy="225089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tx1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>
              <a:latin typeface="Georgia" pitchFamily="18" charset="0"/>
            </a:rPr>
            <a:t>Turpinās ceļa pilnveidošana, uzturēšana, labiekārtošana, attīstīšana</a:t>
          </a:r>
          <a:endParaRPr lang="lv-LV" sz="2000" kern="1200" dirty="0">
            <a:latin typeface="Georgia" pitchFamily="18" charset="0"/>
          </a:endParaRPr>
        </a:p>
      </dsp:txBody>
      <dsp:txXfrm>
        <a:off x="3682500" y="818734"/>
        <a:ext cx="3230233" cy="2250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657E4-5F20-AA4F-8738-7FACAADE27F9}" type="datetimeFigureOut">
              <a:rPr lang="en-US" smtClean="0"/>
              <a:t>19.08.16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8928-FAB2-404C-8EB3-3EA96F182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6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1D5A-CAA4-4D60-B669-E1FCF54EB5FA}" type="datetimeFigureOut">
              <a:rPr lang="lv-LV" smtClean="0"/>
              <a:pPr/>
              <a:t>19.08.16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3638-58B2-49F0-B8C5-76889343B6C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TA\Documents\Freelance\Harald Schlegelmilch\CITS\1836\1836_logo_pilns\1836_logo_piln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1052736"/>
            <a:ext cx="717997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Georgia" pitchFamily="18" charset="0"/>
              </a:rPr>
              <a:t>ATBALSTĪTĀJI</a:t>
            </a:r>
            <a:endParaRPr lang="lv-LV" dirty="0">
              <a:latin typeface="Georgia" pitchFamily="18" charset="0"/>
            </a:endParaRPr>
          </a:p>
        </p:txBody>
      </p:sp>
      <p:pic>
        <p:nvPicPr>
          <p:cNvPr id="18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  <p:pic>
        <p:nvPicPr>
          <p:cNvPr id="1026" name="Picture 2" descr="C:\Users\MARTA\Documents\Freelance\333\Materiāli\Logo_333-01.png\333_logo_ar_eenaam_new_gaish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57456"/>
            <a:ext cx="1800200" cy="664477"/>
          </a:xfrm>
          <a:prstGeom prst="rect">
            <a:avLst/>
          </a:prstGeom>
          <a:noFill/>
        </p:spPr>
      </p:pic>
      <p:pic>
        <p:nvPicPr>
          <p:cNvPr id="1027" name="Picture 3" descr="C:\Users\MARTA\Documents\Freelance\333\Marketing\Klienti\LOGO\2000px-Ford_Motor_Company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2340259" cy="936104"/>
          </a:xfrm>
          <a:prstGeom prst="rect">
            <a:avLst/>
          </a:prstGeom>
          <a:noFill/>
        </p:spPr>
      </p:pic>
      <p:pic>
        <p:nvPicPr>
          <p:cNvPr id="1029" name="Picture 5" descr="C:\Users\MARTA\Documents\Freelance\Harald Schlegelmilch\CITS\1836\Cap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988840"/>
            <a:ext cx="2952328" cy="805698"/>
          </a:xfrm>
          <a:prstGeom prst="rect">
            <a:avLst/>
          </a:prstGeom>
          <a:noFill/>
        </p:spPr>
      </p:pic>
      <p:pic>
        <p:nvPicPr>
          <p:cNvPr id="1031" name="Picture 7" descr="http://www.virsotne.lv/userfiles/image/virsotne_logo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573016"/>
            <a:ext cx="1944216" cy="1159460"/>
          </a:xfrm>
          <a:prstGeom prst="rect">
            <a:avLst/>
          </a:prstGeom>
          <a:noFill/>
        </p:spPr>
      </p:pic>
      <p:pic>
        <p:nvPicPr>
          <p:cNvPr id="3" name="Picture 2" descr="LVM_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2798046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TA\Documents\Freelance\Harald Schlegelmilch\CITS\1836\1836_logo_pilns\1836_logo_piln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1052736"/>
            <a:ext cx="717997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60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latin typeface="Georgia" pitchFamily="18" charset="0"/>
              </a:rPr>
              <a:t>IDEJA un MĒRĶIS</a:t>
            </a:r>
            <a:br>
              <a:rPr lang="lv-LV" dirty="0" smtClean="0">
                <a:latin typeface="Georgia" pitchFamily="18" charset="0"/>
              </a:rPr>
            </a:br>
            <a:r>
              <a:rPr lang="lv-LV" sz="4000" dirty="0" smtClean="0">
                <a:latin typeface="Georgia" pitchFamily="18" charset="0"/>
              </a:rPr>
              <a:t>Aplido</a:t>
            </a:r>
            <a:r>
              <a:rPr lang="lv-LV" sz="4000" dirty="0">
                <a:latin typeface="Georgia" pitchFamily="18" charset="0"/>
              </a:rPr>
              <a:t>, apceļo, apmīļo Latviju!</a:t>
            </a:r>
            <a:r>
              <a:rPr lang="lv-LV" sz="4000" b="1" dirty="0">
                <a:latin typeface="Georgia" pitchFamily="18" charset="0"/>
              </a:rPr>
              <a:t/>
            </a:r>
            <a:br>
              <a:rPr lang="lv-LV" sz="4000" b="1" dirty="0">
                <a:latin typeface="Georgia" pitchFamily="18" charset="0"/>
              </a:rPr>
            </a:br>
            <a:endParaRPr lang="lv-LV" sz="4000" dirty="0">
              <a:latin typeface="Georg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3688" y="3284984"/>
            <a:ext cx="6984776" cy="2677656"/>
          </a:xfrm>
          <a:prstGeom prst="rect">
            <a:avLst/>
          </a:prstGeom>
          <a:solidFill>
            <a:schemeClr val="bg1">
              <a:lumMod val="95000"/>
              <a:alpha val="61176"/>
            </a:schemeClr>
          </a:solidFill>
          <a:ln w="28575">
            <a:noFill/>
            <a:prstDash val="lgDashDot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Līdz</a:t>
            </a:r>
            <a:r>
              <a:rPr kumimoji="0" lang="lv-LV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2018.gadam gar Latvijas pierobežu izveidot aktīvās atpūtas tūrisma ceļu, kas savienos kopā tūrisma pakalpojuma sniedzējus, amatniekus un apskates objektus</a:t>
            </a:r>
            <a:r>
              <a:rPr kumimoji="0" lang="lv-LV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24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Ceļš ir </a:t>
            </a:r>
            <a:r>
              <a:rPr lang="lv-LV" sz="24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lv-LV" sz="24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āvana Latvijas simtgadē!</a:t>
            </a:r>
            <a:r>
              <a:rPr kumimoji="0" lang="lv-LV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lv-LV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276872"/>
            <a:ext cx="6912768" cy="52322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latin typeface="Georgia" pitchFamily="18" charset="0"/>
              </a:rPr>
              <a:t>1836 = 1836km Latvijas robeža</a:t>
            </a:r>
            <a:endParaRPr lang="lv-LV" sz="2800" b="1" dirty="0">
              <a:latin typeface="Georgia" pitchFamily="18" charset="0"/>
            </a:endParaRPr>
          </a:p>
        </p:txBody>
      </p:sp>
      <p:pic>
        <p:nvPicPr>
          <p:cNvPr id="6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 smtClean="0">
                <a:latin typeface="Georgia"/>
                <a:cs typeface="Georgia"/>
              </a:rPr>
              <a:t>ČETRU CEĻU SADALĪJUMS</a:t>
            </a:r>
            <a:endParaRPr lang="lv-LV" sz="4000" dirty="0">
              <a:latin typeface="Georgia"/>
              <a:cs typeface="Georgia"/>
            </a:endParaRPr>
          </a:p>
        </p:txBody>
      </p:sp>
      <p:pic>
        <p:nvPicPr>
          <p:cNvPr id="6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340768"/>
            <a:ext cx="5688632" cy="57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7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83160" y="2204864"/>
            <a:ext cx="756084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Sestdienās un svētdienās ceļojam apkārt robežai, piedzīvojot muzikālus koncertus katrā pašvaldībā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Iezīmēts ceļš apkārt Latvijai </a:t>
            </a:r>
            <a:endParaRPr lang="lv-LV" sz="2400" i="1" dirty="0" smtClean="0">
              <a:latin typeface="Georgia" pitchFamily="18" charset="0"/>
            </a:endParaRP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Izveidota filma 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Raidījumu cikls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Izveidota </a:t>
            </a:r>
            <a:r>
              <a:rPr lang="lv-LV" sz="2400" i="1" dirty="0" smtClean="0">
                <a:latin typeface="Georgia" pitchFamily="18" charset="0"/>
              </a:rPr>
              <a:t>1836</a:t>
            </a:r>
            <a:r>
              <a:rPr lang="lv-LV" sz="2400" dirty="0" smtClean="0">
                <a:latin typeface="Georgia" pitchFamily="18" charset="0"/>
              </a:rPr>
              <a:t> ceļa iedvesmas grāmata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Tiek izdota tūrisma ceļveža grāmata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>
                <a:latin typeface="Georgia" pitchFamily="18" charset="0"/>
              </a:rPr>
              <a:t>O</a:t>
            </a:r>
            <a:r>
              <a:rPr lang="lv-LV" sz="2400" dirty="0" smtClean="0">
                <a:latin typeface="Georgia" pitchFamily="18" charset="0"/>
              </a:rPr>
              <a:t>bjektus vienojošais E-portāls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Naktsmāju jeb “nakteņu tīkls ” apkārt Latvijai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Georgia" pitchFamily="18" charset="0"/>
              </a:rPr>
              <a:t>PROJEKTA REALIZĀCIJAS UZDEVUMI</a:t>
            </a:r>
          </a:p>
        </p:txBody>
      </p:sp>
    </p:spTree>
    <p:extLst>
      <p:ext uri="{BB962C8B-B14F-4D97-AF65-F5344CB8AC3E}">
        <p14:creationId xmlns:p14="http://schemas.microsoft.com/office/powerpoint/2010/main" val="58377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6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908"/>
            <a:ext cx="9144000" cy="718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5913"/>
            <a:ext cx="9144000" cy="4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9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latin typeface="Georgia" pitchFamily="18" charset="0"/>
              </a:rPr>
              <a:t>PROJEKTA REALIZĀCIJAS POSMI</a:t>
            </a:r>
            <a:endParaRPr lang="lv-LV" dirty="0"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28147"/>
              </p:ext>
            </p:extLst>
          </p:nvPr>
        </p:nvGraphicFramePr>
        <p:xfrm>
          <a:off x="1763688" y="2204864"/>
          <a:ext cx="69127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latin typeface="Georgia" pitchFamily="18" charset="0"/>
              </a:rPr>
              <a:t>ILGTERMIŅA IEGUVUMI UN REZULTĀTI</a:t>
            </a:r>
            <a:endParaRPr lang="lv-LV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332037"/>
            <a:ext cx="7416824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latin typeface="Georgia" pitchFamily="18" charset="0"/>
              </a:rPr>
              <a:t>Ieguldījums Latvijas tūrisma attīstībā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latin typeface="Georgia" pitchFamily="18" charset="0"/>
              </a:rPr>
              <a:t>Iedzīvināta lauku un reģionu attīstība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latin typeface="Georgia" pitchFamily="18" charset="0"/>
              </a:rPr>
              <a:t>Attīstīta un veidota </a:t>
            </a:r>
            <a:r>
              <a:rPr lang="lv-LV" sz="2000" dirty="0">
                <a:latin typeface="Georgia" pitchFamily="18" charset="0"/>
              </a:rPr>
              <a:t>ceļošanas </a:t>
            </a:r>
            <a:r>
              <a:rPr lang="lv-LV" sz="2000" dirty="0" smtClean="0">
                <a:latin typeface="Georgia" pitchFamily="18" charset="0"/>
              </a:rPr>
              <a:t>infrastruktūra </a:t>
            </a:r>
            <a:r>
              <a:rPr lang="lv-LV" sz="2000" dirty="0">
                <a:latin typeface="Georgia" pitchFamily="18" charset="0"/>
              </a:rPr>
              <a:t>ar naktsmītnēm un </a:t>
            </a:r>
            <a:r>
              <a:rPr lang="lv-LV" sz="2000" dirty="0" smtClean="0">
                <a:latin typeface="Georgia" pitchFamily="18" charset="0"/>
              </a:rPr>
              <a:t>ēdināšanas vietām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latin typeface="Georgia" pitchFamily="18" charset="0"/>
              </a:rPr>
              <a:t>Veicināta </a:t>
            </a:r>
            <a:r>
              <a:rPr lang="lv-LV" sz="2000" dirty="0">
                <a:latin typeface="Georgia" pitchFamily="18" charset="0"/>
              </a:rPr>
              <a:t>cilvēku </a:t>
            </a:r>
            <a:r>
              <a:rPr lang="lv-LV" sz="2000" dirty="0" smtClean="0">
                <a:latin typeface="Georgia" pitchFamily="18" charset="0"/>
              </a:rPr>
              <a:t>fiziskā, emocionālā </a:t>
            </a:r>
            <a:r>
              <a:rPr lang="lv-LV" sz="2000" dirty="0">
                <a:latin typeface="Georgia" pitchFamily="18" charset="0"/>
              </a:rPr>
              <a:t>un </a:t>
            </a:r>
            <a:r>
              <a:rPr lang="lv-LV" sz="2000" dirty="0" smtClean="0">
                <a:latin typeface="Georgia" pitchFamily="18" charset="0"/>
              </a:rPr>
              <a:t>garīgā labklājība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⁞"/>
            </a:pPr>
            <a:r>
              <a:rPr lang="lv-LV" sz="2000" dirty="0" smtClean="0">
                <a:latin typeface="Georgia" pitchFamily="18" charset="0"/>
              </a:rPr>
              <a:t>Ar Latvijas izzināšanu un personīgu iepazīšanu stiprināta valstiskās pašapziņas izpratne un sajūtas. It īpaši jaunās paaudzes vidū</a:t>
            </a:r>
            <a:endParaRPr lang="lv-LV" sz="2000" dirty="0">
              <a:latin typeface="Georgia" pitchFamily="18" charset="0"/>
            </a:endParaRPr>
          </a:p>
          <a:p>
            <a:pPr algn="just"/>
            <a:endParaRPr lang="lv-LV" sz="2000" dirty="0" smtClean="0">
              <a:latin typeface="Georgia" pitchFamily="18" charset="0"/>
            </a:endParaRPr>
          </a:p>
        </p:txBody>
      </p:sp>
      <p:pic>
        <p:nvPicPr>
          <p:cNvPr id="5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 smtClean="0">
                <a:latin typeface="Georgia" pitchFamily="18" charset="0"/>
              </a:rPr>
              <a:t>SADABRĪBA AR VISĀM LATVIJAS PAŠVALDĪBĀM </a:t>
            </a:r>
            <a:endParaRPr lang="lv-LV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772816"/>
            <a:ext cx="7128792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lv-LV" sz="24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lv-LV" sz="2400" dirty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lv-LV" sz="2400" dirty="0" smtClean="0">
              <a:solidFill>
                <a:srgbClr val="8064A2"/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lv-LV" sz="2400" dirty="0">
              <a:latin typeface="Georgia" pitchFamily="18" charset="0"/>
            </a:endParaRPr>
          </a:p>
        </p:txBody>
      </p:sp>
      <p:pic>
        <p:nvPicPr>
          <p:cNvPr id="5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2348880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Kopīgie izpētes gājieni apkārt Latvijai. 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endParaRPr lang="lv-LV" sz="2400" dirty="0" smtClean="0">
              <a:latin typeface="Georgia" pitchFamily="18" charset="0"/>
            </a:endParaRP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Jauniešu un skolu iesaiste. Grupu programmas!</a:t>
            </a: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endParaRPr lang="lv-LV" sz="2400" i="1" dirty="0" smtClean="0">
              <a:latin typeface="Georgia" pitchFamily="18" charset="0"/>
            </a:endParaRP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Vietējo uzņēmēju atbalsts un iesaiste.</a:t>
            </a:r>
          </a:p>
          <a:p>
            <a:pPr>
              <a:spcAft>
                <a:spcPts val="600"/>
              </a:spcAft>
            </a:pPr>
            <a:endParaRPr lang="lv-LV" sz="2400" dirty="0" smtClean="0">
              <a:latin typeface="Georgia" pitchFamily="18" charset="0"/>
            </a:endParaRPr>
          </a:p>
          <a:p>
            <a:pPr marL="342900" indent="-342900">
              <a:spcAft>
                <a:spcPts val="600"/>
              </a:spcAft>
              <a:buFont typeface="Calibri" pitchFamily="34" charset="0"/>
              <a:buChar char="⁞"/>
            </a:pPr>
            <a:r>
              <a:rPr lang="lv-LV" sz="2400" dirty="0" smtClean="0">
                <a:latin typeface="Georgia" pitchFamily="18" charset="0"/>
              </a:rPr>
              <a:t>Ceļa atklāšanas pasākums 21.06.2018.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Georgia" pitchFamily="18" charset="0"/>
              </a:rPr>
              <a:t>PROJEKTA KOMANDA</a:t>
            </a:r>
            <a:endParaRPr lang="lv-LV" dirty="0">
              <a:latin typeface="Georg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47664" y="6237312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Enriko Plivčs </a:t>
            </a:r>
            <a:r>
              <a:rPr kumimoji="0" lang="lv-LV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– projekta koordinators 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75656" y="1844824"/>
            <a:ext cx="576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Žanete</a:t>
            </a:r>
            <a:r>
              <a:rPr kumimoji="0" lang="lv-LV" sz="2000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Grende</a:t>
            </a:r>
            <a:r>
              <a:rPr lang="lv-LV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lv-LV" sz="2000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fonda Viegli pārstāve</a:t>
            </a:r>
            <a:endParaRPr kumimoji="0" lang="lv-LV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5656" y="2708920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Andžejs Reiters </a:t>
            </a:r>
            <a:r>
              <a:rPr kumimoji="0" lang="lv-LV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 izaugsmes treneris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0" y="4653136"/>
            <a:ext cx="439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Fonds Viegli </a:t>
            </a:r>
            <a:r>
              <a:rPr kumimoji="0" lang="lv-LV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– Sabiedrības aktīvisti</a:t>
            </a:r>
            <a:endParaRPr kumimoji="0" lang="lv-LV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75656" y="1412776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lv-LV" sz="2000" b="1" dirty="0">
                <a:latin typeface="Georgia" pitchFamily="18" charset="0"/>
              </a:rPr>
              <a:t>Līva Oliņa </a:t>
            </a:r>
            <a:r>
              <a:rPr lang="lv-LV" sz="2000" b="1" dirty="0" smtClean="0">
                <a:latin typeface="Georgia" pitchFamily="18" charset="0"/>
              </a:rPr>
              <a:t>– </a:t>
            </a:r>
            <a:r>
              <a:rPr lang="lv-LV" sz="2000" dirty="0" smtClean="0">
                <a:latin typeface="Georgia" pitchFamily="18" charset="0"/>
              </a:rPr>
              <a:t>žurnāliste</a:t>
            </a:r>
            <a:endParaRPr lang="lv-LV" sz="2000" dirty="0">
              <a:latin typeface="Georgia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75656" y="2276872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lv-LV" sz="2000" b="1" dirty="0">
                <a:latin typeface="Georgia" pitchFamily="18" charset="0"/>
              </a:rPr>
              <a:t>Haralds </a:t>
            </a:r>
            <a:r>
              <a:rPr lang="lv-LV" sz="2000" b="1" dirty="0" smtClean="0">
                <a:latin typeface="Georgia" pitchFamily="18" charset="0"/>
              </a:rPr>
              <a:t>Šlēgelmilhs - </a:t>
            </a:r>
            <a:r>
              <a:rPr lang="lv-LV" sz="2000" dirty="0" smtClean="0">
                <a:latin typeface="Georgia" pitchFamily="18" charset="0"/>
              </a:rPr>
              <a:t>autobraucējs</a:t>
            </a:r>
            <a:endParaRPr lang="lv-LV" sz="2000" dirty="0"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3645024"/>
            <a:ext cx="33296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000" b="1" dirty="0" smtClean="0">
                <a:latin typeface="Georgia" pitchFamily="18" charset="0"/>
              </a:rPr>
              <a:t>Jānis Indriks – </a:t>
            </a:r>
            <a:r>
              <a:rPr lang="lv-LV" sz="2000" dirty="0" smtClean="0">
                <a:latin typeface="Georgia" pitchFamily="18" charset="0"/>
              </a:rPr>
              <a:t>operātors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000" dirty="0" smtClean="0"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2000" dirty="0" smtClean="0">
              <a:latin typeface="Georg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5656" y="3212976"/>
            <a:ext cx="3388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2000" b="1" dirty="0" smtClean="0">
                <a:latin typeface="Georgia" pitchFamily="18" charset="0"/>
              </a:rPr>
              <a:t>Jānis Strapcāns - </a:t>
            </a:r>
            <a:r>
              <a:rPr lang="lv-LV" sz="2000" dirty="0" smtClean="0">
                <a:latin typeface="Georgia" pitchFamily="18" charset="0"/>
              </a:rPr>
              <a:t>mūziķis</a:t>
            </a:r>
          </a:p>
        </p:txBody>
      </p:sp>
      <p:pic>
        <p:nvPicPr>
          <p:cNvPr id="18" name="Picture 3" descr="C:\Users\MARTA\Documents\Freelance\Harald Schlegelmilch\CITS\1836\1836_logo_pilns\Martai\Elementi png\tacina_18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50707" y="3062875"/>
            <a:ext cx="6324533" cy="576064"/>
          </a:xfrm>
          <a:prstGeom prst="rect">
            <a:avLst/>
          </a:prstGeom>
          <a:noFill/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788024" y="5334307"/>
            <a:ext cx="3960440" cy="830997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Projekta </a:t>
            </a:r>
            <a:r>
              <a:rPr lang="lv-LV" sz="1600" i="1" dirty="0" smtClean="0">
                <a:latin typeface="Georgia" pitchFamily="18" charset="0"/>
                <a:cs typeface="Arial" pitchFamily="34" charset="0"/>
              </a:rPr>
              <a:t>ietvaros t</a:t>
            </a:r>
            <a:r>
              <a:rPr kumimoji="0" lang="lv-LV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iek</a:t>
            </a:r>
            <a:r>
              <a:rPr kumimoji="0" lang="lv-LV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uzrunāti </a:t>
            </a:r>
            <a:r>
              <a:rPr lang="lv-LV" sz="1600" i="1" dirty="0" smtClean="0">
                <a:latin typeface="Georgia" pitchFamily="18" charset="0"/>
                <a:cs typeface="Arial" pitchFamily="34" charset="0"/>
              </a:rPr>
              <a:t>citi projekta vēstneši: </a:t>
            </a:r>
            <a:r>
              <a:rPr kumimoji="0" lang="lv-LV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sportisti, mūziķi un mākslinieki u.c. (tiks precizēts)</a:t>
            </a:r>
            <a:endParaRPr kumimoji="0" lang="lv-LV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547664" y="4221088"/>
            <a:ext cx="33211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sz="2000" b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Madara</a:t>
            </a:r>
            <a:r>
              <a:rPr lang="lv-LV" sz="20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lv-LV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Samule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lv-LV" sz="2000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Gunita </a:t>
            </a:r>
            <a:r>
              <a:rPr lang="lv-LV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Dokāne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Inga Zālīte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Lāsma Pintere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Aigars</a:t>
            </a:r>
            <a:r>
              <a:rPr kumimoji="0" lang="lv-LV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Gabrušenoks</a:t>
            </a:r>
            <a:endParaRPr kumimoji="0" lang="lv-LV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75656" y="4077072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lv-LV" sz="2000" b="1" dirty="0" smtClean="0">
                <a:latin typeface="Georgia" pitchFamily="18" charset="0"/>
              </a:rPr>
              <a:t>Agnija Jansone </a:t>
            </a:r>
            <a:r>
              <a:rPr lang="lv-LV" sz="2000" dirty="0" smtClean="0">
                <a:latin typeface="Georgia" pitchFamily="18" charset="0"/>
              </a:rPr>
              <a:t>– skautu un gaidu vadītāja</a:t>
            </a:r>
            <a:endParaRPr lang="lv-LV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277</Words>
  <Application>Microsoft Macintosh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IDEJA un MĒRĶIS Aplido, apceļo, apmīļo Latviju! </vt:lpstr>
      <vt:lpstr>ČETRU CEĻU SADALĪJUMS</vt:lpstr>
      <vt:lpstr>PROJEKTA REALIZĀCIJAS UZDEVUMI</vt:lpstr>
      <vt:lpstr>PowerPoint Presentation</vt:lpstr>
      <vt:lpstr>PROJEKTA REALIZĀCIJAS POSMI</vt:lpstr>
      <vt:lpstr>ILGTERMIŅA IEGUVUMI UN REZULTĀTI</vt:lpstr>
      <vt:lpstr>SADABRĪBA AR VISĀM LATVIJAS PAŠVALDĪBĀM </vt:lpstr>
      <vt:lpstr>PROJEKTA KOMANDA</vt:lpstr>
      <vt:lpstr>ATBALSTĪTĀJI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1836</dc:title>
  <dc:creator>MARTA</dc:creator>
  <cp:lastModifiedBy>Enriko</cp:lastModifiedBy>
  <cp:revision>56</cp:revision>
  <cp:lastPrinted>2016-04-25T11:41:30Z</cp:lastPrinted>
  <dcterms:created xsi:type="dcterms:W3CDTF">2015-03-24T15:00:07Z</dcterms:created>
  <dcterms:modified xsi:type="dcterms:W3CDTF">2016-08-19T08:01:14Z</dcterms:modified>
</cp:coreProperties>
</file>