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72" r:id="rId2"/>
    <p:sldId id="305" r:id="rId3"/>
    <p:sldId id="317" r:id="rId4"/>
    <p:sldId id="306" r:id="rId5"/>
    <p:sldId id="319" r:id="rId6"/>
    <p:sldId id="325" r:id="rId7"/>
    <p:sldId id="321" r:id="rId8"/>
    <p:sldId id="322" r:id="rId9"/>
    <p:sldId id="323" r:id="rId10"/>
    <p:sldId id="324" r:id="rId11"/>
    <p:sldId id="307" r:id="rId12"/>
    <p:sldId id="327" r:id="rId13"/>
    <p:sldId id="309" r:id="rId14"/>
    <p:sldId id="311" r:id="rId15"/>
    <p:sldId id="329" r:id="rId16"/>
    <p:sldId id="331" r:id="rId17"/>
    <p:sldId id="345" r:id="rId18"/>
    <p:sldId id="312" r:id="rId19"/>
    <p:sldId id="328" r:id="rId20"/>
    <p:sldId id="333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270" r:id="rId29"/>
  </p:sldIdLst>
  <p:sldSz cx="12192000" cy="6858000"/>
  <p:notesSz cx="6735763" cy="986948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ja Riba" initials="AR" lastIdx="3" clrIdx="0">
    <p:extLst>
      <p:ext uri="{19B8F6BF-5375-455C-9EA6-DF929625EA0E}">
        <p15:presenceInfo xmlns:p15="http://schemas.microsoft.com/office/powerpoint/2012/main" userId="S-1-5-21-924060480-1444801791-4070566659-2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1117" autoAdjust="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BAFD-9A41-44A0-984B-BFF0E57F08EF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EC927-27D8-49D1-B881-539C054EB4D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7731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14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2322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5283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5461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054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5776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7983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945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627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6745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236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D58E-E123-4CEB-867C-996F480781E2}" type="datetimeFigureOut">
              <a:rPr lang="lv-LV" smtClean="0"/>
              <a:t>29.11.2017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5003-8490-490D-B3E7-A7DBAF72897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3034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youngmediahous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jects.invisionapp.com/share/WMDVSSIBU#/scree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unatneslietas.l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www.jaunatneslietas.lv/" TargetMode="External"/><Relationship Id="rId4" Type="http://schemas.openxmlformats.org/officeDocument/2006/relationships/hyperlink" Target="http://www.izm.gov.l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v-LV" b="1" dirty="0" smtClean="0"/>
          </a:p>
          <a:p>
            <a:pPr marL="0" indent="0" algn="ctr">
              <a:buNone/>
            </a:pPr>
            <a:endParaRPr lang="lv-LV" b="1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un zinātnes ministrijas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programmas 2017.gadam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lv-LV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etvaros īstenotās aktivitātes un plānotie pasākumi 2018.gadā</a:t>
            </a:r>
          </a:p>
          <a:p>
            <a:pPr marL="0" indent="0" algn="ctr">
              <a:buNone/>
            </a:pPr>
            <a:endParaRPr lang="lv-LV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lv-LV" b="1" dirty="0"/>
          </a:p>
          <a:p>
            <a:pPr marL="0" indent="0" algn="ctr">
              <a:buNone/>
            </a:pPr>
            <a:endParaRPr lang="lv-LV" b="1" dirty="0"/>
          </a:p>
          <a:p>
            <a:pPr marL="0" indent="0" algn="ctr">
              <a:buNone/>
            </a:pPr>
            <a:endParaRPr lang="lv-LV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89" y="100151"/>
            <a:ext cx="1613647" cy="2162287"/>
          </a:xfrm>
          <a:prstGeom prst="rect">
            <a:avLst/>
          </a:prstGeom>
        </p:spPr>
      </p:pic>
      <p:sp>
        <p:nvSpPr>
          <p:cNvPr id="4" name="object 5"/>
          <p:cNvSpPr>
            <a:spLocks noChangeArrowheads="1"/>
          </p:cNvSpPr>
          <p:nvPr/>
        </p:nvSpPr>
        <p:spPr bwMode="auto">
          <a:xfrm>
            <a:off x="4831207" y="5332130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6323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57" y="292526"/>
            <a:ext cx="2066723" cy="124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57" y="159585"/>
            <a:ext cx="2066723" cy="12436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365126"/>
            <a:ext cx="10515600" cy="832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0" y="3079602"/>
            <a:ext cx="3951154" cy="3063977"/>
          </a:xfrm>
        </p:spPr>
        <p:txBody>
          <a:bodyPr>
            <a:normAutofit/>
          </a:bodyPr>
          <a:lstStyle/>
          <a:p>
            <a:pPr algn="just"/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Darba ar jaunatni popularizēšana vietējā līmenī – konkurss «Latvijas Jauniešu galvaspilsēta 2018»</a:t>
            </a:r>
          </a:p>
          <a:p>
            <a:pPr algn="just"/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59" y="1536218"/>
            <a:ext cx="7388180" cy="52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607"/>
            <a:ext cx="10515600" cy="50396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tbalstīti </a:t>
            </a:r>
            <a:r>
              <a:rPr lang="lv-LV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lv-LV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jaunatnes </a:t>
            </a:r>
            <a:r>
              <a:rPr lang="lv-LV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organizāciju projekti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stiprinātu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pašvaldību un jaunatnes organizāciju partnerību, atbalstot vietējā mēroga iniciatīvas par jaunatnes līdzdalību, popularizējot šādas vērtības: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brīvprātīgais darbs un darba tikums;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jauniešu piederības apziņa;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c) veselīgs dzīves veids;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d) popularizēt jauniešu iesaistīšanos NVO kā iespēju pašattīstīties un ietekmēt notiekošos procesus valstī;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e) dzīves prasmju apgūšanu neformālajā izglītībā.</a:t>
            </a:r>
          </a:p>
          <a:p>
            <a:pPr algn="just">
              <a:lnSpc>
                <a:spcPct val="120000"/>
              </a:lnSpc>
            </a:pP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–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20 995 EUR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702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6" y="1581712"/>
            <a:ext cx="3731563" cy="50396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09" y="1748285"/>
            <a:ext cx="6745309" cy="4760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866" y="2022096"/>
            <a:ext cx="4267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Jaunatnes organizāciju sarakstā – 32 organizācijas </a:t>
            </a: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2017.gadā: + 5 organizācijas 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lv-LV" alt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lv-LV" alt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Biedrību aptauja par atbalsta nepieciešamību, iemesliem kāpēc neierakstās jaunatnes organizāciju sarakstā, sadarbības veidiem</a:t>
            </a:r>
            <a:endParaRPr lang="lv-LV" alt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80" y="367396"/>
            <a:ext cx="10515600" cy="784802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80" y="1626324"/>
            <a:ext cx="10515600" cy="4763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tbalstīti 4 projekti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 sniedz atbalstu jaunatnes organizāciju darbībai  un līdzdalībai valsts jaunatnes politikas īstenošanā un starptautiskajā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sadarbībā.</a:t>
            </a:r>
          </a:p>
          <a:p>
            <a:pPr marL="0" indent="0" algn="just">
              <a:buNone/>
            </a:pPr>
            <a:endParaRPr lang="lv-LV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 jauniešu līdzdalību lēmumu pieņemšanas procesā valsts un starptautiskajā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mērogā, kā arī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stiprināt vienus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jauniešu neformālās izglītības nodrošinātājiem un jauniešu līdzdalības veicinātājiem.</a:t>
            </a:r>
          </a:p>
          <a:p>
            <a:pPr algn="just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–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120000"/>
              </a:lnSpc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Atbalsts biedrībai “Radām novadam” studentu biznesa projektu konkursa “Radām novadam” norisei. 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29 140 EUR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2127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66" y="-40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6" y="179335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1400" dirty="0"/>
              <a:t>	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7" name="Rectangle 6"/>
          <p:cNvSpPr/>
          <p:nvPr/>
        </p:nvSpPr>
        <p:spPr>
          <a:xfrm>
            <a:off x="253387" y="1463619"/>
            <a:ext cx="6934228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Starptautiskā </a:t>
            </a:r>
            <a:r>
              <a:rPr lang="lv-LV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sadarbība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Nodrošināta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diasporas bērnu un jauniešu dalība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Strukturētā dialoga atklāšanas konferencē, Eiropas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Latviešu kongresā, t.sk. sagatavošanās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seminārā Liepājā un noslēguma pasākumā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Rīgā. 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Jauniešu programmā piedalījās astoņpadsmit dalībnieki no deviņām valstīm 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Finansējums: 6200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Lietotāja Eiropas Latviešu apvienība attēl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32" y="4086637"/>
            <a:ext cx="3990268" cy="25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etotāja Eiropas Latviešu apvienība attēl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00" y="1637564"/>
            <a:ext cx="3961575" cy="263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ietotāja Eiropas Latviešu apvienība attēl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00" y="4064061"/>
            <a:ext cx="3961575" cy="25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387" y="0"/>
            <a:ext cx="10515600" cy="1014145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6" y="179335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1400" dirty="0"/>
              <a:t>	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737243" y="46732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7" name="Rectangle 6"/>
          <p:cNvSpPr/>
          <p:nvPr/>
        </p:nvSpPr>
        <p:spPr>
          <a:xfrm>
            <a:off x="333223" y="1525787"/>
            <a:ext cx="5344921" cy="488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Starptautiskā </a:t>
            </a:r>
            <a:r>
              <a:rPr lang="lv-LV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sadarbība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Nodrošināts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līdzfinansējums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9600 EUR Latvijas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Vācijas sadarbības projekta “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Sharks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īstenošanai: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1) starptautiskās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mediju nometnes “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Sharks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organizēšanai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Kuldīgā;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2) izglītojošo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mediju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organizēšanai Rīgā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2 mediju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dienu organizēšanai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reģionos;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3) atbalstam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skolu mediju konkursa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organizēšana;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4) </a:t>
            </a:r>
            <a:r>
              <a:rPr lang="lv-LV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izveidei: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http://youngmediahouse.com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avantis.lv/uploads/images/Marija/medijplesis_1000x1000p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96" y="1241214"/>
            <a:ext cx="5455613" cy="5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66" y="35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6" y="179335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1400" dirty="0"/>
              <a:t>	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7" name="Rectangle 6"/>
          <p:cNvSpPr/>
          <p:nvPr/>
        </p:nvSpPr>
        <p:spPr>
          <a:xfrm>
            <a:off x="801445" y="1690688"/>
            <a:ext cx="10844605" cy="429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Starptautiskā </a:t>
            </a:r>
            <a:r>
              <a:rPr lang="lv-LV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sadarbība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13.-17.novembrim Latvijas Republikas valdības un Flandrijas valdības sadarbības programmas ietvaros Latvijā 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notika </a:t>
            </a:r>
            <a:r>
              <a:rPr 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pieredzes apmaiņas seminārs “Pētniecības nozīme jaunatnes politikas </a:t>
            </a:r>
            <a:r>
              <a:rPr 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veidošanā.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Mērķis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Politikas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veidotājiem - attīstīt prasmes pētījumu izmantošanā, izstrādājot jaunatnes politiku dažādos līmeņos.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ētniekiem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attīstīt prasmes, lai 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pētniecību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labāk pielāgotu politikas vajadzībām.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Nostiprināt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jaunatnes pētnieku, politikas veidotāju un praktiķu sadarbību un attīstīt pētniecības tīklus valsts un vietējā līmenī.</a:t>
            </a:r>
            <a:endParaRPr lang="lv-LV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Rezultāts: Izstrādātas rekomendācijas, kas tiks iztulkotas un nosūtītas nozares pārstāvjiem tālākam darbam.</a:t>
            </a:r>
          </a:p>
        </p:txBody>
      </p:sp>
    </p:spTree>
    <p:extLst>
      <p:ext uri="{BB962C8B-B14F-4D97-AF65-F5344CB8AC3E}">
        <p14:creationId xmlns:p14="http://schemas.microsoft.com/office/powerpoint/2010/main" val="4095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66" y="35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6" y="179335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1400" dirty="0"/>
              <a:t>	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7" name="Rectangle 6"/>
          <p:cNvSpPr/>
          <p:nvPr/>
        </p:nvSpPr>
        <p:spPr>
          <a:xfrm>
            <a:off x="801445" y="1381538"/>
            <a:ext cx="10844605" cy="472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Starptautiskā sadarbība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v-LV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Nodrošināts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atbalsts programmas </a:t>
            </a:r>
            <a:r>
              <a:rPr lang="lv-LV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īstenošanai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Latvijā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nodrošinātu mācības jaunajiem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vadītājiem, informatīvos materiālus izglītības iestāžu, jauniešu centru darbiniekiem, jaunatnes lietu speciālistiem, nevalstisko organizāciju pārstāvjiem par programmas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īstenošanu darbā ar jaunatni, kā arī izteiktu atzinību tiem jauniešiem, kuri programmas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ietvaros 2017.gadā ir sasnieguši izvirzītos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mērķus sniegts atbalsts programmas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īstenošanai Latvijā 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Finansējums: 15 000 EUR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6" y="179335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1400" dirty="0"/>
              <a:t>	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7" name="Rectangle 6"/>
          <p:cNvSpPr/>
          <p:nvPr/>
        </p:nvSpPr>
        <p:spPr>
          <a:xfrm>
            <a:off x="673697" y="1690688"/>
            <a:ext cx="10844605" cy="413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Pētniecības un informatīvā atbalsta nodrošināšana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Līdz gada beigām tiks pabeigts </a:t>
            </a:r>
            <a:r>
              <a:rPr 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jaunatnes politikas monitorings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nodrošinot iespēju novērot izmaiņas (politikas un plānoto rezultātu sasniegšanas tendences), kas notiek līdz ar jaunatnes 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politikas īstenošanu.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Portāla </a:t>
            </a:r>
            <a:r>
              <a:rPr 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www.jaunatneslietas.lv t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ehnisko iespēju uzlabošana un jaunas vizuālās identitātes izstrāde.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Tiks 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pabeigta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līdz š.g. beigām.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https://projects.invisionapp.com/share/WMDVSSIBU#/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screens</a:t>
            </a:r>
            <a:endParaRPr lang="lv-LV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UESI.LV | Latvijas iedvesmas stā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99" y="1420741"/>
            <a:ext cx="21050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0" y="327279"/>
            <a:ext cx="10515600" cy="79297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3133"/>
            <a:ext cx="10399005" cy="3022250"/>
          </a:xfrm>
        </p:spPr>
        <p:txBody>
          <a:bodyPr>
            <a:normAutofit/>
          </a:bodyPr>
          <a:lstStyle/>
          <a:p>
            <a:pPr algn="just"/>
            <a:r>
              <a:rPr lang="lv-LV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lv-LV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iedvesmas </a:t>
            </a:r>
            <a:r>
              <a:rPr lang="lv-LV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stāsti </a:t>
            </a:r>
            <a:r>
              <a:rPr lang="lv-LV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jauniem cilvēkiem Latvijas reģionos, parādot, ka jauni cilvēki ir liels resurss Latvijas tagadnes un nākotnes veidošanā. </a:t>
            </a:r>
            <a:endParaRPr lang="lv-LV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stāsti tiek publicēti interneta vietnē www.tuesi.lv, kā arī “TU.ESI.LV” sociālo tīklu kontos (Youtube.com, Draugiem.lv, Facebook.com, Twitter.com, Instagram.com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stāsti tiek tulkoti un veidoti subtitri angļu, krievu un franču valodās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pic>
        <p:nvPicPr>
          <p:cNvPr id="4098" name="Picture 1" descr="cid:image001.png@01D2DB8E.8AAB59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76" y="1632137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2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52218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Programmas mērķis – informatīvs, metodisks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finansiāls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atbalsts darba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jaunatni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attīstībai.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Prioritātes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2017.gadam: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veicināt ilgtermiņa darba ar jaunatni plānošanu vietējā un reģionālā līmenī;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atbalstīt jaunatnes organizāciju darbības attīstību, tostarp sadarbību ar valsti un pašvaldībām, kā arī starptautiskajām institūcijām jaunatnes politikas nozarē;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vienota modeļa izstrāde jauniešu neformālās izglītības atzīšanai valsts mērogā;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darbā ar jaunatni iesaistīto personu profesionālo pilnveidi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Kopējais finansējums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561 493 EUR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5732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91" y="266321"/>
            <a:ext cx="10515600" cy="79297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2018.gadam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1" y="1297214"/>
            <a:ext cx="10515600" cy="5022873"/>
          </a:xfrm>
        </p:spPr>
        <p:txBody>
          <a:bodyPr>
            <a:normAutofit/>
          </a:bodyPr>
          <a:lstStyle/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6" name="Rectangle 5"/>
          <p:cNvSpPr/>
          <p:nvPr/>
        </p:nvSpPr>
        <p:spPr>
          <a:xfrm>
            <a:off x="801445" y="1818953"/>
            <a:ext cx="10440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altLang="lv-LV" sz="2000" b="1" u="sng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720 684 EUR:</a:t>
            </a:r>
          </a:p>
          <a:p>
            <a:pPr>
              <a:defRPr/>
            </a:pPr>
            <a:endParaRPr lang="lv-LV" altLang="lv-LV" sz="2000" b="1" u="sng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 Pašvaldības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: 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167 </a:t>
            </a: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000 EUR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 Nevalstiskās 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organizācijas: 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90 </a:t>
            </a: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000 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EUR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Jaunā politikas iniciatīva – lielās nevalstiskās organizācijas 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350 000 EUR</a:t>
            </a:r>
            <a:endParaRPr lang="lv-LV" altLang="lv-LV" sz="2000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 Starptautiskā 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sadarbība: 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18 </a:t>
            </a: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000 EUR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 Portāls 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jaunatneslietas.lv: 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2563 EUR</a:t>
            </a:r>
            <a:endParaRPr lang="lv-LV" altLang="lv-LV" sz="2000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 Ministrijas 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īstenotās aktivitātes: 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21 500 EUR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JSPA programmas administrēšana: 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33 421 EUR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 no Kultūras ministrijas TU.ESI.LV. 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p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rojekts 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38 200 EUR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2400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0" y="373569"/>
            <a:ext cx="10515600" cy="79297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programmas 2018.gadam atbalsta aktivitātes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pašvaldībām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1" y="1297214"/>
            <a:ext cx="10515600" cy="5022873"/>
          </a:xfrm>
        </p:spPr>
        <p:txBody>
          <a:bodyPr>
            <a:normAutofit/>
          </a:bodyPr>
          <a:lstStyle/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6" name="Rectangle 5"/>
          <p:cNvSpPr/>
          <p:nvPr/>
        </p:nvSpPr>
        <p:spPr>
          <a:xfrm>
            <a:off x="801445" y="1865653"/>
            <a:ext cx="10440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altLang="lv-LV" sz="2000" b="1" u="sng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167 000 EUR:</a:t>
            </a:r>
          </a:p>
          <a:p>
            <a:pPr>
              <a:defRPr/>
            </a:pPr>
            <a:endParaRPr lang="lv-LV" altLang="lv-LV" sz="2000" b="1" u="sng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1)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A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tklāts </a:t>
            </a:r>
            <a:r>
              <a:rPr lang="lv-LV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projektu konkurss un atbalstīti līdz 30 projekti, kas vērsti uz 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jaunatnes </a:t>
            </a:r>
            <a:r>
              <a:rPr lang="lv-LV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politikas plānošanas dokumentos noteikto mērķu sasniegšanu</a:t>
            </a:r>
          </a:p>
          <a:p>
            <a:pPr algn="just">
              <a:lnSpc>
                <a:spcPct val="90000"/>
              </a:lnSpc>
            </a:pPr>
            <a:endParaRPr lang="lv-LV" altLang="lv-LV" sz="20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lv-LV" altLang="lv-LV" sz="20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 –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105 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000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EUR</a:t>
            </a:r>
            <a:endParaRPr lang="lv-LV" altLang="lv-LV" sz="20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 </a:t>
            </a:r>
          </a:p>
          <a:p>
            <a:r>
              <a:rPr lang="lv-LV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2) 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A</a:t>
            </a:r>
            <a:r>
              <a:rPr lang="lv-LV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tklāts projektu konkurss un atbalstīti līdz 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20 </a:t>
            </a:r>
            <a:r>
              <a:rPr lang="lv-LV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projekti, 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kas vērsti uz ilgtermiņa darba ar jaunatni organizēšanu vietējā līmenī</a:t>
            </a:r>
            <a:endParaRPr lang="lv-LV" altLang="en-US" sz="2000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>
              <a:lnSpc>
                <a:spcPct val="90000"/>
              </a:lnSpc>
            </a:pPr>
            <a:endParaRPr lang="lv-LV" altLang="lv-LV" sz="20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lv-LV" altLang="lv-LV" sz="20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 –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40 000 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EUR</a:t>
            </a:r>
          </a:p>
          <a:p>
            <a:pPr algn="just">
              <a:lnSpc>
                <a:spcPct val="90000"/>
              </a:lnSpc>
            </a:pPr>
            <a:endParaRPr lang="lv-LV" altLang="en-US" sz="2000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defRPr/>
            </a:pPr>
            <a:endParaRPr lang="lv-LV" altLang="lv-LV" sz="2400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9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91" y="373569"/>
            <a:ext cx="10515600" cy="79297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programmas 2018.gadam atbalsta aktivitātes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pašvaldībām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1" y="1297214"/>
            <a:ext cx="10515600" cy="5022873"/>
          </a:xfrm>
        </p:spPr>
        <p:txBody>
          <a:bodyPr>
            <a:normAutofit/>
          </a:bodyPr>
          <a:lstStyle/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6" name="Rectangle 5"/>
          <p:cNvSpPr/>
          <p:nvPr/>
        </p:nvSpPr>
        <p:spPr>
          <a:xfrm>
            <a:off x="801445" y="1821363"/>
            <a:ext cx="10440296" cy="354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altLang="lv-LV" sz="2000" b="1" u="sng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167 000 EUR:</a:t>
            </a:r>
          </a:p>
          <a:p>
            <a:pPr>
              <a:defRPr/>
            </a:pPr>
            <a:endParaRPr lang="lv-LV" altLang="lv-LV" sz="2000" b="1" u="sng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</a:t>
            </a: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)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A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tklāta </a:t>
            </a:r>
            <a:r>
              <a:rPr lang="lv-LV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projektu konkursa 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«Strukturētā dialoga vietējo konsultāciju nodrošināšana» gala maksājumi projektu iesniedzējiem</a:t>
            </a:r>
          </a:p>
          <a:p>
            <a:pPr algn="just"/>
            <a:endParaRPr lang="lv-LV" altLang="lv-LV" sz="20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lv-LV" altLang="lv-LV" sz="20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 – </a:t>
            </a:r>
            <a:r>
              <a:rPr lang="lv-LV" alt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4000 EUR</a:t>
            </a:r>
            <a:endParaRPr lang="lv-LV" altLang="lv-LV" sz="2000" b="1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lv-LV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4</a:t>
            </a:r>
            <a:r>
              <a:rPr lang="lv-LV" alt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) </a:t>
            </a:r>
            <a:r>
              <a:rPr lang="lv-LV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D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arba </a:t>
            </a:r>
            <a:r>
              <a:rPr lang="lv-LV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ar jaunatni 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popularizēšana </a:t>
            </a:r>
            <a:r>
              <a:rPr lang="lv-LV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vietējā līmenī: konkurss “Latvijas Jauniešu galvaspilsēta” 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– atbalsts  pasākumu nodrošināšanai Madonas novadā – Latvijas Jauniešu galvaspilsētā 2018</a:t>
            </a:r>
            <a:endParaRPr lang="lv-LV" altLang="en-US" sz="20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>
              <a:lnSpc>
                <a:spcPct val="90000"/>
              </a:lnSpc>
            </a:pPr>
            <a:endParaRPr lang="lv-LV" altLang="lv-LV" sz="20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lv-LV" altLang="lv-LV" sz="20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</a:t>
            </a:r>
            <a:r>
              <a:rPr lang="lv-LV" altLang="lv-LV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 – </a:t>
            </a:r>
            <a:r>
              <a:rPr lang="lv-LV" alt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18 000 EUR</a:t>
            </a:r>
          </a:p>
          <a:p>
            <a:pPr algn="just">
              <a:lnSpc>
                <a:spcPct val="90000"/>
              </a:lnSpc>
            </a:pPr>
            <a:endParaRPr lang="lv-LV" altLang="en-US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0" y="363312"/>
            <a:ext cx="10515600" cy="79297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programmas 2018.gadam atbalsta aktivitātes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NVO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13" y="1120188"/>
            <a:ext cx="10515600" cy="5022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6" name="Rectangle 5"/>
          <p:cNvSpPr/>
          <p:nvPr/>
        </p:nvSpPr>
        <p:spPr>
          <a:xfrm>
            <a:off x="934570" y="1606794"/>
            <a:ext cx="10440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1)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A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tklāts </a:t>
            </a:r>
            <a:r>
              <a:rPr lang="lv-LV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projektu </a:t>
            </a:r>
            <a:r>
              <a:rPr lang="lv-LV" altLang="en-US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konkurss un atbalstīti līdz 15 jaunatnes organizāciju (saskaņā ar Jaunatnes likuma 6.pantā noteikto) projekti</a:t>
            </a:r>
          </a:p>
          <a:p>
            <a:pPr algn="just"/>
            <a:endParaRPr lang="lv-LV" altLang="en-US" sz="2400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sz="20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90 000 </a:t>
            </a:r>
            <a:r>
              <a:rPr lang="lv-LV" alt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EUR</a:t>
            </a:r>
          </a:p>
          <a:p>
            <a:pPr algn="just"/>
            <a:endParaRPr lang="lv-LV" altLang="lv-LV" sz="2400" b="1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</a:t>
            </a: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) </a:t>
            </a:r>
            <a:r>
              <a:rPr lang="lv-LV" altLang="lv-LV" sz="2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Nodrošināts atbalsts Jaunatnes politikas valsts programmas 2017.gada ietvaros atklātajā projektu konkursā un dotāciju veidā atbalstītajām organizācijām </a:t>
            </a:r>
            <a:endParaRPr lang="lv-LV" altLang="lv-LV" sz="2000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endParaRPr lang="lv-LV" altLang="lv-LV" sz="2400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sz="20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350 </a:t>
            </a:r>
            <a:r>
              <a:rPr lang="lv-LV" altLang="lv-LV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000 </a:t>
            </a:r>
            <a:r>
              <a:rPr lang="lv-LV" alt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EUR: </a:t>
            </a:r>
            <a:endParaRPr lang="lv-LV" altLang="lv-LV" sz="2000" b="1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endParaRPr lang="lv-LV" altLang="lv-LV" sz="1600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Biedrība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“Latvijas Mazpulki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100 000 EUR</a:t>
            </a:r>
          </a:p>
          <a:p>
            <a:pPr marL="342900" indent="-342900">
              <a:buAutoNum type="arabicParenR"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Latvijas Skautu un gaidu centrālā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organizācija –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</a:p>
          <a:p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Biedrība “STREETBASKET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75 000 EUR </a:t>
            </a:r>
          </a:p>
          <a:p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Biedrība “Latvijas Jaunatnes padome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75 000 EUR </a:t>
            </a:r>
            <a:endParaRPr lang="lv-LV" altLang="lv-LV" sz="24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8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860" y="639557"/>
            <a:ext cx="8069305" cy="137331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programmas 2018.gadam aktivitātes </a:t>
            </a:r>
            <a:br>
              <a:rPr lang="lv-LV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starptautiskās sadarbības jomā</a:t>
            </a:r>
            <a:endParaRPr lang="lv-LV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13" y="914372"/>
            <a:ext cx="10515600" cy="5022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6" name="Rectangle 5"/>
          <p:cNvSpPr/>
          <p:nvPr/>
        </p:nvSpPr>
        <p:spPr>
          <a:xfrm>
            <a:off x="801445" y="1628373"/>
            <a:ext cx="104402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Latvijas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Republikas valdības un Flandrijas valdības sadarbības programmas </a:t>
            </a:r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aktivitātes</a:t>
            </a: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altLang="en-US" sz="2000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sz="20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3000 EUR</a:t>
            </a:r>
          </a:p>
          <a:p>
            <a:pPr algn="just"/>
            <a:endParaRPr lang="lv-LV" altLang="lv-LV" sz="2400" b="1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2)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 diasporas bērnu un jauniešu saiknes stiprināšanu ar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Latviju – diasporas jauniešu dalība jaunatnes jomas pasākumos Latvijā</a:t>
            </a:r>
          </a:p>
          <a:p>
            <a:pPr algn="just"/>
            <a:r>
              <a:rPr lang="lv-LV" altLang="lv-LV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 </a:t>
            </a:r>
            <a:endParaRPr lang="lv-LV" altLang="lv-LV" sz="2400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lv-LV" altLang="lv-LV" sz="20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10 000 EUR</a:t>
            </a:r>
          </a:p>
          <a:p>
            <a:pPr algn="just">
              <a:lnSpc>
                <a:spcPct val="90000"/>
              </a:lnSpc>
            </a:pPr>
            <a:endParaRPr lang="lv-LV" altLang="lv-LV" sz="2000" b="1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lv-LV" altLang="lv-LV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3)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 atbalstu Edinburgas hercoga starptautiskās jauniešu pašaudzināšanas programmas “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īstenošanai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Latvijā - nodrošināt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mācības jaunajiem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vadītājiem un informatīvos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materiālus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programmas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izmantošanu darbā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jaunatni</a:t>
            </a:r>
          </a:p>
          <a:p>
            <a:pPr algn="just">
              <a:lnSpc>
                <a:spcPct val="90000"/>
              </a:lnSpc>
            </a:pPr>
            <a:endParaRPr lang="lv-LV" altLang="lv-LV" sz="2000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v-LV" altLang="lv-LV" sz="20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Finansējums: </a:t>
            </a:r>
            <a:r>
              <a:rPr lang="lv-LV" alt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5000 </a:t>
            </a:r>
            <a:r>
              <a:rPr lang="lv-LV" alt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EUR</a:t>
            </a:r>
            <a:endParaRPr lang="lv-LV" altLang="lv-LV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41" y="363312"/>
            <a:ext cx="10515600" cy="792970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programmas 2018.gadam 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13" y="914372"/>
            <a:ext cx="10515600" cy="5022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sp>
        <p:nvSpPr>
          <p:cNvPr id="6" name="Rectangle 5"/>
          <p:cNvSpPr/>
          <p:nvPr/>
        </p:nvSpPr>
        <p:spPr>
          <a:xfrm>
            <a:off x="1168444" y="1690688"/>
            <a:ext cx="98551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lv-LV" altLang="lv-LV" dirty="0">
                <a:latin typeface="Times New Roman" panose="02020603050405020304" pitchFamily="18" charset="0"/>
                <a:ea typeface="MS PGothic" panose="020B0600070205080204" pitchFamily="34" charset="-128"/>
              </a:rPr>
              <a:t>Jaunatnes lietu speciālistu profesionālās pilnveides un metodiskās vadības </a:t>
            </a:r>
            <a:r>
              <a:rPr lang="lv-LV" altLang="lv-LV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nodrošināšana – mācības un pieredzes apmaiņas braucieni </a:t>
            </a:r>
            <a:endParaRPr lang="lv-LV" altLang="lv-LV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endParaRPr lang="lv-LV" altLang="en-US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b="1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8</a:t>
            </a:r>
            <a:r>
              <a:rPr lang="lv-LV" alt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000 EUR</a:t>
            </a:r>
          </a:p>
          <a:p>
            <a:pPr algn="just"/>
            <a:endParaRPr lang="lv-LV" altLang="lv-LV" b="1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2) </a:t>
            </a:r>
            <a:r>
              <a:rPr lang="lv-LV" altLang="lv-LV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Konkursa «Latvijas Jauniešu galvaspilsēta 2019» organizēšana un uzvarētāju paziņošana</a:t>
            </a:r>
            <a:endParaRPr lang="lv-LV" altLang="lv-LV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endParaRPr lang="lv-LV" altLang="en-US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3500 EUR</a:t>
            </a:r>
          </a:p>
          <a:p>
            <a:pPr algn="just"/>
            <a:endParaRPr lang="lv-LV" altLang="lv-LV" b="1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3) </a:t>
            </a:r>
            <a:r>
              <a:rPr lang="lv-LV" altLang="lv-LV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Konkursa «Labākais darbā ar jaunatni» organizēšana </a:t>
            </a:r>
            <a:r>
              <a:rPr lang="lv-LV" altLang="lv-LV" dirty="0">
                <a:latin typeface="Times New Roman" panose="02020603050405020304" pitchFamily="18" charset="0"/>
                <a:ea typeface="MS PGothic" panose="020B0600070205080204" pitchFamily="34" charset="-128"/>
              </a:rPr>
              <a:t>un uzvarētāju </a:t>
            </a:r>
            <a:r>
              <a:rPr lang="lv-LV" altLang="lv-LV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paziņošana</a:t>
            </a:r>
            <a:endParaRPr lang="lv-LV" altLang="lv-LV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endParaRPr lang="lv-LV" altLang="lv-LV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10 000 </a:t>
            </a:r>
            <a:r>
              <a:rPr lang="lv-LV" altLang="lv-LV" b="1" dirty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EUR</a:t>
            </a:r>
          </a:p>
          <a:p>
            <a:pPr algn="just"/>
            <a:endParaRPr lang="lv-LV" altLang="lv-LV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4) </a:t>
            </a:r>
            <a:r>
              <a:rPr lang="lv-LV" altLang="lv-LV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Portāla </a:t>
            </a:r>
            <a:r>
              <a:rPr lang="lv-LV" altLang="lv-LV" dirty="0" smtClean="0">
                <a:latin typeface="Times New Roman" panose="02020603050405020304" pitchFamily="18" charset="0"/>
                <a:ea typeface="MS PGothic" panose="020B0600070205080204" pitchFamily="34" charset="-128"/>
                <a:hlinkClick r:id="rId4"/>
              </a:rPr>
              <a:t>www.jaunatneslietas.lv</a:t>
            </a:r>
            <a:r>
              <a:rPr lang="lv-LV" altLang="lv-LV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 uzturēšana un pilnveide</a:t>
            </a:r>
          </a:p>
          <a:p>
            <a:pPr algn="just"/>
            <a:endParaRPr lang="lv-LV" altLang="lv-LV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lv-LV" altLang="lv-LV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Finansējums: </a:t>
            </a:r>
            <a:r>
              <a:rPr lang="lv-LV" alt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2563 </a:t>
            </a:r>
            <a:r>
              <a:rPr lang="lv-LV" alt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EUR</a:t>
            </a:r>
            <a:endParaRPr lang="lv-LV" altLang="lv-LV" b="1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8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UESI.LV | Latvijas iedvesmas stā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65" y="1708337"/>
            <a:ext cx="21050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45531"/>
            <a:ext cx="10515600" cy="792970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</a:t>
            </a: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183" y="3026010"/>
            <a:ext cx="10156634" cy="2669710"/>
          </a:xfrm>
        </p:spPr>
        <p:txBody>
          <a:bodyPr>
            <a:normAutofit/>
          </a:bodyPr>
          <a:lstStyle/>
          <a:p>
            <a:pPr algn="just"/>
            <a:r>
              <a:rPr lang="lv-LV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lv-LV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iedvesmas </a:t>
            </a:r>
            <a:r>
              <a:rPr lang="lv-LV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stāsti </a:t>
            </a:r>
            <a:r>
              <a:rPr lang="lv-LV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jauniem cilvēkiem Latvijas reģionos, parādot, ka jauni cilvēki ir liels resurss Latvijas tagadnes un nākotnes veidošanā. </a:t>
            </a:r>
            <a:endParaRPr lang="lv-LV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stāsti tiek publicēti interneta vietnē www.tuesi.lv, kā arī “TU.ESI.LV” sociālo tīklu kontos (Youtube.com, Draugiem.lv, Facebook.com, Twitter.com, Instagram.com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no Kultūras ministrijas: </a:t>
            </a:r>
            <a:r>
              <a:rPr 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38 200 EUR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  <p:pic>
        <p:nvPicPr>
          <p:cNvPr id="4098" name="Picture 1" descr="cid:image001.png@01D2DB8E.8AAB59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60" y="1860737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0" y="517887"/>
            <a:ext cx="10515600" cy="792970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programmas </a:t>
            </a: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2018.gadam administrēšana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10" y="191330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Nodrošināt atklāto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projektu konkursu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administrēšanu – atalgojums Jaunatnes starptautisko programmu aģentūras darbiniekiem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Finansējums: </a:t>
            </a:r>
            <a:r>
              <a:rPr 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32 421 EUR </a:t>
            </a:r>
          </a:p>
          <a:p>
            <a:pPr algn="just"/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Nodrošināt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atklāto projektu konkursu administrēšanu –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izdevumi par projektu uzraudzību un pārbaudēm uz vietas, tiesvedības izdevumi.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Finansējums: </a:t>
            </a:r>
            <a:r>
              <a:rPr lang="lv-LV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EUR </a:t>
            </a:r>
            <a:endParaRPr lang="lv-LV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6471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01" y="474439"/>
            <a:ext cx="10515600" cy="1216249"/>
          </a:xfrm>
        </p:spPr>
        <p:txBody>
          <a:bodyPr/>
          <a:lstStyle/>
          <a:p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visu, kas svarīgs, arī…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69" y="1883395"/>
            <a:ext cx="586076" cy="5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69" y="2873411"/>
            <a:ext cx="5476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01342" y="1991767"/>
            <a:ext cx="2420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lv-LV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rPr>
              <a:t>/jaunatneslietas</a:t>
            </a:r>
            <a:endParaRPr lang="en-US" altLang="lv-LV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5650" y="2961795"/>
            <a:ext cx="2280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lv-LV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rPr>
              <a:t>@IZM_Jaunatne</a:t>
            </a:r>
            <a:endParaRPr lang="en-US" alt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0496" y="4020207"/>
            <a:ext cx="8125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lv-LV" altLang="lv-LV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hlinkClick r:id="rId4"/>
              </a:rPr>
              <a:t>www.izm.gov.lv</a:t>
            </a:r>
            <a:endParaRPr lang="lv-LV" altLang="lv-LV" sz="4000" b="1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lv-LV" altLang="lv-LV" sz="4000" b="1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lv-LV" altLang="lv-LV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hlinkClick r:id="rId5"/>
              </a:rPr>
              <a:t>www.jaunatneslietas.lv</a:t>
            </a:r>
            <a:endParaRPr lang="lv-LV" altLang="lv-LV" sz="4000" b="1" dirty="0" smtClean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lv-LV" altLang="lv-LV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97" y="360519"/>
            <a:ext cx="2376412" cy="1330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206889"/>
            <a:ext cx="1978956" cy="1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59" y="1121626"/>
            <a:ext cx="8027988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2"/>
          <p:cNvSpPr>
            <a:spLocks noGrp="1"/>
          </p:cNvSpPr>
          <p:nvPr>
            <p:ph type="title"/>
          </p:nvPr>
        </p:nvSpPr>
        <p:spPr>
          <a:xfrm>
            <a:off x="1586835" y="0"/>
            <a:ext cx="8076687" cy="77992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</a:t>
            </a:r>
            <a:r>
              <a:rPr lang="lv-LV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politikas plānošanas dokumenti </a:t>
            </a:r>
            <a:r>
              <a:rPr lang="lv-LV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Latvijā</a:t>
            </a:r>
            <a:endParaRPr lang="lv-LV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457" y="292526"/>
            <a:ext cx="2066723" cy="1243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934670"/>
            <a:ext cx="10408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plānošanas dokuments ir izstrādāts </a:t>
            </a:r>
            <a:r>
              <a:rPr lang="lv-LV" altLang="lv-LV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pašvaldībās, kā arī </a:t>
            </a:r>
            <a:r>
              <a:rPr lang="lv-LV" altLang="lv-LV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kā cita plānošanas dokumenta daļa. </a:t>
            </a:r>
            <a:r>
              <a:rPr lang="lv-LV" altLang="lv-LV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lv-LV" altLang="lv-LV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 jaunatnes politikas plānošanas dokuments</a:t>
            </a:r>
          </a:p>
        </p:txBody>
      </p:sp>
    </p:spTree>
    <p:extLst>
      <p:ext uri="{BB962C8B-B14F-4D97-AF65-F5344CB8AC3E}">
        <p14:creationId xmlns:p14="http://schemas.microsoft.com/office/powerpoint/2010/main" val="13287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75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Atbalstīti 24 </a:t>
            </a:r>
            <a:r>
              <a:rPr lang="lv-LV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pašvaldību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projekti, kas vērsti uz vietējā un nacionālā līmeņa jaunatnes politikas plānošanas dokumentos noteikto mērķu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sasniegšanu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ktivitātes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 vērstas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darba ar jaunatni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sistēmas izveidei un pilnveidei nepieciešamo pasākumu nodrošināšanu (piemēram, mācības, pieredzes apmaiņas, tikšanās, speciālistu piesaiste) vai ieviesto sistēmu/pieeju/programmu izvērtēšanu un rezultātu izplatīšanu/ilgtspējas nodrošināšanu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–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76 288 EUR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9828209" y="138056"/>
            <a:ext cx="2062209" cy="124348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4682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20" y="1571391"/>
            <a:ext cx="4971246" cy="796880"/>
          </a:xfrm>
        </p:spPr>
        <p:txBody>
          <a:bodyPr>
            <a:normAutofit/>
          </a:bodyPr>
          <a:lstStyle/>
          <a:p>
            <a:pPr algn="ctr"/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Informatīvie izbraukuma semināri 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pašvaldībām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20" y="2308076"/>
            <a:ext cx="5395005" cy="3811588"/>
          </a:xfrm>
        </p:spPr>
        <p:txBody>
          <a:bodyPr>
            <a:normAutofit/>
          </a:bodyPr>
          <a:lstStyle/>
          <a:p>
            <a:pPr algn="just"/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 – veikt skaidrojošu darbu pašvaldībās par darba ar jaunatni plānošanas un jauniešu iesaistes nozīmi</a:t>
            </a:r>
          </a:p>
          <a:p>
            <a:pPr algn="just"/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izbraukuma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semināri, apmeklējot 18 pašvaldības, dalība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Latgales plānošanas reģiona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konferencē</a:t>
            </a:r>
          </a:p>
          <a:p>
            <a:pPr algn="just"/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57" y="292526"/>
            <a:ext cx="2066723" cy="124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857" y="444926"/>
            <a:ext cx="2066723" cy="12436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01445" y="292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/>
          <p:cNvSpPr>
            <a:spLocks noChangeArrowheads="1"/>
          </p:cNvSpPr>
          <p:nvPr/>
        </p:nvSpPr>
        <p:spPr bwMode="auto">
          <a:xfrm>
            <a:off x="6027312" y="2248973"/>
            <a:ext cx="5769735" cy="392979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7511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30" y="1235339"/>
            <a:ext cx="6123284" cy="796880"/>
          </a:xfrm>
        </p:spPr>
        <p:txBody>
          <a:bodyPr>
            <a:normAutofit/>
          </a:bodyPr>
          <a:lstStyle/>
          <a:p>
            <a:pPr algn="ctr"/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Strukturētā dialoga vietējo konsultāciju nodrošināšana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57" y="292526"/>
            <a:ext cx="2066723" cy="124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780" y="64367"/>
            <a:ext cx="2066723" cy="12436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1"/>
            <a:ext cx="10515600" cy="1159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0" y="1769957"/>
            <a:ext cx="3854800" cy="237324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71" y="4224540"/>
            <a:ext cx="3048000" cy="2377440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561774" y="2178290"/>
            <a:ext cx="7097649" cy="4439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Atbalstīti 26 pašvaldību un jaunatnes organizāciju projekti, lai izstrādātu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rekomendācijas vietējam, nacionālam un Eiropas līmenim par VI. cikla tēmu «Jaunatne Eiropā. Kas tālāk?»</a:t>
            </a:r>
          </a:p>
          <a:p>
            <a:pPr algn="just"/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Konkursā atbalstāmās aktivitātes: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vietēja līmeņa konsultācijas starp pašvaldības politikas veidotājiem un jauniešiem par Strukturētā dialoga VI. cikla tematisko prioritāti “Jaunieši Eiropā – kas tālāk?” (obligāta!);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forumi, diskusiju pasākumi, tematiskās darba grupas;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pasākumi, kas vērsti uz izstrādāto rekomendāciju ilgtspējas nodrošināšanu.</a:t>
            </a:r>
          </a:p>
          <a:p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Finansējums: 44 108,31 EUR</a:t>
            </a:r>
          </a:p>
          <a:p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659" y="799296"/>
            <a:ext cx="4971246" cy="796880"/>
          </a:xfrm>
        </p:spPr>
        <p:txBody>
          <a:bodyPr>
            <a:normAutofit/>
          </a:bodyPr>
          <a:lstStyle/>
          <a:p>
            <a:pPr algn="ctr"/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Pieredzes apmaiņas semināri reģionos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57" y="292526"/>
            <a:ext cx="2066723" cy="124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857" y="444926"/>
            <a:ext cx="2066723" cy="12436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365126"/>
            <a:ext cx="10515600" cy="832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6300" y="1688618"/>
            <a:ext cx="10133013" cy="50624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Kurzemes plānošanas reģions</a:t>
            </a: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Tukumā – jauniešu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informācijas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sistēma</a:t>
            </a: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Ventspilī – Jauniešu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māju,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“Proti un dari”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īstenošanu</a:t>
            </a: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Kuldīgā – darba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jaunatni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īstenošana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Kuldīgas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novadā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Zemgales plānošanas reģions</a:t>
            </a: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Ķekavas novads – sadarbība ar dažādām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struktūrām. 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Vecumnieku novads – darba ar jaunatni deleģējums biedrībai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“Jaunatne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smaidam”</a:t>
            </a: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Bārbeles skola – “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Jauno tēvu skolas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ideja” 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Latgales plānošanas reģions.</a:t>
            </a:r>
          </a:p>
          <a:p>
            <a:pPr algn="just"/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Jauniešu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darbs, skolēnu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parlamenta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aktivitātes, jauniešu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neformālās izglītības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803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659" y="799296"/>
            <a:ext cx="4971246" cy="796880"/>
          </a:xfrm>
        </p:spPr>
        <p:txBody>
          <a:bodyPr>
            <a:normAutofit/>
          </a:bodyPr>
          <a:lstStyle/>
          <a:p>
            <a:pPr algn="ctr"/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Pieredzes apmaiņas semināri reģionos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57" y="292526"/>
            <a:ext cx="2066723" cy="124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857" y="444926"/>
            <a:ext cx="2066723" cy="12436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365126"/>
            <a:ext cx="10515600" cy="832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6300" y="1608818"/>
            <a:ext cx="10133013" cy="5062438"/>
          </a:xfrm>
        </p:spPr>
        <p:txBody>
          <a:bodyPr>
            <a:normAutofit lnSpcReduction="10000"/>
          </a:bodyPr>
          <a:lstStyle/>
          <a:p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Rīgas plānošanas reģions 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Probācijas dienesta un Ieslodzījumu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ietu pārvalde: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strādāt ar jauniešiem, kas paveikuši kādus noziedzīgus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nodarījumus;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Probācijas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dienesta vai policijas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redzeslokā vai uzskaitē un apmeklē jauniešu centrus, turpina citus vienaudžus izaicināt uz agresiju un jauniem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likumpārkāpumiem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kā pašvaldību jaunatnes lietu speciālisti un jaunatnes darbinieki varētu būt atbalsts Valsts Probācijas dienesta un Ieslodzījumu vietu pārvaldes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darbā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jauniešiem, kas pastrādājuši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noziegumus?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kāds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varētu būt pareizais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prevencijas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darbs ar šādiem jauniešiem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0000"/>
              </a:lnSpc>
            </a:pP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lv-L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Vidzemes plānošanas reģions 11.12.2017.</a:t>
            </a:r>
          </a:p>
          <a:p>
            <a:pPr algn="just">
              <a:lnSpc>
                <a:spcPct val="100000"/>
              </a:lnSpc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Sigulda – projekts «Proti un dari»</a:t>
            </a:r>
          </a:p>
          <a:p>
            <a:pPr algn="just">
              <a:lnSpc>
                <a:spcPct val="100000"/>
              </a:lnSpc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Cēsis  - Jauniešu māja, darba ar jaunatni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Cēsīs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56"/>
            <a:ext cx="1602890" cy="1552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57" y="292526"/>
            <a:ext cx="2066723" cy="124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57" y="159585"/>
            <a:ext cx="2066723" cy="12436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365126"/>
            <a:ext cx="10515600" cy="832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politikas valsts </a:t>
            </a:r>
            <a:b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2017.gadam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2912" y="1917759"/>
            <a:ext cx="4968583" cy="217675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Izglītoti 25 pašvaldību jaunatnes lietu speciālisti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2018.gadā plānots pabeigt darbu pie Ministru Kabineta noteikumu pašvaldību un NVO jaunatnes darbinieku mācību kārtībai izstrādes un uzsākt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mācības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3" y="1536217"/>
            <a:ext cx="5602310" cy="305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73" y="4587468"/>
            <a:ext cx="3646589" cy="208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2" y="4587468"/>
            <a:ext cx="3266973" cy="2116366"/>
          </a:xfrm>
          <a:prstGeom prst="rect">
            <a:avLst/>
          </a:prstGeom>
        </p:spPr>
      </p:pic>
      <p:pic>
        <p:nvPicPr>
          <p:cNvPr id="1026" name="Picture 2" descr="https://failiem.lv/thumb_show.php?i=4uu3vv22&amp;vi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66" y="4587466"/>
            <a:ext cx="3716827" cy="20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999</Words>
  <Application>Microsoft Office PowerPoint</Application>
  <PresentationFormat>Widescreen</PresentationFormat>
  <Paragraphs>256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Jaunatnes politikas valsts  programma 2017.gadam</vt:lpstr>
      <vt:lpstr>  Jaunatnes politikas plānošanas dokumenti Latvijā</vt:lpstr>
      <vt:lpstr>Jaunatnes politikas valsts  programma 2017.gadam</vt:lpstr>
      <vt:lpstr>Informatīvie izbraukuma semināri uz pašvaldībām</vt:lpstr>
      <vt:lpstr>Strukturētā dialoga vietējo konsultāciju nodrošināšana</vt:lpstr>
      <vt:lpstr>Pieredzes apmaiņas semināri reģionos</vt:lpstr>
      <vt:lpstr>Pieredzes apmaiņas semināri reģionos</vt:lpstr>
      <vt:lpstr>PowerPoint Presentation</vt:lpstr>
      <vt:lpstr>PowerPoint Presentation</vt:lpstr>
      <vt:lpstr>Jaunatnes politikas valsts  programma 2017.gadam</vt:lpstr>
      <vt:lpstr>Jaunatnes politikas valsts  programma 2017.gadam</vt:lpstr>
      <vt:lpstr>Jaunatnes politikas valsts  programma 2017.gadam</vt:lpstr>
      <vt:lpstr>Jaunatnes politikas valsts  programma 2017.gadam</vt:lpstr>
      <vt:lpstr>Jaunatnes politikas valsts  programma 2017.gadam</vt:lpstr>
      <vt:lpstr>Jaunatnes politikas valsts  programma 2017.gadam</vt:lpstr>
      <vt:lpstr>Jaunatnes politikas valsts  programma 2017.gadam</vt:lpstr>
      <vt:lpstr>Jaunatnes politikas valsts  programma 2017.gadam</vt:lpstr>
      <vt:lpstr>Jaunatnes politikas valsts  programma 2017.gadam</vt:lpstr>
      <vt:lpstr>Jaunatnes politikas valsts  programma 2018.gadam</vt:lpstr>
      <vt:lpstr>Jaunatnes politikas valsts  programmas 2018.gadam atbalsta aktivitātes  pašvaldībām</vt:lpstr>
      <vt:lpstr>Jaunatnes politikas valsts  programmas 2018.gadam atbalsta aktivitātes  pašvaldībām</vt:lpstr>
      <vt:lpstr>Jaunatnes politikas valsts  programmas 2018.gadam atbalsta aktivitātes  NVO</vt:lpstr>
      <vt:lpstr>Jaunatnes politikas valsts  programmas 2018.gadam aktivitātes  starptautiskās sadarbības jomā</vt:lpstr>
      <vt:lpstr>Jaunatnes politikas valsts  programmas 2018.gadam </vt:lpstr>
      <vt:lpstr>Jaunatnes politikas valsts  programma 2018.gadam</vt:lpstr>
      <vt:lpstr>Jaunatnes politikas valsts  programmas 2018.gadam administrēšana</vt:lpstr>
      <vt:lpstr>Par visu, kas svarīgs, arī…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Edgars Lākutis</dc:creator>
  <cp:lastModifiedBy>Alma Brinkmane</cp:lastModifiedBy>
  <cp:revision>392</cp:revision>
  <cp:lastPrinted>2016-11-01T09:37:17Z</cp:lastPrinted>
  <dcterms:created xsi:type="dcterms:W3CDTF">2016-09-14T06:36:39Z</dcterms:created>
  <dcterms:modified xsi:type="dcterms:W3CDTF">2017-11-29T11:02:32Z</dcterms:modified>
</cp:coreProperties>
</file>