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75" r:id="rId4"/>
    <p:sldId id="276" r:id="rId5"/>
    <p:sldId id="277" r:id="rId6"/>
    <p:sldId id="278" r:id="rId7"/>
    <p:sldId id="267" r:id="rId8"/>
    <p:sldId id="288" r:id="rId9"/>
    <p:sldId id="258" r:id="rId10"/>
    <p:sldId id="279" r:id="rId11"/>
    <p:sldId id="280" r:id="rId12"/>
    <p:sldId id="281" r:id="rId13"/>
    <p:sldId id="285" r:id="rId14"/>
    <p:sldId id="286" r:id="rId15"/>
    <p:sldId id="287" r:id="rId16"/>
    <p:sldId id="282" r:id="rId17"/>
    <p:sldId id="283" r:id="rId18"/>
    <p:sldId id="268" r:id="rId19"/>
    <p:sldId id="259" r:id="rId20"/>
    <p:sldId id="284" r:id="rId21"/>
    <p:sldId id="269" r:id="rId22"/>
    <p:sldId id="263" r:id="rId23"/>
    <p:sldId id="264" r:id="rId24"/>
    <p:sldId id="273" r:id="rId25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79B8A2-7B8D-496A-8937-A2233B9E74F2}">
  <a:tblStyle styleId="{6079B8A2-7B8D-496A-8937-A2233B9E74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DF4AB3-653B-45A4-94ED-BAEAFEA87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 sz="1200" smtClean="0">
                <a:solidFill>
                  <a:schemeClr val="dk1"/>
                </a:solidFill>
              </a:rPr>
              <a:pPr algn="r">
                <a:buSzPts val="1200"/>
              </a:pPr>
              <a:t>‹#›</a:t>
            </a:fld>
            <a:endParaRPr lang="lv-LV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95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400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eb0c45c4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eb0c45c4f_0_18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eeb0c45c4f_0_18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58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3188de0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3188de058_0_27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9" name="Google Shape;159;gf3188de058_0_27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821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df459a4b_0_0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8" name="Google Shape;278;gefdf459a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199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93711" y="4388007"/>
            <a:ext cx="5559128" cy="415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709" rIns="91418" bIns="457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59500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328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3188de05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3188de058_1_43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1" name="Google Shape;201;gf3188de058_1_43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07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eb0c45c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eb0c45c4f_0_0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geeb0c45c4f_0_0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7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3188de05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3188de058_1_43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1" name="Google Shape;201;gf3188de058_1_43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48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4b3299f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4b3299f5c_0_0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9" name="Google Shape;219;gf4b3299f5c_0_0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25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02714e5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02714e548_0_15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gf02714e548_0_15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/>
            <a:fld id="{00000000-1234-1234-1234-123412341234}" type="slidenum">
              <a:rPr lang="lv-LV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41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3188de05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3188de058_1_43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1" name="Google Shape;201;gf3188de058_1_43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02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4b3299f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4b3299f5c_0_15:notes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571" cy="4439854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9" name="Google Shape;229;gf4b3299f5c_0_15:notes"/>
          <p:cNvSpPr txBox="1">
            <a:spLocks noGrp="1"/>
          </p:cNvSpPr>
          <p:nvPr>
            <p:ph type="sldNum" idx="12"/>
          </p:nvPr>
        </p:nvSpPr>
        <p:spPr>
          <a:xfrm>
            <a:off x="3815374" y="9371284"/>
            <a:ext cx="2918871" cy="493185"/>
          </a:xfrm>
          <a:prstGeom prst="rect">
            <a:avLst/>
          </a:prstGeom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lv-LV"/>
              <a:pPr algn="r">
                <a:buSzPts val="12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1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252E3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D:\PROFILE\Downloads\valmiera\Artboard 29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48209" cy="283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Color - Tilt Left 1">
  <p:cSld name="Title and Content - Color - Tilt Left_1">
    <p:bg>
      <p:bgPr>
        <a:solidFill>
          <a:srgbClr val="EDB0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70202" y="356980"/>
            <a:ext cx="3178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67532" y="1455704"/>
            <a:ext cx="3178800" cy="27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1" descr="D:\PROFILE\Downloads\valmiera\Artboard 29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48209" cy="28385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 rot="-600029">
            <a:off x="4284718" y="268269"/>
            <a:ext cx="4248043" cy="460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- Tilt Right">
  <p:cSld name="Title and Content - White - Tilt 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D:\PROFILE\Downloads\valmiera\Artboard 29_1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50781" cy="2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202" y="356980"/>
            <a:ext cx="3178696" cy="99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52E3F"/>
              </a:buClr>
              <a:buSzPts val="2500"/>
              <a:buFont typeface="Arial"/>
              <a:buNone/>
              <a:defRPr sz="25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67532" y="1455704"/>
            <a:ext cx="3178696" cy="27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Clr>
                <a:srgbClr val="252E3F"/>
              </a:buClr>
              <a:buSzPts val="2500"/>
              <a:buNone/>
              <a:defRPr sz="25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 rot="600000">
            <a:off x="4284663" y="268288"/>
            <a:ext cx="4248150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bg>
      <p:bgPr>
        <a:solidFill>
          <a:srgbClr val="EDB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3"/>
          </p:nvPr>
        </p:nvSpPr>
        <p:spPr>
          <a:xfrm>
            <a:off x="484638" y="4499107"/>
            <a:ext cx="1350000" cy="284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rgbClr val="81A5E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362096" y="397278"/>
            <a:ext cx="3514160" cy="23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355179" y="467854"/>
            <a:ext cx="352107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SzPts val="8400"/>
              <a:buNone/>
              <a:defRPr sz="8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28" name="Google Shape;28;p5" descr="D:\PROFILE\Downloads\valmiera\Artboard 29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48209" cy="2838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body" idx="3"/>
          </p:nvPr>
        </p:nvSpPr>
        <p:spPr>
          <a:xfrm>
            <a:off x="3358180" y="2009282"/>
            <a:ext cx="3514160" cy="23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4"/>
          </p:nvPr>
        </p:nvSpPr>
        <p:spPr>
          <a:xfrm>
            <a:off x="3351263" y="2081290"/>
            <a:ext cx="352107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SzPts val="8400"/>
              <a:buNone/>
              <a:defRPr sz="8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5"/>
          </p:nvPr>
        </p:nvSpPr>
        <p:spPr>
          <a:xfrm>
            <a:off x="3356292" y="3613944"/>
            <a:ext cx="3514160" cy="23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6"/>
          </p:nvPr>
        </p:nvSpPr>
        <p:spPr>
          <a:xfrm>
            <a:off x="3349375" y="3685952"/>
            <a:ext cx="352107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SzPts val="8400"/>
              <a:buNone/>
              <a:defRPr sz="8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7"/>
          </p:nvPr>
        </p:nvSpPr>
        <p:spPr>
          <a:xfrm>
            <a:off x="7164288" y="1167232"/>
            <a:ext cx="1296144" cy="41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52E3F"/>
              </a:buClr>
              <a:buSzPts val="1400"/>
              <a:buNone/>
              <a:defRPr sz="14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8"/>
          </p:nvPr>
        </p:nvSpPr>
        <p:spPr>
          <a:xfrm>
            <a:off x="7164288" y="868686"/>
            <a:ext cx="220264" cy="1908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9"/>
          </p:nvPr>
        </p:nvSpPr>
        <p:spPr>
          <a:xfrm>
            <a:off x="7152250" y="2787774"/>
            <a:ext cx="1296144" cy="41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52E3F"/>
              </a:buClr>
              <a:buSzPts val="1400"/>
              <a:buNone/>
              <a:defRPr sz="14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13"/>
          </p:nvPr>
        </p:nvSpPr>
        <p:spPr>
          <a:xfrm>
            <a:off x="7152250" y="2489228"/>
            <a:ext cx="220264" cy="1908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4"/>
          </p:nvPr>
        </p:nvSpPr>
        <p:spPr>
          <a:xfrm>
            <a:off x="7164288" y="4364298"/>
            <a:ext cx="1296144" cy="41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52E3F"/>
              </a:buClr>
              <a:buSzPts val="1400"/>
              <a:buNone/>
              <a:defRPr sz="14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15"/>
          </p:nvPr>
        </p:nvSpPr>
        <p:spPr>
          <a:xfrm rot="10800000">
            <a:off x="7164288" y="4065752"/>
            <a:ext cx="220264" cy="1908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Color - Tilt Left">
  <p:cSld name="Title and Content - Color - Tilt Left">
    <p:bg>
      <p:bgPr>
        <a:solidFill>
          <a:srgbClr val="EDB00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70202" y="356980"/>
            <a:ext cx="3178696" cy="99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7532" y="1455704"/>
            <a:ext cx="3178696" cy="27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6" descr="D:\PROFILE\Downloads\valmiera\Artboard 29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48209" cy="2838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>
            <a:spLocks noGrp="1"/>
          </p:cNvSpPr>
          <p:nvPr>
            <p:ph type="pic" idx="2"/>
          </p:nvPr>
        </p:nvSpPr>
        <p:spPr>
          <a:xfrm rot="-600000">
            <a:off x="4284663" y="268288"/>
            <a:ext cx="4248150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Color - Tilt Right">
  <p:cSld name="Title and Content - Color - Tilt Right">
    <p:bg>
      <p:bgPr>
        <a:solidFill>
          <a:srgbClr val="EDB000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70202" y="356980"/>
            <a:ext cx="3178696" cy="99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67532" y="1455704"/>
            <a:ext cx="3178696" cy="27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7" descr="D:\PROFILE\Downloads\valmiera\Artboard 29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48209" cy="28385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 rot="600000">
            <a:off x="4284663" y="268288"/>
            <a:ext cx="4248150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- Tilt Left">
  <p:cSld name="Title and Content - White - Tilt Lef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188" y="4498976"/>
            <a:ext cx="1350962" cy="28416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70202" y="356981"/>
            <a:ext cx="3178696" cy="99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67532" y="1455705"/>
            <a:ext cx="3178696" cy="27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8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5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 rot="-600000">
            <a:off x="4284663" y="268289"/>
            <a:ext cx="4248150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467544" y="448846"/>
            <a:ext cx="5544616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9" descr="D:\PROFILE\Downloads\valmiera\Artboard 29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48209" cy="28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 descr="D:\PROFILE\Downloads\valmiera\Artboard 30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668" y="2482711"/>
            <a:ext cx="2214537" cy="2264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" descr="D:\PROFILE\Downloads\valmiera\Artboard 29_1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8" y="4499107"/>
            <a:ext cx="1350781" cy="2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70202" y="356980"/>
            <a:ext cx="3178696" cy="99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52E3F"/>
              </a:buClr>
              <a:buSzPts val="2500"/>
              <a:buFont typeface="Arial"/>
              <a:buNone/>
              <a:defRPr sz="25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67532" y="1455704"/>
            <a:ext cx="3178696" cy="27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Clr>
                <a:srgbClr val="252E3F"/>
              </a:buClr>
              <a:buSzPts val="2500"/>
              <a:buNone/>
              <a:defRPr sz="2500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3779912" y="356980"/>
            <a:ext cx="4752000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1040689" y="1209600"/>
            <a:ext cx="7062622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700" b="1" dirty="0">
                <a:solidFill>
                  <a:schemeClr val="lt1"/>
                </a:solidFill>
              </a:rPr>
              <a:t>Valmieras novads</a:t>
            </a:r>
            <a:endParaRPr sz="4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>
            <a:extLst>
              <a:ext uri="{FF2B5EF4-FFF2-40B4-BE49-F238E27FC236}">
                <a16:creationId xmlns:a16="http://schemas.microsoft.com/office/drawing/2014/main" xmlns="" id="{E462C8A0-B438-48C0-B9B0-1B4C91BAB758}"/>
              </a:ext>
            </a:extLst>
          </p:cNvPr>
          <p:cNvSpPr/>
          <p:nvPr/>
        </p:nvSpPr>
        <p:spPr>
          <a:xfrm rot="19441214">
            <a:off x="7199411" y="3022725"/>
            <a:ext cx="2196972" cy="1641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-249382"/>
            <a:ext cx="0" cy="54517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684409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110840" y="1188383"/>
            <a:ext cx="41182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lv-LV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zveido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Valmieras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novada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pašvaldības</a:t>
            </a:r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iestādes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(domes lēmumi)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v-LV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osaka</a:t>
            </a:r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izp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ilddirektoram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nodrošināt iestāžu </a:t>
            </a:r>
            <a:r>
              <a:rPr lang="lv-LV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vad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ītāju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un/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vietnieku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izvērtēšanu</a:t>
            </a:r>
            <a:endParaRPr lang="en-US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lv-LV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zdod</a:t>
            </a:r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iestāžu vad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ītājiem</a:t>
            </a:r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noteiktā termiņā izstrādāt nolikuma projektu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amatu saraksta projektu</a:t>
            </a:r>
          </a:p>
          <a:p>
            <a:pPr algn="r"/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Nosaka, ka iestādes darbu uzsāk ar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01.09.2021.</a:t>
            </a:r>
            <a:r>
              <a:rPr lang="lv-LV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lv-LV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izņemot B</a:t>
            </a:r>
            <a:r>
              <a:rPr lang="en-US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āriņ</a:t>
            </a:r>
            <a:r>
              <a:rPr lang="lv-LV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tiesu, kas tiek veidota no jauna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sz="1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C647CB-40FA-4220-A888-ABA9EB97A13E}"/>
              </a:ext>
            </a:extLst>
          </p:cNvPr>
          <p:cNvSpPr txBox="1"/>
          <p:nvPr/>
        </p:nvSpPr>
        <p:spPr>
          <a:xfrm>
            <a:off x="4976317" y="1102436"/>
            <a:ext cx="363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15.07.2021. un 22.07.2021. 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04DE450-86DA-4520-8096-BBAAC486E2DE}"/>
              </a:ext>
            </a:extLst>
          </p:cNvPr>
          <p:cNvSpPr/>
          <p:nvPr/>
        </p:nvSpPr>
        <p:spPr>
          <a:xfrm rot="2700000">
            <a:off x="4249275" y="1312214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2A1F99-5B17-478B-942B-2491F4653162}"/>
              </a:ext>
            </a:extLst>
          </p:cNvPr>
          <p:cNvSpPr/>
          <p:nvPr/>
        </p:nvSpPr>
        <p:spPr>
          <a:xfrm rot="2700000">
            <a:off x="4249098" y="1921284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84EAE22-66E7-4540-8F11-FA927768A6F1}"/>
              </a:ext>
            </a:extLst>
          </p:cNvPr>
          <p:cNvSpPr/>
          <p:nvPr/>
        </p:nvSpPr>
        <p:spPr>
          <a:xfrm rot="2700000">
            <a:off x="4248919" y="2563929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7CB639-DBFB-49E0-9E84-305EE3EF82E9}"/>
              </a:ext>
            </a:extLst>
          </p:cNvPr>
          <p:cNvSpPr/>
          <p:nvPr/>
        </p:nvSpPr>
        <p:spPr>
          <a:xfrm rot="2700000">
            <a:off x="4248742" y="3415453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Google Shape;98;p15">
            <a:extLst>
              <a:ext uri="{FF2B5EF4-FFF2-40B4-BE49-F238E27FC236}">
                <a16:creationId xmlns:a16="http://schemas.microsoft.com/office/drawing/2014/main" xmlns="" id="{C276297E-EDC9-41FF-8767-34334E2350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746" t="1192" r="5115" b="1880"/>
          <a:stretch/>
        </p:blipFill>
        <p:spPr>
          <a:xfrm>
            <a:off x="5538063" y="1529981"/>
            <a:ext cx="3183373" cy="3475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F8D37E-0F34-4D69-8B7E-4F9E1B1E7DE4}"/>
              </a:ext>
            </a:extLst>
          </p:cNvPr>
          <p:cNvSpPr txBox="1"/>
          <p:nvPr/>
        </p:nvSpPr>
        <p:spPr>
          <a:xfrm>
            <a:off x="838564" y="397769"/>
            <a:ext cx="334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Ieceļ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Valmieras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novada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pašvaldības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izpilddirektoru</a:t>
            </a:r>
            <a:endParaRPr lang="lv-LV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15C77B-7D73-46D4-A7C1-5B0F6158F3EA}"/>
              </a:ext>
            </a:extLst>
          </p:cNvPr>
          <p:cNvSpPr txBox="1"/>
          <p:nvPr/>
        </p:nvSpPr>
        <p:spPr>
          <a:xfrm>
            <a:off x="4969443" y="498664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08.07.2021.</a:t>
            </a:r>
            <a:endParaRPr lang="lv-LV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-110836"/>
            <a:ext cx="0" cy="53132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1127753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450273" y="1081125"/>
            <a:ext cx="3778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Noteikta</a:t>
            </a:r>
            <a:r>
              <a:rPr lang="en-US" dirty="0"/>
              <a:t> d</a:t>
            </a:r>
            <a:r>
              <a:rPr lang="lv-LV" dirty="0" err="1"/>
              <a:t>arbinieku</a:t>
            </a:r>
            <a:r>
              <a:rPr lang="lv-LV" dirty="0"/>
              <a:t> izvērtēšanas kārtība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C647CB-40FA-4220-A888-ABA9EB97A13E}"/>
              </a:ext>
            </a:extLst>
          </p:cNvPr>
          <p:cNvSpPr txBox="1"/>
          <p:nvPr/>
        </p:nvSpPr>
        <p:spPr>
          <a:xfrm>
            <a:off x="5086320" y="1112643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23.07.2021. 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3E9A58-F00D-4B7A-84B7-8F4971B96D4F}"/>
              </a:ext>
            </a:extLst>
          </p:cNvPr>
          <p:cNvSpPr/>
          <p:nvPr/>
        </p:nvSpPr>
        <p:spPr>
          <a:xfrm rot="2700000">
            <a:off x="4450775" y="317785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549FEE-6C76-4C86-BACD-4E49048DC4A1}"/>
              </a:ext>
            </a:extLst>
          </p:cNvPr>
          <p:cNvSpPr txBox="1"/>
          <p:nvPr/>
        </p:nvSpPr>
        <p:spPr>
          <a:xfrm>
            <a:off x="214743" y="3127642"/>
            <a:ext cx="401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</a:t>
            </a:r>
            <a:r>
              <a:rPr lang="lv-LV" dirty="0" err="1"/>
              <a:t>arbinieku</a:t>
            </a:r>
            <a:r>
              <a:rPr lang="lv-LV" dirty="0"/>
              <a:t>/vadītāju izvērtēšana </a:t>
            </a:r>
          </a:p>
          <a:p>
            <a:pPr algn="r"/>
            <a:r>
              <a:rPr lang="lv-LV" dirty="0"/>
              <a:t>vai vadītāju vakanču konkursi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15C77B-7D73-46D4-A7C1-5B0F6158F3EA}"/>
              </a:ext>
            </a:extLst>
          </p:cNvPr>
          <p:cNvSpPr txBox="1"/>
          <p:nvPr/>
        </p:nvSpPr>
        <p:spPr>
          <a:xfrm>
            <a:off x="5086321" y="3145195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07.-08.2021. 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BAAC30-FFAD-424B-90A6-42CC2650A755}"/>
              </a:ext>
            </a:extLst>
          </p:cNvPr>
          <p:cNvSpPr txBox="1"/>
          <p:nvPr/>
        </p:nvSpPr>
        <p:spPr>
          <a:xfrm>
            <a:off x="107394" y="1388902"/>
            <a:ext cx="41217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200" i="1" dirty="0"/>
              <a:t>kritēriju (kvalifikācija – izglītība, </a:t>
            </a:r>
            <a:r>
              <a:rPr lang="lv-LV" sz="1200" i="1" dirty="0" err="1"/>
              <a:t>prof.kvalif.paaugstināšana</a:t>
            </a:r>
            <a:r>
              <a:rPr lang="lv-LV" sz="1200" i="1" dirty="0"/>
              <a:t>, </a:t>
            </a:r>
            <a:r>
              <a:rPr lang="lv-LV" sz="1200" i="1" dirty="0" err="1"/>
              <a:t>prof.pieredze</a:t>
            </a:r>
            <a:r>
              <a:rPr lang="lv-LV" sz="1200" i="1" dirty="0"/>
              <a:t> un darba rezultāti) kopums un priekšrocības (DL) prioritārā secībā, ja vienāds rezultāts un jāizbeidz </a:t>
            </a:r>
            <a:r>
              <a:rPr lang="en-US" sz="1200" i="1" dirty="0" err="1"/>
              <a:t>darba</a:t>
            </a:r>
            <a:r>
              <a:rPr lang="en-US" sz="1200" i="1" dirty="0"/>
              <a:t> </a:t>
            </a:r>
            <a:r>
              <a:rPr lang="en-US" sz="1200" i="1" dirty="0" err="1"/>
              <a:t>tiesiskās</a:t>
            </a:r>
            <a:r>
              <a:rPr lang="en-US" sz="1200" i="1" dirty="0"/>
              <a:t> </a:t>
            </a:r>
            <a:r>
              <a:rPr lang="en-US" sz="1200" i="1" dirty="0" err="1"/>
              <a:t>attiecības</a:t>
            </a:r>
            <a:endParaRPr lang="lv-LV" sz="1200" i="1" dirty="0"/>
          </a:p>
        </p:txBody>
      </p:sp>
    </p:spTree>
    <p:extLst>
      <p:ext uri="{BB962C8B-B14F-4D97-AF65-F5344CB8AC3E}">
        <p14:creationId xmlns:p14="http://schemas.microsoft.com/office/powerpoint/2010/main" val="1651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-110836"/>
            <a:ext cx="0" cy="53132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1127753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214743" y="1081125"/>
            <a:ext cx="4014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Depu</a:t>
            </a:r>
            <a:r>
              <a:rPr lang="lv-LV" dirty="0"/>
              <a:t>t</a:t>
            </a:r>
            <a:r>
              <a:rPr lang="en-US" dirty="0" err="1"/>
              <a:t>ātiem</a:t>
            </a:r>
            <a:r>
              <a:rPr lang="en-US" dirty="0"/>
              <a:t> </a:t>
            </a:r>
            <a:r>
              <a:rPr lang="lv-LV" dirty="0"/>
              <a:t>prezentētas (3 sanāksmes) iestāžu struktūrshēmas, amatu sarakstu un </a:t>
            </a:r>
          </a:p>
          <a:p>
            <a:pPr algn="r"/>
            <a:r>
              <a:rPr lang="lv-LV" dirty="0"/>
              <a:t>nolikumu </a:t>
            </a:r>
            <a:r>
              <a:rPr lang="lv-LV" dirty="0" smtClean="0"/>
              <a:t>projekti</a:t>
            </a:r>
            <a:endParaRPr lang="en-US" dirty="0" smtClean="0"/>
          </a:p>
          <a:p>
            <a:pPr algn="r"/>
            <a:r>
              <a:rPr lang="en-US" dirty="0" err="1" smtClean="0"/>
              <a:t>Amatu</a:t>
            </a:r>
            <a:r>
              <a:rPr lang="en-US" dirty="0" smtClean="0"/>
              <a:t> </a:t>
            </a:r>
            <a:r>
              <a:rPr lang="en-US" dirty="0" err="1" smtClean="0"/>
              <a:t>saraksts</a:t>
            </a:r>
            <a:r>
              <a:rPr lang="en-US" dirty="0" smtClean="0"/>
              <a:t> – </a:t>
            </a:r>
            <a:r>
              <a:rPr lang="en-US" dirty="0" err="1" smtClean="0"/>
              <a:t>veidojas</a:t>
            </a:r>
            <a:r>
              <a:rPr lang="en-US" dirty="0" smtClean="0"/>
              <a:t> </a:t>
            </a:r>
            <a:r>
              <a:rPr lang="en-US" dirty="0" err="1" smtClean="0"/>
              <a:t>pakāpeniski</a:t>
            </a:r>
            <a:r>
              <a:rPr lang="en-US" dirty="0" smtClean="0"/>
              <a:t> </a:t>
            </a:r>
            <a:endParaRPr lang="lv-LV" dirty="0"/>
          </a:p>
          <a:p>
            <a:pPr algn="r"/>
            <a:r>
              <a:rPr lang="lv-LV" dirty="0"/>
              <a:t>Domes lēmumi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C647CB-40FA-4220-A888-ABA9EB97A13E}"/>
              </a:ext>
            </a:extLst>
          </p:cNvPr>
          <p:cNvSpPr txBox="1"/>
          <p:nvPr/>
        </p:nvSpPr>
        <p:spPr>
          <a:xfrm>
            <a:off x="5086320" y="1112643"/>
            <a:ext cx="341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08.2021. 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3E9A58-F00D-4B7A-84B7-8F4971B96D4F}"/>
              </a:ext>
            </a:extLst>
          </p:cNvPr>
          <p:cNvSpPr/>
          <p:nvPr/>
        </p:nvSpPr>
        <p:spPr>
          <a:xfrm rot="2700000">
            <a:off x="4450775" y="317785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549FEE-6C76-4C86-BACD-4E49048DC4A1}"/>
              </a:ext>
            </a:extLst>
          </p:cNvPr>
          <p:cNvSpPr txBox="1"/>
          <p:nvPr/>
        </p:nvSpPr>
        <p:spPr>
          <a:xfrm>
            <a:off x="214743" y="3127642"/>
            <a:ext cx="401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</a:t>
            </a:r>
            <a:r>
              <a:rPr lang="lv-LV" dirty="0" err="1"/>
              <a:t>arbinieku</a:t>
            </a:r>
            <a:r>
              <a:rPr lang="lv-LV" dirty="0"/>
              <a:t> izvērtēšana, vakanču konkursi uz apstiprinātajām amatu vietām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BBD9C-AB31-4C6D-9800-8EFE88230110}"/>
              </a:ext>
            </a:extLst>
          </p:cNvPr>
          <p:cNvSpPr txBox="1"/>
          <p:nvPr/>
        </p:nvSpPr>
        <p:spPr>
          <a:xfrm>
            <a:off x="214743" y="2819865"/>
            <a:ext cx="4014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accent4"/>
                </a:solidFill>
              </a:rPr>
              <a:t>Paralēli</a:t>
            </a:r>
            <a:r>
              <a:rPr lang="en-US" b="1" dirty="0">
                <a:solidFill>
                  <a:schemeClr val="accent4"/>
                </a:solidFill>
              </a:rPr>
              <a:t>:</a:t>
            </a:r>
            <a:endParaRPr lang="lv-LV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A2F9CC-08CA-4BD0-B84E-C8DB6AAF08A6}"/>
              </a:ext>
            </a:extLst>
          </p:cNvPr>
          <p:cNvSpPr txBox="1"/>
          <p:nvPr/>
        </p:nvSpPr>
        <p:spPr>
          <a:xfrm>
            <a:off x="1863566" y="1971585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Izaicinājumi</a:t>
            </a:r>
            <a:endParaRPr lang="lv-LV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AE217D3-8790-4396-A7C0-53CEF8353AF0}"/>
              </a:ext>
            </a:extLst>
          </p:cNvPr>
          <p:cNvCxnSpPr/>
          <p:nvPr/>
        </p:nvCxnSpPr>
        <p:spPr>
          <a:xfrm>
            <a:off x="7916681" y="1315329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A9C1CF3-9D1F-4879-96D7-FAF8B60FAEDF}"/>
              </a:ext>
            </a:extLst>
          </p:cNvPr>
          <p:cNvCxnSpPr/>
          <p:nvPr/>
        </p:nvCxnSpPr>
        <p:spPr>
          <a:xfrm>
            <a:off x="7916680" y="3251855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79780AE-AA39-4BEE-98C5-C8B68DBD88A8}"/>
              </a:ext>
            </a:extLst>
          </p:cNvPr>
          <p:cNvCxnSpPr/>
          <p:nvPr/>
        </p:nvCxnSpPr>
        <p:spPr>
          <a:xfrm>
            <a:off x="-275405" y="3206510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D1A82CF-8F88-46ED-882D-B6FE8A274AF2}"/>
              </a:ext>
            </a:extLst>
          </p:cNvPr>
          <p:cNvSpPr/>
          <p:nvPr/>
        </p:nvSpPr>
        <p:spPr>
          <a:xfrm rot="288840">
            <a:off x="895642" y="2545848"/>
            <a:ext cx="2954216" cy="154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12905D-CE93-4552-BF9E-FF5738425A0D}"/>
              </a:ext>
            </a:extLst>
          </p:cNvPr>
          <p:cNvSpPr/>
          <p:nvPr/>
        </p:nvSpPr>
        <p:spPr>
          <a:xfrm rot="288840">
            <a:off x="4985823" y="2692982"/>
            <a:ext cx="2954216" cy="154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6730FCA-4483-42A7-B720-5346360A4C6D}"/>
              </a:ext>
            </a:extLst>
          </p:cNvPr>
          <p:cNvCxnSpPr/>
          <p:nvPr/>
        </p:nvCxnSpPr>
        <p:spPr>
          <a:xfrm>
            <a:off x="-275405" y="1315329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B92A13-4B5E-4BF4-9986-CD8D00E2E6B5}"/>
              </a:ext>
            </a:extLst>
          </p:cNvPr>
          <p:cNvSpPr/>
          <p:nvPr/>
        </p:nvSpPr>
        <p:spPr>
          <a:xfrm rot="288840">
            <a:off x="4985824" y="756456"/>
            <a:ext cx="2954216" cy="154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D97C52-228B-4F61-9F3C-0C351285F0C1}"/>
              </a:ext>
            </a:extLst>
          </p:cNvPr>
          <p:cNvSpPr/>
          <p:nvPr/>
        </p:nvSpPr>
        <p:spPr>
          <a:xfrm rot="288840">
            <a:off x="895642" y="654667"/>
            <a:ext cx="2954216" cy="154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6BCD55-4775-472A-B987-7C524C1C8FF2}"/>
              </a:ext>
            </a:extLst>
          </p:cNvPr>
          <p:cNvSpPr txBox="1"/>
          <p:nvPr/>
        </p:nvSpPr>
        <p:spPr>
          <a:xfrm>
            <a:off x="1167076" y="1104964"/>
            <a:ext cx="241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D</a:t>
            </a:r>
            <a:r>
              <a:rPr lang="en-US" sz="1600" dirty="0" err="1">
                <a:solidFill>
                  <a:schemeClr val="bg1"/>
                </a:solidFill>
              </a:rPr>
              <a:t>ažādas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pārvaldes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struktūras</a:t>
            </a:r>
            <a:endParaRPr lang="lv-LV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9BCD6E-2267-45BF-9744-B1D3A5801581}"/>
              </a:ext>
            </a:extLst>
          </p:cNvPr>
          <p:cNvSpPr txBox="1"/>
          <p:nvPr/>
        </p:nvSpPr>
        <p:spPr>
          <a:xfrm>
            <a:off x="5061394" y="1209581"/>
            <a:ext cx="280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Darba samaksas sistēmas</a:t>
            </a:r>
          </a:p>
          <a:p>
            <a:pPr algn="ctr"/>
            <a:endParaRPr lang="lv-LV" sz="1600" dirty="0">
              <a:solidFill>
                <a:schemeClr val="bg1"/>
              </a:solidFill>
            </a:endParaRPr>
          </a:p>
          <a:p>
            <a:pPr algn="ctr"/>
            <a:r>
              <a:rPr lang="lv-LV" sz="1600" dirty="0">
                <a:solidFill>
                  <a:schemeClr val="bg1"/>
                </a:solidFill>
              </a:rPr>
              <a:t>Sociālās garantijas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429CEA-C364-4986-9336-558E4300117F}"/>
              </a:ext>
            </a:extLst>
          </p:cNvPr>
          <p:cNvSpPr txBox="1"/>
          <p:nvPr/>
        </p:nvSpPr>
        <p:spPr>
          <a:xfrm>
            <a:off x="990599" y="2925677"/>
            <a:ext cx="2764300" cy="78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lv-LV" sz="16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arbinieku</a:t>
            </a:r>
            <a:r>
              <a:rPr lang="lv-LV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novērtēšanas kārtība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en-US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lv-LV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sk. vienā </a:t>
            </a:r>
            <a:r>
              <a:rPr lang="lv-LV" sz="11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pašv</a:t>
            </a:r>
            <a:r>
              <a:rPr lang="en-US" sz="11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aldībā</a:t>
            </a:r>
            <a:r>
              <a:rPr lang="lv-LV" sz="1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tāda nebija vispār)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4713D9-648E-4BFD-AE75-E37567F8A8CF}"/>
              </a:ext>
            </a:extLst>
          </p:cNvPr>
          <p:cNvSpPr txBox="1"/>
          <p:nvPr/>
        </p:nvSpPr>
        <p:spPr>
          <a:xfrm>
            <a:off x="5418564" y="3112843"/>
            <a:ext cx="2088734" cy="600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Amatu klasifikācija, amatu saraksti</a:t>
            </a:r>
          </a:p>
        </p:txBody>
      </p:sp>
    </p:spTree>
    <p:extLst>
      <p:ext uri="{BB962C8B-B14F-4D97-AF65-F5344CB8AC3E}">
        <p14:creationId xmlns:p14="http://schemas.microsoft.com/office/powerpoint/2010/main" val="18659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54DBBD-0DC9-42CF-8CC8-396615BE06CF}"/>
              </a:ext>
            </a:extLst>
          </p:cNvPr>
          <p:cNvSpPr/>
          <p:nvPr/>
        </p:nvSpPr>
        <p:spPr>
          <a:xfrm rot="288840">
            <a:off x="4619536" y="2687468"/>
            <a:ext cx="3548191" cy="1728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FCAD771-3FB0-4012-B2AF-F73BD0FE896A}"/>
              </a:ext>
            </a:extLst>
          </p:cNvPr>
          <p:cNvCxnSpPr/>
          <p:nvPr/>
        </p:nvCxnSpPr>
        <p:spPr>
          <a:xfrm>
            <a:off x="7916681" y="1315329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060578A-1B90-46A3-91A2-BF7BE20A37D4}"/>
              </a:ext>
            </a:extLst>
          </p:cNvPr>
          <p:cNvCxnSpPr/>
          <p:nvPr/>
        </p:nvCxnSpPr>
        <p:spPr>
          <a:xfrm>
            <a:off x="7916680" y="3251855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541BA5-87B2-4E32-9C08-D87A4EBA8A0E}"/>
              </a:ext>
            </a:extLst>
          </p:cNvPr>
          <p:cNvCxnSpPr/>
          <p:nvPr/>
        </p:nvCxnSpPr>
        <p:spPr>
          <a:xfrm>
            <a:off x="-275405" y="3206510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991596-86CA-42F9-A78E-2E79B7FE7FF8}"/>
              </a:ext>
            </a:extLst>
          </p:cNvPr>
          <p:cNvSpPr/>
          <p:nvPr/>
        </p:nvSpPr>
        <p:spPr>
          <a:xfrm rot="288840">
            <a:off x="895642" y="2545848"/>
            <a:ext cx="2954216" cy="154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0419D0D-4262-4020-A5A1-4644433C88B7}"/>
              </a:ext>
            </a:extLst>
          </p:cNvPr>
          <p:cNvCxnSpPr/>
          <p:nvPr/>
        </p:nvCxnSpPr>
        <p:spPr>
          <a:xfrm>
            <a:off x="-275405" y="1315329"/>
            <a:ext cx="1536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205DCB-2392-4130-87FA-5E05065ACDDE}"/>
              </a:ext>
            </a:extLst>
          </p:cNvPr>
          <p:cNvSpPr/>
          <p:nvPr/>
        </p:nvSpPr>
        <p:spPr>
          <a:xfrm rot="288840">
            <a:off x="4985824" y="756456"/>
            <a:ext cx="2954216" cy="154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AE2185-C91F-43D4-8EE5-A207FD2CC926}"/>
              </a:ext>
            </a:extLst>
          </p:cNvPr>
          <p:cNvSpPr/>
          <p:nvPr/>
        </p:nvSpPr>
        <p:spPr>
          <a:xfrm rot="288840">
            <a:off x="895642" y="654667"/>
            <a:ext cx="2954216" cy="154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6BCD55-4775-472A-B987-7C524C1C8FF2}"/>
              </a:ext>
            </a:extLst>
          </p:cNvPr>
          <p:cNvSpPr txBox="1"/>
          <p:nvPr/>
        </p:nvSpPr>
        <p:spPr>
          <a:xfrm>
            <a:off x="1374531" y="1135742"/>
            <a:ext cx="206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Atšķirīgs atalgojuma līmenis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9BCD6E-2267-45BF-9744-B1D3A5801581}"/>
              </a:ext>
            </a:extLst>
          </p:cNvPr>
          <p:cNvSpPr txBox="1"/>
          <p:nvPr/>
        </p:nvSpPr>
        <p:spPr>
          <a:xfrm>
            <a:off x="5009272" y="1160587"/>
            <a:ext cx="2907322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Izstrādāti/ neizstrādāti </a:t>
            </a:r>
            <a:r>
              <a:rPr lang="lv-LV" sz="1600" dirty="0" smtClean="0">
                <a:solidFill>
                  <a:schemeClr val="bg1"/>
                </a:solidFill>
              </a:rPr>
              <a:t>dokumenti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procedūras</a:t>
            </a:r>
            <a:r>
              <a:rPr lang="lv-LV" sz="1600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lv-LV" sz="1050" dirty="0">
                <a:solidFill>
                  <a:schemeClr val="bg1"/>
                </a:solidFill>
              </a:rPr>
              <a:t>(piem., kapitālsabiedrību pārvaldība, </a:t>
            </a:r>
          </a:p>
          <a:p>
            <a:pPr algn="ctr"/>
            <a:r>
              <a:rPr lang="lv-LV" sz="1050" dirty="0">
                <a:solidFill>
                  <a:schemeClr val="bg1"/>
                </a:solidFill>
              </a:rPr>
              <a:t>iekšējās kontroles </a:t>
            </a:r>
            <a:r>
              <a:rPr lang="lv-LV" sz="1050" dirty="0" smtClean="0">
                <a:solidFill>
                  <a:schemeClr val="bg1"/>
                </a:solidFill>
              </a:rPr>
              <a:t>sistēma</a:t>
            </a:r>
            <a:r>
              <a:rPr lang="en-US" sz="1050" dirty="0" smtClean="0">
                <a:solidFill>
                  <a:schemeClr val="bg1"/>
                </a:solidFill>
              </a:rPr>
              <a:t>, </a:t>
            </a:r>
            <a:r>
              <a:rPr lang="en-US" sz="1050" dirty="0" err="1" smtClean="0">
                <a:solidFill>
                  <a:schemeClr val="bg1"/>
                </a:solidFill>
              </a:rPr>
              <a:t>iekšējais</a:t>
            </a:r>
            <a:r>
              <a:rPr lang="en-US" sz="1050" dirty="0" smtClean="0">
                <a:solidFill>
                  <a:schemeClr val="bg1"/>
                </a:solidFill>
              </a:rPr>
              <a:t> audits, </a:t>
            </a:r>
            <a:r>
              <a:rPr lang="en-US" sz="1050" dirty="0" err="1" smtClean="0">
                <a:solidFill>
                  <a:schemeClr val="bg1"/>
                </a:solidFill>
              </a:rPr>
              <a:t>kvalitātes</a:t>
            </a:r>
            <a:r>
              <a:rPr lang="en-US" sz="1050" dirty="0" smtClean="0">
                <a:solidFill>
                  <a:schemeClr val="bg1"/>
                </a:solidFill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</a:rPr>
              <a:t>vadības</a:t>
            </a:r>
            <a:r>
              <a:rPr lang="en-US" sz="1050" dirty="0" smtClean="0">
                <a:solidFill>
                  <a:schemeClr val="bg1"/>
                </a:solidFill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</a:rPr>
              <a:t>sistēma</a:t>
            </a:r>
            <a:r>
              <a:rPr lang="lv-LV" sz="1050" dirty="0" smtClean="0">
                <a:solidFill>
                  <a:schemeClr val="bg1"/>
                </a:solidFill>
              </a:rPr>
              <a:t> </a:t>
            </a:r>
            <a:r>
              <a:rPr lang="lv-LV" sz="1050" dirty="0">
                <a:solidFill>
                  <a:schemeClr val="bg1"/>
                </a:solidFill>
              </a:rPr>
              <a:t>u</a:t>
            </a:r>
            <a:r>
              <a:rPr lang="en-US" sz="1050" dirty="0">
                <a:solidFill>
                  <a:schemeClr val="bg1"/>
                </a:solidFill>
              </a:rPr>
              <a:t>.</a:t>
            </a:r>
            <a:r>
              <a:rPr lang="lv-LV" sz="1050" dirty="0">
                <a:solidFill>
                  <a:schemeClr val="bg1"/>
                </a:solidFill>
              </a:rPr>
              <a:t>c</a:t>
            </a:r>
            <a:r>
              <a:rPr lang="en-US" sz="1050" dirty="0">
                <a:solidFill>
                  <a:schemeClr val="bg1"/>
                </a:solidFill>
              </a:rPr>
              <a:t>.</a:t>
            </a:r>
            <a:r>
              <a:rPr lang="lv-LV" sz="105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429CEA-C364-4986-9336-558E4300117F}"/>
              </a:ext>
            </a:extLst>
          </p:cNvPr>
          <p:cNvSpPr txBox="1"/>
          <p:nvPr/>
        </p:nvSpPr>
        <p:spPr>
          <a:xfrm>
            <a:off x="976531" y="3129814"/>
            <a:ext cx="2792437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113 dažādas komisijas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4713D9-648E-4BFD-AE75-E37567F8A8CF}"/>
              </a:ext>
            </a:extLst>
          </p:cNvPr>
          <p:cNvSpPr txBox="1"/>
          <p:nvPr/>
        </p:nvSpPr>
        <p:spPr>
          <a:xfrm>
            <a:off x="4625928" y="2703735"/>
            <a:ext cx="3541541" cy="171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Paralēli</a:t>
            </a:r>
            <a:r>
              <a:rPr lang="en-US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jāizstrādā IKT reformas plāns; </a:t>
            </a:r>
          </a:p>
          <a:p>
            <a:pPr lvl="0" algn="ctr"/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jāsagatavo </a:t>
            </a:r>
            <a:r>
              <a:rPr lang="nn-NO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KN</a:t>
            </a:r>
            <a:r>
              <a:rPr lang="nn-NO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Nr.671 </a:t>
            </a:r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info; </a:t>
            </a:r>
            <a:r>
              <a:rPr lang="en-US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jāveic slēguma inventarizācijas; jāsagatavo slēguma pārskati; </a:t>
            </a:r>
          </a:p>
          <a:p>
            <a:pPr lvl="0" algn="ctr"/>
            <a:r>
              <a:rPr lang="lv-LV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grozījumi Bāriņtiesu </a:t>
            </a:r>
            <a:r>
              <a:rPr lang="lv-LV" sz="140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likumā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ctr"/>
            <a:r>
              <a:rPr lang="en-US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VARAM </a:t>
            </a:r>
            <a:r>
              <a:rPr lang="en-US" sz="1400" dirty="0" err="1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metodika</a:t>
            </a:r>
            <a:r>
              <a:rPr lang="lv-LV" sz="140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utt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lv-LV" sz="1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F812995-50E3-4C2A-BD42-AE78B9D3E91D}"/>
              </a:ext>
            </a:extLst>
          </p:cNvPr>
          <p:cNvSpPr/>
          <p:nvPr/>
        </p:nvSpPr>
        <p:spPr>
          <a:xfrm rot="2700000">
            <a:off x="5031003" y="3167501"/>
            <a:ext cx="78075" cy="7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D73385F-57B9-4104-84A4-82D71C4E1585}"/>
              </a:ext>
            </a:extLst>
          </p:cNvPr>
          <p:cNvSpPr/>
          <p:nvPr/>
        </p:nvSpPr>
        <p:spPr>
          <a:xfrm rot="2700000">
            <a:off x="5031002" y="3384811"/>
            <a:ext cx="78075" cy="7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63DD9F9-3B71-4C7B-95C0-BA1697F57E1A}"/>
              </a:ext>
            </a:extLst>
          </p:cNvPr>
          <p:cNvSpPr/>
          <p:nvPr/>
        </p:nvSpPr>
        <p:spPr>
          <a:xfrm rot="2700000">
            <a:off x="5037075" y="3592451"/>
            <a:ext cx="78075" cy="7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645BBF-44DA-413E-AD3C-E64BCB5982D4}"/>
              </a:ext>
            </a:extLst>
          </p:cNvPr>
          <p:cNvSpPr/>
          <p:nvPr/>
        </p:nvSpPr>
        <p:spPr>
          <a:xfrm rot="2700000">
            <a:off x="5037075" y="3809761"/>
            <a:ext cx="78075" cy="7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E74E99-1926-488A-A187-B167F3732AC9}"/>
              </a:ext>
            </a:extLst>
          </p:cNvPr>
          <p:cNvSpPr/>
          <p:nvPr/>
        </p:nvSpPr>
        <p:spPr>
          <a:xfrm rot="2700000">
            <a:off x="5037075" y="4028666"/>
            <a:ext cx="78075" cy="7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48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-180108"/>
            <a:ext cx="0" cy="769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33111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3493076" y="631895"/>
            <a:ext cx="215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Rezultāts</a:t>
            </a:r>
            <a:r>
              <a:rPr lang="lv-LV" sz="2400" b="1" dirty="0">
                <a:solidFill>
                  <a:schemeClr val="bg2"/>
                </a:solidFill>
              </a:rPr>
              <a:t> (1)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CDC371-C7D1-444C-B470-59255DAC4065}"/>
              </a:ext>
            </a:extLst>
          </p:cNvPr>
          <p:cNvSpPr txBox="1"/>
          <p:nvPr/>
        </p:nvSpPr>
        <p:spPr>
          <a:xfrm>
            <a:off x="671941" y="1742105"/>
            <a:ext cx="37892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dirty="0"/>
              <a:t>a</a:t>
            </a:r>
            <a:r>
              <a:rPr lang="en-US" sz="1300" dirty="0" err="1"/>
              <a:t>dministrācija</a:t>
            </a:r>
            <a:r>
              <a:rPr lang="en-US" sz="1300" dirty="0"/>
              <a:t> - </a:t>
            </a:r>
            <a:r>
              <a:rPr lang="en-US" sz="1300" dirty="0" err="1"/>
              <a:t>atbalsta</a:t>
            </a:r>
            <a:r>
              <a:rPr lang="en-US" sz="1300" dirty="0"/>
              <a:t> </a:t>
            </a:r>
            <a:r>
              <a:rPr lang="en-US" sz="1300" dirty="0" err="1"/>
              <a:t>funkcija</a:t>
            </a:r>
            <a:r>
              <a:rPr lang="lv-LV" sz="1300" dirty="0"/>
              <a:t>, centralizēta</a:t>
            </a:r>
            <a:r>
              <a:rPr lang="en-US" sz="1300" dirty="0"/>
              <a:t/>
            </a:r>
            <a:br>
              <a:rPr lang="en-US" sz="1300" dirty="0"/>
            </a:br>
            <a:endParaRPr lang="lv-LV" sz="500" dirty="0"/>
          </a:p>
          <a:p>
            <a:r>
              <a:rPr lang="en-US" sz="1300" dirty="0" err="1"/>
              <a:t>nozares</a:t>
            </a:r>
            <a:r>
              <a:rPr lang="en-US" sz="1300" dirty="0"/>
              <a:t> → </a:t>
            </a:r>
            <a:r>
              <a:rPr lang="lv-LV" sz="1300" dirty="0"/>
              <a:t>daļēji </a:t>
            </a:r>
            <a:r>
              <a:rPr lang="en-US" sz="1300" dirty="0" err="1"/>
              <a:t>centralizētas</a:t>
            </a:r>
            <a:r>
              <a:rPr lang="lv-LV" sz="1300" dirty="0"/>
              <a:t>, decentralizēta pakalpojumu sniegšana</a:t>
            </a:r>
          </a:p>
          <a:p>
            <a:endParaRPr lang="en-US" sz="500" dirty="0"/>
          </a:p>
          <a:p>
            <a:r>
              <a:rPr lang="en-US" sz="1300" dirty="0" err="1"/>
              <a:t>nekustamo</a:t>
            </a:r>
            <a:r>
              <a:rPr lang="en-US" sz="1300" dirty="0"/>
              <a:t> </a:t>
            </a:r>
            <a:r>
              <a:rPr lang="en-US" sz="1300" dirty="0" err="1"/>
              <a:t>īpašumu</a:t>
            </a:r>
            <a:r>
              <a:rPr lang="en-US" sz="1300" dirty="0"/>
              <a:t> </a:t>
            </a:r>
            <a:r>
              <a:rPr lang="en-US" sz="1300" dirty="0" err="1"/>
              <a:t>apsaimniekošana</a:t>
            </a:r>
            <a:r>
              <a:rPr lang="en-US" sz="1300" dirty="0"/>
              <a:t> → </a:t>
            </a:r>
            <a:r>
              <a:rPr lang="en-US" sz="1300" dirty="0" err="1"/>
              <a:t>decentralizēta</a:t>
            </a:r>
            <a:endParaRPr lang="lv-LV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549FEE-6C76-4C86-BACD-4E49048DC4A1}"/>
              </a:ext>
            </a:extLst>
          </p:cNvPr>
          <p:cNvSpPr txBox="1"/>
          <p:nvPr/>
        </p:nvSpPr>
        <p:spPr>
          <a:xfrm>
            <a:off x="727357" y="1131744"/>
            <a:ext cx="3789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accent4"/>
                </a:solidFill>
              </a:rPr>
              <a:t>~</a:t>
            </a:r>
            <a:r>
              <a:rPr lang="en-US" sz="1600" b="1" dirty="0">
                <a:solidFill>
                  <a:schemeClr val="accent4"/>
                </a:solidFill>
              </a:rPr>
              <a:t>960</a:t>
            </a:r>
            <a:r>
              <a:rPr lang="en-US" dirty="0"/>
              <a:t> </a:t>
            </a:r>
            <a:r>
              <a:rPr lang="en-US" dirty="0" err="1"/>
              <a:t>amata</a:t>
            </a:r>
            <a:r>
              <a:rPr lang="en-US" dirty="0"/>
              <a:t> </a:t>
            </a:r>
            <a:r>
              <a:rPr lang="en-US" dirty="0" err="1"/>
              <a:t>vietas</a:t>
            </a:r>
            <a:r>
              <a:rPr lang="lv-LV" dirty="0"/>
              <a:t> (neskaitot izglītības iestādes, kurās ~2200</a:t>
            </a:r>
            <a:r>
              <a:rPr lang="lv-LV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pakāpeniski</a:t>
            </a:r>
            <a:r>
              <a:rPr lang="en-US" dirty="0" smtClean="0"/>
              <a:t> </a:t>
            </a:r>
            <a:r>
              <a:rPr lang="en-US" dirty="0" err="1" smtClean="0"/>
              <a:t>veidotas</a:t>
            </a:r>
            <a:endParaRPr lang="lv-LV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7FD059-1A66-4802-81B9-E4F250B41474}"/>
              </a:ext>
            </a:extLst>
          </p:cNvPr>
          <p:cNvSpPr txBox="1"/>
          <p:nvPr/>
        </p:nvSpPr>
        <p:spPr>
          <a:xfrm>
            <a:off x="671941" y="3772941"/>
            <a:ext cx="3852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vienota (šobrīd vienkāršota, balstīta vērtēšanas kritērijos) darba samaksas un sociālo garantiju sistēma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D964FA-0477-4F56-9263-A867837FDDD6}"/>
              </a:ext>
            </a:extLst>
          </p:cNvPr>
          <p:cNvSpPr txBox="1"/>
          <p:nvPr/>
        </p:nvSpPr>
        <p:spPr>
          <a:xfrm>
            <a:off x="5064704" y="1155616"/>
            <a:ext cx="385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veikta pāreja uz vienotu dokumentu vadības sistēmu «Namejs»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4DCBEF-04C8-43C3-934B-683D0F4E3EF9}"/>
              </a:ext>
            </a:extLst>
          </p:cNvPr>
          <p:cNvSpPr txBox="1"/>
          <p:nvPr/>
        </p:nvSpPr>
        <p:spPr>
          <a:xfrm>
            <a:off x="5064704" y="1839295"/>
            <a:ext cx="378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veikta pāreja uz vienotu resursu vadības sistēmu (</a:t>
            </a:r>
            <a:r>
              <a:rPr lang="lv-LV" dirty="0" err="1"/>
              <a:t>Horizon</a:t>
            </a:r>
            <a:r>
              <a:rPr lang="lv-LV" dirty="0"/>
              <a:t>, personāls)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7783A9-A8F0-408D-A87E-5CF8722BB40A}"/>
              </a:ext>
            </a:extLst>
          </p:cNvPr>
          <p:cNvSpPr txBox="1"/>
          <p:nvPr/>
        </p:nvSpPr>
        <p:spPr>
          <a:xfrm>
            <a:off x="5064704" y="2502685"/>
            <a:ext cx="40792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turpinās vienotu sistēmu ieviešana: darbinieku pašapkalpošanās (</a:t>
            </a:r>
            <a:r>
              <a:rPr lang="lv-LV" dirty="0" err="1"/>
              <a:t>HoP</a:t>
            </a:r>
            <a:r>
              <a:rPr lang="lv-LV" dirty="0"/>
              <a:t>), finanšu uzskaite (grāmatvedība, </a:t>
            </a:r>
            <a:r>
              <a:rPr lang="lv-LV" dirty="0" err="1"/>
              <a:t>budžetēšana</a:t>
            </a:r>
            <a:r>
              <a:rPr lang="lv-LV" dirty="0"/>
              <a:t>) u</a:t>
            </a:r>
            <a:r>
              <a:rPr lang="en-US" dirty="0" err="1"/>
              <a:t>tml</a:t>
            </a:r>
            <a:r>
              <a:rPr lang="en-US" dirty="0"/>
              <a:t>.</a:t>
            </a:r>
            <a:endParaRPr lang="lv-LV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91CE27-BD58-4702-8185-CE8C815CDABB}"/>
              </a:ext>
            </a:extLst>
          </p:cNvPr>
          <p:cNvSpPr txBox="1"/>
          <p:nvPr/>
        </p:nvSpPr>
        <p:spPr>
          <a:xfrm>
            <a:off x="5023452" y="3410077"/>
            <a:ext cx="3907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pārreģistrēti </a:t>
            </a:r>
            <a:r>
              <a:rPr lang="lv-LV" dirty="0" smtClean="0"/>
              <a:t>transportlīdzekļi</a:t>
            </a:r>
            <a:endParaRPr lang="lv-LV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E479273-8B3F-4A2E-BECC-58C5803B8EC6}"/>
              </a:ext>
            </a:extLst>
          </p:cNvPr>
          <p:cNvSpPr/>
          <p:nvPr/>
        </p:nvSpPr>
        <p:spPr>
          <a:xfrm rot="2700000">
            <a:off x="418494" y="1252561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F77D905-2999-4D07-856B-1F537DB81229}"/>
              </a:ext>
            </a:extLst>
          </p:cNvPr>
          <p:cNvSpPr/>
          <p:nvPr/>
        </p:nvSpPr>
        <p:spPr>
          <a:xfrm rot="2700000">
            <a:off x="418344" y="1825334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408BA6A-43AC-4820-833E-4EBC4EBB921E}"/>
              </a:ext>
            </a:extLst>
          </p:cNvPr>
          <p:cNvSpPr/>
          <p:nvPr/>
        </p:nvSpPr>
        <p:spPr>
          <a:xfrm rot="2700000">
            <a:off x="418346" y="3108751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F58FF3E-5DA1-4A43-9D78-52044D73A507}"/>
              </a:ext>
            </a:extLst>
          </p:cNvPr>
          <p:cNvSpPr/>
          <p:nvPr/>
        </p:nvSpPr>
        <p:spPr>
          <a:xfrm rot="2700000">
            <a:off x="418345" y="3961650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3DC713B-F814-4381-B7ED-3989A596C632}"/>
              </a:ext>
            </a:extLst>
          </p:cNvPr>
          <p:cNvSpPr/>
          <p:nvPr/>
        </p:nvSpPr>
        <p:spPr>
          <a:xfrm rot="2700000">
            <a:off x="4818902" y="1266413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9B8E6F7-61EB-4B9D-A79B-C497BFAA2573}"/>
              </a:ext>
            </a:extLst>
          </p:cNvPr>
          <p:cNvSpPr/>
          <p:nvPr/>
        </p:nvSpPr>
        <p:spPr>
          <a:xfrm rot="2700000">
            <a:off x="4818902" y="1941024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44D0F59-EC52-45B8-ADAE-48628C308C74}"/>
              </a:ext>
            </a:extLst>
          </p:cNvPr>
          <p:cNvSpPr/>
          <p:nvPr/>
        </p:nvSpPr>
        <p:spPr>
          <a:xfrm rot="2700000">
            <a:off x="4818902" y="2597278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422F83-6910-4FC7-846A-B3F0ACCA9F28}"/>
              </a:ext>
            </a:extLst>
          </p:cNvPr>
          <p:cNvSpPr txBox="1"/>
          <p:nvPr/>
        </p:nvSpPr>
        <p:spPr>
          <a:xfrm>
            <a:off x="664145" y="3010070"/>
            <a:ext cx="3907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izveidota struktūra</a:t>
            </a:r>
            <a:r>
              <a:rPr lang="en-US" dirty="0"/>
              <a:t>, </a:t>
            </a:r>
            <a:r>
              <a:rPr lang="lv-LV" dirty="0"/>
              <a:t>izveidotas iepriekš nebijušas/nepieciešamas amata vietas </a:t>
            </a:r>
            <a:r>
              <a:rPr lang="lv-LV" sz="1200" dirty="0"/>
              <a:t>(ainavu arhitekts, uzņēmējdarbības atbalsta speciālisti u</a:t>
            </a:r>
            <a:r>
              <a:rPr lang="en-US" sz="1200" dirty="0"/>
              <a:t>.</a:t>
            </a:r>
            <a:r>
              <a:rPr lang="lv-LV" sz="1200" dirty="0"/>
              <a:t>c.</a:t>
            </a:r>
            <a:r>
              <a:rPr lang="en-US" sz="1200" dirty="0"/>
              <a:t>)</a:t>
            </a:r>
            <a:endParaRPr lang="lv-LV" sz="1200" dirty="0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xmlns="" id="{52C488BB-F040-4CA5-A663-BF8FF91F7626}"/>
              </a:ext>
            </a:extLst>
          </p:cNvPr>
          <p:cNvSpPr/>
          <p:nvPr/>
        </p:nvSpPr>
        <p:spPr>
          <a:xfrm rot="2700000">
            <a:off x="4815702" y="3502440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91CE27-BD58-4702-8185-CE8C815CDABB}"/>
              </a:ext>
            </a:extLst>
          </p:cNvPr>
          <p:cNvSpPr txBox="1"/>
          <p:nvPr/>
        </p:nvSpPr>
        <p:spPr>
          <a:xfrm>
            <a:off x="5024598" y="3858110"/>
            <a:ext cx="3907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 smtClean="0"/>
              <a:t>administratīvās</a:t>
            </a:r>
            <a:r>
              <a:rPr lang="en-US" dirty="0" smtClean="0"/>
              <a:t> </a:t>
            </a:r>
            <a:r>
              <a:rPr lang="en-US" dirty="0" err="1" smtClean="0"/>
              <a:t>teritorijas</a:t>
            </a:r>
            <a:r>
              <a:rPr lang="en-US" dirty="0" smtClean="0"/>
              <a:t> </a:t>
            </a:r>
            <a:r>
              <a:rPr lang="en-US" dirty="0" err="1" smtClean="0"/>
              <a:t>ceļazīmes</a:t>
            </a:r>
            <a:endParaRPr lang="lv-LV" dirty="0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xmlns="" id="{52C488BB-F040-4CA5-A663-BF8FF91F7626}"/>
              </a:ext>
            </a:extLst>
          </p:cNvPr>
          <p:cNvSpPr/>
          <p:nvPr/>
        </p:nvSpPr>
        <p:spPr>
          <a:xfrm rot="2700000">
            <a:off x="4830598" y="3964223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28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34DC581-E0EC-4E0F-B784-F2D7D92B3B41}"/>
              </a:ext>
            </a:extLst>
          </p:cNvPr>
          <p:cNvGrpSpPr/>
          <p:nvPr/>
        </p:nvGrpSpPr>
        <p:grpSpPr>
          <a:xfrm>
            <a:off x="3976255" y="862727"/>
            <a:ext cx="6016316" cy="4855789"/>
            <a:chOff x="4562446" y="1297743"/>
            <a:chExt cx="5326215" cy="4298806"/>
          </a:xfrm>
        </p:grpSpPr>
        <p:pic>
          <p:nvPicPr>
            <p:cNvPr id="1026" name="Picture 2" descr="red apple fruit on four pyle books">
              <a:extLst>
                <a:ext uri="{FF2B5EF4-FFF2-40B4-BE49-F238E27FC236}">
                  <a16:creationId xmlns:a16="http://schemas.microsoft.com/office/drawing/2014/main" xmlns="" id="{3FAABE1D-82C2-4FA3-8D21-A9C643864B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6291" y="2439312"/>
              <a:ext cx="3837709" cy="2709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B15FBA8-E974-417B-9428-D254B0AFBA44}"/>
                </a:ext>
              </a:extLst>
            </p:cNvPr>
            <p:cNvSpPr/>
            <p:nvPr/>
          </p:nvSpPr>
          <p:spPr>
            <a:xfrm rot="1741139">
              <a:off x="4562446" y="4490305"/>
              <a:ext cx="2719811" cy="1106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D15441-4C86-481A-97D9-853BADBD5F07}"/>
                </a:ext>
              </a:extLst>
            </p:cNvPr>
            <p:cNvSpPr/>
            <p:nvPr/>
          </p:nvSpPr>
          <p:spPr>
            <a:xfrm rot="1741139">
              <a:off x="6684272" y="1933470"/>
              <a:ext cx="3204389" cy="1266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ACBDD7A-FD4E-469B-B5BD-04204D9E677A}"/>
                </a:ext>
              </a:extLst>
            </p:cNvPr>
            <p:cNvSpPr/>
            <p:nvPr/>
          </p:nvSpPr>
          <p:spPr>
            <a:xfrm rot="18089917">
              <a:off x="4166764" y="2266503"/>
              <a:ext cx="3204389" cy="1266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A699DE3-EC95-4522-A00A-C018847C515D}"/>
              </a:ext>
            </a:extLst>
          </p:cNvPr>
          <p:cNvCxnSpPr>
            <a:cxnSpLocks/>
          </p:cNvCxnSpPr>
          <p:nvPr/>
        </p:nvCxnSpPr>
        <p:spPr>
          <a:xfrm>
            <a:off x="4572000" y="-180108"/>
            <a:ext cx="0" cy="769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67C991D-309F-415F-94BF-098779852D28}"/>
              </a:ext>
            </a:extLst>
          </p:cNvPr>
          <p:cNvSpPr/>
          <p:nvPr/>
        </p:nvSpPr>
        <p:spPr>
          <a:xfrm rot="2700000">
            <a:off x="4450774" y="33111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333D8F-0566-4A18-9346-25B9098BBF25}"/>
              </a:ext>
            </a:extLst>
          </p:cNvPr>
          <p:cNvSpPr txBox="1"/>
          <p:nvPr/>
        </p:nvSpPr>
        <p:spPr>
          <a:xfrm>
            <a:off x="3493076" y="631895"/>
            <a:ext cx="215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Rezultāts</a:t>
            </a:r>
            <a:r>
              <a:rPr lang="lv-LV" sz="2400" b="1" dirty="0">
                <a:solidFill>
                  <a:schemeClr val="bg2"/>
                </a:solidFill>
              </a:rPr>
              <a:t> (</a:t>
            </a:r>
            <a:r>
              <a:rPr lang="en-US" sz="2400" b="1" dirty="0">
                <a:solidFill>
                  <a:schemeClr val="bg2"/>
                </a:solidFill>
              </a:rPr>
              <a:t>2</a:t>
            </a:r>
            <a:r>
              <a:rPr lang="lv-LV" sz="2400" b="1" dirty="0">
                <a:solidFill>
                  <a:schemeClr val="bg2"/>
                </a:solidFill>
              </a:rPr>
              <a:t>)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F268AF-91D1-43B6-97FB-E6AAFD6022CA}"/>
              </a:ext>
            </a:extLst>
          </p:cNvPr>
          <p:cNvSpPr txBox="1"/>
          <p:nvPr/>
        </p:nvSpPr>
        <p:spPr>
          <a:xfrm>
            <a:off x="444905" y="1176716"/>
            <a:ext cx="76277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lv-LV" sz="1800" b="1" dirty="0" err="1">
                <a:solidFill>
                  <a:schemeClr val="tx1"/>
                </a:solidFill>
              </a:rPr>
              <a:t>aistošo</a:t>
            </a:r>
            <a:r>
              <a:rPr lang="lv-LV" sz="1800" b="1" dirty="0">
                <a:solidFill>
                  <a:schemeClr val="tx1"/>
                </a:solidFill>
              </a:rPr>
              <a:t> noteikumu konsolidācija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sociālajā jomā  (50+ </a:t>
            </a:r>
            <a:r>
              <a:rPr lang="en-US" dirty="0">
                <a:solidFill>
                  <a:schemeClr val="tx1"/>
                </a:solidFill>
              </a:rPr>
              <a:t>→</a:t>
            </a:r>
            <a:r>
              <a:rPr lang="lv-LV" dirty="0">
                <a:solidFill>
                  <a:schemeClr val="tx1"/>
                </a:solidFill>
              </a:rPr>
              <a:t> 4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ēdināšanas maksas atvieglojumi (7 </a:t>
            </a:r>
            <a:r>
              <a:rPr lang="en-US" dirty="0">
                <a:solidFill>
                  <a:schemeClr val="tx1"/>
                </a:solidFill>
              </a:rPr>
              <a:t>→</a:t>
            </a:r>
            <a:r>
              <a:rPr lang="lv-LV" dirty="0">
                <a:solidFill>
                  <a:schemeClr val="tx1"/>
                </a:solidFill>
              </a:rPr>
              <a:t>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>
                <a:solidFill>
                  <a:schemeClr val="tx1"/>
                </a:solidFill>
              </a:rPr>
              <a:t>NĪN</a:t>
            </a:r>
            <a:r>
              <a:rPr lang="lv-LV" dirty="0">
                <a:solidFill>
                  <a:schemeClr val="tx1"/>
                </a:solidFill>
              </a:rPr>
              <a:t> piemērošana (7 </a:t>
            </a:r>
            <a:r>
              <a:rPr lang="en-US" dirty="0">
                <a:solidFill>
                  <a:schemeClr val="tx1"/>
                </a:solidFill>
              </a:rPr>
              <a:t>→</a:t>
            </a:r>
            <a:r>
              <a:rPr lang="lv-LV" dirty="0">
                <a:solidFill>
                  <a:schemeClr val="tx1"/>
                </a:solidFill>
              </a:rPr>
              <a:t> 1)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49CBC4-CCCB-4839-9D48-D5B73477D46F}"/>
              </a:ext>
            </a:extLst>
          </p:cNvPr>
          <p:cNvSpPr txBox="1"/>
          <p:nvPr/>
        </p:nvSpPr>
        <p:spPr>
          <a:xfrm>
            <a:off x="451320" y="2436930"/>
            <a:ext cx="5368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lv-LV" sz="1400" dirty="0"/>
              <a:t>Vienlīdzīgi ēdināšanas maksas atvieglojumi </a:t>
            </a:r>
            <a:r>
              <a:rPr lang="lv-LV" sz="1400" dirty="0" err="1"/>
              <a:t>PII</a:t>
            </a:r>
            <a:r>
              <a:rPr lang="en-US" sz="1400" dirty="0"/>
              <a:t> un</a:t>
            </a:r>
            <a:r>
              <a:rPr lang="lv-LV" sz="1400" dirty="0"/>
              <a:t> skolēniem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736F8B-6C2E-4ADA-87A9-C7C3C3EB5320}"/>
              </a:ext>
            </a:extLst>
          </p:cNvPr>
          <p:cNvSpPr txBox="1"/>
          <p:nvPr/>
        </p:nvSpPr>
        <p:spPr>
          <a:xfrm>
            <a:off x="451320" y="2986603"/>
            <a:ext cx="3526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lv-LV" sz="1400" dirty="0"/>
              <a:t>Vienlīdzīgi sociālie pabalsti, palīdzība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3645F7-45A4-4C05-A02E-AFA634CF38B2}"/>
              </a:ext>
            </a:extLst>
          </p:cNvPr>
          <p:cNvSpPr/>
          <p:nvPr/>
        </p:nvSpPr>
        <p:spPr>
          <a:xfrm rot="2700000">
            <a:off x="-123443" y="2412880"/>
            <a:ext cx="355876" cy="355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815C4A2-1C7B-433F-A364-C508746421C8}"/>
              </a:ext>
            </a:extLst>
          </p:cNvPr>
          <p:cNvSpPr txBox="1"/>
          <p:nvPr/>
        </p:nvSpPr>
        <p:spPr>
          <a:xfrm>
            <a:off x="451320" y="3587616"/>
            <a:ext cx="3526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lv-LV" sz="1400" dirty="0"/>
              <a:t>Vienota NĪN piemērošana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xmlns="" id="{BC208CFC-4247-4FBC-93A8-CBA5EF5D2685}"/>
              </a:ext>
            </a:extLst>
          </p:cNvPr>
          <p:cNvSpPr/>
          <p:nvPr/>
        </p:nvSpPr>
        <p:spPr>
          <a:xfrm rot="2700000">
            <a:off x="522507" y="1535768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xmlns="" id="{2E6AD8D1-ABEF-4ECB-BBD2-3DA4F7D6ACDE}"/>
              </a:ext>
            </a:extLst>
          </p:cNvPr>
          <p:cNvSpPr/>
          <p:nvPr/>
        </p:nvSpPr>
        <p:spPr>
          <a:xfrm rot="2700000">
            <a:off x="522506" y="1758475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xmlns="" id="{07BBFBBE-FB86-499F-A7D9-223DAE8B95EC}"/>
              </a:ext>
            </a:extLst>
          </p:cNvPr>
          <p:cNvSpPr/>
          <p:nvPr/>
        </p:nvSpPr>
        <p:spPr>
          <a:xfrm rot="2700000">
            <a:off x="522507" y="1982893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D14F40-A9DD-4B32-83B2-9AD72C1DB4C1}"/>
              </a:ext>
            </a:extLst>
          </p:cNvPr>
          <p:cNvSpPr/>
          <p:nvPr/>
        </p:nvSpPr>
        <p:spPr>
          <a:xfrm rot="2700000">
            <a:off x="-123444" y="2962552"/>
            <a:ext cx="355876" cy="355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E072F25-8002-489A-9CAC-E6A9417C347A}"/>
              </a:ext>
            </a:extLst>
          </p:cNvPr>
          <p:cNvSpPr/>
          <p:nvPr/>
        </p:nvSpPr>
        <p:spPr>
          <a:xfrm rot="2700000">
            <a:off x="-123444" y="3563566"/>
            <a:ext cx="355876" cy="355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50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 rot="8574010">
            <a:off x="4762483" y="276289"/>
            <a:ext cx="5256369" cy="3285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1"/>
          </p:nvPr>
        </p:nvSpPr>
        <p:spPr>
          <a:xfrm>
            <a:off x="331550" y="2012944"/>
            <a:ext cx="4108500" cy="147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lv-LV" sz="3400" b="1" dirty="0"/>
              <a:t>Vienota Valmieras novada pašvaldības policija </a:t>
            </a:r>
            <a:endParaRPr sz="3400" b="1" dirty="0"/>
          </a:p>
        </p:txBody>
      </p:sp>
      <p:sp>
        <p:nvSpPr>
          <p:cNvPr id="223" name="Google Shape;223;p24"/>
          <p:cNvSpPr txBox="1"/>
          <p:nvPr/>
        </p:nvSpPr>
        <p:spPr>
          <a:xfrm>
            <a:off x="4954225" y="2747235"/>
            <a:ext cx="3019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rgbClr val="FFFFFF"/>
                </a:solidFill>
              </a:rPr>
              <a:t>vienots atbalsta tālrunis visā novadā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24" name="Google Shape;224;p24"/>
          <p:cNvSpPr txBox="1"/>
          <p:nvPr/>
        </p:nvSpPr>
        <p:spPr>
          <a:xfrm flipH="1">
            <a:off x="4806325" y="1769642"/>
            <a:ext cx="3315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400" b="1" dirty="0">
                <a:solidFill>
                  <a:schemeClr val="bg1"/>
                </a:solidFill>
              </a:rPr>
              <a:t>8484</a:t>
            </a:r>
            <a:endParaRPr sz="5400" b="1" dirty="0">
              <a:solidFill>
                <a:schemeClr val="bg1"/>
              </a:solidFill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534" y="1425155"/>
            <a:ext cx="342882" cy="3428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591C505-4502-4FEA-BFB5-0FBD67E39A6E}"/>
              </a:ext>
            </a:extLst>
          </p:cNvPr>
          <p:cNvCxnSpPr>
            <a:cxnSpLocks/>
          </p:cNvCxnSpPr>
          <p:nvPr/>
        </p:nvCxnSpPr>
        <p:spPr>
          <a:xfrm>
            <a:off x="4572000" y="-180108"/>
            <a:ext cx="0" cy="769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C868A5-65CC-4A4D-87A6-2601AB642A0A}"/>
              </a:ext>
            </a:extLst>
          </p:cNvPr>
          <p:cNvSpPr/>
          <p:nvPr/>
        </p:nvSpPr>
        <p:spPr>
          <a:xfrm rot="2700000">
            <a:off x="4450774" y="33111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24E82F-4DA1-45D7-B458-F714017AC523}"/>
              </a:ext>
            </a:extLst>
          </p:cNvPr>
          <p:cNvSpPr txBox="1"/>
          <p:nvPr/>
        </p:nvSpPr>
        <p:spPr>
          <a:xfrm>
            <a:off x="3493076" y="631895"/>
            <a:ext cx="215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Rezultāts</a:t>
            </a:r>
            <a:r>
              <a:rPr lang="lv-LV" sz="2400" b="1" dirty="0">
                <a:solidFill>
                  <a:schemeClr val="bg2"/>
                </a:solidFill>
              </a:rPr>
              <a:t> (</a:t>
            </a:r>
            <a:r>
              <a:rPr lang="en-US" sz="2400" b="1" dirty="0">
                <a:solidFill>
                  <a:schemeClr val="bg2"/>
                </a:solidFill>
              </a:rPr>
              <a:t>3</a:t>
            </a:r>
            <a:r>
              <a:rPr lang="lv-LV" sz="2400" b="1" dirty="0">
                <a:solidFill>
                  <a:schemeClr val="bg2"/>
                </a:solidFill>
              </a:rPr>
              <a:t>)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70199" y="356975"/>
            <a:ext cx="3982500" cy="9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/>
              <a:t>Iedzīvotāji, teritorija un apdzīvotības blīvums</a:t>
            </a:r>
            <a:endParaRPr b="1"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l="7746" t="1192" r="5115" b="1880"/>
          <a:stretch/>
        </p:blipFill>
        <p:spPr>
          <a:xfrm>
            <a:off x="4436250" y="0"/>
            <a:ext cx="4711185" cy="5143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9" name="Google Shape;99;p15"/>
          <p:cNvGraphicFramePr/>
          <p:nvPr>
            <p:extLst>
              <p:ext uri="{D42A27DB-BD31-4B8C-83A1-F6EECF244321}">
                <p14:modId xmlns:p14="http://schemas.microsoft.com/office/powerpoint/2010/main" val="2220994190"/>
              </p:ext>
            </p:extLst>
          </p:nvPr>
        </p:nvGraphicFramePr>
        <p:xfrm>
          <a:off x="289398" y="1447560"/>
          <a:ext cx="4285275" cy="2305140"/>
        </p:xfrm>
        <a:graphic>
          <a:graphicData uri="http://schemas.openxmlformats.org/drawingml/2006/table">
            <a:tbl>
              <a:tblPr>
                <a:noFill/>
                <a:tableStyleId>{6079B8A2-7B8D-496A-8937-A2233B9E74F2}</a:tableStyleId>
              </a:tblPr>
              <a:tblGrid>
                <a:gridCol w="1537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8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v-LV" sz="1100" b="1" dirty="0"/>
                        <a:t>Iedzīvotāju skaits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 dirty="0"/>
                        <a:t>Teritorija (km2)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 dirty="0"/>
                        <a:t>Apdzīvotības blīvums</a:t>
                      </a:r>
                      <a:endParaRPr sz="1100" b="1" dirty="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Valmiera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dirty="0"/>
                        <a:t>24 868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/>
                        <a:t>19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/>
                        <a:t>1 309</a:t>
                      </a:r>
                      <a:endParaRPr sz="1100" b="1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Burtnieku </a:t>
                      </a:r>
                      <a:r>
                        <a:rPr lang="lv-LV" sz="1100" b="1"/>
                        <a:t>apvienība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dirty="0"/>
                        <a:t>7 579</a:t>
                      </a:r>
                      <a:endParaRPr sz="1100" dirty="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702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/>
                        <a:t>11</a:t>
                      </a:r>
                      <a:endParaRPr sz="1100" b="1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Kocēnu </a:t>
                      </a:r>
                      <a:r>
                        <a:rPr lang="lv-LV" sz="1100" b="1"/>
                        <a:t>apvienība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6 140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499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/>
                        <a:t>12</a:t>
                      </a:r>
                      <a:endParaRPr sz="1100" b="1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/>
                        <a:t>Rūjienas</a:t>
                      </a:r>
                      <a:r>
                        <a:rPr lang="lv-LV" sz="1100" b="1" u="none" strike="noStrike" cap="none"/>
                        <a:t> </a:t>
                      </a:r>
                      <a:r>
                        <a:rPr lang="lv-LV" sz="1100" b="1">
                          <a:solidFill>
                            <a:schemeClr val="dk1"/>
                          </a:solidFill>
                        </a:rPr>
                        <a:t>apvienība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4 929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353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/>
                        <a:t>14</a:t>
                      </a:r>
                      <a:endParaRPr sz="1100" b="1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Strenču </a:t>
                      </a:r>
                      <a:r>
                        <a:rPr lang="lv-LV" sz="1100" b="1">
                          <a:solidFill>
                            <a:schemeClr val="dk1"/>
                          </a:solidFill>
                        </a:rPr>
                        <a:t>apvienība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3 218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dirty="0"/>
                        <a:t>375</a:t>
                      </a:r>
                      <a:endParaRPr sz="1100" dirty="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/>
                        <a:t>9</a:t>
                      </a:r>
                      <a:endParaRPr sz="1100" b="1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/>
                        <a:t>Mazsalacas apvienība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3 078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dirty="0"/>
                        <a:t>417</a:t>
                      </a:r>
                      <a:endParaRPr sz="1100" dirty="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/>
                        <a:t>7</a:t>
                      </a:r>
                      <a:endParaRPr sz="1100" b="1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/>
                        <a:t>Brenguļu, Kauguru un Trikātas apvienība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3 059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301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 dirty="0"/>
                        <a:t>10</a:t>
                      </a:r>
                      <a:endParaRPr sz="1100" b="1" dirty="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Naukšēnu </a:t>
                      </a:r>
                      <a:r>
                        <a:rPr lang="lv-LV" sz="1100" b="1">
                          <a:solidFill>
                            <a:schemeClr val="dk1"/>
                          </a:solidFill>
                        </a:rPr>
                        <a:t>apvienība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1 771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/>
                        <a:t>281</a:t>
                      </a:r>
                      <a:endParaRPr sz="110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b="1" dirty="0"/>
                        <a:t>6</a:t>
                      </a:r>
                      <a:endParaRPr sz="1100" b="1" dirty="0"/>
                    </a:p>
                  </a:txBody>
                  <a:tcPr marL="5725" marR="5725" marT="57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0" name="Google Shape;100;p15"/>
          <p:cNvSpPr txBox="1"/>
          <p:nvPr/>
        </p:nvSpPr>
        <p:spPr>
          <a:xfrm>
            <a:off x="1865525" y="3852675"/>
            <a:ext cx="7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54 642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709425" y="3852675"/>
            <a:ext cx="7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2 947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630175" y="3852675"/>
            <a:ext cx="7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19</a:t>
            </a:r>
            <a:endParaRPr b="1">
              <a:solidFill>
                <a:srgbClr val="4646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469900" y="357187"/>
            <a:ext cx="31797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52E3F"/>
              </a:buClr>
              <a:buSzPts val="2400"/>
              <a:buFont typeface="Arial"/>
              <a:buNone/>
            </a:pPr>
            <a:r>
              <a:rPr lang="lv-LV" sz="2400" b="1" i="0" u="none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rPr>
              <a:t>Valmieras novads</a:t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382900" y="1164700"/>
            <a:ext cx="19704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Bērzaines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Brenguļu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Burtnieku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Dikļu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Ēveles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Ipiķu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Jeru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Jērcēnu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Kauguru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Kocēnu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Ķoņu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Lodes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Matīšu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Mazsalacas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Naukšēnu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Plāņu pagasts,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Ramatas pagasts,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82587" y="796925"/>
            <a:ext cx="144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E3F"/>
              </a:buClr>
              <a:buSzPts val="1500"/>
              <a:buFont typeface="Arial"/>
              <a:buNone/>
            </a:pPr>
            <a:r>
              <a:rPr lang="lv-LV" sz="1500" b="1" i="0" u="none" strike="noStrike" cap="none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v-LV" sz="1500" b="1">
                <a:solidFill>
                  <a:srgbClr val="252E3F"/>
                </a:solidFill>
              </a:rPr>
              <a:t>6</a:t>
            </a:r>
            <a:r>
              <a:rPr lang="lv-LV" sz="1500" b="1" i="0" u="none" strike="noStrike" cap="none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rPr>
              <a:t> pagasti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208212" y="3543300"/>
            <a:ext cx="214312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Mazsalacas pilsēta,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Rūjienas pilsēta,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Sedas pilsēta,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Strenču pilsēta,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3B"/>
              </a:buClr>
              <a:buSzPts val="1200"/>
              <a:buFont typeface="Arial"/>
              <a:buAutoNum type="arabicPeriod"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Valmieras valstspilsēta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208212" y="3219450"/>
            <a:ext cx="14414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E3F"/>
              </a:buClr>
              <a:buSzPts val="1500"/>
              <a:buFont typeface="Arial"/>
              <a:buNone/>
            </a:pPr>
            <a:r>
              <a:rPr lang="lv-LV" sz="1500" b="1" i="0" u="none" strike="noStrike" cap="none">
                <a:solidFill>
                  <a:srgbClr val="252E3F"/>
                </a:solidFill>
                <a:latin typeface="Arial"/>
                <a:ea typeface="Arial"/>
                <a:cs typeface="Arial"/>
                <a:sym typeface="Arial"/>
              </a:rPr>
              <a:t>5 pilsētas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147550" y="1120775"/>
            <a:ext cx="1992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18. Rencēnu pagasts,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19. Sēļu pagasts,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20. Skaņkalnes pagasts,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21. Trikātas </a:t>
            </a:r>
            <a:r>
              <a:rPr lang="lv-LV" sz="1200">
                <a:solidFill>
                  <a:srgbClr val="26303B"/>
                </a:solidFill>
              </a:rPr>
              <a:t>pagasts</a:t>
            </a: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22. Vaidavas pagasts,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23. Valmieras pagasts,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24. Vecates pagasts,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25. Vilpulkas pagasts,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200" b="0" i="0" u="none" strike="noStrike" cap="none">
                <a:solidFill>
                  <a:srgbClr val="26303B"/>
                </a:solidFill>
                <a:latin typeface="Arial"/>
                <a:ea typeface="Arial"/>
                <a:cs typeface="Arial"/>
                <a:sym typeface="Arial"/>
              </a:rPr>
              <a:t>26. Zilākalna pagasts.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126" y="240550"/>
            <a:ext cx="4662398" cy="4662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F80328F-1CE5-4F80-A867-222DCDCC9F51}"/>
              </a:ext>
            </a:extLst>
          </p:cNvPr>
          <p:cNvCxnSpPr>
            <a:cxnSpLocks/>
          </p:cNvCxnSpPr>
          <p:nvPr/>
        </p:nvCxnSpPr>
        <p:spPr>
          <a:xfrm>
            <a:off x="4572000" y="-110836"/>
            <a:ext cx="0" cy="351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62CD07-3BCE-4AEE-A110-EDE6DE0E03B4}"/>
              </a:ext>
            </a:extLst>
          </p:cNvPr>
          <p:cNvCxnSpPr>
            <a:cxnSpLocks/>
          </p:cNvCxnSpPr>
          <p:nvPr/>
        </p:nvCxnSpPr>
        <p:spPr>
          <a:xfrm>
            <a:off x="4558145" y="4902948"/>
            <a:ext cx="0" cy="351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A699DE3-EC95-4522-A00A-C018847C515D}"/>
              </a:ext>
            </a:extLst>
          </p:cNvPr>
          <p:cNvCxnSpPr>
            <a:cxnSpLocks/>
          </p:cNvCxnSpPr>
          <p:nvPr/>
        </p:nvCxnSpPr>
        <p:spPr>
          <a:xfrm>
            <a:off x="4572000" y="-180108"/>
            <a:ext cx="0" cy="769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67C991D-309F-415F-94BF-098779852D28}"/>
              </a:ext>
            </a:extLst>
          </p:cNvPr>
          <p:cNvSpPr/>
          <p:nvPr/>
        </p:nvSpPr>
        <p:spPr>
          <a:xfrm rot="2700000">
            <a:off x="4450774" y="33111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333D8F-0566-4A18-9346-25B9098BBF25}"/>
              </a:ext>
            </a:extLst>
          </p:cNvPr>
          <p:cNvSpPr txBox="1"/>
          <p:nvPr/>
        </p:nvSpPr>
        <p:spPr>
          <a:xfrm>
            <a:off x="3493076" y="631895"/>
            <a:ext cx="215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Rezultāts</a:t>
            </a:r>
            <a:r>
              <a:rPr lang="lv-LV" sz="2400" b="1" dirty="0">
                <a:solidFill>
                  <a:schemeClr val="bg2"/>
                </a:solidFill>
              </a:rPr>
              <a:t> (</a:t>
            </a:r>
            <a:r>
              <a:rPr lang="en-US" sz="2400" b="1" dirty="0">
                <a:solidFill>
                  <a:schemeClr val="bg2"/>
                </a:solidFill>
              </a:rPr>
              <a:t>4</a:t>
            </a:r>
            <a:r>
              <a:rPr lang="lv-LV" sz="2400" b="1" dirty="0">
                <a:solidFill>
                  <a:schemeClr val="bg2"/>
                </a:solidFill>
              </a:rPr>
              <a:t>)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A626B4-EF7C-44EA-BC64-B04CF7C1996F}"/>
              </a:ext>
            </a:extLst>
          </p:cNvPr>
          <p:cNvSpPr txBox="1"/>
          <p:nvPr/>
        </p:nvSpPr>
        <p:spPr>
          <a:xfrm>
            <a:off x="302456" y="128719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/>
              <a:t>Klientu</a:t>
            </a:r>
            <a:r>
              <a:rPr lang="en-US" sz="1800" b="1" dirty="0"/>
              <a:t> </a:t>
            </a:r>
            <a:r>
              <a:rPr lang="en-US" sz="1800" b="1" dirty="0" err="1"/>
              <a:t>apkalpošanas</a:t>
            </a:r>
            <a:r>
              <a:rPr lang="en-US" sz="1800" b="1" dirty="0"/>
              <a:t> </a:t>
            </a:r>
            <a:r>
              <a:rPr lang="en-US" sz="1800" b="1" dirty="0" err="1"/>
              <a:t>centri</a:t>
            </a:r>
            <a:endParaRPr lang="lv-LV" sz="1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6AA050-77E1-4776-842D-5105A1A9F162}"/>
              </a:ext>
            </a:extLst>
          </p:cNvPr>
          <p:cNvSpPr/>
          <p:nvPr/>
        </p:nvSpPr>
        <p:spPr>
          <a:xfrm rot="725347">
            <a:off x="93452" y="2547027"/>
            <a:ext cx="7910992" cy="178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91A350-1B60-48AD-BFC8-42687C93AA6F}"/>
              </a:ext>
            </a:extLst>
          </p:cNvPr>
          <p:cNvSpPr txBox="1"/>
          <p:nvPr/>
        </p:nvSpPr>
        <p:spPr>
          <a:xfrm>
            <a:off x="636527" y="2301408"/>
            <a:ext cx="3412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solidFill>
                  <a:schemeClr val="bg1"/>
                </a:solidFill>
              </a:rPr>
              <a:t>7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lv-LV" sz="4000" dirty="0">
                <a:solidFill>
                  <a:schemeClr val="bg1"/>
                </a:solidFill>
              </a:rPr>
              <a:t>VPVKAC </a:t>
            </a:r>
            <a:r>
              <a:rPr lang="en-US" sz="4000" dirty="0">
                <a:solidFill>
                  <a:schemeClr val="bg1"/>
                </a:solidFill>
              </a:rPr>
              <a:t>+ 34 </a:t>
            </a:r>
            <a:r>
              <a:rPr lang="en-US" sz="4000" dirty="0" err="1">
                <a:solidFill>
                  <a:schemeClr val="bg1"/>
                </a:solidFill>
              </a:rPr>
              <a:t>bibliotēkas</a:t>
            </a:r>
            <a:endParaRPr lang="lv-LV" sz="4000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65325DD-0353-4CFA-86C0-B1E69BFF7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4"/>
          <a:stretch/>
        </p:blipFill>
        <p:spPr bwMode="auto">
          <a:xfrm>
            <a:off x="5481109" y="921459"/>
            <a:ext cx="3746763" cy="37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701325" y="1133375"/>
            <a:ext cx="4146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100" dirty="0"/>
              <a:t>Valmieras novada ilgtspējīgas attīstības stratēģijas 2022.-2038.gadam izstrāde</a:t>
            </a:r>
            <a:endParaRPr sz="2100" dirty="0"/>
          </a:p>
        </p:txBody>
      </p:sp>
      <p:sp>
        <p:nvSpPr>
          <p:cNvPr id="232" name="Google Shape;232;p25"/>
          <p:cNvSpPr txBox="1"/>
          <p:nvPr/>
        </p:nvSpPr>
        <p:spPr>
          <a:xfrm>
            <a:off x="701325" y="2538550"/>
            <a:ext cx="4260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100" dirty="0"/>
              <a:t>Valmieras novada attīstības programmas 2022.-2028.gadam izstrāde</a:t>
            </a:r>
            <a:endParaRPr sz="2100" dirty="0"/>
          </a:p>
        </p:txBody>
      </p:sp>
      <p:sp>
        <p:nvSpPr>
          <p:cNvPr id="233" name="Google Shape;233;p25"/>
          <p:cNvSpPr txBox="1"/>
          <p:nvPr/>
        </p:nvSpPr>
        <p:spPr>
          <a:xfrm>
            <a:off x="396524" y="372550"/>
            <a:ext cx="3448111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400" b="1" dirty="0">
                <a:solidFill>
                  <a:srgbClr val="252E3F"/>
                </a:solidFill>
              </a:rPr>
              <a:t>07.2021.uzsākta</a:t>
            </a:r>
            <a:endParaRPr sz="3400" b="1" dirty="0">
              <a:solidFill>
                <a:srgbClr val="252E3F"/>
              </a:solidFill>
            </a:endParaRPr>
          </a:p>
        </p:txBody>
      </p:sp>
      <p:sp>
        <p:nvSpPr>
          <p:cNvPr id="234" name="Google Shape;234;p25"/>
          <p:cNvSpPr/>
          <p:nvPr/>
        </p:nvSpPr>
        <p:spPr>
          <a:xfrm rot="2700000">
            <a:off x="-217051" y="1253415"/>
            <a:ext cx="705551" cy="705551"/>
          </a:xfrm>
          <a:prstGeom prst="rect">
            <a:avLst/>
          </a:prstGeom>
          <a:solidFill>
            <a:srgbClr val="FFB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"/>
          <p:cNvSpPr/>
          <p:nvPr/>
        </p:nvSpPr>
        <p:spPr>
          <a:xfrm rot="2700000">
            <a:off x="-217051" y="2762965"/>
            <a:ext cx="705551" cy="705551"/>
          </a:xfrm>
          <a:prstGeom prst="rect">
            <a:avLst/>
          </a:prstGeom>
          <a:solidFill>
            <a:srgbClr val="FFB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5235">
            <a:off x="5101925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602450" y="157925"/>
            <a:ext cx="5939100" cy="6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1" dirty="0"/>
              <a:t>Valmieras novada pašvaldības budžets, 118,2mlj/</a:t>
            </a:r>
            <a:r>
              <a:rPr lang="lv-LV" sz="2000" b="1" dirty="0" err="1"/>
              <a:t>eur</a:t>
            </a:r>
            <a:endParaRPr sz="2000" b="1" dirty="0"/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l="302" t="694" r="2060" b="5514"/>
          <a:stretch/>
        </p:blipFill>
        <p:spPr>
          <a:xfrm>
            <a:off x="194300" y="875125"/>
            <a:ext cx="5465976" cy="35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910175" y="9037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37,80%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788650" y="926825"/>
            <a:ext cx="115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izglītība</a:t>
            </a:r>
            <a:endParaRPr sz="1100"/>
          </a:p>
        </p:txBody>
      </p:sp>
      <p:sp>
        <p:nvSpPr>
          <p:cNvPr id="142" name="Google Shape;142;p19"/>
          <p:cNvSpPr txBox="1"/>
          <p:nvPr/>
        </p:nvSpPr>
        <p:spPr>
          <a:xfrm>
            <a:off x="5910175" y="13570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17,79%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788650" y="1303925"/>
            <a:ext cx="20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pašvaldības teritoriju un ēku uzturēšanas izdevumi</a:t>
            </a:r>
            <a:endParaRPr sz="1100"/>
          </a:p>
        </p:txBody>
      </p:sp>
      <p:sp>
        <p:nvSpPr>
          <p:cNvPr id="144" name="Google Shape;144;p19"/>
          <p:cNvSpPr txBox="1"/>
          <p:nvPr/>
        </p:nvSpPr>
        <p:spPr>
          <a:xfrm>
            <a:off x="5910175" y="19795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16,25%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788650" y="1850225"/>
            <a:ext cx="2169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izdevumi kultūras, atpūtas pakalpojumu (tostarp sports) nodrošināšanai un reliģijai</a:t>
            </a:r>
            <a:endParaRPr sz="1100"/>
          </a:p>
        </p:txBody>
      </p:sp>
      <p:sp>
        <p:nvSpPr>
          <p:cNvPr id="146" name="Google Shape;146;p19"/>
          <p:cNvSpPr txBox="1"/>
          <p:nvPr/>
        </p:nvSpPr>
        <p:spPr>
          <a:xfrm>
            <a:off x="5910175" y="25090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10,26%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788650" y="2532125"/>
            <a:ext cx="204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sociālajai aizsardzībai</a:t>
            </a:r>
            <a:endParaRPr sz="1100"/>
          </a:p>
        </p:txBody>
      </p:sp>
      <p:sp>
        <p:nvSpPr>
          <p:cNvPr id="148" name="Google Shape;148;p19"/>
          <p:cNvSpPr txBox="1"/>
          <p:nvPr/>
        </p:nvSpPr>
        <p:spPr>
          <a:xfrm>
            <a:off x="5910175" y="29623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 8,95%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788650" y="2909225"/>
            <a:ext cx="216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ekonomiskās darbības veicināšanai</a:t>
            </a:r>
            <a:endParaRPr sz="1100"/>
          </a:p>
        </p:txBody>
      </p:sp>
      <p:sp>
        <p:nvSpPr>
          <p:cNvPr id="150" name="Google Shape;150;p19"/>
          <p:cNvSpPr txBox="1"/>
          <p:nvPr/>
        </p:nvSpPr>
        <p:spPr>
          <a:xfrm>
            <a:off x="5910175" y="34324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 5,88%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788650" y="3455525"/>
            <a:ext cx="216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izpildvarai</a:t>
            </a:r>
            <a:endParaRPr sz="1100"/>
          </a:p>
        </p:txBody>
      </p:sp>
      <p:sp>
        <p:nvSpPr>
          <p:cNvPr id="152" name="Google Shape;152;p19"/>
          <p:cNvSpPr txBox="1"/>
          <p:nvPr/>
        </p:nvSpPr>
        <p:spPr>
          <a:xfrm>
            <a:off x="5910175" y="43921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 1,01%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6788650" y="4339025"/>
            <a:ext cx="216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sabiedriskās drošības un kārtības nodrošināšanai</a:t>
            </a:r>
            <a:endParaRPr sz="1100"/>
          </a:p>
        </p:txBody>
      </p:sp>
      <p:sp>
        <p:nvSpPr>
          <p:cNvPr id="154" name="Google Shape;154;p19"/>
          <p:cNvSpPr txBox="1"/>
          <p:nvPr/>
        </p:nvSpPr>
        <p:spPr>
          <a:xfrm>
            <a:off x="5910175" y="3885725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rgbClr val="4646DB"/>
                </a:solidFill>
              </a:rPr>
              <a:t>2,06%</a:t>
            </a:r>
            <a:endParaRPr b="1">
              <a:solidFill>
                <a:srgbClr val="4646DB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788650" y="3832625"/>
            <a:ext cx="216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/>
              <a:t>vides aizsardzībai un veselības veicināšanai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470200" y="356975"/>
            <a:ext cx="7782300" cy="45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/>
              <a:t>Ietaupījums pašvaldības vadības līmenī</a:t>
            </a:r>
            <a:endParaRPr b="1" dirty="0"/>
          </a:p>
        </p:txBody>
      </p:sp>
      <p:graphicFrame>
        <p:nvGraphicFramePr>
          <p:cNvPr id="162" name="Google Shape;162;p20"/>
          <p:cNvGraphicFramePr/>
          <p:nvPr>
            <p:extLst>
              <p:ext uri="{D42A27DB-BD31-4B8C-83A1-F6EECF244321}">
                <p14:modId xmlns:p14="http://schemas.microsoft.com/office/powerpoint/2010/main" val="3068867876"/>
              </p:ext>
            </p:extLst>
          </p:nvPr>
        </p:nvGraphicFramePr>
        <p:xfrm>
          <a:off x="234675" y="1328304"/>
          <a:ext cx="8402225" cy="2453445"/>
        </p:xfrm>
        <a:graphic>
          <a:graphicData uri="http://schemas.openxmlformats.org/drawingml/2006/table">
            <a:tbl>
              <a:tblPr>
                <a:noFill/>
                <a:tableStyleId>{ECDF4AB3-653B-45A4-94ED-BAEAFEA87D8B}</a:tableStyleId>
              </a:tblPr>
              <a:tblGrid>
                <a:gridCol w="177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8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2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700" b="1" dirty="0">
                          <a:solidFill>
                            <a:srgbClr val="FFFFFF"/>
                          </a:solidFill>
                        </a:rPr>
                        <a:t>Amata vienību skaits</a:t>
                      </a:r>
                      <a:endParaRPr sz="7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700" b="1" dirty="0">
                          <a:solidFill>
                            <a:srgbClr val="FFFFFF"/>
                          </a:solidFill>
                        </a:rPr>
                        <a:t>Atalgojums pirms nodokļu nomaksas eiro mēnesī</a:t>
                      </a:r>
                      <a:endParaRPr sz="7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700" b="1" dirty="0">
                          <a:solidFill>
                            <a:srgbClr val="FFFFFF"/>
                          </a:solidFill>
                        </a:rPr>
                        <a:t>Amata vienību skaits</a:t>
                      </a:r>
                      <a:endParaRPr sz="700" b="1" dirty="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700" b="1" dirty="0">
                          <a:solidFill>
                            <a:srgbClr val="FFFFFF"/>
                          </a:solidFill>
                        </a:rPr>
                        <a:t>Atalgojums pirms nodokļu nomaksas eiro mēnesī</a:t>
                      </a:r>
                      <a:endParaRPr sz="7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800" b="1" dirty="0">
                          <a:solidFill>
                            <a:schemeClr val="dk1"/>
                          </a:solidFill>
                        </a:rPr>
                        <a:t>Domes priekšsēdētājs</a:t>
                      </a:r>
                      <a:endParaRPr sz="800" b="1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8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18 649 €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1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3 554 €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800" b="1" dirty="0">
                          <a:solidFill>
                            <a:schemeClr val="dk1"/>
                          </a:solidFill>
                        </a:rPr>
                        <a:t>Domes priekšsēdētāja vietnieks</a:t>
                      </a:r>
                      <a:endParaRPr sz="800" b="1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3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7 085 </a:t>
                      </a:r>
                      <a:r>
                        <a:rPr lang="lv-LV" sz="1200" dirty="0">
                          <a:solidFill>
                            <a:schemeClr val="dk1"/>
                          </a:solidFill>
                        </a:rPr>
                        <a:t>€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3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9 375 </a:t>
                      </a:r>
                      <a:r>
                        <a:rPr lang="lv-LV" sz="1200" dirty="0">
                          <a:solidFill>
                            <a:schemeClr val="dk1"/>
                          </a:solidFill>
                        </a:rPr>
                        <a:t>€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800" b="1" dirty="0">
                          <a:solidFill>
                            <a:schemeClr val="dk1"/>
                          </a:solidFill>
                        </a:rPr>
                        <a:t>Domes deputāts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83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16 997 €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15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dirty="0"/>
                        <a:t>9 447 €</a:t>
                      </a:r>
                      <a:endParaRPr sz="1200" dirty="0"/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solidFill>
                            <a:schemeClr val="dk1"/>
                          </a:solidFill>
                        </a:rPr>
                        <a:t>Kopā</a:t>
                      </a:r>
                      <a:r>
                        <a:rPr lang="en-US" sz="800" b="1" dirty="0">
                          <a:solidFill>
                            <a:schemeClr val="dk1"/>
                          </a:solidFill>
                        </a:rPr>
                        <a:t>:</a:t>
                      </a:r>
                      <a:endParaRPr sz="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</a:rPr>
                        <a:t>94</a:t>
                      </a:r>
                      <a:endParaRPr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</a:rPr>
                        <a:t>42 731 </a:t>
                      </a:r>
                      <a:r>
                        <a:rPr lang="lv-LV" sz="1200" i="1" dirty="0">
                          <a:solidFill>
                            <a:schemeClr val="bg1"/>
                          </a:solidFill>
                        </a:rPr>
                        <a:t>€</a:t>
                      </a:r>
                      <a:endParaRPr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</a:rPr>
                        <a:t>22 376 </a:t>
                      </a:r>
                      <a:r>
                        <a:rPr lang="lv-LV" sz="1200" i="1" dirty="0">
                          <a:solidFill>
                            <a:schemeClr val="bg1"/>
                          </a:solidFill>
                        </a:rPr>
                        <a:t>€</a:t>
                      </a:r>
                      <a:endParaRPr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43933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FFB40B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4646DB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3" name="Google Shape;163;p20"/>
          <p:cNvSpPr txBox="1"/>
          <p:nvPr/>
        </p:nvSpPr>
        <p:spPr>
          <a:xfrm>
            <a:off x="2748225" y="1004304"/>
            <a:ext cx="159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/>
              <a:t>PIRMS reformas</a:t>
            </a:r>
            <a:endParaRPr b="1"/>
          </a:p>
        </p:txBody>
      </p:sp>
      <p:sp>
        <p:nvSpPr>
          <p:cNvPr id="164" name="Google Shape;164;p20"/>
          <p:cNvSpPr txBox="1"/>
          <p:nvPr/>
        </p:nvSpPr>
        <p:spPr>
          <a:xfrm>
            <a:off x="6072475" y="1004304"/>
            <a:ext cx="159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/>
              <a:t>PĒC reformas</a:t>
            </a:r>
            <a:endParaRPr b="1"/>
          </a:p>
        </p:txBody>
      </p:sp>
      <p:sp>
        <p:nvSpPr>
          <p:cNvPr id="165" name="Google Shape;165;p20"/>
          <p:cNvSpPr/>
          <p:nvPr/>
        </p:nvSpPr>
        <p:spPr>
          <a:xfrm rot="342669">
            <a:off x="6033463" y="4088357"/>
            <a:ext cx="3090038" cy="1296135"/>
          </a:xfrm>
          <a:prstGeom prst="rect">
            <a:avLst/>
          </a:prstGeom>
          <a:solidFill>
            <a:srgbClr val="4646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6116775" y="4208625"/>
            <a:ext cx="299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</a:rPr>
              <a:t>300 660 </a:t>
            </a:r>
            <a:r>
              <a:rPr lang="lv-LV" sz="2800" b="1" dirty="0">
                <a:solidFill>
                  <a:schemeClr val="lt1"/>
                </a:solidFill>
              </a:rPr>
              <a:t>€ </a:t>
            </a:r>
            <a:r>
              <a:rPr lang="lv-LV" dirty="0">
                <a:solidFill>
                  <a:schemeClr val="lt1"/>
                </a:solidFill>
              </a:rPr>
              <a:t>gadā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7" name="Google Shape;167;p20"/>
          <p:cNvSpPr/>
          <p:nvPr/>
        </p:nvSpPr>
        <p:spPr>
          <a:xfrm rot="342669">
            <a:off x="2627163" y="4088357"/>
            <a:ext cx="3090038" cy="1296135"/>
          </a:xfrm>
          <a:prstGeom prst="rect">
            <a:avLst/>
          </a:prstGeom>
          <a:solidFill>
            <a:srgbClr val="4646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2881600" y="4208625"/>
            <a:ext cx="234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</a:rPr>
              <a:t>20 355 </a:t>
            </a:r>
            <a:r>
              <a:rPr lang="lv-LV" sz="2800" b="1" dirty="0">
                <a:solidFill>
                  <a:schemeClr val="lt1"/>
                </a:solidFill>
              </a:rPr>
              <a:t>€ </a:t>
            </a:r>
            <a:r>
              <a:rPr lang="lv-LV" dirty="0">
                <a:solidFill>
                  <a:schemeClr val="lt1"/>
                </a:solidFill>
              </a:rPr>
              <a:t>mēnesī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 flipH="1">
            <a:off x="1089400" y="3905025"/>
            <a:ext cx="179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Ietaupījums kopā: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2983840" y="4672373"/>
            <a:ext cx="299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4 700 </a:t>
            </a:r>
            <a:r>
              <a:rPr lang="lv-LV" sz="1200" dirty="0">
                <a:solidFill>
                  <a:srgbClr val="FFFFFF"/>
                </a:solidFill>
              </a:rPr>
              <a:t>€ </a:t>
            </a:r>
            <a:r>
              <a:rPr lang="lv-LV" sz="1200" dirty="0" err="1">
                <a:solidFill>
                  <a:srgbClr val="FFFFFF"/>
                </a:solidFill>
              </a:rPr>
              <a:t>VSA</a:t>
            </a:r>
            <a:r>
              <a:rPr lang="en-US" sz="1200" dirty="0">
                <a:solidFill>
                  <a:srgbClr val="FFFFFF"/>
                </a:solidFill>
              </a:rPr>
              <a:t>O</a:t>
            </a:r>
            <a:r>
              <a:rPr lang="lv-LV" sz="1200" dirty="0">
                <a:solidFill>
                  <a:srgbClr val="FFFFFF"/>
                </a:solidFill>
              </a:rPr>
              <a:t>I nodoklis mēnesī</a:t>
            </a: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/>
        </p:nvSpPr>
        <p:spPr>
          <a:xfrm>
            <a:off x="867507" y="1209600"/>
            <a:ext cx="7408986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700" b="1" dirty="0">
                <a:solidFill>
                  <a:schemeClr val="lt1"/>
                </a:solidFill>
              </a:rPr>
              <a:t>Valmieras novads</a:t>
            </a:r>
            <a:endParaRPr sz="4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1420090"/>
            <a:ext cx="0" cy="41009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1446407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1791573" y="1323576"/>
            <a:ext cx="24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Administratīvo</a:t>
            </a:r>
            <a:r>
              <a:rPr lang="en-US" dirty="0"/>
              <a:t> </a:t>
            </a:r>
            <a:r>
              <a:rPr lang="en-US" dirty="0" err="1"/>
              <a:t>teritoriju</a:t>
            </a:r>
            <a:r>
              <a:rPr lang="en-US" dirty="0"/>
              <a:t> un </a:t>
            </a:r>
            <a:r>
              <a:rPr lang="en-US" dirty="0" err="1"/>
              <a:t>apdzīvoto</a:t>
            </a:r>
            <a:r>
              <a:rPr lang="en-US" dirty="0"/>
              <a:t> </a:t>
            </a:r>
            <a:r>
              <a:rPr lang="en-US" dirty="0" err="1"/>
              <a:t>vietu</a:t>
            </a:r>
            <a:r>
              <a:rPr lang="en-US" dirty="0"/>
              <a:t> </a:t>
            </a:r>
            <a:r>
              <a:rPr lang="en-US" dirty="0" err="1"/>
              <a:t>likums</a:t>
            </a:r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C647CB-40FA-4220-A888-ABA9EB97A13E}"/>
              </a:ext>
            </a:extLst>
          </p:cNvPr>
          <p:cNvSpPr txBox="1"/>
          <p:nvPr/>
        </p:nvSpPr>
        <p:spPr>
          <a:xfrm>
            <a:off x="5086320" y="1431297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23.06.2020.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3E9A58-F00D-4B7A-84B7-8F4971B96D4F}"/>
              </a:ext>
            </a:extLst>
          </p:cNvPr>
          <p:cNvSpPr/>
          <p:nvPr/>
        </p:nvSpPr>
        <p:spPr>
          <a:xfrm rot="2700000">
            <a:off x="4450775" y="3496510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549FEE-6C76-4C86-BACD-4E49048DC4A1}"/>
              </a:ext>
            </a:extLst>
          </p:cNvPr>
          <p:cNvSpPr txBox="1"/>
          <p:nvPr/>
        </p:nvSpPr>
        <p:spPr>
          <a:xfrm>
            <a:off x="1112874" y="3356128"/>
            <a:ext cx="311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Darbu</a:t>
            </a:r>
            <a:r>
              <a:rPr lang="en-US" dirty="0"/>
              <a:t> </a:t>
            </a:r>
            <a:r>
              <a:rPr lang="en-US" dirty="0" err="1"/>
              <a:t>uzsāk</a:t>
            </a:r>
            <a:r>
              <a:rPr lang="en-US" dirty="0"/>
              <a:t> </a:t>
            </a:r>
            <a:r>
              <a:rPr lang="en-US" dirty="0" err="1"/>
              <a:t>apvienojamo</a:t>
            </a:r>
            <a:r>
              <a:rPr lang="en-US" dirty="0"/>
              <a:t> </a:t>
            </a:r>
            <a:r>
              <a:rPr lang="en-US" dirty="0" err="1"/>
              <a:t>pašvaldību</a:t>
            </a:r>
            <a:r>
              <a:rPr lang="en-US" dirty="0"/>
              <a:t> </a:t>
            </a:r>
            <a:r>
              <a:rPr lang="en-US" dirty="0" err="1"/>
              <a:t>finanšu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(</a:t>
            </a:r>
            <a:r>
              <a:rPr lang="en-US" dirty="0" err="1"/>
              <a:t>APFK</a:t>
            </a:r>
            <a:r>
              <a:rPr lang="en-US" dirty="0"/>
              <a:t>)</a:t>
            </a:r>
            <a:endParaRPr lang="lv-LV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15C77B-7D73-46D4-A7C1-5B0F6158F3EA}"/>
              </a:ext>
            </a:extLst>
          </p:cNvPr>
          <p:cNvSpPr txBox="1"/>
          <p:nvPr/>
        </p:nvSpPr>
        <p:spPr>
          <a:xfrm>
            <a:off x="5086321" y="3463849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07.2020.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70C954-4D75-4328-8577-254A50CF061F}"/>
              </a:ext>
            </a:extLst>
          </p:cNvPr>
          <p:cNvSpPr txBox="1"/>
          <p:nvPr/>
        </p:nvSpPr>
        <p:spPr>
          <a:xfrm>
            <a:off x="965083" y="300325"/>
            <a:ext cx="721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</a:rPr>
              <a:t>Valmieras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novada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pašvaldības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izveides</a:t>
            </a:r>
            <a:r>
              <a:rPr lang="en-US" sz="2400" b="1" dirty="0">
                <a:solidFill>
                  <a:schemeClr val="bg2"/>
                </a:solidFill>
              </a:rPr>
              <a:t> process</a:t>
            </a:r>
            <a:endParaRPr lang="lv-LV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-110836"/>
            <a:ext cx="0" cy="53132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1127753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886691" y="1004922"/>
            <a:ext cx="33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Ministru</a:t>
            </a:r>
            <a:r>
              <a:rPr lang="en-US" dirty="0"/>
              <a:t> </a:t>
            </a:r>
            <a:r>
              <a:rPr lang="en-US" dirty="0" err="1"/>
              <a:t>kabineta</a:t>
            </a:r>
            <a:r>
              <a:rPr lang="en-US" dirty="0"/>
              <a:t> </a:t>
            </a:r>
            <a:r>
              <a:rPr lang="en-US" dirty="0" err="1"/>
              <a:t>noteikumi</a:t>
            </a:r>
            <a:r>
              <a:rPr lang="en-US" dirty="0"/>
              <a:t> Nr.577</a:t>
            </a:r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C647CB-40FA-4220-A888-ABA9EB97A13E}"/>
              </a:ext>
            </a:extLst>
          </p:cNvPr>
          <p:cNvSpPr txBox="1"/>
          <p:nvPr/>
        </p:nvSpPr>
        <p:spPr>
          <a:xfrm>
            <a:off x="5086320" y="1043373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09.2020.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3E9A58-F00D-4B7A-84B7-8F4971B96D4F}"/>
              </a:ext>
            </a:extLst>
          </p:cNvPr>
          <p:cNvSpPr/>
          <p:nvPr/>
        </p:nvSpPr>
        <p:spPr>
          <a:xfrm rot="2700000">
            <a:off x="4450775" y="317785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549FEE-6C76-4C86-BACD-4E49048DC4A1}"/>
              </a:ext>
            </a:extLst>
          </p:cNvPr>
          <p:cNvSpPr txBox="1"/>
          <p:nvPr/>
        </p:nvSpPr>
        <p:spPr>
          <a:xfrm>
            <a:off x="242453" y="3035151"/>
            <a:ext cx="398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Izveido</a:t>
            </a:r>
            <a:r>
              <a:rPr lang="en-US" dirty="0"/>
              <a:t> </a:t>
            </a:r>
            <a:r>
              <a:rPr lang="lv-LV" dirty="0"/>
              <a:t>apvienošanās procesa </a:t>
            </a:r>
            <a:r>
              <a:rPr lang="en-US" dirty="0" err="1"/>
              <a:t>vadības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, </a:t>
            </a:r>
            <a:endParaRPr lang="lv-LV" dirty="0"/>
          </a:p>
          <a:p>
            <a:pPr algn="r"/>
            <a:r>
              <a:rPr lang="en-US" dirty="0" err="1"/>
              <a:t>sastāv</a:t>
            </a:r>
            <a:r>
              <a:rPr lang="lv-LV" dirty="0"/>
              <a:t>ā</a:t>
            </a:r>
            <a:r>
              <a:rPr lang="en-US" dirty="0"/>
              <a:t> </a:t>
            </a:r>
            <a:r>
              <a:rPr lang="lv-LV" dirty="0"/>
              <a:t>8 </a:t>
            </a:r>
            <a:r>
              <a:rPr lang="en-US" dirty="0" err="1"/>
              <a:t>pašvaldību</a:t>
            </a:r>
            <a:r>
              <a:rPr lang="en-US" dirty="0"/>
              <a:t> </a:t>
            </a:r>
            <a:r>
              <a:rPr lang="en-US" dirty="0" err="1"/>
              <a:t>izpilddirektori</a:t>
            </a:r>
            <a:endParaRPr lang="lv-LV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15C77B-7D73-46D4-A7C1-5B0F6158F3EA}"/>
              </a:ext>
            </a:extLst>
          </p:cNvPr>
          <p:cNvSpPr txBox="1"/>
          <p:nvPr/>
        </p:nvSpPr>
        <p:spPr>
          <a:xfrm>
            <a:off x="5086321" y="3096706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10.2020.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D46B99-8C45-45BC-93F5-66A88AAD592C}"/>
              </a:ext>
            </a:extLst>
          </p:cNvPr>
          <p:cNvSpPr txBox="1"/>
          <p:nvPr/>
        </p:nvSpPr>
        <p:spPr>
          <a:xfrm>
            <a:off x="512617" y="1420420"/>
            <a:ext cx="3716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Kārtība, kādā administratīvi teritoriālās reformas ietvaros pašvaldībām piešķir valsts mērķdotāciju kopīga </a:t>
            </a:r>
            <a:r>
              <a:rPr lang="lv-LV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jaunveidojamā</a:t>
            </a:r>
            <a:r>
              <a:rPr lang="lv-LV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novada pašvaldības administratīvās struktūras projekta izstrādei</a:t>
            </a:r>
            <a:endParaRPr lang="lv-LV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-249382"/>
            <a:ext cx="0" cy="54517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331116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886691" y="208285"/>
            <a:ext cx="334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Noslēdz</a:t>
            </a:r>
            <a:r>
              <a:rPr lang="en-US" dirty="0"/>
              <a:t> </a:t>
            </a:r>
            <a:r>
              <a:rPr lang="en-US" dirty="0" err="1"/>
              <a:t>līgumu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Vidzemes</a:t>
            </a:r>
            <a:r>
              <a:rPr lang="en-US" dirty="0"/>
              <a:t> </a:t>
            </a:r>
            <a:r>
              <a:rPr lang="en-US" dirty="0" err="1"/>
              <a:t>Augstskolas</a:t>
            </a:r>
            <a:r>
              <a:rPr lang="en-US" dirty="0"/>
              <a:t> </a:t>
            </a:r>
            <a:r>
              <a:rPr lang="lv-LV" dirty="0">
                <a:solidFill>
                  <a:schemeClr val="tx1"/>
                </a:solidFill>
                <a:effectLst/>
                <a:latin typeface="+mj-lt"/>
              </a:rPr>
              <a:t>Sociālo, ekonomisko un humanitāro pētījumu institūt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</a:rPr>
              <a:t>u (</a:t>
            </a:r>
            <a:r>
              <a:rPr lang="en-US" dirty="0" err="1">
                <a:solidFill>
                  <a:schemeClr val="tx1"/>
                </a:solidFill>
                <a:effectLst/>
                <a:latin typeface="+mj-lt"/>
              </a:rPr>
              <a:t>HESPI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</a:rPr>
              <a:t>)</a:t>
            </a:r>
            <a:endParaRPr lang="lv-LV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C647CB-40FA-4220-A888-ABA9EB97A13E}"/>
              </a:ext>
            </a:extLst>
          </p:cNvPr>
          <p:cNvSpPr txBox="1"/>
          <p:nvPr/>
        </p:nvSpPr>
        <p:spPr>
          <a:xfrm>
            <a:off x="5086320" y="267517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10.2020.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3E9A58-F00D-4B7A-84B7-8F4971B96D4F}"/>
              </a:ext>
            </a:extLst>
          </p:cNvPr>
          <p:cNvSpPr/>
          <p:nvPr/>
        </p:nvSpPr>
        <p:spPr>
          <a:xfrm rot="2700000">
            <a:off x="4450775" y="1536093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549FEE-6C76-4C86-BACD-4E49048DC4A1}"/>
              </a:ext>
            </a:extLst>
          </p:cNvPr>
          <p:cNvSpPr txBox="1"/>
          <p:nvPr/>
        </p:nvSpPr>
        <p:spPr>
          <a:xfrm>
            <a:off x="886690" y="1503430"/>
            <a:ext cx="33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Norisinās</a:t>
            </a:r>
            <a:r>
              <a:rPr lang="en-US" b="1" dirty="0"/>
              <a:t>:</a:t>
            </a:r>
            <a:endParaRPr lang="lv-LV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15C77B-7D73-46D4-A7C1-5B0F6158F3EA}"/>
              </a:ext>
            </a:extLst>
          </p:cNvPr>
          <p:cNvSpPr txBox="1"/>
          <p:nvPr/>
        </p:nvSpPr>
        <p:spPr>
          <a:xfrm>
            <a:off x="5086321" y="1461870"/>
            <a:ext cx="24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10.2020.-0</a:t>
            </a:r>
            <a:r>
              <a:rPr lang="lv-LV" sz="2000" b="1" dirty="0">
                <a:solidFill>
                  <a:schemeClr val="accent4"/>
                </a:solidFill>
              </a:rPr>
              <a:t>6</a:t>
            </a:r>
            <a:r>
              <a:rPr lang="en-US" sz="2000" b="1" dirty="0">
                <a:solidFill>
                  <a:schemeClr val="accent4"/>
                </a:solidFill>
              </a:rPr>
              <a:t>.2021.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F126C6-6D1D-4361-9527-832B143D40AF}"/>
              </a:ext>
            </a:extLst>
          </p:cNvPr>
          <p:cNvSpPr txBox="1"/>
          <p:nvPr/>
        </p:nvSpPr>
        <p:spPr>
          <a:xfrm>
            <a:off x="0" y="1987507"/>
            <a:ext cx="422912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Regulāras</a:t>
            </a:r>
            <a:r>
              <a:rPr lang="en-US" sz="1200" dirty="0"/>
              <a:t> </a:t>
            </a:r>
            <a:r>
              <a:rPr lang="en-US" sz="1200" dirty="0" err="1"/>
              <a:t>vadības</a:t>
            </a:r>
            <a:r>
              <a:rPr lang="en-US" sz="1200" dirty="0"/>
              <a:t> </a:t>
            </a:r>
            <a:r>
              <a:rPr lang="en-US" sz="1200" dirty="0" err="1"/>
              <a:t>grupas</a:t>
            </a:r>
            <a:r>
              <a:rPr lang="en-US" sz="1200" dirty="0"/>
              <a:t> </a:t>
            </a:r>
            <a:r>
              <a:rPr lang="en-US" sz="1200" dirty="0" err="1"/>
              <a:t>sanāksmes</a:t>
            </a:r>
            <a:r>
              <a:rPr lang="en-US" sz="1200" dirty="0"/>
              <a:t> – </a:t>
            </a:r>
            <a:r>
              <a:rPr lang="en-US" sz="1600" b="1" dirty="0">
                <a:solidFill>
                  <a:schemeClr val="accent4"/>
                </a:solidFill>
              </a:rPr>
              <a:t>26</a:t>
            </a:r>
          </a:p>
          <a:p>
            <a:pPr algn="r"/>
            <a:endParaRPr lang="en-US" sz="900" b="1" dirty="0">
              <a:solidFill>
                <a:schemeClr val="accent4"/>
              </a:solidFill>
            </a:endParaRPr>
          </a:p>
          <a:p>
            <a:pPr algn="r"/>
            <a:r>
              <a:rPr lang="en-US" sz="1200" dirty="0" err="1">
                <a:solidFill>
                  <a:schemeClr val="tx1"/>
                </a:solidFill>
              </a:rPr>
              <a:t>Informācijas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apkopošana</a:t>
            </a:r>
            <a:r>
              <a:rPr lang="en-US" sz="1200" dirty="0">
                <a:solidFill>
                  <a:schemeClr val="tx1"/>
                </a:solidFill>
              </a:rPr>
              <a:t> par </a:t>
            </a:r>
            <a:r>
              <a:rPr lang="en-US" sz="1200" dirty="0" err="1">
                <a:solidFill>
                  <a:schemeClr val="tx1"/>
                </a:solidFill>
              </a:rPr>
              <a:t>esošo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situāciju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līdz</a:t>
            </a:r>
            <a:r>
              <a:rPr lang="en-US" sz="1200" dirty="0">
                <a:solidFill>
                  <a:schemeClr val="tx1"/>
                </a:solidFill>
              </a:rPr>
              <a:t> 12.2020.)</a:t>
            </a:r>
          </a:p>
          <a:p>
            <a:pPr algn="r"/>
            <a:endParaRPr lang="en-US" sz="900" dirty="0">
              <a:solidFill>
                <a:schemeClr val="tx1"/>
              </a:solidFill>
            </a:endParaRPr>
          </a:p>
          <a:p>
            <a:pPr algn="r"/>
            <a:r>
              <a:rPr lang="en-US" sz="1200" dirty="0" err="1">
                <a:solidFill>
                  <a:schemeClr val="tx1"/>
                </a:solidFill>
              </a:rPr>
              <a:t>Nozaru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darba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grupas</a:t>
            </a:r>
            <a:r>
              <a:rPr lang="en-US" sz="1200" dirty="0">
                <a:solidFill>
                  <a:schemeClr val="tx1"/>
                </a:solidFill>
              </a:rPr>
              <a:t> (02.-05.2021.) </a:t>
            </a:r>
            <a:r>
              <a:rPr lang="en-US" sz="1600" b="1" dirty="0">
                <a:solidFill>
                  <a:schemeClr val="accent4"/>
                </a:solidFill>
              </a:rPr>
              <a:t>&gt;50 </a:t>
            </a:r>
            <a:r>
              <a:rPr lang="en-US" sz="1600" b="1" dirty="0" err="1">
                <a:solidFill>
                  <a:schemeClr val="accent4"/>
                </a:solidFill>
              </a:rPr>
              <a:t>sanāksmes</a:t>
            </a:r>
            <a:endParaRPr lang="en-US" sz="1600" b="1" dirty="0">
              <a:solidFill>
                <a:schemeClr val="accent4"/>
              </a:solidFill>
            </a:endParaRPr>
          </a:p>
          <a:p>
            <a:pPr algn="r"/>
            <a:endParaRPr lang="en-US" sz="900" b="1" dirty="0">
              <a:solidFill>
                <a:schemeClr val="accent4"/>
              </a:solidFill>
            </a:endParaRPr>
          </a:p>
          <a:p>
            <a:pPr algn="r"/>
            <a:r>
              <a:rPr lang="lv-LV" sz="1200" dirty="0">
                <a:solidFill>
                  <a:schemeClr val="tx1"/>
                </a:solidFill>
              </a:rPr>
              <a:t>Pārvaldes struktūras (vairāki modeļi) un nozaru prezentācijas (katrai viens vai vairāki modeļi) izpilddirektoru vadības grupai; izstrādāts nolikuma projekts; </a:t>
            </a:r>
            <a:endParaRPr lang="en-US" sz="1200" dirty="0">
              <a:solidFill>
                <a:schemeClr val="tx1"/>
              </a:solidFill>
            </a:endParaRPr>
          </a:p>
          <a:p>
            <a:pPr algn="r"/>
            <a:r>
              <a:rPr lang="lv-LV" sz="1200" dirty="0">
                <a:solidFill>
                  <a:schemeClr val="tx1"/>
                </a:solidFill>
              </a:rPr>
              <a:t>prezentēti arī </a:t>
            </a:r>
            <a:r>
              <a:rPr lang="lv-LV" sz="1200" dirty="0" err="1">
                <a:solidFill>
                  <a:schemeClr val="tx1"/>
                </a:solidFill>
              </a:rPr>
              <a:t>APFK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04DE450-86DA-4520-8096-BBAAC486E2DE}"/>
              </a:ext>
            </a:extLst>
          </p:cNvPr>
          <p:cNvSpPr/>
          <p:nvPr/>
        </p:nvSpPr>
        <p:spPr>
          <a:xfrm rot="2700000">
            <a:off x="4250350" y="2120254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2A1F99-5B17-478B-942B-2491F4653162}"/>
              </a:ext>
            </a:extLst>
          </p:cNvPr>
          <p:cNvSpPr/>
          <p:nvPr/>
        </p:nvSpPr>
        <p:spPr>
          <a:xfrm rot="2700000">
            <a:off x="4249633" y="2484981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BDCF1B-DCF5-4A6A-A6F1-201823876242}"/>
              </a:ext>
            </a:extLst>
          </p:cNvPr>
          <p:cNvSpPr/>
          <p:nvPr/>
        </p:nvSpPr>
        <p:spPr>
          <a:xfrm rot="2700000">
            <a:off x="4249276" y="2849707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E471A00-8FC6-4023-9035-81B57CDFBC62}"/>
              </a:ext>
            </a:extLst>
          </p:cNvPr>
          <p:cNvSpPr/>
          <p:nvPr/>
        </p:nvSpPr>
        <p:spPr>
          <a:xfrm rot="2700000">
            <a:off x="4249097" y="3176982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62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A503E0-46D1-4612-8B2A-26856021D54E}"/>
              </a:ext>
            </a:extLst>
          </p:cNvPr>
          <p:cNvCxnSpPr>
            <a:cxnSpLocks/>
          </p:cNvCxnSpPr>
          <p:nvPr/>
        </p:nvCxnSpPr>
        <p:spPr>
          <a:xfrm>
            <a:off x="4572000" y="-249382"/>
            <a:ext cx="0" cy="54517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4C49FB-9957-4C29-AB79-282DF792EE93}"/>
              </a:ext>
            </a:extLst>
          </p:cNvPr>
          <p:cNvSpPr/>
          <p:nvPr/>
        </p:nvSpPr>
        <p:spPr>
          <a:xfrm rot="2700000">
            <a:off x="4450774" y="871444"/>
            <a:ext cx="242453" cy="242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12E744-59CE-4EA8-9916-CBBAAC7D6E0A}"/>
              </a:ext>
            </a:extLst>
          </p:cNvPr>
          <p:cNvSpPr txBox="1"/>
          <p:nvPr/>
        </p:nvSpPr>
        <p:spPr>
          <a:xfrm>
            <a:off x="886691" y="748613"/>
            <a:ext cx="334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Valmieras novada domes sēde – apstiprina nolikumu un struktūrshēmu </a:t>
            </a:r>
            <a:endParaRPr lang="lv-LV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C647CB-40FA-4220-A888-ABA9EB97A13E}"/>
              </a:ext>
            </a:extLst>
          </p:cNvPr>
          <p:cNvSpPr txBox="1"/>
          <p:nvPr/>
        </p:nvSpPr>
        <p:spPr>
          <a:xfrm>
            <a:off x="4994032" y="856334"/>
            <a:ext cx="252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01.07.2021.</a:t>
            </a:r>
            <a:endParaRPr lang="lv-LV" sz="2000" b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F126C6-6D1D-4361-9527-832B143D40AF}"/>
              </a:ext>
            </a:extLst>
          </p:cNvPr>
          <p:cNvSpPr txBox="1"/>
          <p:nvPr/>
        </p:nvSpPr>
        <p:spPr>
          <a:xfrm>
            <a:off x="0" y="1377910"/>
            <a:ext cx="4229121" cy="156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r"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Domes lēmums par komisijas un kritēriju apstiprināšanu (izpilddirektora izvērtēšanai)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komisijā domes p</a:t>
            </a:r>
            <a:r>
              <a:rPr lang="en-US" sz="10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riekšsēdētājs</a:t>
            </a:r>
            <a:r>
              <a:rPr lang="lv-LV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 personāla speciālisti;</a:t>
            </a:r>
          </a:p>
          <a:p>
            <a:pPr marL="457200" algn="r">
              <a:lnSpc>
                <a:spcPct val="107000"/>
              </a:lnSpc>
              <a:spcAft>
                <a:spcPts val="800"/>
              </a:spcAft>
            </a:pPr>
            <a:r>
              <a:rPr lang="lv-LV" sz="1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kritēriju kopums noteikts konsultējoties ar VDI, VID, Valsts kanceleju; pētīta tiesu prakse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v-LV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vērtē personāla lietās esošo info</a:t>
            </a:r>
            <a:r>
              <a:rPr lang="en-US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rmāciju</a:t>
            </a:r>
            <a:r>
              <a:rPr lang="lv-LV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saskaņā ar noteikto kritēriju kopumu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04DE450-86DA-4520-8096-BBAAC486E2DE}"/>
              </a:ext>
            </a:extLst>
          </p:cNvPr>
          <p:cNvSpPr/>
          <p:nvPr/>
        </p:nvSpPr>
        <p:spPr>
          <a:xfrm rot="2700000">
            <a:off x="4249275" y="1478468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2A1F99-5B17-478B-942B-2491F4653162}"/>
              </a:ext>
            </a:extLst>
          </p:cNvPr>
          <p:cNvSpPr/>
          <p:nvPr/>
        </p:nvSpPr>
        <p:spPr>
          <a:xfrm rot="2700000">
            <a:off x="4249097" y="2564223"/>
            <a:ext cx="123252" cy="123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B546EA-FA72-43FA-AE47-443C6603266E}"/>
              </a:ext>
            </a:extLst>
          </p:cNvPr>
          <p:cNvSpPr/>
          <p:nvPr/>
        </p:nvSpPr>
        <p:spPr>
          <a:xfrm rot="19441214">
            <a:off x="7671531" y="-287701"/>
            <a:ext cx="1768716" cy="157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915BF27-61C7-4737-87CB-594AB0A25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588" y="303500"/>
            <a:ext cx="2378708" cy="24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352437" y="198294"/>
            <a:ext cx="2446181" cy="264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b="1" dirty="0"/>
              <a:t>Vienota komunikācija no 1. jūlija</a:t>
            </a:r>
            <a:endParaRPr sz="1200" b="1" dirty="0"/>
          </a:p>
        </p:txBody>
      </p:sp>
      <p:sp>
        <p:nvSpPr>
          <p:cNvPr id="204" name="Google Shape;204;p23"/>
          <p:cNvSpPr txBox="1"/>
          <p:nvPr/>
        </p:nvSpPr>
        <p:spPr>
          <a:xfrm>
            <a:off x="1586413" y="592865"/>
            <a:ext cx="270093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Vienoti pašvaldības komunikācijas kanāli</a:t>
            </a:r>
            <a:endParaRPr dirty="0"/>
          </a:p>
        </p:txBody>
      </p:sp>
      <p:sp>
        <p:nvSpPr>
          <p:cNvPr id="205" name="Google Shape;205;p23"/>
          <p:cNvSpPr txBox="1"/>
          <p:nvPr/>
        </p:nvSpPr>
        <p:spPr>
          <a:xfrm>
            <a:off x="4913720" y="592864"/>
            <a:ext cx="278546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Vienots pašvaldības informatīvais izdevums</a:t>
            </a:r>
            <a:endParaRPr dirty="0"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9664">
            <a:off x="5343563" y="1251047"/>
            <a:ext cx="2223501" cy="314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4">
            <a:alphaModFix/>
          </a:blip>
          <a:srcRect l="21138" r="30798"/>
          <a:stretch/>
        </p:blipFill>
        <p:spPr>
          <a:xfrm rot="-348155">
            <a:off x="1787596" y="1335103"/>
            <a:ext cx="2636210" cy="29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 rot="2700000">
            <a:off x="1284317" y="1645716"/>
            <a:ext cx="394566" cy="394354"/>
          </a:xfrm>
          <a:prstGeom prst="rect">
            <a:avLst/>
          </a:prstGeom>
          <a:solidFill>
            <a:srgbClr val="FFB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 rot="2700000">
            <a:off x="1365967" y="2243841"/>
            <a:ext cx="394566" cy="394354"/>
          </a:xfrm>
          <a:prstGeom prst="rect">
            <a:avLst/>
          </a:prstGeom>
          <a:solidFill>
            <a:srgbClr val="FFB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 rot="2700000">
            <a:off x="1408417" y="2841966"/>
            <a:ext cx="394566" cy="394354"/>
          </a:xfrm>
          <a:prstGeom prst="rect">
            <a:avLst/>
          </a:prstGeom>
          <a:solidFill>
            <a:srgbClr val="FFB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/>
          <p:nvPr/>
        </p:nvSpPr>
        <p:spPr>
          <a:xfrm rot="2700000">
            <a:off x="1490067" y="3440091"/>
            <a:ext cx="394566" cy="394354"/>
          </a:xfrm>
          <a:prstGeom prst="rect">
            <a:avLst/>
          </a:prstGeom>
          <a:solidFill>
            <a:srgbClr val="FFB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1913" y="3557897"/>
            <a:ext cx="250875" cy="2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8500" y="1701047"/>
            <a:ext cx="283700" cy="2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7813" y="2315585"/>
            <a:ext cx="250875" cy="2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80275" y="2936747"/>
            <a:ext cx="250851" cy="250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88020AE-207B-4CAC-A730-2ADD21901CF7}"/>
              </a:ext>
            </a:extLst>
          </p:cNvPr>
          <p:cNvCxnSpPr>
            <a:cxnSpLocks/>
          </p:cNvCxnSpPr>
          <p:nvPr/>
        </p:nvCxnSpPr>
        <p:spPr>
          <a:xfrm>
            <a:off x="4572000" y="-110836"/>
            <a:ext cx="0" cy="351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AC877D-6782-4034-9372-4D0CC025CC53}"/>
              </a:ext>
            </a:extLst>
          </p:cNvPr>
          <p:cNvCxnSpPr>
            <a:cxnSpLocks/>
          </p:cNvCxnSpPr>
          <p:nvPr/>
        </p:nvCxnSpPr>
        <p:spPr>
          <a:xfrm>
            <a:off x="4558145" y="4902948"/>
            <a:ext cx="0" cy="351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E33AE1-50F4-42DE-B1D6-E2E9DEBC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21" y="240550"/>
            <a:ext cx="4659248" cy="4778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BA6D13-3A71-4FEB-83DE-BA7DBFD62D2F}"/>
              </a:ext>
            </a:extLst>
          </p:cNvPr>
          <p:cNvSpPr txBox="1"/>
          <p:nvPr/>
        </p:nvSpPr>
        <p:spPr>
          <a:xfrm>
            <a:off x="4994010" y="3837919"/>
            <a:ext cx="3842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</a:rPr>
              <a:t>Mērķis</a:t>
            </a:r>
            <a:r>
              <a:rPr lang="en-US" b="1" dirty="0">
                <a:solidFill>
                  <a:schemeClr val="accent4"/>
                </a:solidFill>
              </a:rPr>
              <a:t>:</a:t>
            </a:r>
            <a:endParaRPr lang="lv-LV" b="1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DFC07F-7008-4635-9992-3AEAC89E51D2}"/>
              </a:ext>
            </a:extLst>
          </p:cNvPr>
          <p:cNvSpPr txBox="1"/>
          <p:nvPr/>
        </p:nvSpPr>
        <p:spPr>
          <a:xfrm>
            <a:off x="4994009" y="4145696"/>
            <a:ext cx="384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lv-LV" dirty="0" err="1"/>
              <a:t>fektīva</a:t>
            </a:r>
            <a:r>
              <a:rPr lang="lv-LV" dirty="0"/>
              <a:t> pārvalde un kvalitatīvs, iedzīvotājiem pieejams pakalpojums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22C6B55-83D4-4D4C-855D-9628E95CB0E7}"/>
              </a:ext>
            </a:extLst>
          </p:cNvPr>
          <p:cNvCxnSpPr>
            <a:cxnSpLocks/>
          </p:cNvCxnSpPr>
          <p:nvPr/>
        </p:nvCxnSpPr>
        <p:spPr>
          <a:xfrm>
            <a:off x="4572000" y="-110836"/>
            <a:ext cx="0" cy="351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8990320-AFC9-4C80-9FF4-56E6C61BCBC0}"/>
              </a:ext>
            </a:extLst>
          </p:cNvPr>
          <p:cNvCxnSpPr>
            <a:cxnSpLocks/>
          </p:cNvCxnSpPr>
          <p:nvPr/>
        </p:nvCxnSpPr>
        <p:spPr>
          <a:xfrm>
            <a:off x="4558145" y="4902948"/>
            <a:ext cx="0" cy="351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70200" y="356975"/>
            <a:ext cx="3544500" cy="4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/>
              <a:t>8 teritoriālās vienības</a:t>
            </a:r>
            <a:endParaRPr b="1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67532" y="1455704"/>
            <a:ext cx="3178800" cy="277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23850" algn="l" rtl="0">
              <a:spcBef>
                <a:spcPts val="50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Burtnieku apvienība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Mazsalacas apvienība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Naukšēnu apvienība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Kocēnu apvienība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Rūjienas apvienība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Strenču apvienība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Brenguļu, Kauguru un Trikātas apvienība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/>
              <a:t>Valstspilsēta Valmiera</a:t>
            </a:r>
            <a:endParaRPr sz="1500"/>
          </a:p>
        </p:txBody>
      </p:sp>
      <p:pic>
        <p:nvPicPr>
          <p:cNvPr id="5" name="Google Shape;98;p15">
            <a:extLst>
              <a:ext uri="{FF2B5EF4-FFF2-40B4-BE49-F238E27FC236}">
                <a16:creationId xmlns:a16="http://schemas.microsoft.com/office/drawing/2014/main" xmlns="" id="{3DD5B2FB-31CA-49FD-B947-E4F8690161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746" t="1192" r="5115" b="1880"/>
          <a:stretch/>
        </p:blipFill>
        <p:spPr>
          <a:xfrm>
            <a:off x="4436250" y="0"/>
            <a:ext cx="47111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MIERA_template_basic_v02">
  <a:themeElements>
    <a:clrScheme name="Valmiera">
      <a:dk1>
        <a:srgbClr val="000000"/>
      </a:dk1>
      <a:lt1>
        <a:srgbClr val="FFFFFF"/>
      </a:lt1>
      <a:dk2>
        <a:srgbClr val="252F40"/>
      </a:dk2>
      <a:lt2>
        <a:srgbClr val="EEECE1"/>
      </a:lt2>
      <a:accent1>
        <a:srgbClr val="5360D9"/>
      </a:accent1>
      <a:accent2>
        <a:srgbClr val="45A372"/>
      </a:accent2>
      <a:accent3>
        <a:srgbClr val="81A5E3"/>
      </a:accent3>
      <a:accent4>
        <a:srgbClr val="EDB000"/>
      </a:accent4>
      <a:accent5>
        <a:srgbClr val="9E784D"/>
      </a:accent5>
      <a:accent6>
        <a:srgbClr val="8064A2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953</Words>
  <Application>Microsoft Office PowerPoint</Application>
  <PresentationFormat>On-screen Show (16:9)</PresentationFormat>
  <Paragraphs>245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VALMIERA_template_basic_v02</vt:lpstr>
      <vt:lpstr>PowerPoint Presentation</vt:lpstr>
      <vt:lpstr>Valmieras novads</vt:lpstr>
      <vt:lpstr>PowerPoint Presentation</vt:lpstr>
      <vt:lpstr>PowerPoint Presentation</vt:lpstr>
      <vt:lpstr>PowerPoint Presentation</vt:lpstr>
      <vt:lpstr>PowerPoint Presentation</vt:lpstr>
      <vt:lpstr>Vienota komunikācija no 1. jūlija</vt:lpstr>
      <vt:lpstr>PowerPoint Presentation</vt:lpstr>
      <vt:lpstr>8 teritoriālās vienības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Iedzīvotāji, teritorija un apdzīvotības blīvums</vt:lpstr>
      <vt:lpstr>PowerPoint Presentation</vt:lpstr>
      <vt:lpstr>PowerPoint Presentation</vt:lpstr>
      <vt:lpstr>Valmieras novada pašvaldības budžets, 118,2mlj/eur</vt:lpstr>
      <vt:lpstr>Ietaupījums pašvaldības vadības līmenī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Juta Riekstina</dc:creator>
  <cp:lastModifiedBy>Evija</cp:lastModifiedBy>
  <cp:revision>19</cp:revision>
  <cp:lastPrinted>2021-10-07T11:08:58Z</cp:lastPrinted>
  <dcterms:modified xsi:type="dcterms:W3CDTF">2021-10-08T07:45:19Z</dcterms:modified>
</cp:coreProperties>
</file>