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4"/>
  </p:sldMasterIdLst>
  <p:notesMasterIdLst>
    <p:notesMasterId r:id="rId17"/>
  </p:notesMasterIdLst>
  <p:handoutMasterIdLst>
    <p:handoutMasterId r:id="rId18"/>
  </p:handoutMasterIdLst>
  <p:sldIdLst>
    <p:sldId id="271" r:id="rId5"/>
    <p:sldId id="288" r:id="rId6"/>
    <p:sldId id="285" r:id="rId7"/>
    <p:sldId id="289" r:id="rId8"/>
    <p:sldId id="278" r:id="rId9"/>
    <p:sldId id="287" r:id="rId10"/>
    <p:sldId id="290" r:id="rId11"/>
    <p:sldId id="291" r:id="rId12"/>
    <p:sldId id="292" r:id="rId13"/>
    <p:sldId id="293" r:id="rId14"/>
    <p:sldId id="294" r:id="rId15"/>
    <p:sldId id="29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9E9"/>
    <a:srgbClr val="0077C1"/>
    <a:srgbClr val="C9D022"/>
    <a:srgbClr val="27C4A6"/>
    <a:srgbClr val="B72E91"/>
    <a:srgbClr val="70AD47"/>
    <a:srgbClr val="005551"/>
    <a:srgbClr val="293B97"/>
    <a:srgbClr val="1E2785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63D9B-3403-4397-80BE-579106DA1D2F}" v="679" dt="2023-01-12T14:15:43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ra" userId="1165a8e2-fddc-454f-bd59-648c79e96920" providerId="ADAL" clId="{B22DC0BE-0147-4962-A7A7-E922071A4BB3}"/>
    <pc:docChg chg="custSel modSld">
      <pc:chgData name="Antra" userId="1165a8e2-fddc-454f-bd59-648c79e96920" providerId="ADAL" clId="{B22DC0BE-0147-4962-A7A7-E922071A4BB3}" dt="2023-01-13T05:25:46.476" v="20" actId="27636"/>
      <pc:docMkLst>
        <pc:docMk/>
      </pc:docMkLst>
      <pc:sldChg chg="modSp mod">
        <pc:chgData name="Antra" userId="1165a8e2-fddc-454f-bd59-648c79e96920" providerId="ADAL" clId="{B22DC0BE-0147-4962-A7A7-E922071A4BB3}" dt="2023-01-13T05:25:46.476" v="20" actId="27636"/>
        <pc:sldMkLst>
          <pc:docMk/>
          <pc:sldMk cId="1385522162" sldId="295"/>
        </pc:sldMkLst>
        <pc:spChg chg="mod">
          <ac:chgData name="Antra" userId="1165a8e2-fddc-454f-bd59-648c79e96920" providerId="ADAL" clId="{B22DC0BE-0147-4962-A7A7-E922071A4BB3}" dt="2023-01-13T05:25:46.476" v="20" actId="27636"/>
          <ac:spMkLst>
            <pc:docMk/>
            <pc:sldMk cId="1385522162" sldId="295"/>
            <ac:spMk id="2" creationId="{00000000-0000-0000-0000-000000000000}"/>
          </ac:spMkLst>
        </pc:spChg>
        <pc:spChg chg="mod">
          <ac:chgData name="Antra" userId="1165a8e2-fddc-454f-bd59-648c79e96920" providerId="ADAL" clId="{B22DC0BE-0147-4962-A7A7-E922071A4BB3}" dt="2023-01-13T05:25:31.543" v="0" actId="20577"/>
          <ac:spMkLst>
            <pc:docMk/>
            <pc:sldMk cId="1385522162" sldId="295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DBB95-2919-BA49-BF3E-F989F8D69C19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869F8-E71A-D14F-A8BC-587CDE7D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047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E34D1-F639-E448-89D5-A8813FF5855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579E2-A0C5-8541-B354-36B522AD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97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669"/>
            <a:ext cx="12189619" cy="685666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74185" y="3314700"/>
            <a:ext cx="10619316" cy="49530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>
                <a:solidFill>
                  <a:srgbClr val="00555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lv-LV" sz="2700" err="1"/>
              <a:t>Text</a:t>
            </a:r>
            <a:r>
              <a:rPr lang="lv-LV" sz="2700"/>
              <a:t>, </a:t>
            </a:r>
            <a:r>
              <a:rPr lang="lv-LV" sz="2700" err="1"/>
              <a:t>text</a:t>
            </a:r>
            <a:r>
              <a:rPr lang="lv-LV" sz="2700"/>
              <a:t>, </a:t>
            </a:r>
            <a:r>
              <a:rPr lang="lv-LV" sz="2700" err="1"/>
              <a:t>text</a:t>
            </a:r>
            <a:endParaRPr lang="en-US" sz="270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46667" y="4162426"/>
            <a:ext cx="10619316" cy="276225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/>
              <a:t>Vārds, uzvārds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667" y="4438650"/>
            <a:ext cx="10619316" cy="28575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sz="1400"/>
              <a:t>Amats</a:t>
            </a:r>
            <a:endParaRPr lang="lv-LV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74185" y="1362075"/>
            <a:ext cx="10619316" cy="1809750"/>
          </a:xfrm>
        </p:spPr>
        <p:txBody>
          <a:bodyPr>
            <a:normAutofit/>
          </a:bodyPr>
          <a:lstStyle>
            <a:lvl1pPr marL="0" indent="0" algn="l">
              <a:buNone/>
              <a:defRPr sz="5500" b="1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/>
              <a:t>Jaunas prezentācijas nosaukums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6667" y="5057776"/>
            <a:ext cx="10619316" cy="276225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/>
              <a:t>Datums</a:t>
            </a:r>
          </a:p>
        </p:txBody>
      </p:sp>
    </p:spTree>
    <p:extLst>
      <p:ext uri="{BB962C8B-B14F-4D97-AF65-F5344CB8AC3E}">
        <p14:creationId xmlns:p14="http://schemas.microsoft.com/office/powerpoint/2010/main" val="297914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ākum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17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0328"/>
            <a:ext cx="6815667" cy="4995835"/>
          </a:xfrm>
        </p:spPr>
        <p:txBody>
          <a:bodyPr/>
          <a:lstStyle>
            <a:lvl1pPr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>
              <a:defRPr sz="1400">
                <a:solidFill>
                  <a:srgbClr val="005551"/>
                </a:solidFill>
              </a:defRPr>
            </a:lvl3pPr>
            <a:lvl4pPr>
              <a:defRPr sz="1400">
                <a:solidFill>
                  <a:srgbClr val="005551"/>
                </a:solidFill>
              </a:defRPr>
            </a:lvl4pPr>
            <a:lvl5pPr>
              <a:defRPr sz="1400">
                <a:solidFill>
                  <a:srgbClr val="00555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657231"/>
            <a:ext cx="4011084" cy="3468931"/>
          </a:xfrm>
        </p:spPr>
        <p:txBody>
          <a:bodyPr/>
          <a:lstStyle>
            <a:lvl1pPr marL="0" indent="0">
              <a:buNone/>
              <a:defRPr sz="1400">
                <a:solidFill>
                  <a:srgbClr val="00555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09601" y="1130328"/>
            <a:ext cx="4011084" cy="1431924"/>
          </a:xfrm>
        </p:spPr>
        <p:txBody>
          <a:bodyPr>
            <a:noAutofit/>
          </a:bodyPr>
          <a:lstStyle>
            <a:lvl1pPr marL="0" indent="0">
              <a:buNone/>
              <a:defRPr sz="3600" baseline="0">
                <a:solidFill>
                  <a:srgbClr val="00555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text 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2800">
                <a:solidFill>
                  <a:srgbClr val="005551"/>
                </a:solidFill>
              </a:defRPr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Rīgas </a:t>
            </a:r>
            <a:r>
              <a:rPr lang="en-US" err="1"/>
              <a:t>Tehniskā</a:t>
            </a:r>
            <a:r>
              <a:rPr lang="en-US"/>
              <a:t> </a:t>
            </a:r>
            <a:r>
              <a:rPr lang="en-US" err="1"/>
              <a:t>universitāte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1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i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3468" y="1182076"/>
            <a:ext cx="10938933" cy="5015523"/>
          </a:xfrm>
        </p:spPr>
        <p:txBody>
          <a:bodyPr/>
          <a:lstStyle>
            <a:lvl1pPr>
              <a:defRPr>
                <a:solidFill>
                  <a:srgbClr val="005551"/>
                </a:solidFill>
              </a:defRPr>
            </a:lvl1pPr>
          </a:lstStyle>
          <a:p>
            <a:r>
              <a:rPr lang="lv-LV"/>
              <a:t>Drag picture to placeholder or click icon to add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5551"/>
                </a:solidFill>
              </a:defRPr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Rīgas </a:t>
            </a:r>
            <a:r>
              <a:rPr lang="en-US" err="1"/>
              <a:t>Tehniskā</a:t>
            </a:r>
            <a:r>
              <a:rPr lang="en-US"/>
              <a:t> </a:t>
            </a:r>
            <a:r>
              <a:rPr lang="en-US" err="1"/>
              <a:t>universitāte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0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i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7004" y="1182078"/>
            <a:ext cx="5471573" cy="23706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989898"/>
                </a:solidFill>
              </a:defRPr>
            </a:lvl1pPr>
          </a:lstStyle>
          <a:p>
            <a:r>
              <a:rPr lang="lv-LV"/>
              <a:t>Drag picture to placeholder or click icon to add</a:t>
            </a:r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2755" y="1182077"/>
            <a:ext cx="5339644" cy="482132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989898"/>
                </a:solidFill>
              </a:defRPr>
            </a:lvl1pPr>
          </a:lstStyle>
          <a:p>
            <a:r>
              <a:rPr lang="lv-LV"/>
              <a:t>Drag picture to placeholder or click icon to add</a:t>
            </a:r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47004" y="3632731"/>
            <a:ext cx="5471573" cy="23706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989898"/>
                </a:solidFill>
              </a:defRPr>
            </a:lvl1pPr>
          </a:lstStyle>
          <a:p>
            <a:r>
              <a:rPr lang="lv-LV"/>
              <a:t>Drag picture to placeholder or click icon to add</a:t>
            </a: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5551"/>
                </a:solidFill>
              </a:defRPr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Rīgas </a:t>
            </a:r>
            <a:r>
              <a:rPr lang="en-US" err="1"/>
              <a:t>Tehniskā</a:t>
            </a:r>
            <a:r>
              <a:rPr lang="en-US"/>
              <a:t> </a:t>
            </a:r>
            <a:r>
              <a:rPr lang="en-US" err="1"/>
              <a:t>universitāte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99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i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10541" y="3669503"/>
            <a:ext cx="4145439" cy="200176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/>
              <a:t>Drag picture to placeholder or click icon to add</a:t>
            </a:r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970314" y="1523278"/>
            <a:ext cx="1977913" cy="199503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/>
              <a:t>Drag picture to placeholder or click icon to add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811364" y="1523278"/>
            <a:ext cx="1977913" cy="199503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/>
              <a:t>Drag picture to placeholder or click icon to add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9601" y="1182079"/>
            <a:ext cx="4712305" cy="4807487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>
              <a:buSzPct val="75000"/>
              <a:defRPr sz="1400">
                <a:solidFill>
                  <a:schemeClr val="tx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5551"/>
                </a:solidFill>
              </a:defRPr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Rīgas </a:t>
            </a:r>
            <a:r>
              <a:rPr lang="en-US" err="1"/>
              <a:t>Tehniskā</a:t>
            </a:r>
            <a:r>
              <a:rPr lang="en-US"/>
              <a:t> </a:t>
            </a:r>
            <a:r>
              <a:rPr lang="en-US" err="1"/>
              <a:t>universitāte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17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26327" y="1271077"/>
            <a:ext cx="10363200" cy="1470025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lv-LV"/>
              <a:t>Click to edit</a:t>
            </a:r>
            <a:br>
              <a:rPr lang="lv-LV"/>
            </a:br>
            <a:r>
              <a:rPr lang="lv-LV"/>
              <a:t>master text syle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40727" y="2883357"/>
            <a:ext cx="8534400" cy="13453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55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Click to edit Master subtitle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241526" y="2741102"/>
            <a:ext cx="5773460" cy="7092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Rīgas </a:t>
            </a:r>
            <a:r>
              <a:rPr lang="en-US" err="1"/>
              <a:t>Tehniskā</a:t>
            </a:r>
            <a:r>
              <a:rPr lang="en-US"/>
              <a:t> </a:t>
            </a:r>
            <a:r>
              <a:rPr lang="en-US" err="1"/>
              <a:t>universitāte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6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dalu_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1339"/>
            <a:ext cx="12187238" cy="685532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7900" y="2547427"/>
            <a:ext cx="102362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rgbClr val="005551"/>
                </a:solidFill>
                <a:latin typeface="Arial"/>
                <a:cs typeface="Arial"/>
              </a:defRPr>
            </a:lvl1pPr>
          </a:lstStyle>
          <a:p>
            <a:r>
              <a:rPr lang="lv-LV"/>
              <a:t>Paldies.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5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dalu_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1339"/>
            <a:ext cx="12187238" cy="685532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7900" y="2547427"/>
            <a:ext cx="102362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rgbClr val="005551"/>
                </a:solidFill>
                <a:latin typeface="Arial"/>
                <a:cs typeface="Arial"/>
              </a:defRPr>
            </a:lvl1pPr>
          </a:lstStyle>
          <a:p>
            <a:r>
              <a:rPr lang="lv-LV"/>
              <a:t>Paldies.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1339"/>
            <a:ext cx="12187238" cy="685532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74185" y="3314700"/>
            <a:ext cx="10619316" cy="49530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>
                <a:solidFill>
                  <a:srgbClr val="00555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lv-LV" sz="2700" err="1"/>
              <a:t>Text</a:t>
            </a:r>
            <a:r>
              <a:rPr lang="lv-LV" sz="2700"/>
              <a:t>, </a:t>
            </a:r>
            <a:r>
              <a:rPr lang="lv-LV" sz="2700" err="1"/>
              <a:t>text</a:t>
            </a:r>
            <a:r>
              <a:rPr lang="lv-LV" sz="2700"/>
              <a:t>, </a:t>
            </a:r>
            <a:r>
              <a:rPr lang="lv-LV" sz="2700" err="1"/>
              <a:t>text</a:t>
            </a:r>
            <a:endParaRPr lang="en-US" sz="270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46667" y="4162426"/>
            <a:ext cx="10619316" cy="276225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/>
              <a:t>Vārds, uzvārds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667" y="4438650"/>
            <a:ext cx="10619316" cy="28575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sz="1400"/>
              <a:t>Amats</a:t>
            </a:r>
            <a:endParaRPr lang="lv-LV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74185" y="1362075"/>
            <a:ext cx="10619316" cy="1809750"/>
          </a:xfrm>
        </p:spPr>
        <p:txBody>
          <a:bodyPr>
            <a:normAutofit/>
          </a:bodyPr>
          <a:lstStyle>
            <a:lvl1pPr marL="0" indent="0" algn="l">
              <a:buNone/>
              <a:defRPr sz="5500" b="1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/>
              <a:t>Jaunas prezentācijas nosaukums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6667" y="5057776"/>
            <a:ext cx="10619316" cy="276225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/>
              <a:t>Datums</a:t>
            </a:r>
          </a:p>
        </p:txBody>
      </p:sp>
    </p:spTree>
    <p:extLst>
      <p:ext uri="{BB962C8B-B14F-4D97-AF65-F5344CB8AC3E}">
        <p14:creationId xmlns:p14="http://schemas.microsoft.com/office/powerpoint/2010/main" val="366536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auk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727" y="2883357"/>
            <a:ext cx="8534400" cy="11975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Click to edit Master subtitle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840727" y="4354824"/>
            <a:ext cx="8534400" cy="1341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221198" y="2741101"/>
            <a:ext cx="5773460" cy="3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747523" y="4238143"/>
            <a:ext cx="4720808" cy="0"/>
          </a:xfrm>
          <a:prstGeom prst="line">
            <a:avLst/>
          </a:prstGeom>
          <a:ln w="3175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Rīgas Tehniskā universitāte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98315" y="1420280"/>
            <a:ext cx="10972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7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3932"/>
            <a:ext cx="10972800" cy="278912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3pPr>
            <a:lvl4pPr>
              <a:buSzPct val="75000"/>
              <a:defRPr sz="1400">
                <a:solidFill>
                  <a:schemeClr val="accent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289747" y="1611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13289747" y="1611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289747" y="1611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Rīgas Tehniskā universitāte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938933" y="6272743"/>
            <a:ext cx="6434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10205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F746A6-E283-484D-A747-262174EE73C9}" type="slidenum">
              <a:rPr lang="en-US" sz="1200" smtClean="0">
                <a:solidFill>
                  <a:srgbClr val="A6A6A6"/>
                </a:solidFill>
              </a:rPr>
              <a:pPr/>
              <a:t>‹#›</a:t>
            </a:fld>
            <a:endParaRPr 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1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lu_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1339"/>
            <a:ext cx="12187238" cy="685532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547427"/>
            <a:ext cx="10236200" cy="1470025"/>
          </a:xfrm>
        </p:spPr>
        <p:txBody>
          <a:bodyPr>
            <a:noAutofit/>
          </a:bodyPr>
          <a:lstStyle>
            <a:lvl1pPr algn="l">
              <a:defRPr sz="5500" b="1" i="0">
                <a:solidFill>
                  <a:srgbClr val="005551"/>
                </a:solidFill>
                <a:latin typeface="Arial"/>
                <a:cs typeface="Arial"/>
              </a:defRPr>
            </a:lvl1pPr>
          </a:lstStyle>
          <a:p>
            <a:r>
              <a:rPr lang="lv-LV"/>
              <a:t>Nodaļas </a:t>
            </a:r>
            <a:br>
              <a:rPr lang="lv-LV"/>
            </a:br>
            <a:r>
              <a:rPr lang="lv-LV"/>
              <a:t>nosaukums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6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1949"/>
            <a:ext cx="10972800" cy="772587"/>
          </a:xfrm>
        </p:spPr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Rīgas </a:t>
            </a:r>
            <a:r>
              <a:rPr lang="en-US" err="1"/>
              <a:t>Tehniskā</a:t>
            </a:r>
            <a:r>
              <a:rPr lang="en-US"/>
              <a:t> </a:t>
            </a:r>
            <a:r>
              <a:rPr lang="en-US" err="1"/>
              <a:t>universitāte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453932"/>
            <a:ext cx="10972800" cy="278912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3pPr>
            <a:lvl4pPr>
              <a:buSzPct val="75000"/>
              <a:defRPr sz="1400">
                <a:solidFill>
                  <a:schemeClr val="accent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1949"/>
            <a:ext cx="10972800" cy="772587"/>
          </a:xfrm>
        </p:spPr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Rīgas </a:t>
            </a:r>
            <a:r>
              <a:rPr lang="en-US" err="1"/>
              <a:t>Tehniskā</a:t>
            </a:r>
            <a:r>
              <a:rPr lang="en-US"/>
              <a:t> </a:t>
            </a:r>
            <a:r>
              <a:rPr lang="en-US" err="1"/>
              <a:t>universitāte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453932"/>
            <a:ext cx="10972800" cy="278912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3pPr>
            <a:lvl4pPr>
              <a:buSzPct val="75000"/>
              <a:defRPr sz="1400">
                <a:solidFill>
                  <a:schemeClr val="accent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2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Rīgas </a:t>
            </a:r>
            <a:r>
              <a:rPr lang="en-US" err="1"/>
              <a:t>Tehniskā</a:t>
            </a:r>
            <a:r>
              <a:rPr lang="en-US"/>
              <a:t> </a:t>
            </a:r>
            <a:r>
              <a:rPr lang="en-US" err="1"/>
              <a:t>universitāte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419100"/>
            <a:ext cx="10972800" cy="99060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005551"/>
                </a:solidFill>
              </a:defRPr>
            </a:lvl1pPr>
          </a:lstStyle>
          <a:p>
            <a:pPr lvl="0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1361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40000"/>
            <a:ext cx="5386917" cy="35861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err="1"/>
              <a:t>Click</a:t>
            </a:r>
            <a:r>
              <a:rPr lang="lv-LV"/>
              <a:t> to </a:t>
            </a:r>
            <a:r>
              <a:rPr lang="lv-LV" err="1"/>
              <a:t>edit</a:t>
            </a:r>
            <a:r>
              <a:rPr lang="lv-LV"/>
              <a:t> </a:t>
            </a:r>
            <a:r>
              <a:rPr lang="lv-LV" err="1"/>
              <a:t>Master</a:t>
            </a:r>
            <a:r>
              <a:rPr lang="lv-LV"/>
              <a:t> </a:t>
            </a:r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styles</a:t>
            </a:r>
            <a:endParaRPr lang="lv-LV"/>
          </a:p>
          <a:p>
            <a:pPr lvl="1"/>
            <a:r>
              <a:rPr lang="lv-LV" err="1"/>
              <a:t>Second</a:t>
            </a:r>
            <a:r>
              <a:rPr lang="lv-LV"/>
              <a:t> </a:t>
            </a:r>
            <a:r>
              <a:rPr lang="lv-LV" err="1"/>
              <a:t>level</a:t>
            </a:r>
            <a:endParaRPr lang="lv-LV"/>
          </a:p>
          <a:p>
            <a:pPr lvl="2"/>
            <a:r>
              <a:rPr lang="lv-LV" err="1"/>
              <a:t>Third</a:t>
            </a:r>
            <a:r>
              <a:rPr lang="lv-LV"/>
              <a:t> </a:t>
            </a:r>
            <a:r>
              <a:rPr lang="lv-LV" err="1"/>
              <a:t>level</a:t>
            </a:r>
            <a:endParaRPr lang="lv-LV"/>
          </a:p>
          <a:p>
            <a:pPr lvl="3"/>
            <a:r>
              <a:rPr lang="lv-LV" err="1"/>
              <a:t>Fourth</a:t>
            </a:r>
            <a:r>
              <a:rPr lang="lv-LV"/>
              <a:t> </a:t>
            </a:r>
            <a:r>
              <a:rPr lang="lv-LV" err="1"/>
              <a:t>level</a:t>
            </a:r>
            <a:endParaRPr lang="lv-LV"/>
          </a:p>
          <a:p>
            <a:pPr lvl="4"/>
            <a:r>
              <a:rPr lang="lv-LV" err="1"/>
              <a:t>Fifth</a:t>
            </a:r>
            <a:r>
              <a:rPr lang="lv-LV"/>
              <a:t> </a:t>
            </a:r>
            <a:r>
              <a:rPr lang="lv-LV" err="1"/>
              <a:t>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39999"/>
            <a:ext cx="5389033" cy="3586164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err="1"/>
              <a:t>Click</a:t>
            </a:r>
            <a:r>
              <a:rPr lang="lv-LV"/>
              <a:t> to </a:t>
            </a:r>
            <a:r>
              <a:rPr lang="lv-LV" err="1"/>
              <a:t>edit</a:t>
            </a:r>
            <a:r>
              <a:rPr lang="lv-LV"/>
              <a:t> </a:t>
            </a:r>
            <a:r>
              <a:rPr lang="lv-LV" err="1"/>
              <a:t>Master</a:t>
            </a:r>
            <a:r>
              <a:rPr lang="lv-LV"/>
              <a:t> </a:t>
            </a:r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styles</a:t>
            </a:r>
            <a:endParaRPr lang="lv-LV"/>
          </a:p>
          <a:p>
            <a:pPr lvl="1"/>
            <a:r>
              <a:rPr lang="lv-LV" err="1"/>
              <a:t>Second</a:t>
            </a:r>
            <a:r>
              <a:rPr lang="lv-LV"/>
              <a:t> </a:t>
            </a:r>
            <a:r>
              <a:rPr lang="lv-LV" err="1"/>
              <a:t>level</a:t>
            </a:r>
            <a:endParaRPr lang="lv-LV"/>
          </a:p>
          <a:p>
            <a:pPr lvl="2"/>
            <a:r>
              <a:rPr lang="lv-LV" err="1"/>
              <a:t>Third</a:t>
            </a:r>
            <a:r>
              <a:rPr lang="lv-LV"/>
              <a:t> </a:t>
            </a:r>
            <a:r>
              <a:rPr lang="lv-LV" err="1"/>
              <a:t>level</a:t>
            </a:r>
            <a:endParaRPr lang="lv-LV"/>
          </a:p>
          <a:p>
            <a:pPr lvl="3"/>
            <a:r>
              <a:rPr lang="lv-LV" err="1"/>
              <a:t>Fourth</a:t>
            </a:r>
            <a:r>
              <a:rPr lang="lv-LV"/>
              <a:t> </a:t>
            </a:r>
            <a:r>
              <a:rPr lang="lv-LV" err="1"/>
              <a:t>level</a:t>
            </a:r>
            <a:endParaRPr lang="lv-LV"/>
          </a:p>
          <a:p>
            <a:pPr lvl="4"/>
            <a:r>
              <a:rPr lang="lv-LV" err="1"/>
              <a:t>Fifth</a:t>
            </a:r>
            <a:r>
              <a:rPr lang="lv-LV"/>
              <a:t> </a:t>
            </a:r>
            <a:r>
              <a:rPr lang="lv-LV" err="1"/>
              <a:t>level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20655" y="1146908"/>
            <a:ext cx="5375863" cy="1184275"/>
          </a:xfrm>
        </p:spPr>
        <p:txBody>
          <a:bodyPr>
            <a:noAutofit/>
          </a:bodyPr>
          <a:lstStyle>
            <a:lvl1pPr marL="0" indent="0">
              <a:buNone/>
              <a:defRPr sz="3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text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193367" y="1146908"/>
            <a:ext cx="5375863" cy="1184275"/>
          </a:xfrm>
        </p:spPr>
        <p:txBody>
          <a:bodyPr>
            <a:noAutofit/>
          </a:bodyPr>
          <a:lstStyle>
            <a:lvl1pPr marL="0" indent="0">
              <a:buNone/>
              <a:defRPr sz="3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text title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 anchor="t">
            <a:noAutofit/>
          </a:bodyPr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66095" y="6567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Rīgas </a:t>
            </a:r>
            <a:r>
              <a:rPr lang="en-US" err="1"/>
              <a:t>Tehniskā</a:t>
            </a:r>
            <a:r>
              <a:rPr lang="en-US"/>
              <a:t> </a:t>
            </a:r>
            <a:r>
              <a:rPr lang="en-US" err="1"/>
              <a:t>universitāte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7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9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1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517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lv-LV"/>
              <a:t>Click to edit Master text styles</a:t>
            </a:r>
          </a:p>
          <a:p>
            <a:pPr lvl="5"/>
            <a:r>
              <a:rPr lang="lv-LV"/>
              <a:t>Second level</a:t>
            </a:r>
          </a:p>
          <a:p>
            <a:pPr lvl="6"/>
            <a:r>
              <a:rPr lang="lv-LV"/>
              <a:t>Third level</a:t>
            </a:r>
          </a:p>
          <a:p>
            <a:pPr lvl="7"/>
            <a:r>
              <a:rPr lang="lv-LV"/>
              <a:t>Fourth level</a:t>
            </a:r>
          </a:p>
          <a:p>
            <a:pPr lvl="8"/>
            <a:r>
              <a:rPr lang="lv-LV"/>
              <a:t>Fifth level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Rīgas Tehniskā universitāte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553185" y="279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15164742" y="68862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0938933" y="6272743"/>
            <a:ext cx="6434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10205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F746A6-E283-484D-A747-262174EE73C9}" type="slidenum">
              <a:rPr lang="en-US" sz="1200" smtClean="0">
                <a:solidFill>
                  <a:srgbClr val="A6A6A6"/>
                </a:solidFill>
              </a:rPr>
              <a:pPr/>
              <a:t>‹#›</a:t>
            </a:fld>
            <a:endParaRPr lang="en-US" sz="120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6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844" r:id="rId2"/>
    <p:sldLayoutId id="2147483803" r:id="rId3"/>
    <p:sldLayoutId id="2147483804" r:id="rId4"/>
    <p:sldLayoutId id="2147483838" r:id="rId5"/>
    <p:sldLayoutId id="2147483840" r:id="rId6"/>
    <p:sldLayoutId id="2147483842" r:id="rId7"/>
    <p:sldLayoutId id="2147483806" r:id="rId8"/>
    <p:sldLayoutId id="2147483807" r:id="rId9"/>
    <p:sldLayoutId id="2147483839" r:id="rId10"/>
    <p:sldLayoutId id="2147483810" r:id="rId11"/>
    <p:sldLayoutId id="2147483817" r:id="rId12"/>
    <p:sldLayoutId id="2147483818" r:id="rId13"/>
    <p:sldLayoutId id="2147483820" r:id="rId14"/>
    <p:sldLayoutId id="2147483821" r:id="rId15"/>
    <p:sldLayoutId id="2147483843" r:id="rId16"/>
    <p:sldLayoutId id="214748384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2323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2323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2323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2323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guna.bremane@rtu.lv" TargetMode="External"/><Relationship Id="rId2" Type="http://schemas.openxmlformats.org/officeDocument/2006/relationships/hyperlink" Target="mailto:lauma.Balode_2@rtu.lv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ntra.kalnbalkite@rtu.l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EBBA03E8-6527-913B-8AD1-59141FB89D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185" y="2194994"/>
            <a:ext cx="10619316" cy="1809750"/>
          </a:xfrm>
        </p:spPr>
        <p:txBody>
          <a:bodyPr>
            <a:normAutofit/>
          </a:bodyPr>
          <a:lstStyle/>
          <a:p>
            <a:r>
              <a:rPr lang="lv-LV" sz="8000"/>
              <a:t>#Energovienoti</a:t>
            </a:r>
          </a:p>
        </p:txBody>
      </p:sp>
      <p:pic>
        <p:nvPicPr>
          <p:cNvPr id="3074" name="Picture 2" descr="RTU video par aktuālākajiem zinātniskajiem sasniegumiem ...">
            <a:extLst>
              <a:ext uri="{FF2B5EF4-FFF2-40B4-BE49-F238E27FC236}">
                <a16:creationId xmlns:a16="http://schemas.microsoft.com/office/drawing/2014/main" id="{FA98036E-09B9-8B3B-EED5-35226F943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5422900"/>
            <a:ext cx="1895474" cy="12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BB4B34-E618-466D-9270-4915F8AE7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615" y="5711935"/>
            <a:ext cx="1620456" cy="685577"/>
          </a:xfrm>
          <a:prstGeom prst="rect">
            <a:avLst/>
          </a:prstGeom>
        </p:spPr>
      </p:pic>
      <p:sp>
        <p:nvSpPr>
          <p:cNvPr id="6" name="Teksta vietturis 1">
            <a:extLst>
              <a:ext uri="{FF2B5EF4-FFF2-40B4-BE49-F238E27FC236}">
                <a16:creationId xmlns:a16="http://schemas.microsoft.com/office/drawing/2014/main" id="{949A584B-51DC-4979-849A-F184F3B403AE}"/>
              </a:ext>
            </a:extLst>
          </p:cNvPr>
          <p:cNvSpPr txBox="1">
            <a:spLocks/>
          </p:cNvSpPr>
          <p:nvPr/>
        </p:nvSpPr>
        <p:spPr>
          <a:xfrm>
            <a:off x="1506299" y="5711935"/>
            <a:ext cx="3327112" cy="779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 kern="1200">
                <a:solidFill>
                  <a:srgbClr val="00555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2323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2323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2323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lv-LV" sz="120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RTU VASSI projekts «</a:t>
            </a:r>
            <a:r>
              <a:rPr lang="lv-LV" sz="1200" err="1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Energovienoti</a:t>
            </a:r>
            <a:r>
              <a:rPr lang="lv-LV" sz="120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(projekta Nr. 1-08/76/2022) tiek </a:t>
            </a:r>
            <a:r>
              <a:rPr lang="lv-LV" sz="1200">
                <a:solidFill>
                  <a:srgbClr val="0505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ī</a:t>
            </a:r>
            <a:r>
              <a:rPr lang="lv-LV" sz="120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stenots ar Latvijas Vides aizsardz</a:t>
            </a:r>
            <a:r>
              <a:rPr lang="lv-LV" sz="1200">
                <a:solidFill>
                  <a:srgbClr val="0505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ī</a:t>
            </a:r>
            <a:r>
              <a:rPr lang="lv-LV" sz="120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 fonda atbalstu.</a:t>
            </a:r>
            <a:endParaRPr lang="lv-LV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1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8F609BAE-86C7-5F5B-D3AE-73BAA20CE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endParaRPr lang="lv-LV"/>
          </a:p>
          <a:p>
            <a:pPr algn="just"/>
            <a:r>
              <a:rPr lang="lv-LV" sz="2800" b="1"/>
              <a:t>Uzlabota kapacitāte un izstrādāti mehānismi sadarbībai starp valsts iestādēm un struktūrām vietējā un reģionālā līmenī</a:t>
            </a:r>
            <a:r>
              <a:rPr lang="lv-LV" sz="2800"/>
              <a:t>, lauku apvidos un pilsētās.</a:t>
            </a:r>
          </a:p>
          <a:p>
            <a:pPr algn="just"/>
            <a:r>
              <a:rPr lang="lv-LV" sz="2800" b="1"/>
              <a:t>Uzlabota pārrobežu mijiedarbība starp cilvēkiem un kopienām </a:t>
            </a:r>
            <a:r>
              <a:rPr lang="lv-LV" sz="2800"/>
              <a:t>abās robežas pusēs, tādējādi veicinot labāku sapratni starp Latvijas un Lietuvas iedzīvotājiem.</a:t>
            </a:r>
          </a:p>
          <a:p>
            <a:endParaRPr lang="lv-LV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4247FF90-2F80-E573-DA40-0B3DF214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Sasniedzamie rezultāti</a:t>
            </a:r>
            <a:r>
              <a:rPr lang="lv-LV" b="0"/>
              <a:t>: </a:t>
            </a:r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016A665-E337-7E9B-7216-55C90407C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</a:p>
        </p:txBody>
      </p:sp>
    </p:spTree>
    <p:extLst>
      <p:ext uri="{BB962C8B-B14F-4D97-AF65-F5344CB8AC3E}">
        <p14:creationId xmlns:p14="http://schemas.microsoft.com/office/powerpoint/2010/main" val="134724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DE646143-42D6-5731-3347-0AE3DE72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9908"/>
            <a:ext cx="10972800" cy="770685"/>
          </a:xfrm>
        </p:spPr>
        <p:txBody>
          <a:bodyPr/>
          <a:lstStyle/>
          <a:p>
            <a:r>
              <a:rPr lang="lv-LV" sz="2200" b="0"/>
              <a:t>Programmu līdzfinansē Eiropas Reģionālās attīstības fonds (ERAF) 29,2 miljonu eiro apmērā ar maksimālo atbalsta intensitāti </a:t>
            </a:r>
            <a:r>
              <a:rPr lang="lv-LV" sz="2200"/>
              <a:t>80% apmērā no projekta attiecināmajiem izdevumiem</a:t>
            </a:r>
            <a:r>
              <a:rPr lang="lv-LV" sz="2200" b="0"/>
              <a:t>.</a:t>
            </a:r>
            <a:br>
              <a:rPr lang="lv-LV" sz="2200" b="0"/>
            </a:br>
            <a:r>
              <a:rPr lang="lv-LV" sz="2200"/>
              <a:t>I Prioritāte:</a:t>
            </a:r>
            <a:r>
              <a:rPr lang="lv-LV" sz="2200" b="0"/>
              <a:t> </a:t>
            </a:r>
            <a:endParaRPr lang="lv-LV" sz="220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78435429-CA74-0316-65A2-940AB09E3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</a:p>
        </p:txBody>
      </p:sp>
      <p:graphicFrame>
        <p:nvGraphicFramePr>
          <p:cNvPr id="6" name="Tabula 6">
            <a:extLst>
              <a:ext uri="{FF2B5EF4-FFF2-40B4-BE49-F238E27FC236}">
                <a16:creationId xmlns:a16="http://schemas.microsoft.com/office/drawing/2014/main" id="{C3AF3313-867E-F6B7-420B-D866E2B90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985538"/>
              </p:ext>
            </p:extLst>
          </p:nvPr>
        </p:nvGraphicFramePr>
        <p:xfrm>
          <a:off x="1088572" y="2231571"/>
          <a:ext cx="9478971" cy="1854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657">
                  <a:extLst>
                    <a:ext uri="{9D8B030D-6E8A-4147-A177-3AD203B41FA5}">
                      <a16:colId xmlns:a16="http://schemas.microsoft.com/office/drawing/2014/main" val="3553980097"/>
                    </a:ext>
                  </a:extLst>
                </a:gridCol>
                <a:gridCol w="3177157">
                  <a:extLst>
                    <a:ext uri="{9D8B030D-6E8A-4147-A177-3AD203B41FA5}">
                      <a16:colId xmlns:a16="http://schemas.microsoft.com/office/drawing/2014/main" val="3546058038"/>
                    </a:ext>
                  </a:extLst>
                </a:gridCol>
                <a:gridCol w="3177157">
                  <a:extLst>
                    <a:ext uri="{9D8B030D-6E8A-4147-A177-3AD203B41FA5}">
                      <a16:colId xmlns:a16="http://schemas.microsoft.com/office/drawing/2014/main" val="372673208"/>
                    </a:ext>
                  </a:extLst>
                </a:gridCol>
              </a:tblGrid>
              <a:tr h="1177404">
                <a:tc>
                  <a:txBody>
                    <a:bodyPr/>
                    <a:lstStyle/>
                    <a:p>
                      <a:r>
                        <a:rPr lang="lv-LV" sz="2000"/>
                        <a:t>Kopējais finansējums projektiem </a:t>
                      </a:r>
                      <a:r>
                        <a:rPr lang="lv-LV" sz="2000" err="1"/>
                        <a:t>milj.EUR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err="1"/>
                        <a:t>Maks.ERAF</a:t>
                      </a:r>
                      <a:r>
                        <a:rPr lang="lv-LV" sz="2000"/>
                        <a:t>,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/>
                        <a:t>Maks. Kopējais budžets,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952338"/>
                  </a:ext>
                </a:extLst>
              </a:tr>
              <a:tr h="677007">
                <a:tc>
                  <a:txBody>
                    <a:bodyPr/>
                    <a:lstStyle/>
                    <a:p>
                      <a:r>
                        <a:rPr lang="lv-LV" sz="2000"/>
                        <a:t>4.674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/>
                        <a:t>250 000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/>
                        <a:t>312 500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101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354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9" y="2013769"/>
            <a:ext cx="10972800" cy="2789129"/>
          </a:xfrm>
        </p:spPr>
        <p:txBody>
          <a:bodyPr>
            <a:normAutofit/>
          </a:bodyPr>
          <a:lstStyle/>
          <a:p>
            <a:r>
              <a:rPr lang="lv-LV" sz="4400" dirty="0"/>
              <a:t>Lauma Balode, </a:t>
            </a:r>
            <a:r>
              <a:rPr lang="lv-LV" sz="4400" dirty="0">
                <a:hlinkClick r:id="rId2"/>
              </a:rPr>
              <a:t>lauma.</a:t>
            </a:r>
            <a:r>
              <a:rPr lang="en-US" sz="4400" dirty="0">
                <a:hlinkClick r:id="rId2"/>
              </a:rPr>
              <a:t>balode_2</a:t>
            </a:r>
            <a:r>
              <a:rPr lang="lv-LV" sz="4400" dirty="0">
                <a:hlinkClick r:id="rId2"/>
              </a:rPr>
              <a:t>@rtu.lv</a:t>
            </a:r>
            <a:endParaRPr lang="lv-LV" sz="4400" dirty="0"/>
          </a:p>
          <a:p>
            <a:r>
              <a:rPr lang="lv-LV" sz="4400" dirty="0"/>
              <a:t>Ingūna Brēmane, </a:t>
            </a:r>
            <a:r>
              <a:rPr lang="lv-LV" sz="4400" dirty="0">
                <a:hlinkClick r:id="rId3"/>
              </a:rPr>
              <a:t>inguna.bremane@rtu.lv</a:t>
            </a:r>
            <a:r>
              <a:rPr lang="lv-LV" sz="4400" dirty="0"/>
              <a:t> </a:t>
            </a:r>
          </a:p>
          <a:p>
            <a:r>
              <a:rPr lang="lv-LV" sz="4400" dirty="0"/>
              <a:t>Antra Kalnbaļķīte, </a:t>
            </a:r>
            <a:r>
              <a:rPr lang="lv-LV" sz="4400" dirty="0">
                <a:hlinkClick r:id="rId4"/>
              </a:rPr>
              <a:t>antra.kalnbalkite@rtu.lv</a:t>
            </a:r>
            <a:r>
              <a:rPr lang="lv-LV" sz="44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Kontakti s</a:t>
            </a:r>
            <a:r>
              <a:rPr lang="en-US" dirty="0"/>
              <a:t>a</a:t>
            </a:r>
            <a:r>
              <a:rPr lang="lv-LV" dirty="0"/>
              <a:t>ziņai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</a:p>
        </p:txBody>
      </p:sp>
    </p:spTree>
    <p:extLst>
      <p:ext uri="{BB962C8B-B14F-4D97-AF65-F5344CB8AC3E}">
        <p14:creationId xmlns:p14="http://schemas.microsoft.com/office/powerpoint/2010/main" val="138552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9EB991DC-2C97-1B9A-F6AD-18FC8B1D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3932"/>
            <a:ext cx="10972800" cy="48163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Lai </a:t>
            </a:r>
            <a:r>
              <a:rPr lang="en-GB" dirty="0" err="1"/>
              <a:t>vairotu</a:t>
            </a:r>
            <a:r>
              <a:rPr lang="en-GB" dirty="0"/>
              <a:t> Latvijas </a:t>
            </a:r>
            <a:r>
              <a:rPr lang="en-GB" dirty="0" err="1"/>
              <a:t>sabiedrības</a:t>
            </a:r>
            <a:r>
              <a:rPr lang="en-GB" dirty="0"/>
              <a:t>, uzņēmumu, </a:t>
            </a:r>
            <a:r>
              <a:rPr lang="en-GB" dirty="0" err="1"/>
              <a:t>organizāciju</a:t>
            </a:r>
            <a:r>
              <a:rPr lang="en-GB" dirty="0"/>
              <a:t> un pašvaldību </a:t>
            </a:r>
            <a:r>
              <a:rPr lang="en-GB" dirty="0" err="1"/>
              <a:t>energopratību</a:t>
            </a:r>
            <a:r>
              <a:rPr lang="en-GB" dirty="0"/>
              <a:t>, RTU VASSI </a:t>
            </a:r>
            <a:r>
              <a:rPr lang="en-GB" dirty="0" err="1"/>
              <a:t>zinātnieki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uzsākuši</a:t>
            </a:r>
            <a:r>
              <a:rPr lang="en-GB" dirty="0"/>
              <a:t> </a:t>
            </a:r>
            <a:r>
              <a:rPr lang="en-GB" dirty="0" err="1"/>
              <a:t>nacionāla</a:t>
            </a:r>
            <a:r>
              <a:rPr lang="en-GB" dirty="0"/>
              <a:t> </a:t>
            </a:r>
            <a:r>
              <a:rPr lang="en-GB" dirty="0" err="1"/>
              <a:t>mēroga</a:t>
            </a:r>
            <a:r>
              <a:rPr lang="en-GB" dirty="0"/>
              <a:t> </a:t>
            </a:r>
            <a:r>
              <a:rPr lang="en-GB" dirty="0" err="1"/>
              <a:t>projektu</a:t>
            </a:r>
            <a:r>
              <a:rPr lang="en-GB" dirty="0"/>
              <a:t> “</a:t>
            </a:r>
            <a:r>
              <a:rPr lang="en-GB" dirty="0" err="1"/>
              <a:t>Energovienoti</a:t>
            </a:r>
            <a:r>
              <a:rPr lang="en-GB" dirty="0"/>
              <a:t>”.</a:t>
            </a: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Projektā</a:t>
            </a:r>
            <a:r>
              <a:rPr lang="en-GB" b="1" dirty="0"/>
              <a:t> </a:t>
            </a:r>
            <a:r>
              <a:rPr lang="en-GB" dirty="0" err="1"/>
              <a:t>tiks</a:t>
            </a:r>
            <a:r>
              <a:rPr lang="en-GB" dirty="0"/>
              <a:t> </a:t>
            </a:r>
            <a:r>
              <a:rPr lang="en-GB" dirty="0" err="1"/>
              <a:t>izstrādāti</a:t>
            </a:r>
            <a:r>
              <a:rPr lang="en-GB" dirty="0"/>
              <a:t> un </a:t>
            </a:r>
            <a:r>
              <a:rPr lang="en-GB" dirty="0" err="1"/>
              <a:t>ieviesti</a:t>
            </a:r>
            <a:r>
              <a:rPr lang="en-GB" dirty="0"/>
              <a:t>:</a:t>
            </a:r>
          </a:p>
          <a:p>
            <a:r>
              <a:rPr lang="en-GB" dirty="0" err="1"/>
              <a:t>platforma</a:t>
            </a:r>
            <a:r>
              <a:rPr lang="en-GB" dirty="0"/>
              <a:t>, </a:t>
            </a:r>
            <a:r>
              <a:rPr lang="en-GB" dirty="0" err="1"/>
              <a:t>nodrošinot</a:t>
            </a:r>
            <a:r>
              <a:rPr lang="en-GB" dirty="0"/>
              <a:t> </a:t>
            </a:r>
            <a:r>
              <a:rPr lang="en-GB" dirty="0" err="1"/>
              <a:t>sabiedrībai</a:t>
            </a:r>
            <a:r>
              <a:rPr lang="en-GB" dirty="0"/>
              <a:t> </a:t>
            </a:r>
            <a:r>
              <a:rPr lang="en-GB" dirty="0" err="1"/>
              <a:t>rīkus</a:t>
            </a:r>
            <a:r>
              <a:rPr lang="en-GB" dirty="0"/>
              <a:t>, </a:t>
            </a:r>
            <a:r>
              <a:rPr lang="en-GB" dirty="0" err="1"/>
              <a:t>kas</a:t>
            </a:r>
            <a:r>
              <a:rPr lang="en-GB" dirty="0"/>
              <a:t> </a:t>
            </a:r>
            <a:r>
              <a:rPr lang="en-GB" dirty="0" err="1"/>
              <a:t>palīdzēs</a:t>
            </a:r>
            <a:r>
              <a:rPr lang="en-GB" dirty="0"/>
              <a:t> </a:t>
            </a:r>
            <a:r>
              <a:rPr lang="en-GB" dirty="0" err="1"/>
              <a:t>samazināt</a:t>
            </a:r>
            <a:r>
              <a:rPr lang="en-GB" dirty="0"/>
              <a:t> </a:t>
            </a:r>
            <a:r>
              <a:rPr lang="en-GB" dirty="0" err="1"/>
              <a:t>energopatēriņu</a:t>
            </a:r>
            <a:r>
              <a:rPr lang="lv-LV" dirty="0"/>
              <a:t>;</a:t>
            </a:r>
            <a:endParaRPr lang="en-GB" dirty="0"/>
          </a:p>
          <a:p>
            <a:r>
              <a:rPr lang="en-GB" dirty="0" err="1"/>
              <a:t>metodika</a:t>
            </a:r>
            <a:r>
              <a:rPr lang="en-GB" dirty="0"/>
              <a:t> energoaudita </a:t>
            </a:r>
            <a:r>
              <a:rPr lang="en-GB" dirty="0" err="1"/>
              <a:t>veikšanai</a:t>
            </a:r>
            <a:r>
              <a:rPr lang="en-GB" dirty="0"/>
              <a:t> «Energoaudits </a:t>
            </a:r>
            <a:r>
              <a:rPr lang="en-GB" dirty="0" err="1"/>
              <a:t>Tavās</a:t>
            </a:r>
            <a:r>
              <a:rPr lang="en-GB" dirty="0"/>
              <a:t> </a:t>
            </a:r>
            <a:r>
              <a:rPr lang="en-GB" dirty="0" err="1"/>
              <a:t>mājās</a:t>
            </a:r>
            <a:r>
              <a:rPr lang="en-GB" dirty="0"/>
              <a:t>»</a:t>
            </a:r>
            <a:r>
              <a:rPr lang="lv-LV" dirty="0"/>
              <a:t>;</a:t>
            </a:r>
            <a:r>
              <a:rPr lang="en-GB" dirty="0"/>
              <a:t> </a:t>
            </a:r>
            <a:endParaRPr lang="en-US" dirty="0"/>
          </a:p>
          <a:p>
            <a:r>
              <a:rPr lang="en-GB" dirty="0" err="1"/>
              <a:t>energoefektivitātes</a:t>
            </a:r>
            <a:r>
              <a:rPr lang="en-GB" dirty="0"/>
              <a:t> </a:t>
            </a:r>
            <a:r>
              <a:rPr lang="en-GB" dirty="0" err="1"/>
              <a:t>pasākumu</a:t>
            </a:r>
            <a:r>
              <a:rPr lang="en-GB" dirty="0"/>
              <a:t> </a:t>
            </a:r>
            <a:r>
              <a:rPr lang="en-GB" dirty="0" err="1"/>
              <a:t>katalogs</a:t>
            </a:r>
            <a:r>
              <a:rPr lang="lv-LV" dirty="0"/>
              <a:t>;</a:t>
            </a:r>
            <a:endParaRPr lang="en-GB" dirty="0"/>
          </a:p>
          <a:p>
            <a:r>
              <a:rPr lang="en-GB" dirty="0"/>
              <a:t>«</a:t>
            </a:r>
            <a:r>
              <a:rPr lang="en-GB" dirty="0" err="1"/>
              <a:t>Energovienoti</a:t>
            </a:r>
            <a:r>
              <a:rPr lang="en-GB" dirty="0"/>
              <a:t>» </a:t>
            </a:r>
            <a:r>
              <a:rPr lang="en-GB" dirty="0" err="1"/>
              <a:t>marķējums</a:t>
            </a:r>
            <a:r>
              <a:rPr lang="en-GB" dirty="0"/>
              <a:t> un </a:t>
            </a:r>
            <a:r>
              <a:rPr lang="en-GB" dirty="0" err="1"/>
              <a:t>uzraudzības</a:t>
            </a:r>
            <a:r>
              <a:rPr lang="en-GB" dirty="0"/>
              <a:t> </a:t>
            </a:r>
            <a:r>
              <a:rPr lang="en-GB" dirty="0" err="1"/>
              <a:t>sistēma</a:t>
            </a:r>
            <a:r>
              <a:rPr lang="en-GB" dirty="0"/>
              <a:t> – </a:t>
            </a:r>
            <a:r>
              <a:rPr lang="en-GB" dirty="0" err="1"/>
              <a:t>ilgtspējīgas</a:t>
            </a:r>
            <a:r>
              <a:rPr lang="en-GB" dirty="0"/>
              <a:t> </a:t>
            </a:r>
            <a:r>
              <a:rPr lang="en-GB" dirty="0" err="1"/>
              <a:t>paraugprakses</a:t>
            </a:r>
            <a:r>
              <a:rPr lang="en-GB" dirty="0"/>
              <a:t> </a:t>
            </a:r>
            <a:r>
              <a:rPr lang="en-GB" dirty="0" err="1"/>
              <a:t>apliecinājums</a:t>
            </a:r>
            <a:r>
              <a:rPr lang="lv-LV" dirty="0"/>
              <a:t>:</a:t>
            </a:r>
            <a:endParaRPr lang="en-US" dirty="0"/>
          </a:p>
          <a:p>
            <a:pPr lvl="1">
              <a:buFont typeface="Arial" charset="2"/>
              <a:buChar char="•"/>
            </a:pPr>
            <a:r>
              <a:rPr lang="en-GB" dirty="0" err="1"/>
              <a:t>saimnieciskās</a:t>
            </a:r>
            <a:r>
              <a:rPr lang="en-GB" dirty="0"/>
              <a:t> </a:t>
            </a:r>
            <a:r>
              <a:rPr lang="en-GB" dirty="0" err="1"/>
              <a:t>darbības</a:t>
            </a:r>
            <a:r>
              <a:rPr lang="en-GB" dirty="0"/>
              <a:t> </a:t>
            </a:r>
            <a:r>
              <a:rPr lang="en-GB" dirty="0" err="1"/>
              <a:t>veicējiem</a:t>
            </a:r>
            <a:r>
              <a:rPr lang="en-GB" dirty="0"/>
              <a:t>, </a:t>
            </a:r>
          </a:p>
          <a:p>
            <a:pPr lvl="1">
              <a:buFont typeface="Arial" charset="2"/>
              <a:buChar char="•"/>
            </a:pPr>
            <a:r>
              <a:rPr lang="en-GB" dirty="0" err="1"/>
              <a:t>uzņēmumiem</a:t>
            </a:r>
            <a:r>
              <a:rPr lang="en-GB" dirty="0"/>
              <a:t>, </a:t>
            </a:r>
          </a:p>
          <a:p>
            <a:pPr lvl="1">
              <a:buFont typeface="Arial" charset="2"/>
              <a:buChar char="•"/>
            </a:pPr>
            <a:r>
              <a:rPr lang="en-GB" dirty="0" err="1"/>
              <a:t>valsts</a:t>
            </a:r>
            <a:r>
              <a:rPr lang="en-GB" dirty="0"/>
              <a:t> un </a:t>
            </a:r>
            <a:r>
              <a:rPr lang="en-GB" dirty="0" err="1"/>
              <a:t>pašvaldības</a:t>
            </a:r>
            <a:r>
              <a:rPr lang="en-GB" dirty="0"/>
              <a:t> </a:t>
            </a:r>
            <a:r>
              <a:rPr lang="en-GB" dirty="0" err="1"/>
              <a:t>iestādēm</a:t>
            </a:r>
            <a:r>
              <a:rPr lang="en-GB" dirty="0"/>
              <a:t>, </a:t>
            </a:r>
          </a:p>
          <a:p>
            <a:pPr lvl="1">
              <a:buFont typeface="Arial" charset="2"/>
              <a:buChar char="•"/>
            </a:pPr>
            <a:r>
              <a:rPr lang="en-GB" dirty="0" err="1"/>
              <a:t>dažādu</a:t>
            </a:r>
            <a:r>
              <a:rPr lang="en-GB" dirty="0"/>
              <a:t> </a:t>
            </a:r>
            <a:r>
              <a:rPr lang="en-GB" dirty="0" err="1"/>
              <a:t>nozaru</a:t>
            </a:r>
            <a:r>
              <a:rPr lang="en-GB" dirty="0"/>
              <a:t> </a:t>
            </a:r>
            <a:r>
              <a:rPr lang="en-GB" dirty="0" err="1"/>
              <a:t>organizācijām</a:t>
            </a:r>
            <a:r>
              <a:rPr lang="en-GB" dirty="0"/>
              <a:t>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8450B40A-6066-300E-659B-D87F730C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"</a:t>
            </a:r>
            <a:r>
              <a:rPr lang="lv-LV" err="1"/>
              <a:t>Energovienoti</a:t>
            </a:r>
            <a:r>
              <a:rPr lang="lv-LV"/>
              <a:t>" projekts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43EACD0-B1A7-F07B-B06B-439B7800C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</a:p>
        </p:txBody>
      </p:sp>
    </p:spTree>
    <p:extLst>
      <p:ext uri="{BB962C8B-B14F-4D97-AF65-F5344CB8AC3E}">
        <p14:creationId xmlns:p14="http://schemas.microsoft.com/office/powerpoint/2010/main" val="158225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9EB991DC-2C97-1B9A-F6AD-18FC8B1DF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dirty="0" err="1"/>
              <a:t>Konsultatīvs</a:t>
            </a:r>
            <a:r>
              <a:rPr lang="en-GB" dirty="0"/>
              <a:t> </a:t>
            </a:r>
            <a:r>
              <a:rPr lang="en-GB" dirty="0" err="1"/>
              <a:t>atbalsts</a:t>
            </a:r>
            <a:r>
              <a:rPr lang="en-GB" dirty="0"/>
              <a:t> </a:t>
            </a:r>
            <a:r>
              <a:rPr lang="en-GB" dirty="0" err="1"/>
              <a:t>enerģētiski</a:t>
            </a:r>
            <a:r>
              <a:rPr lang="en-GB" dirty="0"/>
              <a:t> </a:t>
            </a:r>
            <a:r>
              <a:rPr lang="en-GB" dirty="0" err="1"/>
              <a:t>nabadzīgām</a:t>
            </a:r>
            <a:r>
              <a:rPr lang="en-GB" dirty="0"/>
              <a:t> </a:t>
            </a:r>
            <a:r>
              <a:rPr lang="en-GB" dirty="0" err="1"/>
              <a:t>mājsaimniecībām</a:t>
            </a:r>
            <a:r>
              <a:rPr lang="en-GB" dirty="0"/>
              <a:t> </a:t>
            </a:r>
            <a:r>
              <a:rPr lang="en-GB" dirty="0" err="1"/>
              <a:t>pašvaldībās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viena</a:t>
            </a:r>
            <a:r>
              <a:rPr lang="en-GB" dirty="0"/>
              <a:t> no </a:t>
            </a:r>
            <a:r>
              <a:rPr lang="en-GB" dirty="0" err="1"/>
              <a:t>projekta</a:t>
            </a:r>
            <a:r>
              <a:rPr lang="en-GB" dirty="0"/>
              <a:t> «</a:t>
            </a:r>
            <a:r>
              <a:rPr lang="en-GB" dirty="0" err="1"/>
              <a:t>Energovienoti</a:t>
            </a:r>
            <a:r>
              <a:rPr lang="en-GB" dirty="0"/>
              <a:t>»</a:t>
            </a:r>
            <a:r>
              <a:rPr lang="en-GB" b="1" dirty="0"/>
              <a:t> </a:t>
            </a:r>
            <a:r>
              <a:rPr lang="en-GB" dirty="0" err="1"/>
              <a:t>aktivitātēm</a:t>
            </a:r>
            <a:r>
              <a:rPr lang="en-GB" dirty="0"/>
              <a:t>.</a:t>
            </a:r>
            <a:r>
              <a:rPr lang="lv-LV" dirty="0"/>
              <a:t> </a:t>
            </a:r>
            <a:endParaRPr lang="en-US" dirty="0"/>
          </a:p>
          <a:p>
            <a:pPr marL="0" indent="0">
              <a:buNone/>
            </a:pPr>
            <a:endParaRPr lang="lv-LV" dirty="0"/>
          </a:p>
          <a:p>
            <a:pPr algn="just">
              <a:buNone/>
            </a:pPr>
            <a:r>
              <a:rPr lang="en-GB" dirty="0" err="1"/>
              <a:t>Pasākumu</a:t>
            </a:r>
            <a:r>
              <a:rPr lang="en-GB" dirty="0"/>
              <a:t> </a:t>
            </a:r>
            <a:r>
              <a:rPr lang="en-GB" dirty="0" err="1"/>
              <a:t>kopums</a:t>
            </a:r>
            <a:r>
              <a:rPr lang="en-GB" dirty="0"/>
              <a:t> </a:t>
            </a:r>
            <a:r>
              <a:rPr lang="en-GB" dirty="0" err="1"/>
              <a:t>ietver</a:t>
            </a:r>
            <a:r>
              <a:rPr lang="en-GB" dirty="0"/>
              <a:t>: </a:t>
            </a:r>
            <a:endParaRPr lang="lv-LV" dirty="0"/>
          </a:p>
          <a:p>
            <a:pPr algn="just">
              <a:buFont typeface="Wingdings"/>
              <a:buChar char="§"/>
            </a:pPr>
            <a:r>
              <a:rPr lang="en-GB" dirty="0" err="1"/>
              <a:t>informatīvu</a:t>
            </a:r>
            <a:r>
              <a:rPr lang="en-GB" dirty="0"/>
              <a:t> </a:t>
            </a:r>
            <a:r>
              <a:rPr lang="en-GB" dirty="0" err="1"/>
              <a:t>semināru</a:t>
            </a:r>
            <a:r>
              <a:rPr lang="en-GB" dirty="0"/>
              <a:t> </a:t>
            </a:r>
            <a:r>
              <a:rPr lang="en-GB" dirty="0" err="1"/>
              <a:t>iedzīvotājiem</a:t>
            </a:r>
            <a:r>
              <a:rPr lang="lv-LV" dirty="0"/>
              <a:t>;</a:t>
            </a:r>
            <a:r>
              <a:rPr lang="en-GB" dirty="0"/>
              <a:t> </a:t>
            </a:r>
            <a:endParaRPr lang="lv-LV" dirty="0"/>
          </a:p>
          <a:p>
            <a:pPr algn="just">
              <a:buFont typeface="Wingdings"/>
              <a:buChar char="§"/>
            </a:pPr>
            <a:r>
              <a:rPr lang="en-GB" dirty="0" err="1"/>
              <a:t>energopārvaldnieku</a:t>
            </a:r>
            <a:r>
              <a:rPr lang="en-GB" dirty="0"/>
              <a:t> </a:t>
            </a:r>
            <a:r>
              <a:rPr lang="en-GB" dirty="0" err="1"/>
              <a:t>izvirzīšanu</a:t>
            </a:r>
            <a:r>
              <a:rPr lang="en-GB" dirty="0"/>
              <a:t> </a:t>
            </a:r>
            <a:r>
              <a:rPr lang="en-GB" dirty="0" err="1"/>
              <a:t>daudzīvokļu</a:t>
            </a:r>
            <a:r>
              <a:rPr lang="en-GB" dirty="0"/>
              <a:t> </a:t>
            </a:r>
            <a:r>
              <a:rPr lang="en-GB" dirty="0" err="1"/>
              <a:t>ēkās</a:t>
            </a:r>
            <a:r>
              <a:rPr lang="lv-LV" dirty="0"/>
              <a:t>;</a:t>
            </a:r>
            <a:r>
              <a:rPr lang="en-GB" dirty="0"/>
              <a:t> </a:t>
            </a:r>
            <a:endParaRPr lang="lv-LV" dirty="0"/>
          </a:p>
          <a:p>
            <a:pPr algn="just">
              <a:buFont typeface="Wingdings"/>
              <a:buChar char="§"/>
            </a:pPr>
            <a:r>
              <a:rPr lang="en-GB" dirty="0" err="1"/>
              <a:t>energotaupības</a:t>
            </a:r>
            <a:r>
              <a:rPr lang="en-GB" dirty="0"/>
              <a:t> </a:t>
            </a:r>
            <a:r>
              <a:rPr lang="en-GB" dirty="0" err="1"/>
              <a:t>pasākumu</a:t>
            </a:r>
            <a:r>
              <a:rPr lang="en-GB" dirty="0"/>
              <a:t> un </a:t>
            </a:r>
            <a:r>
              <a:rPr lang="en-GB" dirty="0" err="1"/>
              <a:t>paradumu</a:t>
            </a:r>
            <a:r>
              <a:rPr lang="en-GB" dirty="0"/>
              <a:t> </a:t>
            </a:r>
            <a:r>
              <a:rPr lang="en-GB" dirty="0" err="1"/>
              <a:t>ieviešanu</a:t>
            </a:r>
            <a:r>
              <a:rPr lang="en-GB" dirty="0"/>
              <a:t>, </a:t>
            </a:r>
            <a:r>
              <a:rPr lang="en-GB" dirty="0" err="1"/>
              <a:t>uzskaiti</a:t>
            </a:r>
            <a:r>
              <a:rPr lang="lv-LV" dirty="0"/>
              <a:t>;</a:t>
            </a:r>
            <a:r>
              <a:rPr lang="en-GB" dirty="0"/>
              <a:t> </a:t>
            </a:r>
            <a:endParaRPr lang="lv-LV" dirty="0"/>
          </a:p>
          <a:p>
            <a:pPr algn="just">
              <a:buFont typeface="Wingdings"/>
              <a:buChar char="§"/>
            </a:pPr>
            <a:r>
              <a:rPr lang="en-GB" dirty="0" err="1"/>
              <a:t>liel</a:t>
            </a:r>
            <a:r>
              <a:rPr lang="lv-LV" dirty="0"/>
              <a:t>ā</a:t>
            </a:r>
            <a:r>
              <a:rPr lang="en-GB" dirty="0" err="1"/>
              <a:t>kā</a:t>
            </a:r>
            <a:r>
              <a:rPr lang="en-GB" dirty="0"/>
              <a:t> </a:t>
            </a:r>
            <a:r>
              <a:rPr lang="en-GB" dirty="0" err="1"/>
              <a:t>ietaupījuma</a:t>
            </a:r>
            <a:r>
              <a:rPr lang="en-GB" dirty="0"/>
              <a:t> </a:t>
            </a:r>
            <a:r>
              <a:rPr lang="en-GB" dirty="0" err="1"/>
              <a:t>sasniedzēju</a:t>
            </a:r>
            <a:r>
              <a:rPr lang="en-GB" dirty="0"/>
              <a:t> </a:t>
            </a:r>
            <a:r>
              <a:rPr lang="en-GB" dirty="0" err="1"/>
              <a:t>apbalvošanu</a:t>
            </a:r>
            <a:r>
              <a:rPr lang="en-GB" dirty="0"/>
              <a:t>.</a:t>
            </a: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8450B40A-6066-300E-659B-D87F730C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Sadarbība ar pašvaldībām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43EACD0-B1A7-F07B-B06B-439B7800C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7BA5588-5E59-DFE0-CF02-296B6520F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15" y="4195534"/>
            <a:ext cx="8379124" cy="226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3CBA4B92-9483-3CA0-1763-D1F981677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840648"/>
            <a:ext cx="7948612" cy="535503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just">
              <a:buNone/>
            </a:pPr>
            <a:endParaRPr lang="lv-LV" b="1"/>
          </a:p>
          <a:p>
            <a:pPr marL="0" indent="0" algn="just">
              <a:buNone/>
            </a:pPr>
            <a:r>
              <a:rPr lang="lv-LV" sz="2400" b="1"/>
              <a:t>Iedzīvotāji</a:t>
            </a:r>
            <a:endParaRPr lang="lv-LV" sz="2400"/>
          </a:p>
          <a:p>
            <a:r>
              <a:rPr lang="lv-LV" sz="2400"/>
              <a:t>Seminārs iedzīvotājiem 30.09.</a:t>
            </a:r>
            <a:endParaRPr lang="en-US" sz="2400"/>
          </a:p>
          <a:p>
            <a:r>
              <a:rPr lang="lv-LV" sz="2400"/>
              <a:t>6 ēkas pieteikušās projektā un izvirzījušas </a:t>
            </a:r>
            <a:r>
              <a:rPr lang="lv-LV" sz="2400" err="1"/>
              <a:t>energopārvaldnieku</a:t>
            </a:r>
            <a:endParaRPr lang="lv-LV" sz="2400"/>
          </a:p>
          <a:p>
            <a:r>
              <a:rPr lang="lv-LV" sz="2400"/>
              <a:t>Konsultatīvas tikšanās ar RTU ekspertiem, datu analīze, ieteikumi</a:t>
            </a:r>
          </a:p>
          <a:p>
            <a:r>
              <a:rPr lang="lv-LV" sz="2400"/>
              <a:t>Pašvaldības balva lielākā ietaupījuma sasniedzējiem</a:t>
            </a:r>
          </a:p>
          <a:p>
            <a:pPr marL="0" indent="0">
              <a:buNone/>
            </a:pPr>
            <a:endParaRPr lang="lv-LV" sz="2400" b="1"/>
          </a:p>
          <a:p>
            <a:pPr marL="0" indent="0">
              <a:buNone/>
            </a:pPr>
            <a:r>
              <a:rPr lang="lv-LV" sz="2400" b="1"/>
              <a:t>Skolēni</a:t>
            </a:r>
            <a:endParaRPr lang="lv-LV"/>
          </a:p>
          <a:p>
            <a:r>
              <a:rPr lang="lv-LV" sz="2400"/>
              <a:t>Pasākums 11. klašu skolēniem - </a:t>
            </a:r>
            <a:r>
              <a:rPr lang="lv-LV" sz="2400" b="1"/>
              <a:t>Caurviju prasmju pilnveidošana, veicot informācijas iegūšanu un apstrādi izpētot daudzdzīvokļu ēku energoefektivitāti</a:t>
            </a:r>
            <a:r>
              <a:rPr lang="lv-LV" sz="2400"/>
              <a:t> </a:t>
            </a:r>
          </a:p>
          <a:p>
            <a:r>
              <a:rPr lang="lv-LV" sz="2400"/>
              <a:t>Piesaistīti kā palīgi ēku </a:t>
            </a:r>
            <a:r>
              <a:rPr lang="lv-LV" sz="2400" err="1"/>
              <a:t>energopārvaldniekiem</a:t>
            </a:r>
            <a:endParaRPr lang="lv-LV" sz="2400"/>
          </a:p>
          <a:p>
            <a:r>
              <a:rPr lang="lv-LV" sz="2400"/>
              <a:t>Iespēja izstrādāt zinātniski pētnieciskos darbus - 2.kārta</a:t>
            </a:r>
          </a:p>
          <a:p>
            <a:endParaRPr lang="lv-LV" sz="2400"/>
          </a:p>
          <a:p>
            <a:pPr marL="0" indent="0">
              <a:buNone/>
            </a:pPr>
            <a:r>
              <a:rPr lang="lv-LV" sz="2400" b="1"/>
              <a:t>Labāko apbalvošana janvārī un apkures sezonas beigās</a:t>
            </a:r>
          </a:p>
          <a:p>
            <a:endParaRPr lang="lv-LV" sz="2400"/>
          </a:p>
          <a:p>
            <a:endParaRPr lang="lv-LV" sz="2400"/>
          </a:p>
          <a:p>
            <a:pPr marL="0" indent="0">
              <a:buNone/>
            </a:pPr>
            <a:endParaRPr lang="lv-LV" sz="2400"/>
          </a:p>
          <a:p>
            <a:endParaRPr lang="lv-LV" sz="2400" b="1"/>
          </a:p>
          <a:p>
            <a:pPr marL="0" indent="0" algn="just">
              <a:buNone/>
            </a:pPr>
            <a:endParaRPr lang="lv-LV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23D6E3BE-4D4E-84FB-2E7C-849FE8D7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13934"/>
            <a:ext cx="10972800" cy="770685"/>
          </a:xfrm>
        </p:spPr>
        <p:txBody>
          <a:bodyPr/>
          <a:lstStyle/>
          <a:p>
            <a:r>
              <a:rPr lang="lv-LV"/>
              <a:t>Pilotprojekts Gulbenes pašvaldībā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F96B0070-CB46-AE5C-E36D-B81D74180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599" y="6379899"/>
            <a:ext cx="3296356" cy="365125"/>
          </a:xfrm>
        </p:spPr>
        <p:txBody>
          <a:bodyPr/>
          <a:lstStyle/>
          <a:p>
            <a:r>
              <a:rPr lang="en-US"/>
              <a:t>Rīgas Tehniskā universitāte</a:t>
            </a:r>
          </a:p>
        </p:txBody>
      </p:sp>
      <p:pic>
        <p:nvPicPr>
          <p:cNvPr id="6" name="Picture 7" descr="A person giving a presentation to an audience&#10;&#10;Description automatically generated">
            <a:extLst>
              <a:ext uri="{FF2B5EF4-FFF2-40B4-BE49-F238E27FC236}">
                <a16:creationId xmlns:a16="http://schemas.microsoft.com/office/drawing/2014/main" id="{C6EA409C-60B1-3F5C-9EAB-B353A56F5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026" y="3427870"/>
            <a:ext cx="4466172" cy="189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7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53932"/>
            <a:ext cx="10063163" cy="49626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b="1"/>
              <a:t>Seminārs iedzīvotājiem</a:t>
            </a:r>
            <a:r>
              <a:rPr lang="lv-LV"/>
              <a:t> 29.10.</a:t>
            </a:r>
            <a:endParaRPr lang="en-US"/>
          </a:p>
          <a:p>
            <a:r>
              <a:rPr lang="lv-LV" b="1"/>
              <a:t>Publicitāte</a:t>
            </a:r>
            <a:r>
              <a:rPr lang="lv-LV"/>
              <a:t>: avīzē, radio, pašvaldības mājas lapā, soc. tīklos</a:t>
            </a:r>
          </a:p>
          <a:p>
            <a:r>
              <a:rPr lang="lv-LV" b="1"/>
              <a:t>Sapulces</a:t>
            </a:r>
            <a:r>
              <a:rPr lang="lv-LV"/>
              <a:t> ar iedzīvotājiem</a:t>
            </a:r>
          </a:p>
          <a:p>
            <a:r>
              <a:rPr lang="lv-LV" b="1"/>
              <a:t>Pašvaldības balvu fonds</a:t>
            </a:r>
            <a:r>
              <a:rPr lang="lv-LV"/>
              <a:t> 3000 EUR apjomā</a:t>
            </a:r>
          </a:p>
          <a:p>
            <a:r>
              <a:rPr lang="lv-LV" b="1"/>
              <a:t>Enerģisks, zinošs</a:t>
            </a:r>
            <a:r>
              <a:rPr lang="lv-LV"/>
              <a:t> pašvaldības </a:t>
            </a:r>
            <a:r>
              <a:rPr lang="lv-LV" err="1"/>
              <a:t>energopārvaldnieks</a:t>
            </a:r>
            <a:endParaRPr lang="lv-LV"/>
          </a:p>
          <a:p>
            <a:pPr marL="0" indent="0">
              <a:buNone/>
            </a:pPr>
            <a:endParaRPr lang="lv-LV" b="1"/>
          </a:p>
          <a:p>
            <a:pPr marL="0" indent="0">
              <a:buNone/>
            </a:pPr>
            <a:endParaRPr lang="lv-LV"/>
          </a:p>
          <a:p>
            <a:pPr>
              <a:buFontTx/>
              <a:buChar char="-"/>
            </a:pPr>
            <a:endParaRPr lang="lv-LV"/>
          </a:p>
          <a:p>
            <a:pPr marL="0" indent="0">
              <a:buNone/>
            </a:pPr>
            <a:endParaRPr lang="lv-LV"/>
          </a:p>
          <a:p>
            <a:pPr>
              <a:buFontTx/>
              <a:buChar char="-"/>
            </a:pPr>
            <a:endParaRPr lang="en-US"/>
          </a:p>
          <a:p>
            <a:endParaRPr lang="en-US"/>
          </a:p>
          <a:p>
            <a:pPr marL="0" indent="0">
              <a:buNone/>
            </a:pPr>
            <a:endParaRPr lang="lv-LV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Pilotprojekts Tukuma pašvaldībā</a:t>
            </a:r>
          </a:p>
        </p:txBody>
      </p:sp>
      <p:pic>
        <p:nvPicPr>
          <p:cNvPr id="7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5BEAEF8-BD1D-634A-CDB6-7D9D336B4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684" y="4842355"/>
            <a:ext cx="3203274" cy="1759671"/>
          </a:xfrm>
          <a:prstGeom prst="rect">
            <a:avLst/>
          </a:prstGeom>
        </p:spPr>
      </p:pic>
      <p:pic>
        <p:nvPicPr>
          <p:cNvPr id="11" name="Picture 6" descr="A picture containing text, indoor, floor, ceiling&#10;&#10;Description automatically generated">
            <a:extLst>
              <a:ext uri="{FF2B5EF4-FFF2-40B4-BE49-F238E27FC236}">
                <a16:creationId xmlns:a16="http://schemas.microsoft.com/office/drawing/2014/main" id="{E3D09A3E-24CC-4FE0-DF46-0F9DEFCAD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683" y="1331572"/>
            <a:ext cx="3203276" cy="34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5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9EB991DC-2C97-1B9A-F6AD-18FC8B1D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3932"/>
            <a:ext cx="10311442" cy="504637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lv-LV" b="1" dirty="0"/>
              <a:t>Prese</a:t>
            </a:r>
            <a:endParaRPr lang="lv-LV" dirty="0"/>
          </a:p>
          <a:p>
            <a:r>
              <a:rPr lang="lv-LV" dirty="0"/>
              <a:t>Ieva - "Kā samazināt rēķinu par apkuri"</a:t>
            </a:r>
          </a:p>
          <a:p>
            <a:r>
              <a:rPr lang="lv-LV" dirty="0"/>
              <a:t>Tukuma ziņas - raksts "Kā paradumu maiņa var palīdzēt ietaupīt"</a:t>
            </a:r>
          </a:p>
          <a:p>
            <a:r>
              <a:rPr lang="lv-LV" dirty="0"/>
              <a:t>Preses </a:t>
            </a:r>
            <a:r>
              <a:rPr lang="lv-LV" dirty="0" err="1"/>
              <a:t>relīzes</a:t>
            </a:r>
            <a:r>
              <a:rPr lang="lv-LV" dirty="0"/>
              <a:t> vietējiem un nacionālajiem medijiem</a:t>
            </a:r>
          </a:p>
          <a:p>
            <a:endParaRPr lang="lv-LV" dirty="0"/>
          </a:p>
          <a:p>
            <a:pPr marL="0" indent="0">
              <a:buNone/>
            </a:pPr>
            <a:r>
              <a:rPr lang="lv-LV" b="1" dirty="0"/>
              <a:t>TV</a:t>
            </a:r>
          </a:p>
          <a:p>
            <a:r>
              <a:rPr lang="lv-LV" dirty="0"/>
              <a:t>Rīta Panorāma - sižets "Vairo iedzīvotāju un uzņēmumu </a:t>
            </a:r>
            <a:r>
              <a:rPr lang="lv-LV" dirty="0" err="1"/>
              <a:t>energopratību</a:t>
            </a:r>
            <a:r>
              <a:rPr lang="lv-LV" dirty="0"/>
              <a:t>"</a:t>
            </a:r>
          </a:p>
          <a:p>
            <a:endParaRPr lang="lv-LV" dirty="0"/>
          </a:p>
          <a:p>
            <a:pPr marL="0" indent="0">
              <a:buNone/>
            </a:pPr>
            <a:r>
              <a:rPr lang="lv-LV" b="1" dirty="0"/>
              <a:t>Radio</a:t>
            </a:r>
          </a:p>
          <a:p>
            <a:r>
              <a:rPr lang="lv-LV" dirty="0"/>
              <a:t>Kurzemes radio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b="1" dirty="0"/>
              <a:t>Internets</a:t>
            </a:r>
          </a:p>
          <a:p>
            <a:r>
              <a:rPr lang="lv-LV" dirty="0"/>
              <a:t>Soc. tīkli </a:t>
            </a:r>
          </a:p>
          <a:p>
            <a:r>
              <a:rPr lang="lv-LV" dirty="0"/>
              <a:t>Pašvaldību mājas lapas</a:t>
            </a:r>
          </a:p>
          <a:p>
            <a:endParaRPr lang="lv-LV" dirty="0"/>
          </a:p>
          <a:p>
            <a:pPr marL="0" indent="0">
              <a:buNone/>
            </a:pPr>
            <a:r>
              <a:rPr lang="lv-LV" b="1" dirty="0"/>
              <a:t>Pasākumi</a:t>
            </a:r>
          </a:p>
          <a:p>
            <a:r>
              <a:rPr lang="lv-LV" dirty="0"/>
              <a:t>RTU Bērnu un jauniešu universitātes </a:t>
            </a:r>
            <a:r>
              <a:rPr lang="lv-LV" dirty="0" err="1"/>
              <a:t>psaākums</a:t>
            </a:r>
            <a:r>
              <a:rPr lang="lv-LV" dirty="0"/>
              <a:t> "Enerģijas </a:t>
            </a:r>
            <a:r>
              <a:rPr lang="lv-LV" dirty="0" err="1"/>
              <a:t>svētdienis</a:t>
            </a:r>
            <a:r>
              <a:rPr lang="lv-LV" dirty="0"/>
              <a:t>" Hanzas peronā</a:t>
            </a:r>
          </a:p>
          <a:p>
            <a:r>
              <a:rPr lang="lv-LV" dirty="0"/>
              <a:t>Paneļdiskusija "Kā veicināt sabiedrības iesaisti klimatneitralitātes mērķu sasniegšanai"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8450B40A-6066-300E-659B-D87F730C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Publicitāte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43EACD0-B1A7-F07B-B06B-439B7800C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</a:p>
        </p:txBody>
      </p:sp>
    </p:spTree>
    <p:extLst>
      <p:ext uri="{BB962C8B-B14F-4D97-AF65-F5344CB8AC3E}">
        <p14:creationId xmlns:p14="http://schemas.microsoft.com/office/powerpoint/2010/main" val="342820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8450B40A-6066-300E-659B-D87F730C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Publicitāte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43EACD0-B1A7-F07B-B06B-439B7800C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</a:p>
        </p:txBody>
      </p:sp>
      <p:pic>
        <p:nvPicPr>
          <p:cNvPr id="6" name="Picture 6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A58F997D-A57E-5704-ABCE-303D73397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427" y="4225145"/>
            <a:ext cx="1987490" cy="256006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1F4896F-6776-FCFC-325D-C01ABC4FE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060" y="4096333"/>
            <a:ext cx="4037161" cy="269099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E30ECF7-4691-CE73-B3E6-E93C48AB2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059" y="1284509"/>
            <a:ext cx="4037162" cy="223301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E54F790-2032-EE91-A0D1-B64581D24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16" y="3840528"/>
            <a:ext cx="3864633" cy="3015697"/>
          </a:xfrm>
          <a:prstGeom prst="rect">
            <a:avLst/>
          </a:prstGeom>
        </p:spPr>
      </p:pic>
      <p:pic>
        <p:nvPicPr>
          <p:cNvPr id="5" name="Picture 9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A08028EF-90DE-85E5-A616-236257064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474" y="1286511"/>
            <a:ext cx="1995577" cy="2804108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56FC3B68-4B72-DF1C-296D-416A3ECF2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23487" y="1209518"/>
            <a:ext cx="3982534" cy="2587846"/>
          </a:xfrm>
        </p:spPr>
      </p:pic>
    </p:spTree>
    <p:extLst>
      <p:ext uri="{BB962C8B-B14F-4D97-AF65-F5344CB8AC3E}">
        <p14:creationId xmlns:p14="http://schemas.microsoft.com/office/powerpoint/2010/main" val="204020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4B52A2A3-F420-C5EC-778C-AEDFAF48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2" y="363965"/>
            <a:ext cx="11864196" cy="770685"/>
          </a:xfrm>
        </p:spPr>
        <p:txBody>
          <a:bodyPr/>
          <a:lstStyle/>
          <a:p>
            <a:pPr algn="ctr"/>
            <a:r>
              <a:rPr lang="lv-LV" sz="3000"/>
              <a:t>Latvijas–Lietuvas programmas 2021.–2027. gadam pirmais projektu konkurss no  28.11.2022.-  29.03.2023. 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D54877A-9565-713A-2B27-BD566E26B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BCBB9-EB87-BC96-D2BB-810B8DC6EC37}"/>
              </a:ext>
            </a:extLst>
          </p:cNvPr>
          <p:cNvSpPr txBox="1"/>
          <p:nvPr/>
        </p:nvSpPr>
        <p:spPr>
          <a:xfrm>
            <a:off x="166779" y="1446363"/>
            <a:ext cx="6990065" cy="4493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600" err="1">
                <a:latin typeface="Calibri"/>
                <a:cs typeface="Calibri"/>
              </a:rPr>
              <a:t>Programmas</a:t>
            </a:r>
            <a:r>
              <a:rPr lang="en-US" sz="2600">
                <a:latin typeface="Calibri"/>
                <a:cs typeface="Calibri"/>
              </a:rPr>
              <a:t> </a:t>
            </a:r>
            <a:r>
              <a:rPr lang="en-US" sz="2600" b="1" err="1">
                <a:latin typeface="Calibri"/>
                <a:cs typeface="Calibri"/>
              </a:rPr>
              <a:t>mērķis</a:t>
            </a:r>
            <a:r>
              <a:rPr lang="en-US" sz="2600">
                <a:latin typeface="Calibri"/>
                <a:cs typeface="Calibri"/>
              </a:rPr>
              <a:t>: </a:t>
            </a:r>
            <a:r>
              <a:rPr lang="en-US" sz="2600" err="1">
                <a:latin typeface="Calibri"/>
                <a:cs typeface="Calibri"/>
              </a:rPr>
              <a:t>veicināt</a:t>
            </a:r>
            <a:r>
              <a:rPr lang="en-US" sz="2600">
                <a:latin typeface="Calibri"/>
                <a:cs typeface="Calibri"/>
              </a:rPr>
              <a:t>  </a:t>
            </a:r>
            <a:r>
              <a:rPr lang="en-US" sz="2600" b="1" err="1">
                <a:latin typeface="Calibri"/>
                <a:cs typeface="Calibri"/>
              </a:rPr>
              <a:t>reģionu</a:t>
            </a:r>
            <a:r>
              <a:rPr lang="en-US" sz="2600" b="1">
                <a:latin typeface="Calibri"/>
                <a:cs typeface="Calibri"/>
              </a:rPr>
              <a:t> </a:t>
            </a:r>
            <a:r>
              <a:rPr lang="en-US" sz="2600" b="1" err="1">
                <a:latin typeface="Calibri"/>
                <a:cs typeface="Calibri"/>
              </a:rPr>
              <a:t>ilgtspējīgu</a:t>
            </a:r>
            <a:r>
              <a:rPr lang="en-US" sz="2600" b="1">
                <a:latin typeface="Calibri"/>
                <a:cs typeface="Calibri"/>
              </a:rPr>
              <a:t> un </a:t>
            </a:r>
            <a:r>
              <a:rPr lang="en-US" sz="2600" b="1" err="1">
                <a:latin typeface="Calibri"/>
                <a:cs typeface="Calibri"/>
              </a:rPr>
              <a:t>saliedētu</a:t>
            </a:r>
            <a:r>
              <a:rPr lang="en-US" sz="2600" b="1">
                <a:latin typeface="Calibri"/>
                <a:cs typeface="Calibri"/>
              </a:rPr>
              <a:t> </a:t>
            </a:r>
            <a:r>
              <a:rPr lang="en-US" sz="2600" b="1" err="1">
                <a:latin typeface="Calibri"/>
                <a:cs typeface="Calibri"/>
              </a:rPr>
              <a:t>sociāli</a:t>
            </a:r>
            <a:r>
              <a:rPr lang="en-US" sz="2600" b="1">
                <a:latin typeface="Calibri"/>
                <a:cs typeface="Calibri"/>
              </a:rPr>
              <a:t> </a:t>
            </a:r>
            <a:r>
              <a:rPr lang="en-US" sz="2600" b="1" err="1">
                <a:latin typeface="Calibri"/>
                <a:cs typeface="Calibri"/>
              </a:rPr>
              <a:t>ekonomisko</a:t>
            </a:r>
            <a:r>
              <a:rPr lang="en-US" sz="2600" b="1">
                <a:latin typeface="Calibri"/>
                <a:cs typeface="Calibri"/>
              </a:rPr>
              <a:t> </a:t>
            </a:r>
            <a:r>
              <a:rPr lang="en-US" sz="2600" b="1" err="1">
                <a:latin typeface="Calibri"/>
                <a:cs typeface="Calibri"/>
              </a:rPr>
              <a:t>attīstību</a:t>
            </a:r>
            <a:r>
              <a:rPr lang="en-US" sz="2600" b="1">
                <a:latin typeface="Calibri"/>
                <a:cs typeface="Calibri"/>
              </a:rPr>
              <a:t>, </a:t>
            </a:r>
            <a:r>
              <a:rPr lang="en-US" sz="2600" b="1" err="1">
                <a:latin typeface="Calibri"/>
                <a:cs typeface="Calibri"/>
              </a:rPr>
              <a:t>palīdzot</a:t>
            </a:r>
            <a:r>
              <a:rPr lang="en-US" sz="2600" b="1">
                <a:latin typeface="Calibri"/>
                <a:cs typeface="Calibri"/>
              </a:rPr>
              <a:t> </a:t>
            </a:r>
            <a:r>
              <a:rPr lang="en-US" sz="2600" b="1" err="1">
                <a:latin typeface="Calibri"/>
                <a:cs typeface="Calibri"/>
              </a:rPr>
              <a:t>padarīt</a:t>
            </a:r>
            <a:r>
              <a:rPr lang="en-US" sz="2600" b="1">
                <a:latin typeface="Calibri"/>
                <a:cs typeface="Calibri"/>
              </a:rPr>
              <a:t> </a:t>
            </a:r>
            <a:r>
              <a:rPr lang="en-US" sz="2600" b="1" err="1">
                <a:latin typeface="Calibri"/>
                <a:cs typeface="Calibri"/>
              </a:rPr>
              <a:t>tos</a:t>
            </a:r>
            <a:r>
              <a:rPr lang="en-US" sz="2600" b="1">
                <a:latin typeface="Calibri"/>
                <a:cs typeface="Calibri"/>
              </a:rPr>
              <a:t> </a:t>
            </a:r>
            <a:r>
              <a:rPr lang="en-US" sz="2600" b="1" err="1">
                <a:latin typeface="Calibri"/>
                <a:cs typeface="Calibri"/>
              </a:rPr>
              <a:t>konkurētspējīgākus</a:t>
            </a:r>
            <a:r>
              <a:rPr lang="en-US" sz="2600" b="1">
                <a:latin typeface="Calibri"/>
                <a:cs typeface="Calibri"/>
              </a:rPr>
              <a:t> un </a:t>
            </a:r>
            <a:r>
              <a:rPr lang="en-US" sz="2600" b="1" err="1">
                <a:latin typeface="Calibri"/>
                <a:cs typeface="Calibri"/>
              </a:rPr>
              <a:t>pievilcīgākus</a:t>
            </a:r>
            <a:r>
              <a:rPr lang="en-US" sz="2600" b="1">
                <a:latin typeface="Calibri"/>
                <a:cs typeface="Calibri"/>
              </a:rPr>
              <a:t> </a:t>
            </a:r>
            <a:r>
              <a:rPr lang="en-US" sz="2600" b="1" err="1">
                <a:latin typeface="Calibri"/>
                <a:cs typeface="Calibri"/>
              </a:rPr>
              <a:t>dzīvošanai</a:t>
            </a:r>
            <a:r>
              <a:rPr lang="en-US" sz="2600" b="1">
                <a:latin typeface="Calibri"/>
                <a:cs typeface="Calibri"/>
              </a:rPr>
              <a:t>, </a:t>
            </a:r>
            <a:r>
              <a:rPr lang="en-US" sz="2600" b="1" err="1">
                <a:latin typeface="Calibri"/>
                <a:cs typeface="Calibri"/>
              </a:rPr>
              <a:t>mācībām</a:t>
            </a:r>
            <a:r>
              <a:rPr lang="en-US" sz="2600" b="1">
                <a:latin typeface="Calibri"/>
                <a:cs typeface="Calibri"/>
              </a:rPr>
              <a:t>, </a:t>
            </a:r>
            <a:r>
              <a:rPr lang="en-US" sz="2600" b="1" err="1">
                <a:latin typeface="Calibri"/>
                <a:cs typeface="Calibri"/>
              </a:rPr>
              <a:t>darbam</a:t>
            </a:r>
            <a:r>
              <a:rPr lang="en-US" sz="2600" b="1">
                <a:latin typeface="Calibri"/>
                <a:cs typeface="Calibri"/>
              </a:rPr>
              <a:t> un </a:t>
            </a:r>
            <a:r>
              <a:rPr lang="en-US" sz="2600" b="1" err="1">
                <a:latin typeface="Calibri"/>
                <a:cs typeface="Calibri"/>
              </a:rPr>
              <a:t>apmeklējumiem</a:t>
            </a:r>
            <a:r>
              <a:rPr lang="en-US" sz="2600" b="1">
                <a:latin typeface="Calibri"/>
                <a:cs typeface="Calibri"/>
              </a:rPr>
              <a:t>.</a:t>
            </a:r>
            <a:endParaRPr lang="lv-LV" sz="2600">
              <a:cs typeface="Arial"/>
            </a:endParaRPr>
          </a:p>
          <a:p>
            <a:pPr algn="just"/>
            <a:r>
              <a:rPr lang="en-US" sz="2600">
                <a:latin typeface="Calibri"/>
                <a:cs typeface="Calibri"/>
              </a:rPr>
              <a:t>Latvija: </a:t>
            </a:r>
            <a:r>
              <a:rPr lang="en-US" sz="2600" err="1">
                <a:latin typeface="Calibri"/>
                <a:cs typeface="Calibri"/>
              </a:rPr>
              <a:t>Kurzeme</a:t>
            </a:r>
            <a:r>
              <a:rPr lang="en-US" sz="2600">
                <a:latin typeface="Calibri"/>
                <a:cs typeface="Calibri"/>
              </a:rPr>
              <a:t>, </a:t>
            </a:r>
            <a:r>
              <a:rPr lang="en-US" sz="2600" err="1">
                <a:latin typeface="Calibri"/>
                <a:cs typeface="Calibri"/>
              </a:rPr>
              <a:t>Zemgale</a:t>
            </a:r>
            <a:r>
              <a:rPr lang="en-US" sz="2600">
                <a:latin typeface="Calibri"/>
                <a:cs typeface="Calibri"/>
              </a:rPr>
              <a:t> un Latgale</a:t>
            </a:r>
          </a:p>
          <a:p>
            <a:pPr algn="just"/>
            <a:r>
              <a:rPr lang="en-US" sz="2600">
                <a:latin typeface="Calibri"/>
                <a:cs typeface="Calibri"/>
              </a:rPr>
              <a:t>Lietuva: </a:t>
            </a:r>
            <a:r>
              <a:rPr lang="en-US" sz="2600" err="1">
                <a:latin typeface="Calibri"/>
                <a:cs typeface="Calibri"/>
              </a:rPr>
              <a:t>Klaipēda</a:t>
            </a:r>
            <a:r>
              <a:rPr lang="en-US" sz="2600">
                <a:latin typeface="Calibri"/>
                <a:cs typeface="Calibri"/>
              </a:rPr>
              <a:t>, </a:t>
            </a:r>
            <a:r>
              <a:rPr lang="en-US" sz="2600" err="1">
                <a:latin typeface="Calibri"/>
                <a:cs typeface="Calibri"/>
              </a:rPr>
              <a:t>Šauļi</a:t>
            </a:r>
            <a:r>
              <a:rPr lang="en-US" sz="2600">
                <a:latin typeface="Calibri"/>
                <a:cs typeface="Calibri"/>
              </a:rPr>
              <a:t>, </a:t>
            </a:r>
            <a:r>
              <a:rPr lang="en-US" sz="2600" err="1">
                <a:latin typeface="Calibri"/>
                <a:cs typeface="Calibri"/>
              </a:rPr>
              <a:t>Paņeveža</a:t>
            </a:r>
            <a:r>
              <a:rPr lang="en-US" sz="2600">
                <a:latin typeface="Calibri"/>
                <a:cs typeface="Calibri"/>
              </a:rPr>
              <a:t>, Utena</a:t>
            </a:r>
          </a:p>
          <a:p>
            <a:pPr algn="just"/>
            <a:endParaRPr lang="en-US" sz="2600">
              <a:latin typeface="Calibri"/>
              <a:cs typeface="Calibri"/>
            </a:endParaRPr>
          </a:p>
          <a:p>
            <a:pPr algn="just"/>
            <a:r>
              <a:rPr lang="en-US" sz="2600" err="1">
                <a:latin typeface="Calibri"/>
                <a:cs typeface="Calibri"/>
              </a:rPr>
              <a:t>Projekta</a:t>
            </a:r>
            <a:r>
              <a:rPr lang="en-US" sz="2600">
                <a:latin typeface="Calibri"/>
                <a:cs typeface="Calibri"/>
              </a:rPr>
              <a:t> </a:t>
            </a:r>
            <a:r>
              <a:rPr lang="en-US" sz="2600" err="1">
                <a:latin typeface="Calibri"/>
                <a:cs typeface="Calibri"/>
              </a:rPr>
              <a:t>partneri</a:t>
            </a:r>
            <a:r>
              <a:rPr lang="en-US" sz="2600">
                <a:latin typeface="Calibri"/>
                <a:cs typeface="Calibri"/>
              </a:rPr>
              <a:t> no </a:t>
            </a:r>
            <a:r>
              <a:rPr lang="en-US" sz="2600" err="1">
                <a:latin typeface="Calibri"/>
                <a:cs typeface="Calibri"/>
              </a:rPr>
              <a:t>Lietuvas</a:t>
            </a:r>
            <a:r>
              <a:rPr lang="en-US" sz="2600">
                <a:latin typeface="Calibri"/>
                <a:cs typeface="Calibri"/>
              </a:rPr>
              <a:t> un Latvijas</a:t>
            </a:r>
          </a:p>
          <a:p>
            <a:endParaRPr lang="en-US" sz="2600" b="1">
              <a:latin typeface="Calibri"/>
              <a:cs typeface="Calibri"/>
            </a:endParaRPr>
          </a:p>
          <a:p>
            <a:r>
              <a:rPr lang="en-US" sz="2600" b="1">
                <a:latin typeface="Calibri"/>
                <a:cs typeface="Calibri"/>
              </a:rPr>
              <a:t>80% </a:t>
            </a:r>
            <a:r>
              <a:rPr lang="en-US" sz="2600" b="1" err="1">
                <a:latin typeface="Calibri"/>
                <a:cs typeface="Calibri"/>
              </a:rPr>
              <a:t>līdzfinansējums</a:t>
            </a:r>
            <a:endParaRPr lang="en-US" sz="2600" b="1">
              <a:latin typeface="Calibri"/>
              <a:cs typeface="Calibri"/>
            </a:endParaRPr>
          </a:p>
        </p:txBody>
      </p:sp>
      <p:pic>
        <p:nvPicPr>
          <p:cNvPr id="6" name="Attēls 6" descr="Attēls, kurā ir karte&#10;&#10;Apraksts ģenerēts automātiski">
            <a:extLst>
              <a:ext uri="{FF2B5EF4-FFF2-40B4-BE49-F238E27FC236}">
                <a16:creationId xmlns:a16="http://schemas.microsoft.com/office/drawing/2014/main" id="{76EC9467-47D7-6649-2BBC-2162C9A96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00" y="1547057"/>
            <a:ext cx="4516338" cy="45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1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3FDFB6F6-5E32-48CD-E37E-03883DDB3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562" y="1842120"/>
            <a:ext cx="5221859" cy="46150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Char char="ü"/>
            </a:pPr>
            <a:r>
              <a:rPr lang="lv-LV" sz="2400"/>
              <a:t>Kopīgu koncepciju, stratēģiju, rīcības plānu utt. izstrāde pārrobežu sabiedrisko pakalpojumu attīstībai/pilnveidošanai.</a:t>
            </a:r>
            <a:endParaRPr lang="lv-LV"/>
          </a:p>
          <a:p>
            <a:pPr algn="just">
              <a:buChar char="ü"/>
            </a:pPr>
            <a:r>
              <a:rPr lang="lv-LV" sz="2400"/>
              <a:t>Vietējās pilsoniskās sabiedrības aktivitāti veicinošas iniciatīvas. </a:t>
            </a:r>
            <a:endParaRPr lang="lv-LV"/>
          </a:p>
          <a:p>
            <a:pPr algn="just">
              <a:buChar char="ü"/>
            </a:pPr>
            <a:r>
              <a:rPr lang="lv-LV" sz="2400"/>
              <a:t>Kopīgu apmācību, darbnīcu, vasaras skolu, vasaras akadēmiju, konkursu, apmaiņas programmu un citu pasākumu organizēšana</a:t>
            </a:r>
            <a:endParaRPr lang="lv-LV"/>
          </a:p>
          <a:p>
            <a:pPr algn="just">
              <a:buChar char="ü"/>
            </a:pPr>
            <a:endParaRPr lang="lv-LV" sz="2400"/>
          </a:p>
          <a:p>
            <a:pPr>
              <a:buChar char="ü"/>
            </a:pPr>
            <a:endParaRPr lang="lv-LV" sz="2400"/>
          </a:p>
          <a:p>
            <a:pPr>
              <a:buChar char="ü"/>
            </a:pPr>
            <a:endParaRPr lang="lv-LV" sz="2400"/>
          </a:p>
          <a:p>
            <a:pPr marL="0" indent="0">
              <a:buNone/>
            </a:pPr>
            <a:endParaRPr lang="lv-LV" sz="2400"/>
          </a:p>
          <a:p>
            <a:endParaRPr lang="lv-LV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4B52A2A3-F420-C5EC-778C-AEDFAF48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81" y="191437"/>
            <a:ext cx="11202837" cy="1058232"/>
          </a:xfrm>
        </p:spPr>
        <p:txBody>
          <a:bodyPr/>
          <a:lstStyle/>
          <a:p>
            <a:r>
              <a:rPr lang="lv-LV" sz="3200"/>
              <a:t>Atbalstāmās aktivitātes Prioritātē I </a:t>
            </a:r>
            <a:br>
              <a:rPr lang="lv-LV" sz="3200"/>
            </a:br>
            <a:r>
              <a:rPr lang="lv-LV" sz="3200"/>
              <a:t>Institucionālo spēju stiprināšana un iedzīvotāju sadarbība</a:t>
            </a:r>
            <a:endParaRPr lang="lv-LV" sz="3000"/>
          </a:p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D54877A-9565-713A-2B27-BD566E26B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</a:p>
        </p:txBody>
      </p:sp>
      <p:sp>
        <p:nvSpPr>
          <p:cNvPr id="8" name="Satura vietturis 1">
            <a:extLst>
              <a:ext uri="{FF2B5EF4-FFF2-40B4-BE49-F238E27FC236}">
                <a16:creationId xmlns:a16="http://schemas.microsoft.com/office/drawing/2014/main" id="{2016B56E-6904-2D7E-79E5-D4B80FD80350}"/>
              </a:ext>
            </a:extLst>
          </p:cNvPr>
          <p:cNvSpPr txBox="1">
            <a:spLocks/>
          </p:cNvSpPr>
          <p:nvPr/>
        </p:nvSpPr>
        <p:spPr>
          <a:xfrm>
            <a:off x="158151" y="1390671"/>
            <a:ext cx="5480650" cy="42124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Char char="§"/>
              <a:defRPr sz="14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75000"/>
              <a:buFont typeface="Arial"/>
              <a:buChar char="–"/>
              <a:defRPr sz="14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§"/>
              <a:defRPr sz="14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charset="2"/>
              <a:buChar char="ü"/>
            </a:pPr>
            <a:endParaRPr lang="lv-LV" sz="2400"/>
          </a:p>
          <a:p>
            <a:pPr algn="just">
              <a:buFont typeface="Wingdings" charset="2"/>
              <a:buChar char="ü"/>
            </a:pPr>
            <a:endParaRPr lang="lv-LV" sz="2400"/>
          </a:p>
          <a:p>
            <a:pPr>
              <a:buFont typeface="Wingdings" charset="2"/>
              <a:buChar char="ü"/>
            </a:pPr>
            <a:endParaRPr lang="lv-LV" sz="2400"/>
          </a:p>
          <a:p>
            <a:pPr>
              <a:buFont typeface="Wingdings" charset="2"/>
              <a:buChar char="ü"/>
            </a:pPr>
            <a:endParaRPr lang="lv-LV" sz="2400"/>
          </a:p>
          <a:p>
            <a:pPr marL="0" indent="0">
              <a:buFont typeface="Wingdings" charset="2"/>
              <a:buNone/>
            </a:pPr>
            <a:endParaRPr lang="lv-LV" sz="2400"/>
          </a:p>
          <a:p>
            <a:endParaRPr 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23A64-0531-B224-CB98-F3867B0E8527}"/>
              </a:ext>
            </a:extLst>
          </p:cNvPr>
          <p:cNvSpPr txBox="1"/>
          <p:nvPr/>
        </p:nvSpPr>
        <p:spPr>
          <a:xfrm>
            <a:off x="166778" y="1777042"/>
            <a:ext cx="5776822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Wingdings"/>
              <a:buChar char="ü"/>
            </a:pPr>
            <a:r>
              <a:rPr lang="lv-LV" sz="2400"/>
              <a:t>Vietējo un reģionālo pašvaldību </a:t>
            </a:r>
            <a:r>
              <a:rPr lang="lv-LV" sz="2400" b="1"/>
              <a:t>kapacitātes stiprināšana, labas prakses nodošana un nepieciešamo kompetenču attīstība</a:t>
            </a:r>
            <a:r>
              <a:rPr lang="lv-LV" sz="2400"/>
              <a:t>.</a:t>
            </a:r>
            <a:endParaRPr lang="lv-LV" sz="2400"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lv-LV" sz="2400" b="1">
                <a:ea typeface="+mn-lt"/>
                <a:cs typeface="+mn-lt"/>
              </a:rPr>
              <a:t>Risinājumu, labās prakses nodošana un pieredzes apmaiņa (starp partneriem</a:t>
            </a:r>
            <a:r>
              <a:rPr lang="lv-LV" sz="2400">
                <a:ea typeface="+mn-lt"/>
                <a:cs typeface="+mn-lt"/>
              </a:rPr>
              <a:t>, programmas teritorijā un ārpus tās</a:t>
            </a:r>
          </a:p>
          <a:p>
            <a:pPr marL="342900" indent="-342900" algn="just">
              <a:buFont typeface="Arial"/>
              <a:buChar char="•"/>
            </a:pPr>
            <a:r>
              <a:rPr lang="lv-LV" sz="2400" b="1">
                <a:ea typeface="+mn-lt"/>
                <a:cs typeface="+mn-lt"/>
              </a:rPr>
              <a:t>Apmācību un </a:t>
            </a:r>
            <a:r>
              <a:rPr lang="lv-LV" sz="2400" b="1" err="1">
                <a:ea typeface="+mn-lt"/>
                <a:cs typeface="+mn-lt"/>
              </a:rPr>
              <a:t>mentoringa</a:t>
            </a:r>
            <a:r>
              <a:rPr lang="lv-LV" sz="2400" b="1">
                <a:ea typeface="+mn-lt"/>
                <a:cs typeface="+mn-lt"/>
              </a:rPr>
              <a:t> pasākumu izstrāde </a:t>
            </a:r>
            <a:r>
              <a:rPr lang="lv-LV" sz="2400">
                <a:ea typeface="+mn-lt"/>
                <a:cs typeface="+mn-lt"/>
              </a:rPr>
              <a:t>un īstenošana kā vietējo un reģionālo pašvaldību kapacitātes palielināšanas iniciatīva.</a:t>
            </a:r>
          </a:p>
          <a:p>
            <a:pPr marL="342900" indent="-342900" algn="just">
              <a:buFont typeface="Arial"/>
              <a:buChar char="•"/>
            </a:pPr>
            <a:endParaRPr lang="lv-LV" sz="2400">
              <a:cs typeface="Arial"/>
            </a:endParaRPr>
          </a:p>
          <a:p>
            <a:pPr marL="342900" indent="-342900" algn="just">
              <a:buFont typeface="Wingdings"/>
              <a:buChar char="ü"/>
            </a:pPr>
            <a:endParaRPr lang="lv-LV" sz="2400" b="1">
              <a:cs typeface="Arial"/>
            </a:endParaRPr>
          </a:p>
          <a:p>
            <a:pPr algn="just"/>
            <a:endParaRPr lang="lv-LV" sz="24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3884977"/>
      </p:ext>
    </p:extLst>
  </p:cSld>
  <p:clrMapOvr>
    <a:masterClrMapping/>
  </p:clrMapOvr>
</p:sld>
</file>

<file path=ppt/theme/theme1.xml><?xml version="1.0" encoding="utf-8"?>
<a:theme xmlns:a="http://schemas.openxmlformats.org/drawingml/2006/main" name="L_Ekspresis_PPT_pamatne">
  <a:themeElements>
    <a:clrScheme name="Custom 6">
      <a:dk1>
        <a:srgbClr val="005551"/>
      </a:dk1>
      <a:lt1>
        <a:srgbClr val="FFFFFF"/>
      </a:lt1>
      <a:dk2>
        <a:srgbClr val="005551"/>
      </a:dk2>
      <a:lt2>
        <a:srgbClr val="FFFFFF"/>
      </a:lt2>
      <a:accent1>
        <a:srgbClr val="005551"/>
      </a:accent1>
      <a:accent2>
        <a:srgbClr val="BDCF3C"/>
      </a:accent2>
      <a:accent3>
        <a:srgbClr val="B72E91"/>
      </a:accent3>
      <a:accent4>
        <a:srgbClr val="27C4A6"/>
      </a:accent4>
      <a:accent5>
        <a:srgbClr val="FFC832"/>
      </a:accent5>
      <a:accent6>
        <a:srgbClr val="00B9F1"/>
      </a:accent6>
      <a:hlink>
        <a:srgbClr val="8B5BA4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571A0DC8C58409372199A1286DE23" ma:contentTypeVersion="12" ma:contentTypeDescription="Create a new document." ma:contentTypeScope="" ma:versionID="770279256a5c39bab1b9b3cf3dd329ef">
  <xsd:schema xmlns:xsd="http://www.w3.org/2001/XMLSchema" xmlns:xs="http://www.w3.org/2001/XMLSchema" xmlns:p="http://schemas.microsoft.com/office/2006/metadata/properties" xmlns:ns2="8f4a6246-9539-42c8-a75c-c18e2cf71b56" xmlns:ns3="39acef1a-2ff9-43b3-8063-e626ee45a7d1" targetNamespace="http://schemas.microsoft.com/office/2006/metadata/properties" ma:root="true" ma:fieldsID="6c8fdbe5e5e9a0336b536c57191329ea" ns2:_="" ns3:_="">
    <xsd:import namespace="8f4a6246-9539-42c8-a75c-c18e2cf71b56"/>
    <xsd:import namespace="39acef1a-2ff9-43b3-8063-e626ee45a7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a6246-9539-42c8-a75c-c18e2cf71b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32bf106-b365-443e-bdf9-9561cb4f30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cef1a-2ff9-43b3-8063-e626ee45a7d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adb520ff-36c2-4193-9cd1-0cee9b9dadbc}" ma:internalName="TaxCatchAll" ma:showField="CatchAllData" ma:web="39acef1a-2ff9-43b3-8063-e626ee45a7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4a6246-9539-42c8-a75c-c18e2cf71b56">
      <Terms xmlns="http://schemas.microsoft.com/office/infopath/2007/PartnerControls"/>
    </lcf76f155ced4ddcb4097134ff3c332f>
    <TaxCatchAll xmlns="39acef1a-2ff9-43b3-8063-e626ee45a7d1" xsi:nil="true"/>
    <SharedWithUsers xmlns="39acef1a-2ff9-43b3-8063-e626ee45a7d1">
      <UserInfo>
        <DisplayName>Antra Kalnbaļķīte</DisplayName>
        <AccountId>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EAD3227-94CE-41C4-A8E4-CE9DF4A612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F86E00-3A2F-4DFC-95F5-72AC9F296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4a6246-9539-42c8-a75c-c18e2cf71b56"/>
    <ds:schemaRef ds:uri="39acef1a-2ff9-43b3-8063-e626ee45a7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8D0C04-3FB7-4D06-933D-6A89923D1681}">
  <ds:schemaRefs>
    <ds:schemaRef ds:uri="39acef1a-2ff9-43b3-8063-e626ee45a7d1"/>
    <ds:schemaRef ds:uri="8f4a6246-9539-42c8-a75c-c18e2cf71b5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L_Ekspresis_PPT_pamatne.potx</Template>
  <TotalTime>0</TotalTime>
  <Words>665</Words>
  <Application>Microsoft Office PowerPoint</Application>
  <PresentationFormat>Platekrāna</PresentationFormat>
  <Paragraphs>132</Paragraphs>
  <Slides>12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UI Historic</vt:lpstr>
      <vt:lpstr>Wingdings</vt:lpstr>
      <vt:lpstr>L_Ekspresis_PPT_pamatne</vt:lpstr>
      <vt:lpstr>PowerPoint prezentācija</vt:lpstr>
      <vt:lpstr>"Energovienoti" projekts</vt:lpstr>
      <vt:lpstr>Sadarbība ar pašvaldībām</vt:lpstr>
      <vt:lpstr>Pilotprojekts Gulbenes pašvaldībā</vt:lpstr>
      <vt:lpstr>Pilotprojekts Tukuma pašvaldībā</vt:lpstr>
      <vt:lpstr>Publicitāte</vt:lpstr>
      <vt:lpstr>Publicitāte</vt:lpstr>
      <vt:lpstr>Latvijas–Lietuvas programmas 2021.–2027. gadam pirmais projektu konkurss no  28.11.2022.-  29.03.2023. </vt:lpstr>
      <vt:lpstr>Atbalstāmās aktivitātes Prioritātē I  Institucionālo spēju stiprināšana un iedzīvotāju sadarbība </vt:lpstr>
      <vt:lpstr>Sasniedzamie rezultāti: </vt:lpstr>
      <vt:lpstr>Programmu līdzfinansē Eiropas Reģionālās attīstības fonds (ERAF) 29,2 miljonu eiro apmērā ar maksimālo atbalsta intensitāti 80% apmērā no projekta attiecināmajiem izdevumiem. I Prioritāte: </vt:lpstr>
      <vt:lpstr>Kontakti saziņai</vt:lpstr>
    </vt:vector>
  </TitlesOfParts>
  <Company>ESM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Līga Felta</dc:creator>
  <cp:lastModifiedBy>Antra Kalnbaļķīte</cp:lastModifiedBy>
  <cp:revision>3</cp:revision>
  <dcterms:created xsi:type="dcterms:W3CDTF">2015-01-14T08:45:22Z</dcterms:created>
  <dcterms:modified xsi:type="dcterms:W3CDTF">2023-01-13T05:25:52Z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0x010100DA6571A0DC8C58409372199A1286DE23</vt:lpwstr>
  </property>
  <property fmtid="{D5CDD505-2E9C-101B-9397-08002B2CF9AE}" pid="3" name="MediaServiceImageTags">
    <vt:lpwstr/>
  </property>
</Properties>
</file>