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370" r:id="rId3"/>
    <p:sldId id="414" r:id="rId4"/>
    <p:sldId id="447" r:id="rId5"/>
    <p:sldId id="465" r:id="rId6"/>
    <p:sldId id="412" r:id="rId7"/>
    <p:sldId id="444" r:id="rId8"/>
    <p:sldId id="461" r:id="rId9"/>
    <p:sldId id="450" r:id="rId10"/>
    <p:sldId id="443" r:id="rId11"/>
    <p:sldId id="445" r:id="rId12"/>
    <p:sldId id="421" r:id="rId13"/>
    <p:sldId id="420" r:id="rId14"/>
    <p:sldId id="464" r:id="rId15"/>
    <p:sldId id="455" r:id="rId16"/>
    <p:sldId id="463" r:id="rId17"/>
    <p:sldId id="460" r:id="rId18"/>
    <p:sldId id="321" r:id="rId19"/>
  </p:sldIdLst>
  <p:sldSz cx="9144000" cy="6858000" type="screen4x3"/>
  <p:notesSz cx="6789738" cy="9929813"/>
  <p:defaultTextStyle>
    <a:defPPr>
      <a:defRPr lang="en-US"/>
    </a:defPPr>
    <a:lvl1pPr algn="l" defTabSz="938213" rtl="0" eaLnBrk="0" fontAlgn="base" hangingPunct="0">
      <a:spcBef>
        <a:spcPct val="0"/>
      </a:spcBef>
      <a:spcAft>
        <a:spcPct val="0"/>
      </a:spcAft>
      <a:defRPr sz="1700" kern="1200">
        <a:solidFill>
          <a:schemeClr val="tx1"/>
        </a:solidFill>
        <a:latin typeface="Calibri" pitchFamily="34" charset="0"/>
        <a:ea typeface="+mn-ea"/>
        <a:cs typeface="+mn-cs"/>
      </a:defRPr>
    </a:lvl1pPr>
    <a:lvl2pPr marL="468313" indent="-11113" algn="l" defTabSz="938213" rtl="0" eaLnBrk="0" fontAlgn="base" hangingPunct="0">
      <a:spcBef>
        <a:spcPct val="0"/>
      </a:spcBef>
      <a:spcAft>
        <a:spcPct val="0"/>
      </a:spcAft>
      <a:defRPr sz="1700" kern="1200">
        <a:solidFill>
          <a:schemeClr val="tx1"/>
        </a:solidFill>
        <a:latin typeface="Calibri" pitchFamily="34" charset="0"/>
        <a:ea typeface="+mn-ea"/>
        <a:cs typeface="+mn-cs"/>
      </a:defRPr>
    </a:lvl2pPr>
    <a:lvl3pPr marL="938213" indent="-23813" algn="l" defTabSz="938213" rtl="0" eaLnBrk="0" fontAlgn="base" hangingPunct="0">
      <a:spcBef>
        <a:spcPct val="0"/>
      </a:spcBef>
      <a:spcAft>
        <a:spcPct val="0"/>
      </a:spcAft>
      <a:defRPr sz="1700" kern="1200">
        <a:solidFill>
          <a:schemeClr val="tx1"/>
        </a:solidFill>
        <a:latin typeface="Calibri" pitchFamily="34" charset="0"/>
        <a:ea typeface="+mn-ea"/>
        <a:cs typeface="+mn-cs"/>
      </a:defRPr>
    </a:lvl3pPr>
    <a:lvl4pPr marL="1408113" indent="-36513" algn="l" defTabSz="938213" rtl="0" eaLnBrk="0" fontAlgn="base" hangingPunct="0">
      <a:spcBef>
        <a:spcPct val="0"/>
      </a:spcBef>
      <a:spcAft>
        <a:spcPct val="0"/>
      </a:spcAft>
      <a:defRPr sz="1700" kern="1200">
        <a:solidFill>
          <a:schemeClr val="tx1"/>
        </a:solidFill>
        <a:latin typeface="Calibri" pitchFamily="34" charset="0"/>
        <a:ea typeface="+mn-ea"/>
        <a:cs typeface="+mn-cs"/>
      </a:defRPr>
    </a:lvl4pPr>
    <a:lvl5pPr marL="1878013" indent="-49213" algn="l" defTabSz="938213" rtl="0" eaLnBrk="0" fontAlgn="base" hangingPunct="0">
      <a:spcBef>
        <a:spcPct val="0"/>
      </a:spcBef>
      <a:spcAft>
        <a:spcPct val="0"/>
      </a:spcAft>
      <a:defRPr sz="1700" kern="1200">
        <a:solidFill>
          <a:schemeClr val="tx1"/>
        </a:solidFill>
        <a:latin typeface="Calibri" pitchFamily="34" charset="0"/>
        <a:ea typeface="+mn-ea"/>
        <a:cs typeface="+mn-cs"/>
      </a:defRPr>
    </a:lvl5pPr>
    <a:lvl6pPr marL="2286000" algn="l" defTabSz="914400" rtl="0" eaLnBrk="1" latinLnBrk="0" hangingPunct="1">
      <a:defRPr sz="1700" kern="1200">
        <a:solidFill>
          <a:schemeClr val="tx1"/>
        </a:solidFill>
        <a:latin typeface="Calibri" pitchFamily="34" charset="0"/>
        <a:ea typeface="+mn-ea"/>
        <a:cs typeface="+mn-cs"/>
      </a:defRPr>
    </a:lvl6pPr>
    <a:lvl7pPr marL="2743200" algn="l" defTabSz="914400" rtl="0" eaLnBrk="1" latinLnBrk="0" hangingPunct="1">
      <a:defRPr sz="1700" kern="1200">
        <a:solidFill>
          <a:schemeClr val="tx1"/>
        </a:solidFill>
        <a:latin typeface="Calibri" pitchFamily="34" charset="0"/>
        <a:ea typeface="+mn-ea"/>
        <a:cs typeface="+mn-cs"/>
      </a:defRPr>
    </a:lvl7pPr>
    <a:lvl8pPr marL="3200400" algn="l" defTabSz="914400" rtl="0" eaLnBrk="1" latinLnBrk="0" hangingPunct="1">
      <a:defRPr sz="1700" kern="1200">
        <a:solidFill>
          <a:schemeClr val="tx1"/>
        </a:solidFill>
        <a:latin typeface="Calibri" pitchFamily="34" charset="0"/>
        <a:ea typeface="+mn-ea"/>
        <a:cs typeface="+mn-cs"/>
      </a:defRPr>
    </a:lvl8pPr>
    <a:lvl9pPr marL="3657600" algn="l" defTabSz="914400" rtl="0" eaLnBrk="1" latinLnBrk="0" hangingPunct="1">
      <a:defRPr sz="1700"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73993" autoAdjust="0"/>
  </p:normalViewPr>
  <p:slideViewPr>
    <p:cSldViewPr>
      <p:cViewPr varScale="1">
        <p:scale>
          <a:sx n="86" d="100"/>
          <a:sy n="86" d="100"/>
        </p:scale>
        <p:origin x="219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638" cy="496888"/>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defRPr>
            </a:lvl1pPr>
          </a:lstStyle>
          <a:p>
            <a:pPr>
              <a:defRPr/>
            </a:pPr>
            <a:endParaRPr lang="lv-LV"/>
          </a:p>
        </p:txBody>
      </p:sp>
      <p:sp>
        <p:nvSpPr>
          <p:cNvPr id="3" name="Date Placeholder 2"/>
          <p:cNvSpPr>
            <a:spLocks noGrp="1"/>
          </p:cNvSpPr>
          <p:nvPr>
            <p:ph type="dt" idx="1"/>
          </p:nvPr>
        </p:nvSpPr>
        <p:spPr>
          <a:xfrm>
            <a:off x="3846513" y="0"/>
            <a:ext cx="2941637" cy="496888"/>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defRPr>
            </a:lvl1pPr>
          </a:lstStyle>
          <a:p>
            <a:pPr>
              <a:defRPr/>
            </a:pPr>
            <a:fld id="{3812A287-E07E-4BBE-B8DC-73EE2AADEC4B}" type="datetimeFigureOut">
              <a:rPr lang="lv-LV"/>
              <a:pPr>
                <a:defRPr/>
              </a:pPr>
              <a:t>10.06.2016</a:t>
            </a:fld>
            <a:endParaRPr lang="lv-LV"/>
          </a:p>
        </p:txBody>
      </p:sp>
      <p:sp>
        <p:nvSpPr>
          <p:cNvPr id="4" name="Slide Image Placeholder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defRPr>
            </a:lvl1pPr>
          </a:lstStyle>
          <a:p>
            <a:pPr>
              <a:defRPr/>
            </a:pPr>
            <a:endParaRPr lang="lv-LV"/>
          </a:p>
        </p:txBody>
      </p:sp>
      <p:sp>
        <p:nvSpPr>
          <p:cNvPr id="7" name="Slide Number Placeholder 6"/>
          <p:cNvSpPr>
            <a:spLocks noGrp="1"/>
          </p:cNvSpPr>
          <p:nvPr>
            <p:ph type="sldNum" sz="quarter" idx="5"/>
          </p:nvPr>
        </p:nvSpPr>
        <p:spPr>
          <a:xfrm>
            <a:off x="3846513" y="9431338"/>
            <a:ext cx="2941637"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EE6655F2-39CA-426C-908C-39342908578E}" type="slidenum">
              <a:rPr lang="lv-LV" altLang="lv-LV"/>
              <a:pPr/>
              <a:t>‹#›</a:t>
            </a:fld>
            <a:endParaRPr lang="lv-LV" altLang="lv-LV"/>
          </a:p>
        </p:txBody>
      </p:sp>
    </p:spTree>
    <p:extLst>
      <p:ext uri="{BB962C8B-B14F-4D97-AF65-F5344CB8AC3E}">
        <p14:creationId xmlns:p14="http://schemas.microsoft.com/office/powerpoint/2010/main" val="3914148446"/>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kumimoji="0" lang="lv-LV" sz="1200" b="0" i="1" u="none" strike="noStrike" kern="1200" cap="none" spc="0" normalizeH="0" baseline="0" noProof="0" dirty="0" smtClean="0">
                <a:ln>
                  <a:noFill/>
                </a:ln>
                <a:solidFill>
                  <a:srgbClr val="000000"/>
                </a:solidFill>
                <a:effectLst/>
                <a:uLnTx/>
                <a:uFillTx/>
                <a:latin typeface="Georgia" panose="02040502050405020303" pitchFamily="18" charset="0"/>
              </a:rPr>
              <a:t>Definīcija:</a:t>
            </a:r>
            <a:r>
              <a:rPr kumimoji="0" lang="lv-LV" sz="1200" b="0" i="0" u="none" strike="noStrike" kern="1200" cap="none" spc="0" normalizeH="0" baseline="0" noProof="0" dirty="0" smtClean="0">
                <a:ln>
                  <a:noFill/>
                </a:ln>
                <a:solidFill>
                  <a:srgbClr val="000000"/>
                </a:solidFill>
                <a:effectLst/>
                <a:uLnTx/>
                <a:uFillTx/>
                <a:latin typeface="Georgia" panose="02040502050405020303" pitchFamily="18" charset="0"/>
              </a:rPr>
              <a:t> Vairāku personu un / vai uzņēmumu kopīga darbība, lai sasniegtu savstarpēji saistītus mērķus, balstoties uz informācijas apmaiņu, līgumiem, partnerību, kopuzņēmumu veidošanu, iesaistīšanos asociācijās un citās personu un uzņēmumu grupās. Sadarbība ietver saikni, kas apvieno personas un / vai organizācijas, tādējādi uzlabojot to konkurētspēju tūrisma tirgū.</a:t>
            </a:r>
          </a:p>
          <a:p>
            <a:pPr marL="0" marR="0" lvl="0" indent="0" algn="l" defTabSz="938213" rtl="0" eaLnBrk="0" fontAlgn="base" latinLnBrk="0" hangingPunct="0">
              <a:lnSpc>
                <a:spcPct val="100000"/>
              </a:lnSpc>
              <a:spcBef>
                <a:spcPct val="30000"/>
              </a:spcBef>
              <a:spcAft>
                <a:spcPct val="0"/>
              </a:spcAft>
              <a:buClrTx/>
              <a:buSzTx/>
              <a:buFontTx/>
              <a:buNone/>
              <a:tabLst/>
              <a:defRPr/>
            </a:pPr>
            <a:endParaRPr kumimoji="0" lang="lv-LV" sz="1200" b="0" i="0" u="none" strike="noStrike" kern="1200" cap="none" spc="0" normalizeH="0" baseline="0" noProof="0" dirty="0" smtClean="0">
              <a:ln>
                <a:noFill/>
              </a:ln>
              <a:solidFill>
                <a:srgbClr val="000000"/>
              </a:solidFill>
              <a:effectLst/>
              <a:uLnTx/>
              <a:uFillTx/>
              <a:latin typeface="Georgia" panose="02040502050405020303" pitchFamily="18" charset="0"/>
            </a:endParaRPr>
          </a:p>
          <a:p>
            <a:pPr marL="0" marR="0" lvl="0" indent="0" algn="l" defTabSz="938213" rtl="0" eaLnBrk="0" fontAlgn="base" latinLnBrk="0" hangingPunct="0">
              <a:lnSpc>
                <a:spcPct val="100000"/>
              </a:lnSpc>
              <a:spcBef>
                <a:spcPct val="30000"/>
              </a:spcBef>
              <a:spcAft>
                <a:spcPct val="0"/>
              </a:spcAft>
              <a:buClrTx/>
              <a:buSzTx/>
              <a:buFontTx/>
              <a:buNone/>
              <a:tabLst/>
              <a:defRPr/>
            </a:pPr>
            <a:r>
              <a:rPr kumimoji="0" lang="lv-LV" sz="1200" b="0" i="1" u="none" strike="noStrike" kern="1200" cap="none" spc="0" normalizeH="0" baseline="0" noProof="0" dirty="0" smtClean="0">
                <a:ln>
                  <a:noFill/>
                </a:ln>
                <a:solidFill>
                  <a:prstClr val="black"/>
                </a:solidFill>
                <a:effectLst/>
                <a:uLnTx/>
                <a:uFillTx/>
                <a:latin typeface="+mn-lt"/>
                <a:ea typeface="+mn-ea"/>
                <a:cs typeface="+mn-cs"/>
              </a:rPr>
              <a:t>Definīcija:</a:t>
            </a:r>
            <a:r>
              <a:rPr kumimoji="0" lang="lv-LV" sz="1200" b="0" i="0" u="none" strike="noStrike" kern="1200" cap="none" spc="0" normalizeH="0" baseline="0" noProof="0" dirty="0" smtClean="0">
                <a:ln>
                  <a:noFill/>
                </a:ln>
                <a:solidFill>
                  <a:prstClr val="black"/>
                </a:solidFill>
                <a:effectLst/>
                <a:uLnTx/>
                <a:uFillTx/>
                <a:latin typeface="+mn-lt"/>
                <a:ea typeface="+mn-ea"/>
                <a:cs typeface="+mn-cs"/>
              </a:rPr>
              <a:t> Divu vai vairāku sistēmu savstarpēja saistība kādas kopīgas darbības veikšanai.</a:t>
            </a:r>
          </a:p>
          <a:p>
            <a:pPr marL="0" marR="0" lvl="0" indent="0" algn="l" defTabSz="938213" rtl="0" eaLnBrk="0" fontAlgn="base" latinLnBrk="0" hangingPunct="0">
              <a:lnSpc>
                <a:spcPct val="100000"/>
              </a:lnSpc>
              <a:spcBef>
                <a:spcPct val="30000"/>
              </a:spcBef>
              <a:spcAft>
                <a:spcPct val="0"/>
              </a:spcAft>
              <a:buClrTx/>
              <a:buSzTx/>
              <a:buFontTx/>
              <a:buNone/>
              <a:tabLst/>
              <a:defRPr/>
            </a:pPr>
            <a:endParaRPr kumimoji="0" lang="lv-LV"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38213" rtl="0" eaLnBrk="0" fontAlgn="base" latinLnBrk="0" hangingPunct="0">
              <a:lnSpc>
                <a:spcPct val="100000"/>
              </a:lnSpc>
              <a:spcBef>
                <a:spcPts val="600"/>
              </a:spcBef>
              <a:spcAft>
                <a:spcPts val="0"/>
              </a:spcAft>
              <a:buClrTx/>
              <a:buSzTx/>
              <a:buFontTx/>
              <a:buNone/>
              <a:tabLst/>
              <a:defRPr/>
            </a:pPr>
            <a:r>
              <a:rPr kumimoji="0" lang="lv-LV" sz="2400" b="0" i="1"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rPr>
              <a:t>SADARBĪBA - savstarpēja vienošanās starp iestādēm, institūcijām, kontroles dienestiem, lai panāktu savu likumīgo darbību, kuras orientētas uz sabiedrības aizsardzības uzlabošana. </a:t>
            </a:r>
          </a:p>
          <a:p>
            <a:pPr marL="0" marR="0" lvl="0" indent="0" algn="l" defTabSz="938213" rtl="0" eaLnBrk="0" fontAlgn="base" latinLnBrk="0" hangingPunct="0">
              <a:lnSpc>
                <a:spcPct val="100000"/>
              </a:lnSpc>
              <a:spcBef>
                <a:spcPct val="30000"/>
              </a:spcBef>
              <a:spcAft>
                <a:spcPct val="0"/>
              </a:spcAft>
              <a:buClrTx/>
              <a:buSzTx/>
              <a:buFontTx/>
              <a:buNone/>
              <a:tabLst/>
              <a:defRPr/>
            </a:pPr>
            <a:endParaRPr kumimoji="0" lang="lv-LV" sz="1200" b="0" i="0" u="none" strike="noStrike" kern="1200" cap="none" spc="0" normalizeH="0" baseline="0" noProof="0" dirty="0" smtClean="0">
              <a:ln>
                <a:noFill/>
              </a:ln>
              <a:solidFill>
                <a:prstClr val="black"/>
              </a:solidFill>
              <a:effectLst/>
              <a:uLnTx/>
              <a:uFillTx/>
              <a:latin typeface="+mn-lt"/>
            </a:endParaRPr>
          </a:p>
        </p:txBody>
      </p:sp>
      <p:sp>
        <p:nvSpPr>
          <p:cNvPr id="4" name="Slaida numura vietturis 3"/>
          <p:cNvSpPr>
            <a:spLocks noGrp="1"/>
          </p:cNvSpPr>
          <p:nvPr>
            <p:ph type="sldNum" sz="quarter" idx="10"/>
          </p:nvPr>
        </p:nvSpPr>
        <p:spPr/>
        <p:txBody>
          <a:bodyPr/>
          <a:lstStyle/>
          <a:p>
            <a:fld id="{EE6655F2-39CA-426C-908C-39342908578E}" type="slidenum">
              <a:rPr lang="lv-LV" altLang="lv-LV" smtClean="0"/>
              <a:pPr/>
              <a:t>2</a:t>
            </a:fld>
            <a:endParaRPr lang="lv-LV" altLang="lv-LV"/>
          </a:p>
        </p:txBody>
      </p:sp>
    </p:spTree>
    <p:extLst>
      <p:ext uri="{BB962C8B-B14F-4D97-AF65-F5344CB8AC3E}">
        <p14:creationId xmlns:p14="http://schemas.microsoft.com/office/powerpoint/2010/main" val="2125694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just" defTabSz="938213" rtl="0" eaLnBrk="0" fontAlgn="base" latinLnBrk="0" hangingPunct="0">
              <a:lnSpc>
                <a:spcPct val="100000"/>
              </a:lnSpc>
              <a:spcBef>
                <a:spcPct val="20000"/>
              </a:spcBef>
              <a:spcAft>
                <a:spcPct val="0"/>
              </a:spcAft>
              <a:buClrTx/>
              <a:buSzTx/>
              <a:buFont typeface="Arial" charset="0"/>
              <a:buNone/>
              <a:tabLst/>
              <a:defRPr/>
            </a:pPr>
            <a:r>
              <a:rPr kumimoji="0" lang="lv-LV" sz="2400" b="0" i="0" u="none" strike="noStrike" kern="1200" cap="none" spc="0" normalizeH="0" baseline="0" noProof="0" dirty="0" smtClean="0">
                <a:ln>
                  <a:noFill/>
                </a:ln>
                <a:solidFill>
                  <a:prstClr val="black"/>
                </a:solidFill>
                <a:effectLst/>
                <a:uLnTx/>
                <a:uFillTx/>
                <a:latin typeface="Times New Roman" panose="02020603050405020304" pitchFamily="18" charset="0"/>
              </a:rPr>
              <a:t>Sadarbību ar struktūrvienībām un citām valsts institūcijām organizē pārvaldes priekšnieks un veic struktūrvienību priekšnieki. Valsts robežsardzē uzdevumu pildīšanai tiek organizēta sadarbība starp:</a:t>
            </a:r>
          </a:p>
          <a:p>
            <a:pPr marL="469900" marR="0" lvl="1" indent="0" algn="l" defTabSz="938213" rtl="0" eaLnBrk="0" fontAlgn="base" latinLnBrk="0" hangingPunct="0">
              <a:lnSpc>
                <a:spcPct val="100000"/>
              </a:lnSpc>
              <a:spcBef>
                <a:spcPct val="20000"/>
              </a:spcBef>
              <a:spcAft>
                <a:spcPct val="0"/>
              </a:spcAft>
              <a:buClrTx/>
              <a:buSzTx/>
              <a:buFont typeface="Arial" charset="0"/>
              <a:buNone/>
              <a:tabLst/>
              <a:defRPr/>
            </a:pPr>
            <a:r>
              <a:rPr kumimoji="0" lang="lv-LV" sz="2400" b="0" i="0" u="none" strike="noStrike" kern="1200" cap="none" spc="0" normalizeH="0" baseline="0" noProof="0" dirty="0" smtClean="0">
                <a:ln>
                  <a:noFill/>
                </a:ln>
                <a:solidFill>
                  <a:prstClr val="black"/>
                </a:solidFill>
                <a:effectLst/>
                <a:uLnTx/>
                <a:uFillTx/>
                <a:latin typeface="Times New Roman" panose="02020603050405020304" pitchFamily="18" charset="0"/>
              </a:rPr>
              <a:t>- Robežsargu norīkojumiem;</a:t>
            </a:r>
          </a:p>
          <a:p>
            <a:pPr marL="469900" marR="0" lvl="1" indent="0" algn="l" defTabSz="938213" rtl="0" eaLnBrk="0" fontAlgn="base" latinLnBrk="0" hangingPunct="0">
              <a:lnSpc>
                <a:spcPct val="100000"/>
              </a:lnSpc>
              <a:spcBef>
                <a:spcPct val="20000"/>
              </a:spcBef>
              <a:spcAft>
                <a:spcPct val="0"/>
              </a:spcAft>
              <a:buClrTx/>
              <a:buSzTx/>
              <a:buFont typeface="Arial" charset="0"/>
              <a:buNone/>
              <a:tabLst/>
              <a:defRPr/>
            </a:pPr>
            <a:r>
              <a:rPr kumimoji="0" lang="lv-LV" sz="2400" b="0" i="0" u="none" strike="noStrike" kern="1200" cap="none" spc="0" normalizeH="0" baseline="0" noProof="0" dirty="0" smtClean="0">
                <a:ln>
                  <a:noFill/>
                </a:ln>
                <a:solidFill>
                  <a:prstClr val="black"/>
                </a:solidFill>
                <a:effectLst/>
                <a:uLnTx/>
                <a:uFillTx/>
                <a:latin typeface="Times New Roman" panose="02020603050405020304" pitchFamily="18" charset="0"/>
              </a:rPr>
              <a:t>- Blakus struktūrvienībām;</a:t>
            </a:r>
          </a:p>
          <a:p>
            <a:pPr marL="469900" marR="0" lvl="1" indent="0" algn="l" defTabSz="938213" rtl="0" eaLnBrk="0" fontAlgn="base" latinLnBrk="0" hangingPunct="0">
              <a:lnSpc>
                <a:spcPct val="100000"/>
              </a:lnSpc>
              <a:spcBef>
                <a:spcPct val="20000"/>
              </a:spcBef>
              <a:spcAft>
                <a:spcPct val="0"/>
              </a:spcAft>
              <a:buClrTx/>
              <a:buSzTx/>
              <a:buFont typeface="Arial" charset="0"/>
              <a:buNone/>
              <a:tabLst/>
              <a:defRPr/>
            </a:pPr>
            <a:r>
              <a:rPr kumimoji="0" lang="lv-LV" sz="2400" b="0" i="0" u="none" strike="noStrike" kern="1200" cap="none" spc="0" normalizeH="0" baseline="0" noProof="0" dirty="0" smtClean="0">
                <a:ln>
                  <a:noFill/>
                </a:ln>
                <a:solidFill>
                  <a:prstClr val="black"/>
                </a:solidFill>
                <a:effectLst/>
                <a:uLnTx/>
                <a:uFillTx/>
                <a:latin typeface="Times New Roman" panose="02020603050405020304" pitchFamily="18" charset="0"/>
              </a:rPr>
              <a:t>- Valsts policiju;</a:t>
            </a:r>
          </a:p>
          <a:p>
            <a:pPr marL="469900" marR="0" lvl="1" indent="0" algn="l" defTabSz="938213" rtl="0" eaLnBrk="0" fontAlgn="base" latinLnBrk="0" hangingPunct="0">
              <a:lnSpc>
                <a:spcPct val="100000"/>
              </a:lnSpc>
              <a:spcBef>
                <a:spcPct val="20000"/>
              </a:spcBef>
              <a:spcAft>
                <a:spcPct val="0"/>
              </a:spcAft>
              <a:buClrTx/>
              <a:buSzTx/>
              <a:buFont typeface="Arial" charset="0"/>
              <a:buNone/>
              <a:tabLst/>
              <a:defRPr/>
            </a:pPr>
            <a:r>
              <a:rPr kumimoji="0" lang="lv-LV" sz="2400" b="0" i="0" u="none" strike="noStrike" kern="1200" cap="none" spc="0" normalizeH="0" baseline="0" noProof="0" dirty="0" smtClean="0">
                <a:ln>
                  <a:noFill/>
                </a:ln>
                <a:solidFill>
                  <a:prstClr val="black"/>
                </a:solidFill>
                <a:effectLst/>
                <a:uLnTx/>
                <a:uFillTx/>
                <a:latin typeface="Times New Roman" panose="02020603050405020304" pitchFamily="18" charset="0"/>
              </a:rPr>
              <a:t>- Vietējām pašvaldībām (iedzīvotājiem);</a:t>
            </a:r>
          </a:p>
          <a:p>
            <a:pPr marL="469900" marR="0" lvl="1" indent="0" algn="l" defTabSz="938213" rtl="0" eaLnBrk="0" fontAlgn="base" latinLnBrk="0" hangingPunct="0">
              <a:lnSpc>
                <a:spcPct val="100000"/>
              </a:lnSpc>
              <a:spcBef>
                <a:spcPct val="20000"/>
              </a:spcBef>
              <a:spcAft>
                <a:spcPct val="0"/>
              </a:spcAft>
              <a:buClrTx/>
              <a:buSzTx/>
              <a:buFont typeface="Arial" charset="0"/>
              <a:buNone/>
              <a:tabLst/>
              <a:defRPr/>
            </a:pPr>
            <a:r>
              <a:rPr kumimoji="0" lang="lv-LV" sz="2400" b="0" i="0" u="none" strike="noStrike" kern="1200" cap="none" spc="0" normalizeH="0" baseline="0" noProof="0" dirty="0" smtClean="0">
                <a:ln>
                  <a:noFill/>
                </a:ln>
                <a:solidFill>
                  <a:prstClr val="black"/>
                </a:solidFill>
                <a:effectLst/>
                <a:uLnTx/>
                <a:uFillTx/>
                <a:latin typeface="Times New Roman" panose="02020603050405020304" pitchFamily="18" charset="0"/>
              </a:rPr>
              <a:t>- NBS struktūrvienībām;</a:t>
            </a:r>
          </a:p>
          <a:p>
            <a:pPr marL="469900" marR="0" lvl="1" indent="0" algn="l" defTabSz="938213" rtl="0" eaLnBrk="0" fontAlgn="base" latinLnBrk="0" hangingPunct="0">
              <a:lnSpc>
                <a:spcPct val="100000"/>
              </a:lnSpc>
              <a:spcBef>
                <a:spcPct val="20000"/>
              </a:spcBef>
              <a:spcAft>
                <a:spcPct val="0"/>
              </a:spcAft>
              <a:buClrTx/>
              <a:buSzTx/>
              <a:buFont typeface="Arial" charset="0"/>
              <a:buNone/>
              <a:tabLst/>
              <a:defRPr/>
            </a:pPr>
            <a:r>
              <a:rPr kumimoji="0" lang="lv-LV" sz="2400" b="0" i="0" u="none" strike="noStrike" kern="1200" cap="none" spc="0" normalizeH="0" baseline="0" noProof="0" dirty="0" smtClean="0">
                <a:ln>
                  <a:noFill/>
                </a:ln>
                <a:solidFill>
                  <a:prstClr val="black"/>
                </a:solidFill>
                <a:effectLst/>
                <a:uLnTx/>
                <a:uFillTx/>
                <a:latin typeface="Times New Roman" panose="02020603050405020304" pitchFamily="18" charset="0"/>
              </a:rPr>
              <a:t>- Valsts ieņēmumu dienesta iestādēm (muitu).</a:t>
            </a:r>
            <a:endPar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ndParaRPr>
          </a:p>
        </p:txBody>
      </p:sp>
      <p:sp>
        <p:nvSpPr>
          <p:cNvPr id="4" name="Slaida numura vietturis 3"/>
          <p:cNvSpPr>
            <a:spLocks noGrp="1"/>
          </p:cNvSpPr>
          <p:nvPr>
            <p:ph type="sldNum" sz="quarter" idx="10"/>
          </p:nvPr>
        </p:nvSpPr>
        <p:spPr/>
        <p:txBody>
          <a:bodyPr/>
          <a:lstStyle/>
          <a:p>
            <a:fld id="{EE6655F2-39CA-426C-908C-39342908578E}" type="slidenum">
              <a:rPr lang="lv-LV" altLang="lv-LV" smtClean="0"/>
              <a:pPr/>
              <a:t>3</a:t>
            </a:fld>
            <a:endParaRPr lang="lv-LV" altLang="lv-LV"/>
          </a:p>
        </p:txBody>
      </p:sp>
    </p:spTree>
    <p:extLst>
      <p:ext uri="{BB962C8B-B14F-4D97-AF65-F5344CB8AC3E}">
        <p14:creationId xmlns:p14="http://schemas.microsoft.com/office/powerpoint/2010/main" val="359937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just" defTabSz="938213" rtl="0" eaLnBrk="0" fontAlgn="base" latinLnBrk="0" hangingPunct="0">
              <a:lnSpc>
                <a:spcPct val="100000"/>
              </a:lnSpc>
              <a:spcBef>
                <a:spcPts val="0"/>
              </a:spcBef>
              <a:spcAft>
                <a:spcPct val="0"/>
              </a:spcAft>
              <a:buClrTx/>
              <a:buSzTx/>
              <a:buFont typeface="Arial" charset="0"/>
              <a:buNone/>
              <a:tabLst/>
              <a:defRPr/>
            </a:pPr>
            <a:r>
              <a:rPr lang="lv-LV" sz="3200" i="0" dirty="0" smtClean="0">
                <a:solidFill>
                  <a:prstClr val="black"/>
                </a:solidFill>
                <a:latin typeface="Times New Roman" panose="02020603050405020304" pitchFamily="18" charset="0"/>
                <a:cs typeface="Times New Roman" panose="02020603050405020304" pitchFamily="18" charset="0"/>
              </a:rPr>
              <a:t>Vietējās pierobežas satiksmes atļaujas izsniegšanai VRS informācijas sistēmās tika pārbaudītas:</a:t>
            </a:r>
          </a:p>
          <a:p>
            <a:pPr marL="0" marR="0" lvl="0" indent="0" algn="just" defTabSz="938213" rtl="0" eaLnBrk="0" fontAlgn="base" latinLnBrk="0" hangingPunct="0">
              <a:lnSpc>
                <a:spcPct val="100000"/>
              </a:lnSpc>
              <a:spcBef>
                <a:spcPts val="0"/>
              </a:spcBef>
              <a:spcAft>
                <a:spcPct val="0"/>
              </a:spcAft>
              <a:buClrTx/>
              <a:buSzTx/>
              <a:buFont typeface="Arial" charset="0"/>
              <a:buNone/>
              <a:tabLst/>
              <a:defRPr/>
            </a:pPr>
            <a:endParaRPr kumimoji="0" lang="lv-LV" sz="32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just" defTabSz="938213" rtl="0" eaLnBrk="0" fontAlgn="base" latinLnBrk="0" hangingPunct="0">
              <a:lnSpc>
                <a:spcPct val="100000"/>
              </a:lnSpc>
              <a:spcBef>
                <a:spcPts val="0"/>
              </a:spcBef>
              <a:spcAft>
                <a:spcPct val="0"/>
              </a:spcAft>
              <a:buClrTx/>
              <a:buSzTx/>
              <a:buFont typeface="Arial" charset="0"/>
              <a:buNone/>
              <a:tabLst/>
              <a:defRPr/>
            </a:pPr>
            <a:r>
              <a:rPr kumimoji="0" lang="lv-LV" sz="32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2014.gadā 764 personas;</a:t>
            </a:r>
          </a:p>
          <a:p>
            <a:pPr marL="0" marR="0" lvl="0" indent="0" algn="just" defTabSz="938213" rtl="0" eaLnBrk="0" fontAlgn="base" latinLnBrk="0" hangingPunct="0">
              <a:lnSpc>
                <a:spcPct val="100000"/>
              </a:lnSpc>
              <a:spcBef>
                <a:spcPts val="0"/>
              </a:spcBef>
              <a:spcAft>
                <a:spcPct val="0"/>
              </a:spcAft>
              <a:buClrTx/>
              <a:buSzTx/>
              <a:buFont typeface="Arial" charset="0"/>
              <a:buNone/>
              <a:tabLst/>
              <a:defRPr/>
            </a:pPr>
            <a:r>
              <a:rPr kumimoji="0" lang="lv-LV" sz="32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2015.gadā 684 personas;</a:t>
            </a:r>
          </a:p>
          <a:p>
            <a:pPr marL="0" marR="0" lvl="0" indent="0" algn="just" defTabSz="938213" rtl="0" eaLnBrk="0" fontAlgn="base" latinLnBrk="0" hangingPunct="0">
              <a:lnSpc>
                <a:spcPct val="100000"/>
              </a:lnSpc>
              <a:spcBef>
                <a:spcPts val="0"/>
              </a:spcBef>
              <a:spcAft>
                <a:spcPct val="0"/>
              </a:spcAft>
              <a:buClrTx/>
              <a:buSzTx/>
              <a:buFont typeface="Arial" charset="0"/>
              <a:buNone/>
              <a:tabLst/>
              <a:defRPr/>
            </a:pPr>
            <a:r>
              <a:rPr kumimoji="0" lang="lv-LV" sz="32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2016.gadā 658 personas.</a:t>
            </a:r>
          </a:p>
        </p:txBody>
      </p:sp>
      <p:sp>
        <p:nvSpPr>
          <p:cNvPr id="4" name="Slaida numura vietturis 3"/>
          <p:cNvSpPr>
            <a:spLocks noGrp="1"/>
          </p:cNvSpPr>
          <p:nvPr>
            <p:ph type="sldNum" sz="quarter" idx="10"/>
          </p:nvPr>
        </p:nvSpPr>
        <p:spPr/>
        <p:txBody>
          <a:bodyPr/>
          <a:lstStyle/>
          <a:p>
            <a:fld id="{EE6655F2-39CA-426C-908C-39342908578E}" type="slidenum">
              <a:rPr lang="lv-LV" altLang="lv-LV" smtClean="0"/>
              <a:pPr/>
              <a:t>7</a:t>
            </a:fld>
            <a:endParaRPr lang="lv-LV" altLang="lv-LV"/>
          </a:p>
        </p:txBody>
      </p:sp>
    </p:spTree>
    <p:extLst>
      <p:ext uri="{BB962C8B-B14F-4D97-AF65-F5344CB8AC3E}">
        <p14:creationId xmlns:p14="http://schemas.microsoft.com/office/powerpoint/2010/main" val="1609972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EE6655F2-39CA-426C-908C-39342908578E}" type="slidenum">
              <a:rPr lang="lv-LV" altLang="lv-LV" smtClean="0"/>
              <a:pPr/>
              <a:t>9</a:t>
            </a:fld>
            <a:endParaRPr lang="lv-LV" altLang="lv-LV"/>
          </a:p>
        </p:txBody>
      </p:sp>
    </p:spTree>
    <p:extLst>
      <p:ext uri="{BB962C8B-B14F-4D97-AF65-F5344CB8AC3E}">
        <p14:creationId xmlns:p14="http://schemas.microsoft.com/office/powerpoint/2010/main" val="1733469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EE6655F2-39CA-426C-908C-39342908578E}" type="slidenum">
              <a:rPr lang="lv-LV" altLang="lv-LV" smtClean="0"/>
              <a:pPr/>
              <a:t>10</a:t>
            </a:fld>
            <a:endParaRPr lang="lv-LV" altLang="lv-LV"/>
          </a:p>
        </p:txBody>
      </p:sp>
    </p:spTree>
    <p:extLst>
      <p:ext uri="{BB962C8B-B14F-4D97-AF65-F5344CB8AC3E}">
        <p14:creationId xmlns:p14="http://schemas.microsoft.com/office/powerpoint/2010/main" val="3369703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EE6655F2-39CA-426C-908C-39342908578E}" type="slidenum">
              <a:rPr lang="lv-LV" altLang="lv-LV" smtClean="0"/>
              <a:pPr/>
              <a:t>11</a:t>
            </a:fld>
            <a:endParaRPr lang="lv-LV" altLang="lv-LV"/>
          </a:p>
        </p:txBody>
      </p:sp>
    </p:spTree>
    <p:extLst>
      <p:ext uri="{BB962C8B-B14F-4D97-AF65-F5344CB8AC3E}">
        <p14:creationId xmlns:p14="http://schemas.microsoft.com/office/powerpoint/2010/main" val="1839770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smtClean="0"/>
          </a:p>
        </p:txBody>
      </p:sp>
      <p:sp>
        <p:nvSpPr>
          <p:cNvPr id="4" name="Slaida numura vietturis 3"/>
          <p:cNvSpPr>
            <a:spLocks noGrp="1"/>
          </p:cNvSpPr>
          <p:nvPr>
            <p:ph type="sldNum" sz="quarter" idx="10"/>
          </p:nvPr>
        </p:nvSpPr>
        <p:spPr/>
        <p:txBody>
          <a:bodyPr/>
          <a:lstStyle/>
          <a:p>
            <a:fld id="{EE6655F2-39CA-426C-908C-39342908578E}" type="slidenum">
              <a:rPr lang="lv-LV" altLang="lv-LV" smtClean="0"/>
              <a:pPr/>
              <a:t>12</a:t>
            </a:fld>
            <a:endParaRPr lang="lv-LV" altLang="lv-LV"/>
          </a:p>
        </p:txBody>
      </p:sp>
    </p:spTree>
    <p:extLst>
      <p:ext uri="{BB962C8B-B14F-4D97-AF65-F5344CB8AC3E}">
        <p14:creationId xmlns:p14="http://schemas.microsoft.com/office/powerpoint/2010/main" val="522685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3"/>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E6146C4-00A1-433D-9FCC-EAFA290489C3}" type="datetime1">
              <a:rPr lang="en-US"/>
              <a:pPr>
                <a:defRPr/>
              </a:pPr>
              <a:t>6/10/2016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AD2253-2D95-4534-B545-DB13FDD23530}" type="slidenum">
              <a:rPr lang="en-US" altLang="lv-LV"/>
              <a:pPr/>
              <a:t>‹#›</a:t>
            </a:fld>
            <a:endParaRPr lang="en-US" alt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B64776B-0422-45D0-9CB9-260370383AEC}" type="datetime1">
              <a:rPr lang="en-US"/>
              <a:pPr>
                <a:defRPr/>
              </a:pPr>
              <a:t>6/10/2016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B594C76-06AF-49E5-AEBD-6398A44A3C18}" type="slidenum">
              <a:rPr lang="en-US" altLang="lv-LV"/>
              <a:pPr/>
              <a:t>‹#›</a:t>
            </a:fld>
            <a:endParaRPr lang="en-US" alt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7"/>
            <a:ext cx="2057400" cy="5851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7"/>
            <a:ext cx="6019800" cy="58515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1E031B-CCD2-421F-9C85-56C4E9C84D7E}" type="datetime1">
              <a:rPr lang="en-US"/>
              <a:pPr>
                <a:defRPr/>
              </a:pPr>
              <a:t>6/10/2016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555094C-BA71-4023-AAD1-BDA3C93E95AE}" type="slidenum">
              <a:rPr lang="en-US" altLang="lv-LV"/>
              <a:pPr/>
              <a:t>‹#›</a:t>
            </a:fld>
            <a:endParaRPr lang="en-US" altLang="lv-LV"/>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3"/>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AB45598-BF0D-4297-A63D-F17F72180F60}" type="datetimeFigureOut">
              <a:rPr lang="en-US">
                <a:solidFill>
                  <a:prstClr val="black">
                    <a:tint val="75000"/>
                  </a:prstClr>
                </a:solidFill>
              </a:rPr>
              <a:pPr>
                <a:defRPr/>
              </a:pPr>
              <a:t>6/10/2016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DF9925B-1601-4E83-9A04-4362152EC973}" type="slidenum">
              <a:rPr lang="en-US"/>
              <a:pPr>
                <a:defRPr/>
              </a:pPr>
              <a:t>‹#›</a:t>
            </a:fld>
            <a:endParaRPr lang="en-US"/>
          </a:p>
        </p:txBody>
      </p:sp>
    </p:spTree>
    <p:extLst>
      <p:ext uri="{BB962C8B-B14F-4D97-AF65-F5344CB8AC3E}">
        <p14:creationId xmlns:p14="http://schemas.microsoft.com/office/powerpoint/2010/main" val="1568710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CE7BD1-955D-4950-AE8A-7C66D4621141}" type="datetimeFigureOut">
              <a:rPr lang="en-US">
                <a:solidFill>
                  <a:prstClr val="black">
                    <a:tint val="75000"/>
                  </a:prstClr>
                </a:solidFill>
              </a:rPr>
              <a:pPr>
                <a:defRPr/>
              </a:pPr>
              <a:t>6/10/2016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D3929C1-00EA-41DB-8097-98F315F4EF7F}" type="slidenum">
              <a:rPr lang="en-US"/>
              <a:pPr>
                <a:defRPr/>
              </a:pPr>
              <a:t>‹#›</a:t>
            </a:fld>
            <a:endParaRPr lang="en-US"/>
          </a:p>
        </p:txBody>
      </p:sp>
    </p:spTree>
    <p:extLst>
      <p:ext uri="{BB962C8B-B14F-4D97-AF65-F5344CB8AC3E}">
        <p14:creationId xmlns:p14="http://schemas.microsoft.com/office/powerpoint/2010/main" val="471050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0" y="4406905"/>
            <a:ext cx="7772400" cy="1362075"/>
          </a:xfrm>
        </p:spPr>
        <p:txBody>
          <a:bodyPr anchor="t"/>
          <a:lstStyle>
            <a:lvl1pPr algn="l">
              <a:defRPr sz="4100" b="1" cap="all"/>
            </a:lvl1pPr>
          </a:lstStyle>
          <a:p>
            <a:r>
              <a:rPr lang="en-US" smtClean="0"/>
              <a:t>Click to edit Master title style</a:t>
            </a:r>
            <a:endParaRPr lang="en-US"/>
          </a:p>
        </p:txBody>
      </p:sp>
      <p:sp>
        <p:nvSpPr>
          <p:cNvPr id="3" name="Text Placeholder 2"/>
          <p:cNvSpPr>
            <a:spLocks noGrp="1"/>
          </p:cNvSpPr>
          <p:nvPr>
            <p:ph type="body" idx="1"/>
          </p:nvPr>
        </p:nvSpPr>
        <p:spPr>
          <a:xfrm>
            <a:off x="722310" y="2906727"/>
            <a:ext cx="77724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5D8C31B-C3F1-4E99-9E37-544B7FBEC0E7}" type="datetimeFigureOut">
              <a:rPr lang="en-US">
                <a:solidFill>
                  <a:prstClr val="black">
                    <a:tint val="75000"/>
                  </a:prstClr>
                </a:solidFill>
              </a:rPr>
              <a:pPr>
                <a:defRPr/>
              </a:pPr>
              <a:t>6/10/2016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3C423FC-E5D4-43F3-8708-B00C2A49F7B3}" type="slidenum">
              <a:rPr lang="en-US"/>
              <a:pPr>
                <a:defRPr/>
              </a:pPr>
              <a:t>‹#›</a:t>
            </a:fld>
            <a:endParaRPr lang="en-US"/>
          </a:p>
        </p:txBody>
      </p:sp>
    </p:spTree>
    <p:extLst>
      <p:ext uri="{BB962C8B-B14F-4D97-AF65-F5344CB8AC3E}">
        <p14:creationId xmlns:p14="http://schemas.microsoft.com/office/powerpoint/2010/main" val="2561566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F65DC53-D75E-4625-867A-55448AF03A81}" type="datetimeFigureOut">
              <a:rPr lang="en-US">
                <a:solidFill>
                  <a:prstClr val="black">
                    <a:tint val="75000"/>
                  </a:prstClr>
                </a:solidFill>
              </a:rPr>
              <a:pPr>
                <a:defRPr/>
              </a:pPr>
              <a:t>6/10/2016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0D248CC-F1B4-42DF-AAF9-2CB6D8C8D290}" type="slidenum">
              <a:rPr lang="en-US"/>
              <a:pPr>
                <a:defRPr/>
              </a:pPr>
              <a:t>‹#›</a:t>
            </a:fld>
            <a:endParaRPr lang="en-US"/>
          </a:p>
        </p:txBody>
      </p:sp>
    </p:spTree>
    <p:extLst>
      <p:ext uri="{BB962C8B-B14F-4D97-AF65-F5344CB8AC3E}">
        <p14:creationId xmlns:p14="http://schemas.microsoft.com/office/powerpoint/2010/main" val="3926508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5" y="1535116"/>
            <a:ext cx="404019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5" y="2174880"/>
            <a:ext cx="404019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6"/>
            <a:ext cx="404178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80"/>
            <a:ext cx="404178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33DC421-C513-4750-A47C-82E9B7A0261A}" type="datetimeFigureOut">
              <a:rPr lang="en-US">
                <a:solidFill>
                  <a:prstClr val="black">
                    <a:tint val="75000"/>
                  </a:prstClr>
                </a:solidFill>
              </a:rPr>
              <a:pPr>
                <a:defRPr/>
              </a:pPr>
              <a:t>6/10/2016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80284BE0-EB54-473D-8559-2D3D61C35EA1}" type="slidenum">
              <a:rPr lang="en-US"/>
              <a:pPr>
                <a:defRPr/>
              </a:pPr>
              <a:t>‹#›</a:t>
            </a:fld>
            <a:endParaRPr lang="en-US"/>
          </a:p>
        </p:txBody>
      </p:sp>
    </p:spTree>
    <p:extLst>
      <p:ext uri="{BB962C8B-B14F-4D97-AF65-F5344CB8AC3E}">
        <p14:creationId xmlns:p14="http://schemas.microsoft.com/office/powerpoint/2010/main" val="2177511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70190B8-19B3-45B9-8F09-D181A12B060C}" type="datetimeFigureOut">
              <a:rPr lang="en-US">
                <a:solidFill>
                  <a:prstClr val="black">
                    <a:tint val="75000"/>
                  </a:prstClr>
                </a:solidFill>
              </a:rPr>
              <a:pPr>
                <a:defRPr/>
              </a:pPr>
              <a:t>6/10/2016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E5334D0-8924-4D56-A631-BD4FCF9AC601}" type="slidenum">
              <a:rPr lang="en-US"/>
              <a:pPr>
                <a:defRPr/>
              </a:pPr>
              <a:t>‹#›</a:t>
            </a:fld>
            <a:endParaRPr lang="en-US"/>
          </a:p>
        </p:txBody>
      </p:sp>
    </p:spTree>
    <p:extLst>
      <p:ext uri="{BB962C8B-B14F-4D97-AF65-F5344CB8AC3E}">
        <p14:creationId xmlns:p14="http://schemas.microsoft.com/office/powerpoint/2010/main" val="25931125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D0544C-FCEE-42A9-A47F-C04C4C2F7B3F}" type="datetimeFigureOut">
              <a:rPr lang="en-US">
                <a:solidFill>
                  <a:prstClr val="black">
                    <a:tint val="75000"/>
                  </a:prstClr>
                </a:solidFill>
              </a:rPr>
              <a:pPr>
                <a:defRPr/>
              </a:pPr>
              <a:t>6/10/2016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F88CA18-9A7A-43D6-8986-A66132F3ABB6}" type="slidenum">
              <a:rPr lang="en-US"/>
              <a:pPr>
                <a:defRPr/>
              </a:pPr>
              <a:t>‹#›</a:t>
            </a:fld>
            <a:endParaRPr lang="en-US"/>
          </a:p>
        </p:txBody>
      </p:sp>
    </p:spTree>
    <p:extLst>
      <p:ext uri="{BB962C8B-B14F-4D97-AF65-F5344CB8AC3E}">
        <p14:creationId xmlns:p14="http://schemas.microsoft.com/office/powerpoint/2010/main" val="9543232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5" y="273053"/>
            <a:ext cx="3008310" cy="1162051"/>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3575055" y="273068"/>
            <a:ext cx="5111750"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5" y="1435110"/>
            <a:ext cx="300831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36EDE23-7CE0-4345-BDCB-2F00079AF9D0}" type="datetimeFigureOut">
              <a:rPr lang="en-US">
                <a:solidFill>
                  <a:prstClr val="black">
                    <a:tint val="75000"/>
                  </a:prstClr>
                </a:solidFill>
              </a:rPr>
              <a:pPr>
                <a:defRPr/>
              </a:pPr>
              <a:t>6/10/2016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BAD395F-06AA-4624-927C-70BF4D83C17C}" type="slidenum">
              <a:rPr lang="en-US"/>
              <a:pPr>
                <a:defRPr/>
              </a:pPr>
              <a:t>‹#›</a:t>
            </a:fld>
            <a:endParaRPr lang="en-US"/>
          </a:p>
        </p:txBody>
      </p:sp>
    </p:spTree>
    <p:extLst>
      <p:ext uri="{BB962C8B-B14F-4D97-AF65-F5344CB8AC3E}">
        <p14:creationId xmlns:p14="http://schemas.microsoft.com/office/powerpoint/2010/main" val="247597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8A594D-0A65-49B7-82E4-82C066DDBEB0}" type="datetime1">
              <a:rPr lang="en-US"/>
              <a:pPr>
                <a:defRPr/>
              </a:pPr>
              <a:t>6/10/2016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9CA84E-1850-4650-9FA7-1A1975C386AF}" type="slidenum">
              <a:rPr lang="en-US" altLang="lv-LV"/>
              <a:pPr/>
              <a:t>‹#›</a:t>
            </a:fld>
            <a:endParaRPr lang="en-US" altLang="lv-LV"/>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90" y="4800605"/>
            <a:ext cx="5486400" cy="566739"/>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1792290" y="612773"/>
            <a:ext cx="5486400" cy="4114800"/>
          </a:xfrm>
        </p:spPr>
        <p:txBody>
          <a:bodyPr rtlCol="0">
            <a:normAutofit/>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pPr lvl="0"/>
            <a:endParaRPr lang="en-US" noProof="0"/>
          </a:p>
        </p:txBody>
      </p:sp>
      <p:sp>
        <p:nvSpPr>
          <p:cNvPr id="4" name="Text Placeholder 3"/>
          <p:cNvSpPr>
            <a:spLocks noGrp="1"/>
          </p:cNvSpPr>
          <p:nvPr>
            <p:ph type="body" sz="half" idx="2"/>
          </p:nvPr>
        </p:nvSpPr>
        <p:spPr>
          <a:xfrm>
            <a:off x="1792290" y="5367353"/>
            <a:ext cx="54864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E2F7F1-F446-4523-BB43-2033785F0E5D}" type="datetimeFigureOut">
              <a:rPr lang="en-US">
                <a:solidFill>
                  <a:prstClr val="black">
                    <a:tint val="75000"/>
                  </a:prstClr>
                </a:solidFill>
              </a:rPr>
              <a:pPr>
                <a:defRPr/>
              </a:pPr>
              <a:t>6/10/2016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24E18B6-6561-4C22-B25D-AA9FB32DDECE}" type="slidenum">
              <a:rPr lang="en-US"/>
              <a:pPr>
                <a:defRPr/>
              </a:pPr>
              <a:t>‹#›</a:t>
            </a:fld>
            <a:endParaRPr lang="en-US"/>
          </a:p>
        </p:txBody>
      </p:sp>
    </p:spTree>
    <p:extLst>
      <p:ext uri="{BB962C8B-B14F-4D97-AF65-F5344CB8AC3E}">
        <p14:creationId xmlns:p14="http://schemas.microsoft.com/office/powerpoint/2010/main" val="3791736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71074B-BC20-414F-BD85-0EEA2FFB97D6}" type="datetimeFigureOut">
              <a:rPr lang="en-US">
                <a:solidFill>
                  <a:prstClr val="black">
                    <a:tint val="75000"/>
                  </a:prstClr>
                </a:solidFill>
              </a:rPr>
              <a:pPr>
                <a:defRPr/>
              </a:pPr>
              <a:t>6/10/2016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3833CBA-599E-42FA-A6F9-69C8E4F2044B}" type="slidenum">
              <a:rPr lang="en-US"/>
              <a:pPr>
                <a:defRPr/>
              </a:pPr>
              <a:t>‹#›</a:t>
            </a:fld>
            <a:endParaRPr lang="en-US"/>
          </a:p>
        </p:txBody>
      </p:sp>
    </p:spTree>
    <p:extLst>
      <p:ext uri="{BB962C8B-B14F-4D97-AF65-F5344CB8AC3E}">
        <p14:creationId xmlns:p14="http://schemas.microsoft.com/office/powerpoint/2010/main" val="154846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7"/>
            <a:ext cx="2057400" cy="5851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7"/>
            <a:ext cx="6019800" cy="58515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44EEEE-6915-4F38-9FD5-69DC73A74882}" type="datetimeFigureOut">
              <a:rPr lang="en-US">
                <a:solidFill>
                  <a:prstClr val="black">
                    <a:tint val="75000"/>
                  </a:prstClr>
                </a:solidFill>
              </a:rPr>
              <a:pPr>
                <a:defRPr/>
              </a:pPr>
              <a:t>6/10/2016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1B08FCE-3581-4E42-8FF2-81A4901D7B3E}" type="slidenum">
              <a:rPr lang="en-US"/>
              <a:pPr>
                <a:defRPr/>
              </a:pPr>
              <a:t>‹#›</a:t>
            </a:fld>
            <a:endParaRPr lang="en-US"/>
          </a:p>
        </p:txBody>
      </p:sp>
    </p:spTree>
    <p:extLst>
      <p:ext uri="{BB962C8B-B14F-4D97-AF65-F5344CB8AC3E}">
        <p14:creationId xmlns:p14="http://schemas.microsoft.com/office/powerpoint/2010/main" val="60556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0" y="4406905"/>
            <a:ext cx="7772400" cy="1362075"/>
          </a:xfrm>
        </p:spPr>
        <p:txBody>
          <a:bodyPr anchor="t"/>
          <a:lstStyle>
            <a:lvl1pPr algn="l">
              <a:defRPr sz="4100" b="1" cap="all"/>
            </a:lvl1pPr>
          </a:lstStyle>
          <a:p>
            <a:r>
              <a:rPr lang="en-US" smtClean="0"/>
              <a:t>Click to edit Master title style</a:t>
            </a:r>
            <a:endParaRPr lang="en-US"/>
          </a:p>
        </p:txBody>
      </p:sp>
      <p:sp>
        <p:nvSpPr>
          <p:cNvPr id="3" name="Text Placeholder 2"/>
          <p:cNvSpPr>
            <a:spLocks noGrp="1"/>
          </p:cNvSpPr>
          <p:nvPr>
            <p:ph type="body" idx="1"/>
          </p:nvPr>
        </p:nvSpPr>
        <p:spPr>
          <a:xfrm>
            <a:off x="722310" y="2906727"/>
            <a:ext cx="77724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BCD5FA4-2C4A-49A0-880C-B3C79DFC0790}" type="datetime1">
              <a:rPr lang="en-US"/>
              <a:pPr>
                <a:defRPr/>
              </a:pPr>
              <a:t>6/10/2016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E47D927-6FA4-4BEB-A3B4-36A3D527897F}" type="slidenum">
              <a:rPr lang="en-US" altLang="lv-LV"/>
              <a:pPr/>
              <a:t>‹#›</a:t>
            </a:fld>
            <a:endParaRPr lang="en-US" alt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E908E68-D172-4A60-BBDC-DFD45EB7B1AA}" type="datetime1">
              <a:rPr lang="en-US"/>
              <a:pPr>
                <a:defRPr/>
              </a:pPr>
              <a:t>6/10/2016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2939C1A-8FF3-491E-8CDE-9F91415B1651}" type="slidenum">
              <a:rPr lang="en-US" altLang="lv-LV"/>
              <a:pPr/>
              <a:t>‹#›</a:t>
            </a:fld>
            <a:endParaRPr lang="en-US" alt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5" y="1535116"/>
            <a:ext cx="404019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5" y="2174880"/>
            <a:ext cx="404019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6"/>
            <a:ext cx="404178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80"/>
            <a:ext cx="404178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20AF1D8-406E-4740-A821-071889402349}" type="datetime1">
              <a:rPr lang="en-US"/>
              <a:pPr>
                <a:defRPr/>
              </a:pPr>
              <a:t>6/10/2016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2BC793F-7191-43CC-9222-4313447067B8}" type="slidenum">
              <a:rPr lang="en-US" altLang="lv-LV"/>
              <a:pPr/>
              <a:t>‹#›</a:t>
            </a:fld>
            <a:endParaRPr lang="en-US" alt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04277B0-BC96-4ED8-B274-049E32AD0E85}" type="datetime1">
              <a:rPr lang="en-US"/>
              <a:pPr>
                <a:defRPr/>
              </a:pPr>
              <a:t>6/10/2016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B63D2E8-79A5-4C00-B23F-1B3573D0A8A0}" type="slidenum">
              <a:rPr lang="en-US" altLang="lv-LV"/>
              <a:pPr/>
              <a:t>‹#›</a:t>
            </a:fld>
            <a:endParaRPr lang="en-US" alt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9D6D2D6-3150-4079-9AE6-84E5310AC097}" type="datetime1">
              <a:rPr lang="en-US"/>
              <a:pPr>
                <a:defRPr/>
              </a:pPr>
              <a:t>6/10/2016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1DCBA4F-ABDF-47C3-81B2-A52CC72A7F9A}" type="slidenum">
              <a:rPr lang="en-US" altLang="lv-LV"/>
              <a:pPr/>
              <a:t>‹#›</a:t>
            </a:fld>
            <a:endParaRPr lang="en-US" alt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5" y="273053"/>
            <a:ext cx="3008310" cy="1162051"/>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3575055" y="273068"/>
            <a:ext cx="5111750"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5" y="1435110"/>
            <a:ext cx="300831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2C3E0AB-E962-4200-85F7-C7A928F5063E}" type="datetime1">
              <a:rPr lang="en-US"/>
              <a:pPr>
                <a:defRPr/>
              </a:pPr>
              <a:t>6/10/2016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E8E98C1-EE80-4670-AB8E-41DCA4A0A912}" type="slidenum">
              <a:rPr lang="en-US" altLang="lv-LV"/>
              <a:pPr/>
              <a:t>‹#›</a:t>
            </a:fld>
            <a:endParaRPr lang="en-US" alt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90" y="4800605"/>
            <a:ext cx="5486400" cy="566739"/>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1792290" y="612773"/>
            <a:ext cx="5486400" cy="4114800"/>
          </a:xfrm>
        </p:spPr>
        <p:txBody>
          <a:bodyPr rtlCol="0">
            <a:normAutofit/>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pPr lvl="0"/>
            <a:endParaRPr lang="en-US" noProof="0"/>
          </a:p>
        </p:txBody>
      </p:sp>
      <p:sp>
        <p:nvSpPr>
          <p:cNvPr id="4" name="Text Placeholder 3"/>
          <p:cNvSpPr>
            <a:spLocks noGrp="1"/>
          </p:cNvSpPr>
          <p:nvPr>
            <p:ph type="body" sz="half" idx="2"/>
          </p:nvPr>
        </p:nvSpPr>
        <p:spPr>
          <a:xfrm>
            <a:off x="1792290" y="5367353"/>
            <a:ext cx="54864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264A2E-F13B-437C-940D-DFF13F52B750}" type="datetime1">
              <a:rPr lang="en-US"/>
              <a:pPr>
                <a:defRPr/>
              </a:pPr>
              <a:t>6/10/2016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F913039-F388-47DA-9B7C-AB359E450296}" type="slidenum">
              <a:rPr lang="en-US" altLang="lv-LV"/>
              <a:pPr/>
              <a:t>‹#›</a:t>
            </a:fld>
            <a:endParaRPr lang="en-US" alt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
              <a:schemeClr val="accent1">
                <a:lumMod val="5000"/>
                <a:lumOff val="95000"/>
              </a:schemeClr>
            </a:gs>
            <a:gs pos="40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defRPr>
            </a:lvl1pPr>
          </a:lstStyle>
          <a:p>
            <a:pPr>
              <a:defRPr/>
            </a:pPr>
            <a:fld id="{82984AF4-FE6C-49FC-9A8D-17FA59526680}" type="datetime1">
              <a:rPr lang="en-US"/>
              <a:pPr>
                <a:defRPr/>
              </a:pPr>
              <a:t>6/10/2016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09F7E92F-7E7A-482E-818C-56B9CC38DA22}"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Calibri" panose="020F0502020204030204" pitchFamily="34" charset="0"/>
        </a:defRPr>
      </a:lvl2pPr>
      <a:lvl3pPr algn="ctr" defTabSz="938213" rtl="0" eaLnBrk="0" fontAlgn="base" hangingPunct="0">
        <a:spcBef>
          <a:spcPct val="0"/>
        </a:spcBef>
        <a:spcAft>
          <a:spcPct val="0"/>
        </a:spcAft>
        <a:defRPr sz="4500">
          <a:solidFill>
            <a:schemeClr val="tx1"/>
          </a:solidFill>
          <a:latin typeface="Calibri" panose="020F0502020204030204" pitchFamily="34" charset="0"/>
        </a:defRPr>
      </a:lvl3pPr>
      <a:lvl4pPr algn="ctr" defTabSz="938213" rtl="0" eaLnBrk="0" fontAlgn="base" hangingPunct="0">
        <a:spcBef>
          <a:spcPct val="0"/>
        </a:spcBef>
        <a:spcAft>
          <a:spcPct val="0"/>
        </a:spcAft>
        <a:defRPr sz="4500">
          <a:solidFill>
            <a:schemeClr val="tx1"/>
          </a:solidFill>
          <a:latin typeface="Calibri" panose="020F0502020204030204" pitchFamily="34" charset="0"/>
        </a:defRPr>
      </a:lvl4pPr>
      <a:lvl5pPr algn="ctr" defTabSz="938213" rtl="0" eaLnBrk="0" fontAlgn="base" hangingPunct="0">
        <a:spcBef>
          <a:spcPct val="0"/>
        </a:spcBef>
        <a:spcAft>
          <a:spcPct val="0"/>
        </a:spcAft>
        <a:defRPr sz="4500">
          <a:solidFill>
            <a:schemeClr val="tx1"/>
          </a:solidFill>
          <a:latin typeface="Calibri" panose="020F0502020204030204" pitchFamily="34" charset="0"/>
        </a:defRPr>
      </a:lvl5pPr>
      <a:lvl6pPr marL="457200" algn="ctr" defTabSz="938213" rtl="0" fontAlgn="base">
        <a:spcBef>
          <a:spcPct val="0"/>
        </a:spcBef>
        <a:spcAft>
          <a:spcPct val="0"/>
        </a:spcAft>
        <a:defRPr sz="4500">
          <a:solidFill>
            <a:schemeClr val="tx1"/>
          </a:solidFill>
          <a:latin typeface="Calibri" panose="020F0502020204030204" pitchFamily="34" charset="0"/>
        </a:defRPr>
      </a:lvl6pPr>
      <a:lvl7pPr marL="914400" algn="ctr" defTabSz="938213" rtl="0" fontAlgn="base">
        <a:spcBef>
          <a:spcPct val="0"/>
        </a:spcBef>
        <a:spcAft>
          <a:spcPct val="0"/>
        </a:spcAft>
        <a:defRPr sz="4500">
          <a:solidFill>
            <a:schemeClr val="tx1"/>
          </a:solidFill>
          <a:latin typeface="Calibri" panose="020F0502020204030204" pitchFamily="34" charset="0"/>
        </a:defRPr>
      </a:lvl7pPr>
      <a:lvl8pPr marL="1371600" algn="ctr" defTabSz="938213" rtl="0" fontAlgn="base">
        <a:spcBef>
          <a:spcPct val="0"/>
        </a:spcBef>
        <a:spcAft>
          <a:spcPct val="0"/>
        </a:spcAft>
        <a:defRPr sz="4500">
          <a:solidFill>
            <a:schemeClr val="tx1"/>
          </a:solidFill>
          <a:latin typeface="Calibri" panose="020F0502020204030204" pitchFamily="34" charset="0"/>
        </a:defRPr>
      </a:lvl8pPr>
      <a:lvl9pPr marL="1828800" algn="ctr" defTabSz="938213" rtl="0" fontAlgn="base">
        <a:spcBef>
          <a:spcPct val="0"/>
        </a:spcBef>
        <a:spcAft>
          <a:spcPct val="0"/>
        </a:spcAft>
        <a:defRPr sz="4500">
          <a:solidFill>
            <a:schemeClr val="tx1"/>
          </a:solidFill>
          <a:latin typeface="Calibri" panose="020F0502020204030204" pitchFamily="34"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
              <a:schemeClr val="accent1">
                <a:lumMod val="5000"/>
                <a:lumOff val="95000"/>
              </a:schemeClr>
            </a:gs>
            <a:gs pos="40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defRPr>
            </a:lvl1pPr>
          </a:lstStyle>
          <a:p>
            <a:pPr>
              <a:defRPr/>
            </a:pPr>
            <a:fld id="{CBE2729B-858C-4CED-8C45-322C69EA7AAE}" type="datetimeFigureOut">
              <a:rPr lang="en-US">
                <a:solidFill>
                  <a:prstClr val="black">
                    <a:tint val="75000"/>
                  </a:prstClr>
                </a:solidFill>
              </a:rPr>
              <a:pPr>
                <a:defRPr/>
              </a:pPr>
              <a:t>6/10/2016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35A8BB1C-2EB9-402D-9D2A-156F22D192B9}" type="slidenum">
              <a:rPr lang="en-US"/>
              <a:pPr>
                <a:defRPr/>
              </a:pPr>
              <a:t>‹#›</a:t>
            </a:fld>
            <a:endParaRPr lang="en-US"/>
          </a:p>
        </p:txBody>
      </p:sp>
    </p:spTree>
    <p:extLst>
      <p:ext uri="{BB962C8B-B14F-4D97-AF65-F5344CB8AC3E}">
        <p14:creationId xmlns:p14="http://schemas.microsoft.com/office/powerpoint/2010/main" val="1794400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Calibri" panose="020F0502020204030204" pitchFamily="34" charset="0"/>
        </a:defRPr>
      </a:lvl2pPr>
      <a:lvl3pPr algn="ctr" defTabSz="938213" rtl="0" eaLnBrk="0" fontAlgn="base" hangingPunct="0">
        <a:spcBef>
          <a:spcPct val="0"/>
        </a:spcBef>
        <a:spcAft>
          <a:spcPct val="0"/>
        </a:spcAft>
        <a:defRPr sz="4500">
          <a:solidFill>
            <a:schemeClr val="tx1"/>
          </a:solidFill>
          <a:latin typeface="Calibri" panose="020F0502020204030204" pitchFamily="34" charset="0"/>
        </a:defRPr>
      </a:lvl3pPr>
      <a:lvl4pPr algn="ctr" defTabSz="938213" rtl="0" eaLnBrk="0" fontAlgn="base" hangingPunct="0">
        <a:spcBef>
          <a:spcPct val="0"/>
        </a:spcBef>
        <a:spcAft>
          <a:spcPct val="0"/>
        </a:spcAft>
        <a:defRPr sz="4500">
          <a:solidFill>
            <a:schemeClr val="tx1"/>
          </a:solidFill>
          <a:latin typeface="Calibri" panose="020F0502020204030204" pitchFamily="34" charset="0"/>
        </a:defRPr>
      </a:lvl4pPr>
      <a:lvl5pPr algn="ctr" defTabSz="938213" rtl="0" eaLnBrk="0" fontAlgn="base" hangingPunct="0">
        <a:spcBef>
          <a:spcPct val="0"/>
        </a:spcBef>
        <a:spcAft>
          <a:spcPct val="0"/>
        </a:spcAft>
        <a:defRPr sz="4500">
          <a:solidFill>
            <a:schemeClr val="tx1"/>
          </a:solidFill>
          <a:latin typeface="Calibri" panose="020F0502020204030204" pitchFamily="34" charset="0"/>
        </a:defRPr>
      </a:lvl5pPr>
      <a:lvl6pPr marL="457200" algn="ctr" defTabSz="938213" rtl="0" fontAlgn="base">
        <a:spcBef>
          <a:spcPct val="0"/>
        </a:spcBef>
        <a:spcAft>
          <a:spcPct val="0"/>
        </a:spcAft>
        <a:defRPr sz="4500">
          <a:solidFill>
            <a:schemeClr val="tx1"/>
          </a:solidFill>
          <a:latin typeface="Calibri" panose="020F0502020204030204" pitchFamily="34" charset="0"/>
        </a:defRPr>
      </a:lvl6pPr>
      <a:lvl7pPr marL="914400" algn="ctr" defTabSz="938213" rtl="0" fontAlgn="base">
        <a:spcBef>
          <a:spcPct val="0"/>
        </a:spcBef>
        <a:spcAft>
          <a:spcPct val="0"/>
        </a:spcAft>
        <a:defRPr sz="4500">
          <a:solidFill>
            <a:schemeClr val="tx1"/>
          </a:solidFill>
          <a:latin typeface="Calibri" panose="020F0502020204030204" pitchFamily="34" charset="0"/>
        </a:defRPr>
      </a:lvl7pPr>
      <a:lvl8pPr marL="1371600" algn="ctr" defTabSz="938213" rtl="0" fontAlgn="base">
        <a:spcBef>
          <a:spcPct val="0"/>
        </a:spcBef>
        <a:spcAft>
          <a:spcPct val="0"/>
        </a:spcAft>
        <a:defRPr sz="4500">
          <a:solidFill>
            <a:schemeClr val="tx1"/>
          </a:solidFill>
          <a:latin typeface="Calibri" panose="020F0502020204030204" pitchFamily="34" charset="0"/>
        </a:defRPr>
      </a:lvl8pPr>
      <a:lvl9pPr marL="1828800" algn="ctr" defTabSz="938213" rtl="0" fontAlgn="base">
        <a:spcBef>
          <a:spcPct val="0"/>
        </a:spcBef>
        <a:spcAft>
          <a:spcPct val="0"/>
        </a:spcAft>
        <a:defRPr sz="4500">
          <a:solidFill>
            <a:schemeClr val="tx1"/>
          </a:solidFill>
          <a:latin typeface="Calibri" panose="020F0502020204030204" pitchFamily="34"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p:cNvPicPr>
            <a:picLocks noChangeAspect="1"/>
          </p:cNvPicPr>
          <p:nvPr/>
        </p:nvPicPr>
        <p:blipFill>
          <a:blip r:embed="rId2" cstate="print"/>
          <a:srcRect/>
          <a:stretch>
            <a:fillRect/>
          </a:stretch>
        </p:blipFill>
        <p:spPr bwMode="auto">
          <a:xfrm>
            <a:off x="0" y="6621463"/>
            <a:ext cx="9144000" cy="246062"/>
          </a:xfrm>
          <a:prstGeom prst="rect">
            <a:avLst/>
          </a:prstGeom>
          <a:noFill/>
          <a:ln w="9525">
            <a:noFill/>
            <a:miter lim="800000"/>
            <a:headEnd/>
            <a:tailEnd/>
          </a:ln>
        </p:spPr>
      </p:pic>
      <p:sp>
        <p:nvSpPr>
          <p:cNvPr id="2051" name="Title 1"/>
          <p:cNvSpPr>
            <a:spLocks noGrp="1"/>
          </p:cNvSpPr>
          <p:nvPr>
            <p:ph type="ctrTitle"/>
          </p:nvPr>
        </p:nvSpPr>
        <p:spPr>
          <a:xfrm>
            <a:off x="685800" y="2133600"/>
            <a:ext cx="7772400" cy="2057400"/>
          </a:xfrm>
        </p:spPr>
        <p:txBody>
          <a:bodyPr/>
          <a:lstStyle/>
          <a:p>
            <a:pPr lvl="0" defTabSz="449263" eaLnBrk="1" hangingPunct="1">
              <a:spcBef>
                <a:spcPts val="700"/>
              </a:spcBef>
              <a:buSzPct val="100000"/>
            </a:pPr>
            <a:r>
              <a:rPr lang="lv-LV" altLang="lv-LV" sz="4800" dirty="0" smtClean="0">
                <a:solidFill>
                  <a:srgbClr val="000000"/>
                </a:solidFill>
                <a:latin typeface="Times New Roman" panose="02020603050405020304" pitchFamily="18" charset="0"/>
                <a:cs typeface="Lucida Sans Unicode" panose="020B0602030504020204" pitchFamily="34" charset="0"/>
              </a:rPr>
              <a:t>Sadarbība ar pašvaldībām</a:t>
            </a:r>
            <a:r>
              <a:rPr lang="lv-LV" sz="1600" dirty="0" smtClean="0"/>
              <a:t/>
            </a:r>
            <a:br>
              <a:rPr lang="lv-LV" sz="1600" dirty="0" smtClean="0"/>
            </a:br>
            <a:endParaRPr lang="en-US" sz="1000" dirty="0"/>
          </a:p>
        </p:txBody>
      </p:sp>
      <p:sp>
        <p:nvSpPr>
          <p:cNvPr id="6" name="Rectangle 3"/>
          <p:cNvSpPr>
            <a:spLocks noChangeArrowheads="1"/>
          </p:cNvSpPr>
          <p:nvPr/>
        </p:nvSpPr>
        <p:spPr bwMode="auto">
          <a:xfrm>
            <a:off x="685800" y="379412"/>
            <a:ext cx="7704137" cy="115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42900" indent="-33655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9pPr>
          </a:lstStyle>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rPr>
              <a:t>Valsts robežsardzes</a:t>
            </a:r>
          </a:p>
          <a:p>
            <a:pPr marL="342900" marR="0" lvl="0" indent="-336550" algn="ctr" defTabSz="449263" eaLnBrk="1" fontAlgn="auto" latinLnBrk="0" hangingPunct="1">
              <a:lnSpc>
                <a:spcPct val="100000"/>
              </a:lnSpc>
              <a:spcBef>
                <a:spcPts val="8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kumimoji="0" lang="lv-LV" altLang="lv-LV" sz="32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rPr>
              <a:t> </a:t>
            </a:r>
            <a:r>
              <a:rPr kumimoji="0" lang="lv-LV" altLang="lv-LV" sz="3200" b="1"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rPr>
              <a:t>LUDZAS PĀRVALDE</a:t>
            </a:r>
          </a:p>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35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1400" b="0" i="0" u="none" strike="noStrike" kern="0" cap="none" spc="0" normalizeH="0" baseline="0" noProof="0" dirty="0" smtClean="0">
              <a:ln>
                <a:noFill/>
              </a:ln>
              <a:solidFill>
                <a:srgbClr val="000000"/>
              </a:solidFill>
              <a:effectLst/>
              <a:uLnTx/>
              <a:uFillTx/>
              <a:latin typeface="Arial" panose="020B0604020202020204" pitchFamily="34" charset="0"/>
              <a:cs typeface="Lucida Sans Unicode" panose="020B0602030504020204" pitchFamily="34" charset="0"/>
            </a:endParaRPr>
          </a:p>
        </p:txBody>
      </p:sp>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336"/>
            <a:ext cx="1371600" cy="137160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3"/>
          <p:cNvSpPr>
            <a:spLocks noChangeArrowheads="1"/>
          </p:cNvSpPr>
          <p:nvPr/>
        </p:nvSpPr>
        <p:spPr bwMode="auto">
          <a:xfrm>
            <a:off x="6891051" y="5943600"/>
            <a:ext cx="2286000" cy="5673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42900" indent="-33655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b="1">
                <a:solidFill>
                  <a:schemeClr val="bg1"/>
                </a:solidFill>
                <a:latin typeface="Times New Roman" panose="02020603050405020304" pitchFamily="18" charset="0"/>
                <a:cs typeface="Lucida Sans Unicode" panose="020B0602030504020204" pitchFamily="34" charset="0"/>
              </a:defRPr>
            </a:lvl9pPr>
          </a:lstStyle>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rPr>
              <a:t>10.06.2016.</a:t>
            </a:r>
            <a:endParaRPr kumimoji="0" lang="lv-LV" altLang="lv-LV" sz="3200" b="1"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70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2800" b="0" i="0" u="none" strike="noStrike" kern="0" cap="none" spc="0" normalizeH="0" baseline="0" noProof="0" dirty="0" smtClean="0">
              <a:ln>
                <a:noFill/>
              </a:ln>
              <a:solidFill>
                <a:srgbClr val="000000"/>
              </a:solidFill>
              <a:effectLst/>
              <a:uLnTx/>
              <a:uFillTx/>
              <a:latin typeface="Times New Roman" panose="02020603050405020304" pitchFamily="18" charset="0"/>
              <a:cs typeface="Lucida Sans Unicode" panose="020B0602030504020204" pitchFamily="34" charset="0"/>
            </a:endParaRPr>
          </a:p>
          <a:p>
            <a:pPr marL="342900" marR="0" lvl="0" indent="-336550" algn="ctr" defTabSz="449263" eaLnBrk="1" fontAlgn="auto" latinLnBrk="0" hangingPunct="1">
              <a:lnSpc>
                <a:spcPct val="100000"/>
              </a:lnSpc>
              <a:spcBef>
                <a:spcPts val="350"/>
              </a:spcBef>
              <a:spcAft>
                <a:spcPts val="0"/>
              </a:spcAft>
              <a:buClrTx/>
              <a:buSzPct val="100000"/>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kumimoji="0" lang="lv-LV" altLang="lv-LV" sz="1400" b="0" i="0" u="none" strike="noStrike" kern="0" cap="none" spc="0" normalizeH="0" baseline="0" noProof="0" dirty="0" smtClean="0">
              <a:ln>
                <a:noFill/>
              </a:ln>
              <a:solidFill>
                <a:srgbClr val="000000"/>
              </a:solidFill>
              <a:effectLst/>
              <a:uLnTx/>
              <a:uFillTx/>
              <a:latin typeface="Arial" panose="020B0604020202020204" pitchFamily="34" charset="0"/>
              <a:cs typeface="Lucida Sans Unicode" panose="020B0602030504020204" pitchFamily="34" charset="0"/>
            </a:endParaRPr>
          </a:p>
        </p:txBody>
      </p:sp>
    </p:spTree>
    <p:extLst>
      <p:ext uri="{BB962C8B-B14F-4D97-AF65-F5344CB8AC3E}">
        <p14:creationId xmlns:p14="http://schemas.microsoft.com/office/powerpoint/2010/main" val="34096306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792162"/>
          </a:xfrm>
        </p:spPr>
        <p:txBody>
          <a:bodyPr/>
          <a:lstStyle/>
          <a:p>
            <a:r>
              <a:rPr lang="lv-LV" sz="2800" b="1" dirty="0">
                <a:solidFill>
                  <a:prstClr val="black"/>
                </a:solidFill>
                <a:latin typeface="Times New Roman" panose="02020603050405020304" pitchFamily="18" charset="0"/>
                <a:cs typeface="Times New Roman" panose="02020603050405020304" pitchFamily="18" charset="0"/>
              </a:rPr>
              <a:t>Sadarbības realizācija</a:t>
            </a:r>
            <a:endParaRPr lang="lv-LV" dirty="0"/>
          </a:p>
        </p:txBody>
      </p:sp>
      <p:sp>
        <p:nvSpPr>
          <p:cNvPr id="3" name="Satura vietturis 2"/>
          <p:cNvSpPr>
            <a:spLocks noGrp="1"/>
          </p:cNvSpPr>
          <p:nvPr>
            <p:ph idx="1"/>
          </p:nvPr>
        </p:nvSpPr>
        <p:spPr>
          <a:xfrm>
            <a:off x="420477" y="1219200"/>
            <a:ext cx="8229600" cy="5181600"/>
          </a:xfrm>
        </p:spPr>
        <p:txBody>
          <a:bodyPr/>
          <a:lstStyle/>
          <a:p>
            <a:pPr marL="0" indent="0" algn="just">
              <a:spcBef>
                <a:spcPts val="0"/>
              </a:spcBef>
              <a:buNone/>
            </a:pPr>
            <a:r>
              <a:rPr lang="lv-LV" sz="2400" dirty="0" smtClean="0">
                <a:latin typeface="Times New Roman" panose="02020603050405020304" pitchFamily="18" charset="0"/>
                <a:cs typeface="Times New Roman" panose="02020603050405020304" pitchFamily="18" charset="0"/>
              </a:rPr>
              <a:t>Ciblas</a:t>
            </a:r>
            <a:r>
              <a:rPr lang="lv-LV" sz="2400" dirty="0">
                <a:latin typeface="Times New Roman" panose="02020603050405020304" pitchFamily="18" charset="0"/>
                <a:cs typeface="Times New Roman" panose="02020603050405020304" pitchFamily="18" charset="0"/>
              </a:rPr>
              <a:t>, Kārsavas, Ludzas un Zilupes novadu civilās aizsardzības </a:t>
            </a:r>
            <a:r>
              <a:rPr lang="lv-LV" sz="2400" dirty="0" smtClean="0">
                <a:latin typeface="Times New Roman" panose="02020603050405020304" pitchFamily="18" charset="0"/>
                <a:cs typeface="Times New Roman" panose="02020603050405020304" pitchFamily="18" charset="0"/>
              </a:rPr>
              <a:t>plāna ietvaros:</a:t>
            </a:r>
          </a:p>
          <a:p>
            <a:pPr algn="just">
              <a:spcBef>
                <a:spcPts val="0"/>
              </a:spcBef>
              <a:buFontTx/>
              <a:buChar char="-"/>
            </a:pPr>
            <a:r>
              <a:rPr lang="lv-LV" sz="2400" i="1" dirty="0" smtClean="0">
                <a:solidFill>
                  <a:prstClr val="black"/>
                </a:solidFill>
                <a:latin typeface="Times New Roman" panose="02020603050405020304" pitchFamily="18" charset="0"/>
                <a:cs typeface="Times New Roman" panose="02020603050405020304" pitchFamily="18" charset="0"/>
              </a:rPr>
              <a:t>Valsts robežsardzes Ludzas pārvalde nodrošina reaģēšanas pasākumos iesaistīto dienestu darbu pierobežas zonā, nodrošina atbalsta sniegšanu operatīvajiem un avārijas dienestiem reaģēšanas un seku likvidēšanas neatliekamo pasākumu veikšanā pierobežas zonā</a:t>
            </a:r>
            <a:r>
              <a:rPr lang="lv-LV" sz="2400" dirty="0" smtClean="0">
                <a:solidFill>
                  <a:prstClr val="black"/>
                </a:solidFill>
                <a:latin typeface="Times New Roman" panose="02020603050405020304" pitchFamily="18" charset="0"/>
                <a:cs typeface="Times New Roman" panose="02020603050405020304" pitchFamily="18" charset="0"/>
              </a:rPr>
              <a:t>.</a:t>
            </a:r>
          </a:p>
          <a:p>
            <a:pPr marL="0" lvl="0" indent="0" algn="just">
              <a:spcBef>
                <a:spcPts val="0"/>
              </a:spcBef>
              <a:buNone/>
            </a:pPr>
            <a:endParaRPr lang="lv-LV" sz="2400" dirty="0" smtClean="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lv-LV" sz="2400" dirty="0" smtClean="0">
                <a:solidFill>
                  <a:prstClr val="black"/>
                </a:solidFill>
                <a:latin typeface="Times New Roman" panose="02020603050405020304" pitchFamily="18" charset="0"/>
                <a:cs typeface="Times New Roman" panose="02020603050405020304" pitchFamily="18" charset="0"/>
              </a:rPr>
              <a:t>Ludzas pārvaldes amatpersonas dalība </a:t>
            </a:r>
            <a:r>
              <a:rPr lang="lv-LV" sz="2400" dirty="0">
                <a:solidFill>
                  <a:prstClr val="black"/>
                </a:solidFill>
                <a:latin typeface="Times New Roman" panose="02020603050405020304" pitchFamily="18" charset="0"/>
                <a:cs typeface="Times New Roman" panose="02020603050405020304" pitchFamily="18" charset="0"/>
              </a:rPr>
              <a:t>Ludzas novada pašvaldības 2016.gada 28.aprīlī rīkotajā Ludzas novada vietējā līmeņa teorētiskās civilās aizsardzības </a:t>
            </a:r>
            <a:r>
              <a:rPr lang="lv-LV" sz="2400" dirty="0" smtClean="0">
                <a:solidFill>
                  <a:prstClr val="black"/>
                </a:solidFill>
                <a:latin typeface="Times New Roman" panose="02020603050405020304" pitchFamily="18" charset="0"/>
                <a:cs typeface="Times New Roman" panose="02020603050405020304" pitchFamily="18" charset="0"/>
              </a:rPr>
              <a:t>mācībās ar mērķi pārbaudīt sadarbības iespējas starp iesaistītajām institūcijām vilciena avārijas gadījumā uz dzelzceļa pārbrauktuves.</a:t>
            </a:r>
            <a:endParaRPr lang="lv-LV" dirty="0"/>
          </a:p>
        </p:txBody>
      </p:sp>
    </p:spTree>
    <p:extLst>
      <p:ext uri="{BB962C8B-B14F-4D97-AF65-F5344CB8AC3E}">
        <p14:creationId xmlns:p14="http://schemas.microsoft.com/office/powerpoint/2010/main" val="1888979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57200" y="228600"/>
            <a:ext cx="8229600" cy="6553200"/>
          </a:xfrm>
        </p:spPr>
        <p:txBody>
          <a:bodyPr/>
          <a:lstStyle/>
          <a:p>
            <a:pPr>
              <a:buFont typeface="Wingdings" panose="05000000000000000000" pitchFamily="2" charset="2"/>
              <a:buChar char="Ø"/>
            </a:pPr>
            <a:r>
              <a:rPr lang="lv-LV" sz="2800" b="1" i="1" dirty="0">
                <a:latin typeface="Times New Roman" panose="02020603050405020304" pitchFamily="18" charset="0"/>
                <a:cs typeface="Times New Roman" panose="02020603050405020304" pitchFamily="18" charset="0"/>
              </a:rPr>
              <a:t>3</a:t>
            </a:r>
            <a:r>
              <a:rPr lang="lv-LV" sz="2800" b="1" i="1" dirty="0" smtClean="0">
                <a:latin typeface="Times New Roman" panose="02020603050405020304" pitchFamily="18" charset="0"/>
                <a:cs typeface="Times New Roman" panose="02020603050405020304" pitchFamily="18" charset="0"/>
              </a:rPr>
              <a:t>. Publisku </a:t>
            </a:r>
            <a:r>
              <a:rPr lang="lv-LV" sz="2800" b="1" i="1" dirty="0">
                <a:latin typeface="Times New Roman" panose="02020603050405020304" pitchFamily="18" charset="0"/>
                <a:cs typeface="Times New Roman" panose="02020603050405020304" pitchFamily="18" charset="0"/>
              </a:rPr>
              <a:t>izklaides un svētku pasākumu drošības </a:t>
            </a:r>
            <a:r>
              <a:rPr lang="lv-LV" sz="2800" b="1" i="1" dirty="0" smtClean="0">
                <a:latin typeface="Times New Roman" panose="02020603050405020304" pitchFamily="18" charset="0"/>
                <a:cs typeface="Times New Roman" panose="02020603050405020304" pitchFamily="18" charset="0"/>
              </a:rPr>
              <a:t>likums</a:t>
            </a:r>
          </a:p>
          <a:p>
            <a:pPr algn="just">
              <a:buFont typeface="Arial" panose="020B0604020202020204" pitchFamily="34" charset="0"/>
              <a:buChar char="•"/>
            </a:pPr>
            <a:r>
              <a:rPr lang="lv-LV" sz="2400" dirty="0" smtClean="0">
                <a:latin typeface="Times New Roman" panose="02020603050405020304" pitchFamily="18" charset="0"/>
                <a:cs typeface="Times New Roman" panose="02020603050405020304" pitchFamily="18" charset="0"/>
              </a:rPr>
              <a:t>Nosaka </a:t>
            </a:r>
            <a:r>
              <a:rPr lang="lv-LV" sz="2400" dirty="0">
                <a:latin typeface="Times New Roman" panose="02020603050405020304" pitchFamily="18" charset="0"/>
                <a:cs typeface="Times New Roman" panose="02020603050405020304" pitchFamily="18" charset="0"/>
              </a:rPr>
              <a:t>publisku pasākumu rīkošanas un norises tiesiskos pamatus, pasākuma organizatora, kā arī citu publiskā pasākumā iesaistīto personu tiesības, pienākumus un atbildību, lai nodrošinātu sabiedrisko kārtību un drošību šāda pasākuma laikā</a:t>
            </a:r>
            <a:r>
              <a:rPr lang="lv-LV" sz="2400" dirty="0" smtClean="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lv-LV" sz="2400" dirty="0">
                <a:solidFill>
                  <a:prstClr val="black"/>
                </a:solidFill>
                <a:latin typeface="Times New Roman" panose="02020603050405020304" pitchFamily="18" charset="0"/>
                <a:cs typeface="Times New Roman" panose="02020603050405020304" pitchFamily="18" charset="0"/>
              </a:rPr>
              <a:t>Ja plānotais pasākums tiek rīkots pierobežas joslā un, izskatot iesniegumu, konstatēti draudi, ka pasākuma laikā personām ir iespējams nelikumīgi šķērsot valsts robežu un pārvietot mantas un preces, apejot valsts robežas šķērsošanai nepieciešamās pārbaudes vai </a:t>
            </a:r>
            <a:r>
              <a:rPr lang="lv-LV" sz="2400" dirty="0" err="1">
                <a:solidFill>
                  <a:prstClr val="black"/>
                </a:solidFill>
                <a:latin typeface="Times New Roman" panose="02020603050405020304" pitchFamily="18" charset="0"/>
                <a:cs typeface="Times New Roman" panose="02020603050405020304" pitchFamily="18" charset="0"/>
              </a:rPr>
              <a:t>robežšķērsošanas</a:t>
            </a:r>
            <a:r>
              <a:rPr lang="lv-LV" sz="2400" dirty="0">
                <a:solidFill>
                  <a:prstClr val="black"/>
                </a:solidFill>
                <a:latin typeface="Times New Roman" panose="02020603050405020304" pitchFamily="18" charset="0"/>
                <a:cs typeface="Times New Roman" panose="02020603050405020304" pitchFamily="18" charset="0"/>
              </a:rPr>
              <a:t> vietas, kā arī gadījumos, kad attiecīgajā pierobežas joslas teritorijā vai valsts robežai piegulošajā kaimiņvalsts teritorijā ir noteikta pastiprināta robežkontrole, pasākuma organizatoram netiek izsniegta atļauja pasākuma rīkošanai.</a:t>
            </a:r>
          </a:p>
          <a:p>
            <a:pPr algn="just">
              <a:buFont typeface="Arial" panose="020B0604020202020204" pitchFamily="34" charset="0"/>
              <a:buChar char="•"/>
            </a:pPr>
            <a:endParaRPr lang="lv-LV"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86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2800" b="1" dirty="0" smtClean="0">
                <a:latin typeface="Times New Roman" panose="02020603050405020304" pitchFamily="18" charset="0"/>
                <a:cs typeface="Times New Roman" panose="02020603050405020304" pitchFamily="18" charset="0"/>
              </a:rPr>
              <a:t>Sadarbības realizācija</a:t>
            </a:r>
            <a:endParaRPr lang="lv-LV" sz="2800" b="1" dirty="0">
              <a:latin typeface="Times New Roman" panose="02020603050405020304" pitchFamily="18" charset="0"/>
              <a:cs typeface="Times New Roman" panose="02020603050405020304" pitchFamily="18" charset="0"/>
            </a:endParaRPr>
          </a:p>
        </p:txBody>
      </p:sp>
      <p:sp>
        <p:nvSpPr>
          <p:cNvPr id="3" name="Satura vietturis 2"/>
          <p:cNvSpPr>
            <a:spLocks noGrp="1"/>
          </p:cNvSpPr>
          <p:nvPr>
            <p:ph idx="1"/>
          </p:nvPr>
        </p:nvSpPr>
        <p:spPr>
          <a:xfrm>
            <a:off x="439757" y="1388260"/>
            <a:ext cx="8229600" cy="4525963"/>
          </a:xfrm>
        </p:spPr>
        <p:txBody>
          <a:bodyPr/>
          <a:lstStyle/>
          <a:p>
            <a:pPr marL="0" indent="0" algn="just">
              <a:spcBef>
                <a:spcPts val="0"/>
              </a:spcBef>
              <a:buNone/>
            </a:pPr>
            <a:r>
              <a:rPr lang="lv-LV" sz="2400" dirty="0">
                <a:latin typeface="Times New Roman" panose="02020603050405020304" pitchFamily="18" charset="0"/>
                <a:cs typeface="Times New Roman" panose="02020603050405020304" pitchFamily="18" charset="0"/>
              </a:rPr>
              <a:t>Pašvaldības pieaicina Valsts robežsardzes pārstāvjus uz publiska pasākuma iesnieguma izskatīšanu, ja pasākums tiek rīkots pierobežas </a:t>
            </a:r>
            <a:r>
              <a:rPr lang="lv-LV" sz="2400" dirty="0" smtClean="0">
                <a:latin typeface="Times New Roman" panose="02020603050405020304" pitchFamily="18" charset="0"/>
                <a:cs typeface="Times New Roman" panose="02020603050405020304" pitchFamily="18" charset="0"/>
              </a:rPr>
              <a:t>joslā.</a:t>
            </a:r>
            <a:endParaRPr lang="lv-LV" sz="2400" dirty="0">
              <a:latin typeface="Times New Roman" panose="02020603050405020304" pitchFamily="18" charset="0"/>
              <a:cs typeface="Times New Roman" panose="02020603050405020304" pitchFamily="18" charset="0"/>
            </a:endParaRPr>
          </a:p>
          <a:p>
            <a:pPr marL="0" indent="0" algn="just">
              <a:spcBef>
                <a:spcPts val="0"/>
              </a:spcBef>
              <a:buNone/>
            </a:pPr>
            <a:endParaRPr lang="lv-LV" sz="2400" kern="15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Bef>
                <a:spcPts val="0"/>
              </a:spcBef>
              <a:buNone/>
            </a:pPr>
            <a:r>
              <a:rPr lang="lv-LV" sz="2400" dirty="0" smtClean="0">
                <a:solidFill>
                  <a:prstClr val="black"/>
                </a:solidFill>
                <a:latin typeface="Times New Roman" panose="02020603050405020304" pitchFamily="18" charset="0"/>
                <a:cs typeface="Times New Roman" panose="02020603050405020304" pitchFamily="18" charset="0"/>
              </a:rPr>
              <a:t>Robežsardze veic pasākumus, lai </a:t>
            </a:r>
            <a:r>
              <a:rPr lang="lv-LV" sz="2400" dirty="0" smtClean="0">
                <a:latin typeface="Times New Roman" panose="02020603050405020304" pitchFamily="18" charset="0"/>
                <a:cs typeface="Times New Roman" panose="02020603050405020304" pitchFamily="18" charset="0"/>
              </a:rPr>
              <a:t>nepieļautu </a:t>
            </a:r>
            <a:r>
              <a:rPr lang="lv-LV" sz="2400" dirty="0">
                <a:latin typeface="Times New Roman" panose="02020603050405020304" pitchFamily="18" charset="0"/>
                <a:cs typeface="Times New Roman" panose="02020603050405020304" pitchFamily="18" charset="0"/>
              </a:rPr>
              <a:t>nelikumīgu valsts robežas </a:t>
            </a:r>
            <a:r>
              <a:rPr lang="lv-LV" sz="2400" dirty="0" smtClean="0">
                <a:latin typeface="Times New Roman" panose="02020603050405020304" pitchFamily="18" charset="0"/>
                <a:cs typeface="Times New Roman" panose="02020603050405020304" pitchFamily="18" charset="0"/>
              </a:rPr>
              <a:t>šķērsošanu, nodrošinātu </a:t>
            </a:r>
            <a:r>
              <a:rPr lang="lv-LV" sz="2400" dirty="0">
                <a:latin typeface="Times New Roman" panose="02020603050405020304" pitchFamily="18" charset="0"/>
                <a:cs typeface="Times New Roman" panose="02020603050405020304" pitchFamily="18" charset="0"/>
              </a:rPr>
              <a:t>sabiedriskās kārtības un pierobežas joslas režīma </a:t>
            </a:r>
            <a:r>
              <a:rPr lang="lv-LV" sz="2400" dirty="0" smtClean="0">
                <a:latin typeface="Times New Roman" panose="02020603050405020304" pitchFamily="18" charset="0"/>
                <a:cs typeface="Times New Roman" panose="02020603050405020304" pitchFamily="18" charset="0"/>
              </a:rPr>
              <a:t>ievērošanu. </a:t>
            </a:r>
            <a:r>
              <a:rPr lang="lv-LV" sz="2400" dirty="0" smtClean="0">
                <a:latin typeface="Times New Roman" panose="02020603050405020304" pitchFamily="18" charset="0"/>
              </a:rPr>
              <a:t>	</a:t>
            </a:r>
          </a:p>
          <a:p>
            <a:pPr marL="0" indent="0" algn="just">
              <a:spcBef>
                <a:spcPts val="0"/>
              </a:spcBef>
              <a:buNone/>
            </a:pPr>
            <a:r>
              <a:rPr lang="lv-LV" sz="2400" i="1" dirty="0">
                <a:latin typeface="Times New Roman" panose="02020603050405020304" pitchFamily="18" charset="0"/>
              </a:rPr>
              <a:t>	</a:t>
            </a:r>
            <a:r>
              <a:rPr lang="lv-LV" sz="2400" i="1" dirty="0" smtClean="0">
                <a:latin typeface="Times New Roman" panose="02020603050405020304" pitchFamily="18" charset="0"/>
              </a:rPr>
              <a:t>Piemēram, </a:t>
            </a:r>
            <a:r>
              <a:rPr lang="lv-LV" sz="2400" i="1" dirty="0" smtClean="0">
                <a:latin typeface="Times New Roman" panose="02020603050405020304" pitchFamily="18" charset="0"/>
                <a:cs typeface="Times New Roman" panose="02020603050405020304" pitchFamily="18" charset="0"/>
              </a:rPr>
              <a:t>rīkotie </a:t>
            </a:r>
            <a:r>
              <a:rPr lang="lv-LV" sz="2400" i="1" dirty="0">
                <a:latin typeface="Times New Roman" panose="02020603050405020304" pitchFamily="18" charset="0"/>
                <a:cs typeface="Times New Roman" panose="02020603050405020304" pitchFamily="18" charset="0"/>
              </a:rPr>
              <a:t>pasākumi Draudzības </a:t>
            </a:r>
            <a:r>
              <a:rPr lang="lv-LV" sz="2400" i="1" dirty="0" smtClean="0">
                <a:latin typeface="Times New Roman" panose="02020603050405020304" pitchFamily="18" charset="0"/>
                <a:cs typeface="Times New Roman" panose="02020603050405020304" pitchFamily="18" charset="0"/>
              </a:rPr>
              <a:t>Kurgānā -</a:t>
            </a:r>
            <a:r>
              <a:rPr lang="lv-LV" sz="2400" i="1" dirty="0" smtClean="0">
                <a:solidFill>
                  <a:prstClr val="black"/>
                </a:solidFill>
                <a:latin typeface="Times New Roman" panose="02020603050405020304" pitchFamily="18" charset="0"/>
                <a:cs typeface="Times New Roman" panose="02020603050405020304" pitchFamily="18" charset="0"/>
              </a:rPr>
              <a:t> </a:t>
            </a:r>
            <a:r>
              <a:rPr lang="lv-LV" sz="2400" i="1" dirty="0" smtClean="0">
                <a:latin typeface="Times New Roman" panose="02020603050405020304" pitchFamily="18" charset="0"/>
                <a:cs typeface="Times New Roman" panose="02020603050405020304" pitchFamily="18" charset="0"/>
              </a:rPr>
              <a:t>kara </a:t>
            </a:r>
            <a:r>
              <a:rPr lang="lv-LV" sz="2400" i="1" dirty="0">
                <a:latin typeface="Times New Roman" panose="02020603050405020304" pitchFamily="18" charset="0"/>
                <a:cs typeface="Times New Roman" panose="02020603050405020304" pitchFamily="18" charset="0"/>
              </a:rPr>
              <a:t>veterānu tikšanās </a:t>
            </a:r>
            <a:r>
              <a:rPr lang="lv-LV" sz="2400" i="1" dirty="0" smtClean="0">
                <a:latin typeface="Times New Roman" panose="02020603050405020304" pitchFamily="18" charset="0"/>
                <a:cs typeface="Times New Roman" panose="02020603050405020304" pitchFamily="18" charset="0"/>
              </a:rPr>
              <a:t>un </a:t>
            </a:r>
            <a:r>
              <a:rPr lang="lv-LV" sz="2400" i="1" dirty="0">
                <a:latin typeface="Times New Roman" panose="02020603050405020304" pitchFamily="18" charset="0"/>
                <a:cs typeface="Times New Roman" panose="02020603050405020304" pitchFamily="18" charset="0"/>
              </a:rPr>
              <a:t>starptautiskā jaunatnes nometne </a:t>
            </a:r>
            <a:r>
              <a:rPr lang="lv-LV" sz="2400" i="1" dirty="0" smtClean="0">
                <a:latin typeface="Times New Roman" panose="02020603050405020304" pitchFamily="18" charset="0"/>
                <a:cs typeface="Times New Roman" panose="02020603050405020304" pitchFamily="18" charset="0"/>
              </a:rPr>
              <a:t>BE-LA-RUS.</a:t>
            </a:r>
            <a:endParaRPr lang="lv-LV" sz="2400" i="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4687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81000" y="457200"/>
            <a:ext cx="8229600" cy="5638800"/>
          </a:xfrm>
        </p:spPr>
        <p:txBody>
          <a:bodyPr/>
          <a:lstStyle/>
          <a:p>
            <a:pPr algn="just">
              <a:buFont typeface="Wingdings" panose="05000000000000000000" pitchFamily="2" charset="2"/>
              <a:buChar char="Ø"/>
            </a:pPr>
            <a:r>
              <a:rPr lang="lv-LV" sz="2800" b="1" i="1" dirty="0" smtClean="0">
                <a:latin typeface="Times New Roman" panose="02020603050405020304" pitchFamily="18" charset="0"/>
                <a:cs typeface="Times New Roman" panose="02020603050405020304" pitchFamily="18" charset="0"/>
              </a:rPr>
              <a:t>4. Likuma ietvaros «</a:t>
            </a:r>
            <a:r>
              <a:rPr lang="lv-LV" sz="2800" b="1" i="1" dirty="0">
                <a:latin typeface="Times New Roman" panose="02020603050405020304" pitchFamily="18" charset="0"/>
                <a:cs typeface="Times New Roman" panose="02020603050405020304" pitchFamily="18" charset="0"/>
              </a:rPr>
              <a:t>Par svētku, atceres un atzīmējamām </a:t>
            </a:r>
            <a:r>
              <a:rPr lang="lv-LV" sz="2800" b="1" i="1" dirty="0" smtClean="0">
                <a:latin typeface="Times New Roman" panose="02020603050405020304" pitchFamily="18" charset="0"/>
                <a:cs typeface="Times New Roman" panose="02020603050405020304" pitchFamily="18" charset="0"/>
              </a:rPr>
              <a:t>dienām»</a:t>
            </a:r>
          </a:p>
          <a:p>
            <a:pPr algn="just">
              <a:buFont typeface="Wingdings" panose="05000000000000000000" pitchFamily="2" charset="2"/>
              <a:buChar char="Ø"/>
            </a:pPr>
            <a:endParaRPr lang="lv-LV" sz="2800" b="1" i="1" dirty="0">
              <a:latin typeface="Times New Roman" panose="02020603050405020304" pitchFamily="18" charset="0"/>
              <a:cs typeface="Times New Roman" panose="02020603050405020304" pitchFamily="18" charset="0"/>
            </a:endParaRPr>
          </a:p>
        </p:txBody>
      </p:sp>
      <p:pic>
        <p:nvPicPr>
          <p:cNvPr id="4" name="Attēls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1524000"/>
            <a:ext cx="2965450" cy="1974406"/>
          </a:xfrm>
          <a:prstGeom prst="rect">
            <a:avLst/>
          </a:prstGeom>
        </p:spPr>
      </p:pic>
      <p:sp>
        <p:nvSpPr>
          <p:cNvPr id="5" name="Satura vietturis 2"/>
          <p:cNvSpPr txBox="1">
            <a:spLocks/>
          </p:cNvSpPr>
          <p:nvPr/>
        </p:nvSpPr>
        <p:spPr bwMode="auto">
          <a:xfrm>
            <a:off x="3498850" y="1510229"/>
            <a:ext cx="534035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a:r>
              <a:rPr lang="lv-LV" sz="2200" dirty="0" smtClean="0">
                <a:solidFill>
                  <a:prstClr val="black"/>
                </a:solidFill>
                <a:latin typeface="Times New Roman" panose="02020603050405020304" pitchFamily="18" charset="0"/>
                <a:cs typeface="Times New Roman" panose="02020603050405020304" pitchFamily="18" charset="0"/>
              </a:rPr>
              <a:t>Interaktīvais Robežsargu dienas pasākums Ludzas pilsētā (7.novembris</a:t>
            </a:r>
            <a:r>
              <a:rPr lang="lv-LV" sz="2200" dirty="0" smtClean="0">
                <a:solidFill>
                  <a:prstClr val="black"/>
                </a:solidFill>
                <a:latin typeface="Times New Roman" panose="02020603050405020304" pitchFamily="18" charset="0"/>
                <a:cs typeface="Times New Roman" panose="02020603050405020304" pitchFamily="18" charset="0"/>
              </a:rPr>
              <a:t>)</a:t>
            </a:r>
            <a:endParaRPr lang="lv-LV" sz="2200" dirty="0" smtClean="0">
              <a:solidFill>
                <a:prstClr val="black"/>
              </a:solidFill>
              <a:latin typeface="Times New Roman" panose="02020603050405020304" pitchFamily="18" charset="0"/>
              <a:cs typeface="Times New Roman" panose="02020603050405020304" pitchFamily="18" charset="0"/>
            </a:endParaRPr>
          </a:p>
          <a:p>
            <a:pPr algn="just"/>
            <a:endParaRPr lang="lv-LV" sz="2200" dirty="0" smtClean="0">
              <a:solidFill>
                <a:prstClr val="black"/>
              </a:solidFill>
              <a:latin typeface="Times New Roman" panose="02020603050405020304" pitchFamily="18" charset="0"/>
              <a:cs typeface="Times New Roman" panose="02020603050405020304" pitchFamily="18" charset="0"/>
            </a:endParaRPr>
          </a:p>
          <a:p>
            <a:pPr algn="just"/>
            <a:endParaRPr lang="lv-LV" sz="2200" dirty="0" smtClean="0">
              <a:solidFill>
                <a:prstClr val="black"/>
              </a:solidFill>
              <a:latin typeface="Times New Roman" panose="02020603050405020304" pitchFamily="18" charset="0"/>
              <a:cs typeface="Times New Roman" panose="02020603050405020304" pitchFamily="18" charset="0"/>
            </a:endParaRPr>
          </a:p>
          <a:p>
            <a:pPr algn="just"/>
            <a:endParaRPr lang="lv-LV" sz="2200" dirty="0" smtClean="0">
              <a:solidFill>
                <a:prstClr val="black"/>
              </a:solidFill>
              <a:latin typeface="Times New Roman" panose="02020603050405020304" pitchFamily="18" charset="0"/>
              <a:cs typeface="Times New Roman" panose="02020603050405020304" pitchFamily="18" charset="0"/>
            </a:endParaRPr>
          </a:p>
          <a:p>
            <a:pPr marL="0" indent="0" algn="just">
              <a:buFont typeface="Arial" charset="0"/>
              <a:buNone/>
            </a:pPr>
            <a:endParaRPr lang="lv-LV" sz="2200" dirty="0" smtClean="0">
              <a:solidFill>
                <a:prstClr val="black"/>
              </a:solidFill>
              <a:latin typeface="Times New Roman" panose="02020603050405020304" pitchFamily="18" charset="0"/>
              <a:cs typeface="Times New Roman" panose="02020603050405020304" pitchFamily="18" charset="0"/>
            </a:endParaRPr>
          </a:p>
          <a:p>
            <a:pPr marL="0" indent="0" algn="just">
              <a:buFont typeface="Arial" charset="0"/>
              <a:buNone/>
            </a:pPr>
            <a:endParaRPr lang="lv-LV" sz="1100" dirty="0" smtClean="0">
              <a:solidFill>
                <a:prstClr val="black"/>
              </a:solidFill>
              <a:latin typeface="Times New Roman" panose="02020603050405020304" pitchFamily="18" charset="0"/>
              <a:cs typeface="Times New Roman" panose="02020603050405020304" pitchFamily="18" charset="0"/>
            </a:endParaRPr>
          </a:p>
          <a:p>
            <a:pPr lvl="0" algn="just"/>
            <a:r>
              <a:rPr lang="lv-LV" sz="2200" dirty="0">
                <a:solidFill>
                  <a:prstClr val="black"/>
                </a:solidFill>
                <a:latin typeface="Times New Roman" panose="02020603050405020304" pitchFamily="18" charset="0"/>
                <a:cs typeface="Times New Roman" panose="02020603050405020304" pitchFamily="18" charset="0"/>
              </a:rPr>
              <a:t>2015.gadā Ludzas pārvaldes </a:t>
            </a:r>
            <a:r>
              <a:rPr lang="lv-LV" sz="2200" dirty="0" smtClean="0">
                <a:solidFill>
                  <a:prstClr val="black"/>
                </a:solidFill>
                <a:latin typeface="Times New Roman" panose="02020603050405020304" pitchFamily="18" charset="0"/>
                <a:cs typeface="Times New Roman" panose="02020603050405020304" pitchFamily="18" charset="0"/>
              </a:rPr>
              <a:t>personāla dalība </a:t>
            </a:r>
            <a:r>
              <a:rPr lang="lv-LV" sz="2200" dirty="0">
                <a:solidFill>
                  <a:prstClr val="black"/>
                </a:solidFill>
                <a:latin typeface="Times New Roman" panose="02020603050405020304" pitchFamily="18" charset="0"/>
                <a:cs typeface="Times New Roman" panose="02020603050405020304" pitchFamily="18" charset="0"/>
              </a:rPr>
              <a:t>Ludzas novada domes rīkotajā lāpu </a:t>
            </a:r>
            <a:r>
              <a:rPr lang="lv-LV" sz="2200" dirty="0" smtClean="0">
                <a:solidFill>
                  <a:prstClr val="black"/>
                </a:solidFill>
                <a:latin typeface="Times New Roman" panose="02020603050405020304" pitchFamily="18" charset="0"/>
                <a:cs typeface="Times New Roman" panose="02020603050405020304" pitchFamily="18" charset="0"/>
              </a:rPr>
              <a:t>gājienā (11.novembris) </a:t>
            </a:r>
            <a:r>
              <a:rPr lang="lv-LV" sz="2200" dirty="0">
                <a:solidFill>
                  <a:prstClr val="black"/>
                </a:solidFill>
                <a:latin typeface="Times New Roman" panose="02020603050405020304" pitchFamily="18" charset="0"/>
                <a:cs typeface="Times New Roman" panose="02020603050405020304" pitchFamily="18" charset="0"/>
              </a:rPr>
              <a:t>un Kārsavas novada organizētajā piemiņas pasākumā </a:t>
            </a:r>
            <a:r>
              <a:rPr lang="lv-LV" sz="2200" dirty="0" err="1">
                <a:solidFill>
                  <a:prstClr val="black"/>
                </a:solidFill>
                <a:latin typeface="Times New Roman" panose="02020603050405020304" pitchFamily="18" charset="0"/>
                <a:cs typeface="Times New Roman" panose="02020603050405020304" pitchFamily="18" charset="0"/>
              </a:rPr>
              <a:t>Bozovas</a:t>
            </a:r>
            <a:r>
              <a:rPr lang="lv-LV" sz="2200" dirty="0">
                <a:solidFill>
                  <a:prstClr val="black"/>
                </a:solidFill>
                <a:latin typeface="Times New Roman" panose="02020603050405020304" pitchFamily="18" charset="0"/>
                <a:cs typeface="Times New Roman" panose="02020603050405020304" pitchFamily="18" charset="0"/>
              </a:rPr>
              <a:t> </a:t>
            </a:r>
            <a:r>
              <a:rPr lang="lv-LV" sz="2200" dirty="0" smtClean="0">
                <a:solidFill>
                  <a:prstClr val="black"/>
                </a:solidFill>
                <a:latin typeface="Times New Roman" panose="02020603050405020304" pitchFamily="18" charset="0"/>
                <a:cs typeface="Times New Roman" panose="02020603050405020304" pitchFamily="18" charset="0"/>
              </a:rPr>
              <a:t>kapos</a:t>
            </a:r>
            <a:endParaRPr lang="lv-LV" sz="2200" dirty="0">
              <a:solidFill>
                <a:prstClr val="black"/>
              </a:solidFill>
              <a:latin typeface="Times New Roman" panose="02020603050405020304" pitchFamily="18" charset="0"/>
              <a:cs typeface="Times New Roman" panose="02020603050405020304" pitchFamily="18" charset="0"/>
            </a:endParaRPr>
          </a:p>
        </p:txBody>
      </p:sp>
      <p:pic>
        <p:nvPicPr>
          <p:cNvPr id="7" name="Picture 7" descr="\\10.222.151.166\foto\2015\11.11.2015-Lapu gajiens\IMG_439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059754"/>
            <a:ext cx="2965450" cy="197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330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352800" y="1631405"/>
            <a:ext cx="5334000" cy="5638800"/>
          </a:xfrm>
        </p:spPr>
        <p:txBody>
          <a:bodyPr/>
          <a:lstStyle/>
          <a:p>
            <a:pPr marL="0" indent="0" algn="just">
              <a:buNone/>
            </a:pPr>
            <a:endParaRPr lang="lv-LV" sz="2200" dirty="0" smtClean="0">
              <a:latin typeface="Times New Roman" panose="02020603050405020304" pitchFamily="18" charset="0"/>
              <a:cs typeface="Times New Roman" panose="02020603050405020304" pitchFamily="18" charset="0"/>
            </a:endParaRPr>
          </a:p>
          <a:p>
            <a:pPr algn="just"/>
            <a:r>
              <a:rPr lang="lv-LV" sz="2200" dirty="0" smtClean="0">
                <a:latin typeface="Times New Roman" panose="02020603050405020304" pitchFamily="18" charset="0"/>
                <a:cs typeface="Times New Roman" panose="02020603050405020304" pitchFamily="18" charset="0"/>
              </a:rPr>
              <a:t>Ēnu </a:t>
            </a:r>
            <a:r>
              <a:rPr lang="lv-LV" sz="2200" dirty="0">
                <a:latin typeface="Times New Roman" panose="02020603050405020304" pitchFamily="18" charset="0"/>
                <a:cs typeface="Times New Roman" panose="02020603050405020304" pitchFamily="18" charset="0"/>
              </a:rPr>
              <a:t>dienas ietvaros izglītības iestāžu skolēni iepazinās ar robežsarga </a:t>
            </a:r>
            <a:r>
              <a:rPr lang="lv-LV" sz="2200" dirty="0" smtClean="0">
                <a:latin typeface="Times New Roman" panose="02020603050405020304" pitchFamily="18" charset="0"/>
                <a:cs typeface="Times New Roman" panose="02020603050405020304" pitchFamily="18" charset="0"/>
              </a:rPr>
              <a:t>profesiju;</a:t>
            </a:r>
            <a:endParaRPr lang="lv-LV" sz="2200" dirty="0" smtClean="0">
              <a:latin typeface="Times New Roman" panose="02020603050405020304" pitchFamily="18" charset="0"/>
              <a:cs typeface="Times New Roman" panose="02020603050405020304" pitchFamily="18" charset="0"/>
            </a:endParaRPr>
          </a:p>
          <a:p>
            <a:pPr algn="just"/>
            <a:r>
              <a:rPr lang="lv-LV" sz="2200" dirty="0" smtClean="0">
                <a:latin typeface="Times New Roman" panose="02020603050405020304" pitchFamily="18" charset="0"/>
                <a:cs typeface="Times New Roman" panose="02020603050405020304" pitchFamily="18" charset="0"/>
              </a:rPr>
              <a:t>Organizētas </a:t>
            </a:r>
            <a:r>
              <a:rPr lang="lv-LV" sz="2200" dirty="0">
                <a:latin typeface="Times New Roman" panose="02020603050405020304" pitchFamily="18" charset="0"/>
                <a:cs typeface="Times New Roman" panose="02020603050405020304" pitchFamily="18" charset="0"/>
              </a:rPr>
              <a:t>skolēnu grupu </a:t>
            </a:r>
            <a:r>
              <a:rPr lang="lv-LV" sz="2200" dirty="0" smtClean="0">
                <a:latin typeface="Times New Roman" panose="02020603050405020304" pitchFamily="18" charset="0"/>
                <a:cs typeface="Times New Roman" panose="02020603050405020304" pitchFamily="18" charset="0"/>
              </a:rPr>
              <a:t>iepazīšanās </a:t>
            </a:r>
            <a:r>
              <a:rPr lang="lv-LV" sz="2200" dirty="0">
                <a:latin typeface="Times New Roman" panose="02020603050405020304" pitchFamily="18" charset="0"/>
                <a:cs typeface="Times New Roman" panose="02020603050405020304" pitchFamily="18" charset="0"/>
              </a:rPr>
              <a:t>vizītes robežkontroles punktos un robežapsardzības </a:t>
            </a:r>
            <a:r>
              <a:rPr lang="lv-LV" sz="2200" dirty="0" smtClean="0">
                <a:latin typeface="Times New Roman" panose="02020603050405020304" pitchFamily="18" charset="0"/>
                <a:cs typeface="Times New Roman" panose="02020603050405020304" pitchFamily="18" charset="0"/>
              </a:rPr>
              <a:t>nodaļās.</a:t>
            </a:r>
            <a:endParaRPr lang="lv-LV" sz="2200" dirty="0" smtClean="0">
              <a:latin typeface="Times New Roman" panose="02020603050405020304" pitchFamily="18" charset="0"/>
              <a:cs typeface="Times New Roman" panose="02020603050405020304" pitchFamily="18" charset="0"/>
            </a:endParaRPr>
          </a:p>
          <a:p>
            <a:pPr marL="0" indent="0" algn="just">
              <a:buNone/>
            </a:pPr>
            <a:endParaRPr lang="lv-LV" sz="1000" dirty="0" smtClean="0">
              <a:latin typeface="Times New Roman" panose="02020603050405020304" pitchFamily="18" charset="0"/>
              <a:cs typeface="Times New Roman" panose="02020603050405020304" pitchFamily="18" charset="0"/>
            </a:endParaRPr>
          </a:p>
          <a:p>
            <a:pPr marL="0" indent="0" algn="just">
              <a:buNone/>
            </a:pPr>
            <a:endParaRPr lang="lv-LV" sz="1000" dirty="0" smtClean="0">
              <a:latin typeface="Times New Roman" panose="02020603050405020304" pitchFamily="18" charset="0"/>
              <a:cs typeface="Times New Roman" panose="02020603050405020304" pitchFamily="18" charset="0"/>
            </a:endParaRPr>
          </a:p>
          <a:p>
            <a:pPr marL="0" indent="0" algn="just">
              <a:buNone/>
            </a:pPr>
            <a:endParaRPr lang="lv-LV" sz="1000" dirty="0">
              <a:latin typeface="Times New Roman" panose="02020603050405020304" pitchFamily="18" charset="0"/>
              <a:cs typeface="Times New Roman" panose="02020603050405020304" pitchFamily="18" charset="0"/>
            </a:endParaRPr>
          </a:p>
          <a:p>
            <a:pPr marL="0" indent="0" algn="just">
              <a:buNone/>
            </a:pPr>
            <a:endParaRPr lang="lv-LV" sz="1000" dirty="0" smtClean="0">
              <a:latin typeface="Times New Roman" panose="02020603050405020304" pitchFamily="18" charset="0"/>
              <a:cs typeface="Times New Roman" panose="02020603050405020304" pitchFamily="18" charset="0"/>
            </a:endParaRPr>
          </a:p>
          <a:p>
            <a:pPr algn="just"/>
            <a:r>
              <a:rPr lang="lv-LV" sz="2200" dirty="0">
                <a:solidFill>
                  <a:prstClr val="black"/>
                </a:solidFill>
                <a:latin typeface="Times New Roman" panose="02020603050405020304" pitchFamily="18" charset="0"/>
                <a:cs typeface="Times New Roman" panose="02020603050405020304" pitchFamily="18" charset="0"/>
              </a:rPr>
              <a:t>Dienesta suņu un tehnikas paraugdemonstrējumi izglītības </a:t>
            </a:r>
            <a:r>
              <a:rPr lang="lv-LV" sz="2200" dirty="0" smtClean="0">
                <a:solidFill>
                  <a:prstClr val="black"/>
                </a:solidFill>
                <a:latin typeface="Times New Roman" panose="02020603050405020304" pitchFamily="18" charset="0"/>
                <a:cs typeface="Times New Roman" panose="02020603050405020304" pitchFamily="18" charset="0"/>
              </a:rPr>
              <a:t>iestādēs; </a:t>
            </a:r>
            <a:endParaRPr lang="lv-LV" sz="2200" dirty="0">
              <a:solidFill>
                <a:prstClr val="black"/>
              </a:solidFill>
              <a:latin typeface="Times New Roman" panose="02020603050405020304" pitchFamily="18" charset="0"/>
              <a:cs typeface="Times New Roman" panose="02020603050405020304" pitchFamily="18" charset="0"/>
            </a:endParaRPr>
          </a:p>
          <a:p>
            <a:pPr algn="just"/>
            <a:endParaRPr lang="lv-LV" sz="2400" dirty="0">
              <a:latin typeface="Times New Roman" panose="02020603050405020304" pitchFamily="18" charset="0"/>
              <a:cs typeface="Times New Roman" panose="02020603050405020304" pitchFamily="18" charset="0"/>
            </a:endParaRPr>
          </a:p>
        </p:txBody>
      </p:sp>
      <p:pic>
        <p:nvPicPr>
          <p:cNvPr id="2" name="Attēls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408" y="2246875"/>
            <a:ext cx="2895600" cy="1930400"/>
          </a:xfrm>
          <a:prstGeom prst="rect">
            <a:avLst/>
          </a:prstGeom>
        </p:spPr>
      </p:pic>
      <p:sp>
        <p:nvSpPr>
          <p:cNvPr id="5" name="Virsraksts 1"/>
          <p:cNvSpPr>
            <a:spLocks noGrp="1"/>
          </p:cNvSpPr>
          <p:nvPr>
            <p:ph type="title"/>
          </p:nvPr>
        </p:nvSpPr>
        <p:spPr>
          <a:xfrm>
            <a:off x="457200" y="274638"/>
            <a:ext cx="8229600" cy="487362"/>
          </a:xfrm>
        </p:spPr>
        <p:txBody>
          <a:bodyPr/>
          <a:lstStyle/>
          <a:p>
            <a:r>
              <a:rPr lang="lv-LV" sz="2800" b="1" dirty="0" smtClean="0">
                <a:latin typeface="Times New Roman" panose="02020603050405020304" pitchFamily="18" charset="0"/>
                <a:cs typeface="Times New Roman" panose="02020603050405020304" pitchFamily="18" charset="0"/>
              </a:rPr>
              <a:t>Citi sadarbības ietvaros realizētie pasākumi</a:t>
            </a:r>
            <a:endParaRPr lang="lv-LV" sz="2800" b="1" dirty="0">
              <a:latin typeface="Times New Roman" panose="02020603050405020304" pitchFamily="18" charset="0"/>
              <a:cs typeface="Times New Roman" panose="02020603050405020304" pitchFamily="18" charset="0"/>
            </a:endParaRPr>
          </a:p>
        </p:txBody>
      </p:sp>
      <p:pic>
        <p:nvPicPr>
          <p:cNvPr id="7" name="Attēls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558" y="4450805"/>
            <a:ext cx="2965450" cy="1969590"/>
          </a:xfrm>
          <a:prstGeom prst="rect">
            <a:avLst/>
          </a:prstGeom>
        </p:spPr>
      </p:pic>
      <p:sp>
        <p:nvSpPr>
          <p:cNvPr id="4" name="Taisnstūris 3"/>
          <p:cNvSpPr/>
          <p:nvPr/>
        </p:nvSpPr>
        <p:spPr>
          <a:xfrm>
            <a:off x="457200" y="942075"/>
            <a:ext cx="8305800" cy="830997"/>
          </a:xfrm>
          <a:prstGeom prst="rect">
            <a:avLst/>
          </a:prstGeom>
        </p:spPr>
        <p:txBody>
          <a:bodyPr wrap="square">
            <a:spAutoFit/>
          </a:bodyPr>
          <a:lstStyle/>
          <a:p>
            <a:pPr lvl="0" algn="just">
              <a:spcBef>
                <a:spcPts val="0"/>
              </a:spcBef>
            </a:pPr>
            <a:r>
              <a:rPr lang="lv-LV" sz="2400" kern="15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Informācijas </a:t>
            </a:r>
            <a:r>
              <a:rPr lang="lv-LV" sz="2400" kern="15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apmaiņa par rīkotajiem sabiedriskajiem pasākumiem (novada svētki, kapu svētki, sporta pasākumi</a:t>
            </a:r>
            <a:r>
              <a:rPr lang="lv-LV" sz="2400" kern="15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endParaRPr lang="lv-LV" sz="2400" kern="15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39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81000" y="838200"/>
            <a:ext cx="8229600" cy="4525963"/>
          </a:xfrm>
        </p:spPr>
        <p:txBody>
          <a:bodyPr/>
          <a:lstStyle/>
          <a:p>
            <a:pPr lvl="0" algn="just"/>
            <a:r>
              <a:rPr lang="lv-LV" sz="2400" dirty="0">
                <a:solidFill>
                  <a:prstClr val="black"/>
                </a:solidFill>
                <a:latin typeface="Times New Roman" panose="02020603050405020304" pitchFamily="18" charset="0"/>
                <a:cs typeface="Times New Roman" panose="02020603050405020304" pitchFamily="18" charset="0"/>
              </a:rPr>
              <a:t>Ceļa uzturēšanas un apsaimniekošanas darbu veikšana pierobežas joslā (ceļa nomaļu attīrīšana no krūmājiem, ceļu attīrīšana ziemas periodā, Norādījuma zīmju «</a:t>
            </a:r>
            <a:r>
              <a:rPr lang="lv-LV"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PIEROBEŽAS JOSLA BORDERLAND</a:t>
            </a:r>
            <a:r>
              <a:rPr lang="lv-LV" sz="2400" dirty="0">
                <a:solidFill>
                  <a:prstClr val="black"/>
                </a:solidFill>
                <a:latin typeface="Times New Roman" panose="02020603050405020304" pitchFamily="18" charset="0"/>
                <a:cs typeface="Times New Roman" panose="02020603050405020304" pitchFamily="18" charset="0"/>
              </a:rPr>
              <a:t>» uzstādīšana un nomaiņa pierobežas joslā);</a:t>
            </a:r>
          </a:p>
          <a:p>
            <a:pPr lvl="0" algn="just"/>
            <a:r>
              <a:rPr lang="lv-LV" sz="2400" dirty="0">
                <a:solidFill>
                  <a:prstClr val="black"/>
                </a:solidFill>
                <a:latin typeface="Times New Roman" panose="02020603050405020304" pitchFamily="18" charset="0"/>
                <a:cs typeface="Times New Roman" panose="02020603050405020304" pitchFamily="18" charset="0"/>
              </a:rPr>
              <a:t>Dalība sanāksmē par pašvaldības ceļa renovēšanas darbiem (projekta ietvaros)  no </a:t>
            </a:r>
            <a:r>
              <a:rPr lang="lv-LV" sz="2400" dirty="0" err="1">
                <a:solidFill>
                  <a:prstClr val="black"/>
                </a:solidFill>
                <a:latin typeface="Times New Roman" panose="02020603050405020304" pitchFamily="18" charset="0"/>
                <a:cs typeface="Times New Roman" panose="02020603050405020304" pitchFamily="18" charset="0"/>
              </a:rPr>
              <a:t>c.Tronova</a:t>
            </a:r>
            <a:r>
              <a:rPr lang="lv-LV" sz="2400" dirty="0">
                <a:solidFill>
                  <a:prstClr val="black"/>
                </a:solidFill>
                <a:latin typeface="Times New Roman" panose="02020603050405020304" pitchFamily="18" charset="0"/>
                <a:cs typeface="Times New Roman" panose="02020603050405020304" pitchFamily="18" charset="0"/>
              </a:rPr>
              <a:t> līdz valsts robežai pie dzelzceļa līnijas </a:t>
            </a:r>
            <a:r>
              <a:rPr lang="lv-LV" sz="2400" dirty="0" smtClean="0">
                <a:solidFill>
                  <a:prstClr val="black"/>
                </a:solidFill>
                <a:latin typeface="Times New Roman" panose="02020603050405020304" pitchFamily="18" charset="0"/>
                <a:cs typeface="Times New Roman" panose="02020603050405020304" pitchFamily="18" charset="0"/>
              </a:rPr>
              <a:t>Rīga-Sanktpēterburga;</a:t>
            </a:r>
          </a:p>
          <a:p>
            <a:pPr algn="just"/>
            <a:r>
              <a:rPr lang="lv-LV" sz="2400" dirty="0">
                <a:solidFill>
                  <a:prstClr val="black"/>
                </a:solidFill>
                <a:latin typeface="Times New Roman" panose="02020603050405020304" pitchFamily="18" charset="0"/>
                <a:cs typeface="Times New Roman" panose="02020603050405020304" pitchFamily="18" charset="0"/>
              </a:rPr>
              <a:t>Algotu pagaidu sabiedrisko darbu ietvaros veikta valsts robežas joslas attīrīšana un Draudzības Kurgāna pieguļošās teritorijas uzkopšana;</a:t>
            </a:r>
          </a:p>
          <a:p>
            <a:pPr lvl="0" algn="just"/>
            <a:endParaRPr lang="lv-LV"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4809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57200" y="838200"/>
            <a:ext cx="8229600" cy="4525963"/>
          </a:xfrm>
        </p:spPr>
        <p:txBody>
          <a:bodyPr/>
          <a:lstStyle/>
          <a:p>
            <a:pPr algn="just"/>
            <a:r>
              <a:rPr lang="lv-LV" sz="2400" dirty="0">
                <a:latin typeface="Times New Roman" panose="02020603050405020304" pitchFamily="18" charset="0"/>
                <a:ea typeface="Times New Roman" panose="02020603050405020304" pitchFamily="18" charset="0"/>
              </a:rPr>
              <a:t>Vietējo iedzīvotāju informēšana par Valsts robežsardzē aktuālajiem jautājumiem ar pašvaldības atbalstu:</a:t>
            </a:r>
          </a:p>
          <a:p>
            <a:pPr algn="just">
              <a:buFontTx/>
              <a:buChar char="-"/>
            </a:pPr>
            <a:r>
              <a:rPr lang="lv-LV" sz="2400" i="1" dirty="0">
                <a:latin typeface="Times New Roman" panose="02020603050405020304" pitchFamily="18" charset="0"/>
                <a:ea typeface="Times New Roman" panose="02020603050405020304" pitchFamily="18" charset="0"/>
              </a:rPr>
              <a:t>par struktūrvienību kontakttālruņu numuriem;</a:t>
            </a:r>
          </a:p>
          <a:p>
            <a:pPr algn="just">
              <a:buFontTx/>
              <a:buChar char="-"/>
            </a:pPr>
            <a:r>
              <a:rPr lang="lv-LV" sz="2400" i="1" dirty="0">
                <a:latin typeface="Times New Roman" panose="02020603050405020304" pitchFamily="18" charset="0"/>
                <a:ea typeface="Times New Roman" panose="02020603050405020304" pitchFamily="18" charset="0"/>
              </a:rPr>
              <a:t>par izglītības iespējām Valsts robežsardzes koledžā un dienestu </a:t>
            </a:r>
            <a:r>
              <a:rPr lang="lv-LV" sz="2400" i="1" dirty="0" smtClean="0">
                <a:latin typeface="Times New Roman" panose="02020603050405020304" pitchFamily="18" charset="0"/>
                <a:ea typeface="Times New Roman" panose="02020603050405020304" pitchFamily="18" charset="0"/>
              </a:rPr>
              <a:t>Valsts </a:t>
            </a:r>
            <a:r>
              <a:rPr lang="lv-LV" sz="2400" i="1" dirty="0">
                <a:latin typeface="Times New Roman" panose="02020603050405020304" pitchFamily="18" charset="0"/>
                <a:ea typeface="Times New Roman" panose="02020603050405020304" pitchFamily="18" charset="0"/>
              </a:rPr>
              <a:t>robežsardzē</a:t>
            </a:r>
            <a:r>
              <a:rPr lang="lv-LV" sz="2400" i="1" dirty="0" smtClean="0">
                <a:latin typeface="Times New Roman" panose="02020603050405020304" pitchFamily="18" charset="0"/>
                <a:ea typeface="Times New Roman" panose="02020603050405020304" pitchFamily="18" charset="0"/>
              </a:rPr>
              <a:t>.</a:t>
            </a:r>
          </a:p>
          <a:p>
            <a:pPr algn="just">
              <a:buFontTx/>
              <a:buChar char="-"/>
            </a:pPr>
            <a:endParaRPr lang="lv-LV" sz="2400" i="1" dirty="0">
              <a:latin typeface="Times New Roman" panose="02020603050405020304" pitchFamily="18" charset="0"/>
              <a:ea typeface="Times New Roman" panose="02020603050405020304" pitchFamily="18" charset="0"/>
            </a:endParaRPr>
          </a:p>
          <a:p>
            <a:pPr algn="just"/>
            <a:r>
              <a:rPr lang="lv-LV" sz="2400" dirty="0" smtClean="0">
                <a:latin typeface="Times New Roman" panose="02020603050405020304" pitchFamily="18" charset="0"/>
                <a:ea typeface="Calibri" panose="020F0502020204030204" pitchFamily="34" charset="0"/>
                <a:cs typeface="Times New Roman" panose="02020603050405020304" pitchFamily="18" charset="0"/>
              </a:rPr>
              <a:t>Ar Ludzas pašvaldību un Valsts robežsardzes vadību uzsākta  jautājuma izskatīšana </a:t>
            </a:r>
            <a:r>
              <a:rPr lang="lv-LV" sz="2400" dirty="0" smtClean="0">
                <a:latin typeface="Times New Roman" panose="02020603050405020304" pitchFamily="18" charset="0"/>
                <a:cs typeface="Times New Roman" panose="02020603050405020304" pitchFamily="18" charset="0"/>
              </a:rPr>
              <a:t>par </a:t>
            </a:r>
            <a:r>
              <a:rPr lang="lv-LV" sz="2400" dirty="0">
                <a:latin typeface="Times New Roman" panose="02020603050405020304" pitchFamily="18" charset="0"/>
                <a:cs typeface="Times New Roman" panose="02020603050405020304" pitchFamily="18" charset="0"/>
              </a:rPr>
              <a:t>iespējamo palīdzību saistībā ar robežsardzes amatpersonu un </a:t>
            </a:r>
            <a:r>
              <a:rPr lang="lv-LV" sz="2400" dirty="0" smtClean="0">
                <a:latin typeface="Times New Roman" panose="02020603050405020304" pitchFamily="18" charset="0"/>
                <a:cs typeface="Times New Roman" panose="02020603050405020304" pitchFamily="18" charset="0"/>
              </a:rPr>
              <a:t>darbinieku, </a:t>
            </a:r>
            <a:r>
              <a:rPr lang="lv-LV" sz="2400" dirty="0">
                <a:latin typeface="Times New Roman" panose="02020603050405020304" pitchFamily="18" charset="0"/>
                <a:cs typeface="Times New Roman" panose="02020603050405020304" pitchFamily="18" charset="0"/>
              </a:rPr>
              <a:t>kā kvalificētu </a:t>
            </a:r>
            <a:r>
              <a:rPr lang="lv-LV" sz="2400" dirty="0" smtClean="0">
                <a:latin typeface="Times New Roman" panose="02020603050405020304" pitchFamily="18" charset="0"/>
                <a:cs typeface="Times New Roman" panose="02020603050405020304" pitchFamily="18" charset="0"/>
              </a:rPr>
              <a:t>speciālistu, </a:t>
            </a:r>
            <a:r>
              <a:rPr lang="lv-LV" sz="2400" dirty="0">
                <a:latin typeface="Times New Roman" panose="02020603050405020304" pitchFamily="18" charset="0"/>
                <a:cs typeface="Times New Roman" panose="02020603050405020304" pitchFamily="18" charset="0"/>
              </a:rPr>
              <a:t>nodrošināšanu ar dzīvojamām telpām.</a:t>
            </a:r>
            <a:r>
              <a:rPr lang="lv-LV" sz="2400" dirty="0" smtClean="0">
                <a:latin typeface="Times New Roman" panose="02020603050405020304" pitchFamily="18" charset="0"/>
                <a:ea typeface="Calibri" panose="020F0502020204030204" pitchFamily="34" charset="0"/>
                <a:cs typeface="Times New Roman" panose="02020603050405020304" pitchFamily="18" charset="0"/>
              </a:rPr>
              <a:t> </a:t>
            </a:r>
            <a:endParaRPr lang="lv-LV"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buNone/>
            </a:pPr>
            <a:endParaRPr lang="lv-LV" sz="3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lv-LV" dirty="0"/>
          </a:p>
        </p:txBody>
      </p:sp>
    </p:spTree>
    <p:extLst>
      <p:ext uri="{BB962C8B-B14F-4D97-AF65-F5344CB8AC3E}">
        <p14:creationId xmlns:p14="http://schemas.microsoft.com/office/powerpoint/2010/main" val="24216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2"/>
          <p:cNvSpPr txBox="1">
            <a:spLocks/>
          </p:cNvSpPr>
          <p:nvPr/>
        </p:nvSpPr>
        <p:spPr bwMode="auto">
          <a:xfrm>
            <a:off x="2286000" y="5334000"/>
            <a:ext cx="6400800" cy="609600"/>
          </a:xfrm>
          <a:prstGeom prst="rect">
            <a:avLst/>
          </a:prstGeom>
          <a:noFill/>
          <a:ln w="9525">
            <a:noFill/>
            <a:miter lim="800000"/>
            <a:headEnd/>
            <a:tailEnd/>
          </a:ln>
        </p:spPr>
        <p:txBody>
          <a:bodyPr lIns="93957" tIns="46979" rIns="93957" bIns="46979"/>
          <a:lstStyle/>
          <a:p>
            <a:pPr defTabSz="914400" eaLnBrk="1" hangingPunct="1">
              <a:spcBef>
                <a:spcPct val="20000"/>
              </a:spcBef>
              <a:buFont typeface="Arial" charset="0"/>
              <a:buNone/>
            </a:pPr>
            <a:endParaRPr lang="lv-LV" altLang="lv-LV" sz="1400">
              <a:latin typeface="Times New Roman" pitchFamily="18" charset="0"/>
              <a:cs typeface="Times New Roman" pitchFamily="18" charset="0"/>
            </a:endParaRPr>
          </a:p>
        </p:txBody>
      </p:sp>
      <p:pic>
        <p:nvPicPr>
          <p:cNvPr id="8195" name="Picture 11"/>
          <p:cNvPicPr>
            <a:picLocks noChangeAspect="1"/>
          </p:cNvPicPr>
          <p:nvPr/>
        </p:nvPicPr>
        <p:blipFill>
          <a:blip r:embed="rId2" cstate="print"/>
          <a:srcRect/>
          <a:stretch>
            <a:fillRect/>
          </a:stretch>
        </p:blipFill>
        <p:spPr bwMode="auto">
          <a:xfrm>
            <a:off x="0" y="6621463"/>
            <a:ext cx="9144000" cy="246062"/>
          </a:xfrm>
          <a:prstGeom prst="rect">
            <a:avLst/>
          </a:prstGeom>
          <a:noFill/>
          <a:ln w="9525">
            <a:noFill/>
            <a:miter lim="800000"/>
            <a:headEnd/>
            <a:tailEnd/>
          </a:ln>
        </p:spPr>
      </p:pic>
      <p:sp>
        <p:nvSpPr>
          <p:cNvPr id="8" name="Rectangle 7"/>
          <p:cNvSpPr/>
          <p:nvPr/>
        </p:nvSpPr>
        <p:spPr>
          <a:xfrm>
            <a:off x="685800" y="1143000"/>
            <a:ext cx="8077200" cy="3046988"/>
          </a:xfrm>
          <a:prstGeom prst="rect">
            <a:avLst/>
          </a:prstGeom>
        </p:spPr>
        <p:txBody>
          <a:bodyPr>
            <a:spAutoFit/>
          </a:bodyPr>
          <a:lstStyle/>
          <a:p>
            <a:pPr algn="ctr" eaLnBrk="1" hangingPunct="1">
              <a:defRPr/>
            </a:pPr>
            <a:endParaRPr lang="lv-LV" sz="2400" dirty="0">
              <a:effectLst>
                <a:outerShdw blurRad="38100" dist="38100" dir="2700000" algn="tl">
                  <a:srgbClr val="C0C0C0"/>
                </a:outerShdw>
              </a:effectLst>
              <a:latin typeface="Arial" panose="020B0604020202020204" pitchFamily="34" charset="0"/>
            </a:endParaRPr>
          </a:p>
          <a:p>
            <a:pPr algn="ctr" eaLnBrk="1" hangingPunct="1">
              <a:defRPr/>
            </a:pPr>
            <a:endParaRPr lang="lv-LV" sz="2400" dirty="0">
              <a:effectLst>
                <a:outerShdw blurRad="38100" dist="38100" dir="2700000" algn="tl">
                  <a:srgbClr val="C0C0C0"/>
                </a:outerShdw>
              </a:effectLst>
              <a:latin typeface="Arial" panose="020B0604020202020204" pitchFamily="34" charset="0"/>
            </a:endParaRPr>
          </a:p>
          <a:p>
            <a:pPr algn="ctr" eaLnBrk="1" hangingPunct="1">
              <a:defRPr/>
            </a:pPr>
            <a:endParaRPr lang="lv-LV" sz="2400" dirty="0">
              <a:effectLst>
                <a:outerShdw blurRad="38100" dist="38100" dir="2700000" algn="tl">
                  <a:srgbClr val="C0C0C0"/>
                </a:outerShdw>
              </a:effectLst>
              <a:latin typeface="Arial" panose="020B0604020202020204" pitchFamily="34" charset="0"/>
            </a:endParaRPr>
          </a:p>
          <a:p>
            <a:pPr algn="ctr" eaLnBrk="1" hangingPunct="1">
              <a:defRPr/>
            </a:pPr>
            <a:r>
              <a:rPr lang="lv-LV" sz="60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Paldies par uzmanību</a:t>
            </a:r>
          </a:p>
          <a:p>
            <a:pPr algn="ctr" eaLnBrk="1" hangingPunct="1">
              <a:defRPr/>
            </a:pPr>
            <a:endParaRPr lang="lv-LV" sz="6000" dirty="0">
              <a:effectLst>
                <a:outerShdw blurRad="38100" dist="38100" dir="2700000" algn="tl">
                  <a:srgbClr val="C0C0C0"/>
                </a:outerShdw>
              </a:effectLst>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ttēlu rezultāti vaicājumam “sadarbība”"/>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5800" y="1417638"/>
            <a:ext cx="2466975" cy="18573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ttēlu rezultāti vaicājumam “sadarbīb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 y="4191000"/>
            <a:ext cx="2619375" cy="1743076"/>
          </a:xfrm>
          <a:prstGeom prst="rect">
            <a:avLst/>
          </a:prstGeom>
          <a:noFill/>
          <a:extLst>
            <a:ext uri="{909E8E84-426E-40DD-AFC4-6F175D3DCCD1}">
              <a14:hiddenFill xmlns:a14="http://schemas.microsoft.com/office/drawing/2010/main">
                <a:solidFill>
                  <a:srgbClr val="FFFFFF"/>
                </a:solidFill>
              </a14:hiddenFill>
            </a:ext>
          </a:extLst>
        </p:spPr>
      </p:pic>
      <p:sp>
        <p:nvSpPr>
          <p:cNvPr id="6" name="Satura vietturis 2"/>
          <p:cNvSpPr txBox="1">
            <a:spLocks/>
          </p:cNvSpPr>
          <p:nvPr/>
        </p:nvSpPr>
        <p:spPr bwMode="auto">
          <a:xfrm>
            <a:off x="3480010" y="2346325"/>
            <a:ext cx="4953000" cy="2468561"/>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indent="0" algn="just">
              <a:spcBef>
                <a:spcPts val="600"/>
              </a:spcBef>
              <a:spcAft>
                <a:spcPts val="0"/>
              </a:spcAft>
              <a:buNone/>
            </a:pPr>
            <a:r>
              <a:rPr lang="lv-LV" sz="2400" i="1" dirty="0">
                <a:latin typeface="Times New Roman" panose="02020603050405020304" pitchFamily="18" charset="0"/>
                <a:ea typeface="Times New Roman" panose="02020603050405020304" pitchFamily="18" charset="0"/>
              </a:rPr>
              <a:t>SADARBĪBA - savstarpēja vienošanās starp iestādēm, institūcijām, kontroles </a:t>
            </a:r>
            <a:r>
              <a:rPr lang="lv-LV" sz="2400" i="1" dirty="0" smtClean="0">
                <a:latin typeface="Times New Roman" panose="02020603050405020304" pitchFamily="18" charset="0"/>
                <a:ea typeface="Times New Roman" panose="02020603050405020304" pitchFamily="18" charset="0"/>
              </a:rPr>
              <a:t>dienestiem, kura orientēta </a:t>
            </a:r>
            <a:r>
              <a:rPr lang="lv-LV" sz="2400" i="1" dirty="0">
                <a:latin typeface="Times New Roman" panose="02020603050405020304" pitchFamily="18" charset="0"/>
                <a:ea typeface="Times New Roman" panose="02020603050405020304" pitchFamily="18" charset="0"/>
              </a:rPr>
              <a:t>uz sabiedrības </a:t>
            </a:r>
            <a:r>
              <a:rPr lang="lv-LV" sz="2400" i="1" dirty="0" smtClean="0">
                <a:latin typeface="Times New Roman" panose="02020603050405020304" pitchFamily="18" charset="0"/>
                <a:ea typeface="Times New Roman" panose="02020603050405020304" pitchFamily="18" charset="0"/>
              </a:rPr>
              <a:t>aizsardzības uzlabošanu. </a:t>
            </a:r>
            <a:endParaRPr lang="lv-LV" sz="24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7121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2025" y="228600"/>
            <a:ext cx="8229600" cy="673099"/>
          </a:xfrm>
        </p:spPr>
        <p:txBody>
          <a:bodyPr/>
          <a:lstStyle/>
          <a:p>
            <a:r>
              <a:rPr lang="lv-LV" sz="2800" b="1" dirty="0">
                <a:solidFill>
                  <a:prstClr val="black"/>
                </a:solidFill>
                <a:latin typeface="Times New Roman" panose="02020603050405020304" pitchFamily="18" charset="0"/>
              </a:rPr>
              <a:t>Ludzas pārvaldes </a:t>
            </a:r>
            <a:r>
              <a:rPr lang="lv-LV" sz="2800" b="1" dirty="0" smtClean="0">
                <a:solidFill>
                  <a:prstClr val="black"/>
                </a:solidFill>
                <a:latin typeface="Times New Roman" panose="02020603050405020304" pitchFamily="18" charset="0"/>
              </a:rPr>
              <a:t>sadarbība</a:t>
            </a:r>
            <a:endParaRPr lang="lv-LV" dirty="0"/>
          </a:p>
        </p:txBody>
      </p:sp>
      <p:grpSp>
        <p:nvGrpSpPr>
          <p:cNvPr id="4" name="Group 29"/>
          <p:cNvGrpSpPr>
            <a:grpSpLocks/>
          </p:cNvGrpSpPr>
          <p:nvPr/>
        </p:nvGrpSpPr>
        <p:grpSpPr bwMode="auto">
          <a:xfrm>
            <a:off x="535329" y="1201604"/>
            <a:ext cx="2553903" cy="2757489"/>
            <a:chOff x="218" y="586"/>
            <a:chExt cx="1633" cy="1737"/>
          </a:xfrm>
        </p:grpSpPr>
        <p:sp>
          <p:nvSpPr>
            <p:cNvPr id="5" name="AutoShape 30"/>
            <p:cNvSpPr>
              <a:spLocks noChangeArrowheads="1"/>
            </p:cNvSpPr>
            <p:nvPr/>
          </p:nvSpPr>
          <p:spPr bwMode="auto">
            <a:xfrm>
              <a:off x="218" y="2006"/>
              <a:ext cx="1633" cy="317"/>
            </a:xfrm>
            <a:prstGeom prst="roundRect">
              <a:avLst>
                <a:gd name="adj" fmla="val 16667"/>
              </a:avLst>
            </a:prstGeom>
            <a:solidFill>
              <a:schemeClr val="bg1"/>
            </a:solidFill>
            <a:ln w="28575">
              <a:solidFill>
                <a:srgbClr val="800000"/>
              </a:solidFill>
              <a:round/>
              <a:headEnd/>
              <a:tailEnd/>
            </a:ln>
          </p:spPr>
          <p:txBody>
            <a:bodyPr/>
            <a:lstStyle/>
            <a:p>
              <a:pPr algn="ctr" eaLnBrk="0" hangingPunct="0">
                <a:buFont typeface="Arial" panose="020B0604020202020204" pitchFamily="34" charset="0"/>
                <a:buNone/>
              </a:pPr>
              <a:r>
                <a:rPr lang="lv-LV" sz="1400" b="1" dirty="0" smtClean="0">
                  <a:cs typeface="Times New Roman" panose="02020603050405020304" pitchFamily="18" charset="0"/>
                </a:rPr>
                <a:t>Robežapsardzības nodaļas</a:t>
              </a:r>
              <a:endParaRPr lang="en-GB" sz="1400" b="1" dirty="0"/>
            </a:p>
          </p:txBody>
        </p:sp>
        <p:sp>
          <p:nvSpPr>
            <p:cNvPr id="8" name="Oval 33"/>
            <p:cNvSpPr>
              <a:spLocks noChangeArrowheads="1"/>
            </p:cNvSpPr>
            <p:nvPr/>
          </p:nvSpPr>
          <p:spPr bwMode="auto">
            <a:xfrm>
              <a:off x="544" y="586"/>
              <a:ext cx="1008" cy="720"/>
            </a:xfrm>
            <a:prstGeom prst="ellipse">
              <a:avLst/>
            </a:prstGeom>
            <a:solidFill>
              <a:srgbClr val="FFFFFF"/>
            </a:solidFill>
            <a:ln w="28575">
              <a:solidFill>
                <a:srgbClr val="800000"/>
              </a:solidFill>
              <a:round/>
              <a:headEnd/>
              <a:tailEnd/>
            </a:ln>
          </p:spPr>
          <p:txBody>
            <a:bodyPr/>
            <a:lstStyle/>
            <a:p>
              <a:pPr algn="ctr" eaLnBrk="0" hangingPunct="0">
                <a:buFont typeface="Arial" panose="020B0604020202020204" pitchFamily="34" charset="0"/>
                <a:buNone/>
              </a:pPr>
              <a:r>
                <a:rPr lang="lv-LV" sz="1400" b="1" dirty="0" smtClean="0">
                  <a:cs typeface="Times New Roman" panose="02020603050405020304" pitchFamily="18" charset="0"/>
                </a:rPr>
                <a:t>Ludzas pārvaldes priekšnieks</a:t>
              </a:r>
              <a:endParaRPr lang="en-GB" sz="1400" b="1" dirty="0"/>
            </a:p>
          </p:txBody>
        </p:sp>
      </p:grpSp>
      <p:sp>
        <p:nvSpPr>
          <p:cNvPr id="22" name="AutoShape 30"/>
          <p:cNvSpPr>
            <a:spLocks noChangeArrowheads="1"/>
          </p:cNvSpPr>
          <p:nvPr/>
        </p:nvSpPr>
        <p:spPr bwMode="auto">
          <a:xfrm>
            <a:off x="535249" y="2763282"/>
            <a:ext cx="2592388" cy="503237"/>
          </a:xfrm>
          <a:prstGeom prst="roundRect">
            <a:avLst>
              <a:gd name="adj" fmla="val 16667"/>
            </a:avLst>
          </a:prstGeom>
          <a:solidFill>
            <a:schemeClr val="bg1"/>
          </a:solidFill>
          <a:ln w="28575">
            <a:solidFill>
              <a:srgbClr val="800000"/>
            </a:solidFill>
            <a:round/>
            <a:headEnd/>
            <a:tailEnd/>
          </a:ln>
        </p:spPr>
        <p:txBody>
          <a:bodyPr/>
          <a:lstStyle/>
          <a:p>
            <a:pPr algn="ctr" eaLnBrk="0" hangingPunct="0">
              <a:buFont typeface="Arial" panose="020B0604020202020204" pitchFamily="34" charset="0"/>
              <a:buNone/>
            </a:pPr>
            <a:r>
              <a:rPr lang="lv-LV" sz="1400" b="1" dirty="0" smtClean="0">
                <a:cs typeface="Times New Roman" panose="02020603050405020304" pitchFamily="18" charset="0"/>
              </a:rPr>
              <a:t>Robežkontroles punkti</a:t>
            </a:r>
            <a:endParaRPr lang="en-GB" sz="1400" b="1" dirty="0"/>
          </a:p>
        </p:txBody>
      </p:sp>
      <p:sp>
        <p:nvSpPr>
          <p:cNvPr id="29" name="AutoShape 34"/>
          <p:cNvSpPr>
            <a:spLocks noChangeArrowheads="1"/>
          </p:cNvSpPr>
          <p:nvPr/>
        </p:nvSpPr>
        <p:spPr bwMode="auto">
          <a:xfrm>
            <a:off x="6368478" y="1605036"/>
            <a:ext cx="2232025" cy="614363"/>
          </a:xfrm>
          <a:prstGeom prst="roundRect">
            <a:avLst>
              <a:gd name="adj" fmla="val 16667"/>
            </a:avLst>
          </a:prstGeom>
          <a:solidFill>
            <a:schemeClr val="bg1"/>
          </a:solidFill>
          <a:ln w="28575">
            <a:solidFill>
              <a:schemeClr val="tx1"/>
            </a:solidFill>
            <a:round/>
            <a:headEnd/>
            <a:tailEnd/>
          </a:ln>
        </p:spPr>
        <p:txBody>
          <a:bodyPr/>
          <a:lstStyle/>
          <a:p>
            <a:pPr algn="ctr" eaLnBrk="0" hangingPunct="0">
              <a:buFont typeface="Arial" panose="020B0604020202020204" pitchFamily="34" charset="0"/>
              <a:buNone/>
            </a:pPr>
            <a:endParaRPr lang="lv-LV" sz="1400" b="1" dirty="0">
              <a:cs typeface="Times New Roman" panose="02020603050405020304" pitchFamily="18" charset="0"/>
            </a:endParaRPr>
          </a:p>
          <a:p>
            <a:pPr algn="ctr" eaLnBrk="0" hangingPunct="0">
              <a:buFont typeface="Arial" panose="020B0604020202020204" pitchFamily="34" charset="0"/>
              <a:buNone/>
            </a:pPr>
            <a:r>
              <a:rPr lang="lv-LV" sz="1400" b="1" dirty="0" smtClean="0">
                <a:cs typeface="Times New Roman" panose="02020603050405020304" pitchFamily="18" charset="0"/>
              </a:rPr>
              <a:t>Valsts policija</a:t>
            </a:r>
            <a:endParaRPr lang="lv-LV" sz="1400" b="1" dirty="0"/>
          </a:p>
        </p:txBody>
      </p:sp>
      <p:sp>
        <p:nvSpPr>
          <p:cNvPr id="30" name="AutoShape 34"/>
          <p:cNvSpPr>
            <a:spLocks noChangeArrowheads="1"/>
          </p:cNvSpPr>
          <p:nvPr/>
        </p:nvSpPr>
        <p:spPr bwMode="auto">
          <a:xfrm>
            <a:off x="6367566" y="3071175"/>
            <a:ext cx="2232025" cy="614363"/>
          </a:xfrm>
          <a:prstGeom prst="roundRect">
            <a:avLst>
              <a:gd name="adj" fmla="val 16667"/>
            </a:avLst>
          </a:prstGeom>
          <a:solidFill>
            <a:schemeClr val="bg1"/>
          </a:solidFill>
          <a:ln w="28575">
            <a:solidFill>
              <a:schemeClr val="tx1"/>
            </a:solidFill>
            <a:round/>
            <a:headEnd/>
            <a:tailEnd/>
          </a:ln>
        </p:spPr>
        <p:txBody>
          <a:bodyPr/>
          <a:lstStyle/>
          <a:p>
            <a:pPr algn="ctr" eaLnBrk="0" hangingPunct="0">
              <a:buFont typeface="Arial" panose="020B0604020202020204" pitchFamily="34" charset="0"/>
              <a:buNone/>
            </a:pPr>
            <a:endParaRPr lang="lv-LV" sz="1400" b="1" dirty="0">
              <a:cs typeface="Times New Roman" panose="02020603050405020304" pitchFamily="18" charset="0"/>
            </a:endParaRPr>
          </a:p>
          <a:p>
            <a:pPr algn="ctr" eaLnBrk="0" hangingPunct="0">
              <a:buFont typeface="Arial" panose="020B0604020202020204" pitchFamily="34" charset="0"/>
              <a:buNone/>
            </a:pPr>
            <a:r>
              <a:rPr lang="lv-LV" sz="1400" b="1" dirty="0" smtClean="0">
                <a:cs typeface="Times New Roman" panose="02020603050405020304" pitchFamily="18" charset="0"/>
              </a:rPr>
              <a:t>Valsts ieņēmumu dienests</a:t>
            </a:r>
            <a:endParaRPr lang="lv-LV" sz="1400" b="1" dirty="0"/>
          </a:p>
        </p:txBody>
      </p:sp>
      <p:sp>
        <p:nvSpPr>
          <p:cNvPr id="31" name="AutoShape 34"/>
          <p:cNvSpPr>
            <a:spLocks noChangeArrowheads="1"/>
          </p:cNvSpPr>
          <p:nvPr/>
        </p:nvSpPr>
        <p:spPr bwMode="auto">
          <a:xfrm>
            <a:off x="6367566" y="3821685"/>
            <a:ext cx="2232025" cy="614363"/>
          </a:xfrm>
          <a:prstGeom prst="roundRect">
            <a:avLst>
              <a:gd name="adj" fmla="val 16667"/>
            </a:avLst>
          </a:prstGeom>
          <a:solidFill>
            <a:schemeClr val="bg1"/>
          </a:solidFill>
          <a:ln w="28575">
            <a:solidFill>
              <a:schemeClr val="tx1"/>
            </a:solidFill>
            <a:round/>
            <a:headEnd/>
            <a:tailEnd/>
          </a:ln>
        </p:spPr>
        <p:txBody>
          <a:bodyPr/>
          <a:lstStyle/>
          <a:p>
            <a:pPr algn="ctr"/>
            <a:r>
              <a:rPr lang="lv-LV" sz="1400" b="1" dirty="0" smtClean="0">
                <a:cs typeface="Times New Roman" panose="02020603050405020304" pitchFamily="18" charset="0"/>
              </a:rPr>
              <a:t>Pārtikas un </a:t>
            </a:r>
            <a:r>
              <a:rPr lang="lv-LV" sz="1400" b="1" dirty="0">
                <a:cs typeface="Times New Roman" panose="02020603050405020304" pitchFamily="18" charset="0"/>
              </a:rPr>
              <a:t>veterinārais dienests</a:t>
            </a:r>
            <a:endParaRPr lang="lv-LV" sz="1400" b="1" dirty="0"/>
          </a:p>
          <a:p>
            <a:pPr algn="ctr" eaLnBrk="0" hangingPunct="0">
              <a:buFont typeface="Arial" panose="020B0604020202020204" pitchFamily="34" charset="0"/>
              <a:buNone/>
            </a:pPr>
            <a:endParaRPr lang="lv-LV" sz="1400" b="1" dirty="0">
              <a:cs typeface="Times New Roman" panose="02020603050405020304" pitchFamily="18" charset="0"/>
            </a:endParaRPr>
          </a:p>
        </p:txBody>
      </p:sp>
      <p:sp>
        <p:nvSpPr>
          <p:cNvPr id="32" name="AutoShape 34"/>
          <p:cNvSpPr>
            <a:spLocks noChangeArrowheads="1"/>
          </p:cNvSpPr>
          <p:nvPr/>
        </p:nvSpPr>
        <p:spPr bwMode="auto">
          <a:xfrm>
            <a:off x="6377698" y="4551957"/>
            <a:ext cx="2232025" cy="614363"/>
          </a:xfrm>
          <a:prstGeom prst="roundRect">
            <a:avLst>
              <a:gd name="adj" fmla="val 16667"/>
            </a:avLst>
          </a:prstGeom>
          <a:solidFill>
            <a:schemeClr val="bg1"/>
          </a:solidFill>
          <a:ln w="28575">
            <a:solidFill>
              <a:schemeClr val="tx1"/>
            </a:solidFill>
            <a:round/>
            <a:headEnd/>
            <a:tailEnd/>
          </a:ln>
        </p:spPr>
        <p:txBody>
          <a:bodyPr/>
          <a:lstStyle/>
          <a:p>
            <a:pPr algn="ctr" eaLnBrk="0" hangingPunct="0">
              <a:buFont typeface="Arial" panose="020B0604020202020204" pitchFamily="34" charset="0"/>
              <a:buNone/>
            </a:pPr>
            <a:r>
              <a:rPr lang="lv-LV" sz="1400" b="1" dirty="0" smtClean="0">
                <a:cs typeface="Times New Roman" panose="02020603050405020304" pitchFamily="18" charset="0"/>
              </a:rPr>
              <a:t>Nacionālie bruņotie spēki</a:t>
            </a:r>
            <a:endParaRPr lang="lv-LV" sz="1400" b="1" dirty="0"/>
          </a:p>
        </p:txBody>
      </p:sp>
      <p:sp>
        <p:nvSpPr>
          <p:cNvPr id="33" name="AutoShape 34"/>
          <p:cNvSpPr>
            <a:spLocks noChangeArrowheads="1"/>
          </p:cNvSpPr>
          <p:nvPr/>
        </p:nvSpPr>
        <p:spPr bwMode="auto">
          <a:xfrm>
            <a:off x="6357464" y="894423"/>
            <a:ext cx="2232025" cy="614363"/>
          </a:xfrm>
          <a:prstGeom prst="roundRect">
            <a:avLst>
              <a:gd name="adj" fmla="val 16667"/>
            </a:avLst>
          </a:prstGeom>
          <a:solidFill>
            <a:schemeClr val="bg1"/>
          </a:solidFill>
          <a:ln w="28575">
            <a:solidFill>
              <a:schemeClr val="tx1"/>
            </a:solidFill>
            <a:round/>
            <a:headEnd/>
            <a:tailEnd/>
          </a:ln>
        </p:spPr>
        <p:txBody>
          <a:bodyPr/>
          <a:lstStyle/>
          <a:p>
            <a:pPr algn="ctr" eaLnBrk="0" hangingPunct="0">
              <a:buFont typeface="Arial" panose="020B0604020202020204" pitchFamily="34" charset="0"/>
              <a:buNone/>
            </a:pPr>
            <a:endParaRPr lang="lv-LV" sz="1400" b="1" dirty="0">
              <a:cs typeface="Times New Roman" panose="02020603050405020304" pitchFamily="18" charset="0"/>
            </a:endParaRPr>
          </a:p>
          <a:p>
            <a:pPr algn="ctr" eaLnBrk="0" hangingPunct="0">
              <a:buFont typeface="Arial" panose="020B0604020202020204" pitchFamily="34" charset="0"/>
              <a:buNone/>
            </a:pPr>
            <a:r>
              <a:rPr lang="lv-LV" sz="1400" b="1" dirty="0" smtClean="0">
                <a:cs typeface="Times New Roman" panose="02020603050405020304" pitchFamily="18" charset="0"/>
              </a:rPr>
              <a:t>Pašvaldības</a:t>
            </a:r>
            <a:endParaRPr lang="lv-LV" sz="1400" b="1" dirty="0"/>
          </a:p>
        </p:txBody>
      </p:sp>
      <p:sp>
        <p:nvSpPr>
          <p:cNvPr id="34" name="AutoShape 34"/>
          <p:cNvSpPr>
            <a:spLocks noChangeArrowheads="1"/>
          </p:cNvSpPr>
          <p:nvPr/>
        </p:nvSpPr>
        <p:spPr bwMode="auto">
          <a:xfrm>
            <a:off x="6389600" y="5274931"/>
            <a:ext cx="2232025" cy="744729"/>
          </a:xfrm>
          <a:prstGeom prst="roundRect">
            <a:avLst>
              <a:gd name="adj" fmla="val 16667"/>
            </a:avLst>
          </a:prstGeom>
          <a:solidFill>
            <a:schemeClr val="bg1"/>
          </a:solidFill>
          <a:ln w="28575">
            <a:solidFill>
              <a:schemeClr val="tx1"/>
            </a:solidFill>
            <a:round/>
            <a:headEnd/>
            <a:tailEnd/>
          </a:ln>
        </p:spPr>
        <p:txBody>
          <a:bodyPr/>
          <a:lstStyle/>
          <a:p>
            <a:pPr algn="ctr" eaLnBrk="0" hangingPunct="0">
              <a:buFont typeface="Arial" panose="020B0604020202020204" pitchFamily="34" charset="0"/>
              <a:buNone/>
            </a:pPr>
            <a:r>
              <a:rPr lang="lv-LV" sz="1400" b="1" dirty="0" smtClean="0">
                <a:cs typeface="Times New Roman" panose="02020603050405020304" pitchFamily="18" charset="0"/>
              </a:rPr>
              <a:t>Neatliekamās medicīniskās palīdzības dienests</a:t>
            </a:r>
            <a:endParaRPr lang="lv-LV" sz="1400" b="1" dirty="0">
              <a:cs typeface="Times New Roman" panose="02020603050405020304" pitchFamily="18" charset="0"/>
            </a:endParaRPr>
          </a:p>
        </p:txBody>
      </p:sp>
      <p:sp>
        <p:nvSpPr>
          <p:cNvPr id="35" name="AutoShape 34"/>
          <p:cNvSpPr>
            <a:spLocks noChangeArrowheads="1"/>
          </p:cNvSpPr>
          <p:nvPr/>
        </p:nvSpPr>
        <p:spPr bwMode="auto">
          <a:xfrm>
            <a:off x="6367566" y="2328010"/>
            <a:ext cx="2232025" cy="614363"/>
          </a:xfrm>
          <a:prstGeom prst="roundRect">
            <a:avLst>
              <a:gd name="adj" fmla="val 16667"/>
            </a:avLst>
          </a:prstGeom>
          <a:solidFill>
            <a:schemeClr val="bg1"/>
          </a:solidFill>
          <a:ln w="28575">
            <a:solidFill>
              <a:schemeClr val="tx1"/>
            </a:solidFill>
            <a:round/>
            <a:headEnd/>
            <a:tailEnd/>
          </a:ln>
        </p:spPr>
        <p:txBody>
          <a:bodyPr/>
          <a:lstStyle/>
          <a:p>
            <a:pPr algn="ctr"/>
            <a:r>
              <a:rPr lang="lv-LV" sz="1400" b="1" dirty="0">
                <a:cs typeface="Times New Roman" panose="02020603050405020304" pitchFamily="18" charset="0"/>
              </a:rPr>
              <a:t>Valsts ugunsdzēsības un glābšanas dienests</a:t>
            </a:r>
            <a:endParaRPr lang="lv-LV" sz="1400" b="1" dirty="0"/>
          </a:p>
          <a:p>
            <a:pPr algn="ctr" eaLnBrk="0" hangingPunct="0">
              <a:buFont typeface="Arial" panose="020B0604020202020204" pitchFamily="34" charset="0"/>
              <a:buNone/>
            </a:pPr>
            <a:endParaRPr lang="lv-LV" sz="1400" b="1" dirty="0">
              <a:cs typeface="Times New Roman" panose="02020603050405020304" pitchFamily="18" charset="0"/>
            </a:endParaRPr>
          </a:p>
        </p:txBody>
      </p:sp>
      <p:sp>
        <p:nvSpPr>
          <p:cNvPr id="24" name="AutoShape 34"/>
          <p:cNvSpPr>
            <a:spLocks noChangeArrowheads="1"/>
          </p:cNvSpPr>
          <p:nvPr/>
        </p:nvSpPr>
        <p:spPr bwMode="auto">
          <a:xfrm>
            <a:off x="6389600" y="6119635"/>
            <a:ext cx="2232025" cy="614363"/>
          </a:xfrm>
          <a:prstGeom prst="roundRect">
            <a:avLst>
              <a:gd name="adj" fmla="val 16667"/>
            </a:avLst>
          </a:prstGeom>
          <a:solidFill>
            <a:schemeClr val="bg1"/>
          </a:solidFill>
          <a:ln w="28575">
            <a:solidFill>
              <a:schemeClr val="tx1"/>
            </a:solidFill>
            <a:round/>
            <a:headEnd/>
            <a:tailEnd/>
          </a:ln>
        </p:spPr>
        <p:txBody>
          <a:bodyPr/>
          <a:lstStyle/>
          <a:p>
            <a:pPr algn="ctr" eaLnBrk="0" hangingPunct="0">
              <a:buFont typeface="Arial" panose="020B0604020202020204" pitchFamily="34" charset="0"/>
              <a:buNone/>
            </a:pPr>
            <a:endParaRPr lang="lv-LV" sz="1400" b="1" dirty="0">
              <a:cs typeface="Times New Roman" panose="02020603050405020304" pitchFamily="18" charset="0"/>
            </a:endParaRPr>
          </a:p>
          <a:p>
            <a:pPr algn="ctr" eaLnBrk="0" hangingPunct="0">
              <a:buFont typeface="Arial" panose="020B0604020202020204" pitchFamily="34" charset="0"/>
              <a:buNone/>
            </a:pPr>
            <a:r>
              <a:rPr lang="lv-LV" sz="1400" b="1" dirty="0" smtClean="0">
                <a:cs typeface="Times New Roman" panose="02020603050405020304" pitchFamily="18" charset="0"/>
              </a:rPr>
              <a:t>u.c.</a:t>
            </a:r>
            <a:endParaRPr lang="lv-LV" sz="1400" b="1" dirty="0"/>
          </a:p>
        </p:txBody>
      </p:sp>
      <p:sp>
        <p:nvSpPr>
          <p:cNvPr id="12" name="Liekta kreisā bultiņa 11"/>
          <p:cNvSpPr/>
          <p:nvPr/>
        </p:nvSpPr>
        <p:spPr>
          <a:xfrm flipV="1">
            <a:off x="5065345" y="2909198"/>
            <a:ext cx="839324" cy="1594422"/>
          </a:xfrm>
          <a:prstGeom prst="curvedLeftArrow">
            <a:avLst>
              <a:gd name="adj1" fmla="val 32346"/>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chemeClr val="tx1"/>
              </a:solidFill>
            </a:endParaRPr>
          </a:p>
        </p:txBody>
      </p:sp>
      <p:sp>
        <p:nvSpPr>
          <p:cNvPr id="13" name="Liekta labā bultiņa 12"/>
          <p:cNvSpPr/>
          <p:nvPr/>
        </p:nvSpPr>
        <p:spPr>
          <a:xfrm>
            <a:off x="3548420" y="2977259"/>
            <a:ext cx="933539" cy="16002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chemeClr val="tx1"/>
              </a:solidFill>
            </a:endParaRPr>
          </a:p>
        </p:txBody>
      </p:sp>
      <p:cxnSp>
        <p:nvCxnSpPr>
          <p:cNvPr id="18" name="Leņķveida savienotājs 17"/>
          <p:cNvCxnSpPr>
            <a:stCxn id="8" idx="2"/>
            <a:endCxn id="5" idx="1"/>
          </p:cNvCxnSpPr>
          <p:nvPr/>
        </p:nvCxnSpPr>
        <p:spPr>
          <a:xfrm rot="10800000" flipV="1">
            <a:off x="535329" y="1773104"/>
            <a:ext cx="509842" cy="1934369"/>
          </a:xfrm>
          <a:prstGeom prst="bentConnector3">
            <a:avLst>
              <a:gd name="adj1" fmla="val 144837"/>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AutoShape 30"/>
          <p:cNvSpPr>
            <a:spLocks noChangeArrowheads="1"/>
          </p:cNvSpPr>
          <p:nvPr/>
        </p:nvSpPr>
        <p:spPr bwMode="auto">
          <a:xfrm>
            <a:off x="535249" y="4146387"/>
            <a:ext cx="2592388" cy="503237"/>
          </a:xfrm>
          <a:prstGeom prst="roundRect">
            <a:avLst>
              <a:gd name="adj" fmla="val 16667"/>
            </a:avLst>
          </a:prstGeom>
          <a:solidFill>
            <a:schemeClr val="bg1"/>
          </a:solidFill>
          <a:ln w="28575">
            <a:solidFill>
              <a:srgbClr val="800000"/>
            </a:solidFill>
            <a:round/>
            <a:headEnd/>
            <a:tailEnd/>
          </a:ln>
        </p:spPr>
        <p:txBody>
          <a:bodyPr/>
          <a:lstStyle/>
          <a:p>
            <a:pPr algn="ctr"/>
            <a:r>
              <a:rPr lang="lv-LV" sz="1400" b="1" dirty="0" smtClean="0">
                <a:cs typeface="Times New Roman" panose="02020603050405020304" pitchFamily="18" charset="0"/>
              </a:rPr>
              <a:t>Ludzas imigrācijas dienests</a:t>
            </a:r>
            <a:endParaRPr lang="en-GB" sz="1400" b="1" dirty="0"/>
          </a:p>
        </p:txBody>
      </p:sp>
      <p:sp>
        <p:nvSpPr>
          <p:cNvPr id="40" name="AutoShape 30"/>
          <p:cNvSpPr>
            <a:spLocks noChangeArrowheads="1"/>
          </p:cNvSpPr>
          <p:nvPr/>
        </p:nvSpPr>
        <p:spPr bwMode="auto">
          <a:xfrm>
            <a:off x="535249" y="4836918"/>
            <a:ext cx="2592388" cy="503237"/>
          </a:xfrm>
          <a:prstGeom prst="roundRect">
            <a:avLst>
              <a:gd name="adj" fmla="val 16667"/>
            </a:avLst>
          </a:prstGeom>
          <a:solidFill>
            <a:schemeClr val="bg1"/>
          </a:solidFill>
          <a:ln w="28575">
            <a:solidFill>
              <a:srgbClr val="800000"/>
            </a:solidFill>
            <a:round/>
            <a:headEnd/>
            <a:tailEnd/>
          </a:ln>
        </p:spPr>
        <p:txBody>
          <a:bodyPr/>
          <a:lstStyle/>
          <a:p>
            <a:pPr lvl="0" algn="ctr"/>
            <a:r>
              <a:rPr lang="lv-LV" sz="1400" b="1" dirty="0" smtClean="0">
                <a:solidFill>
                  <a:prstClr val="black"/>
                </a:solidFill>
                <a:cs typeface="Times New Roman" panose="02020603050405020304" pitchFamily="18" charset="0"/>
              </a:rPr>
              <a:t>Kriminālizmeklēšanas dienests</a:t>
            </a:r>
            <a:endParaRPr lang="en-GB" sz="1400" b="1" dirty="0">
              <a:solidFill>
                <a:prstClr val="black"/>
              </a:solidFill>
            </a:endParaRPr>
          </a:p>
        </p:txBody>
      </p:sp>
      <p:sp>
        <p:nvSpPr>
          <p:cNvPr id="43" name="AutoShape 30"/>
          <p:cNvSpPr>
            <a:spLocks noChangeArrowheads="1"/>
          </p:cNvSpPr>
          <p:nvPr/>
        </p:nvSpPr>
        <p:spPr bwMode="auto">
          <a:xfrm>
            <a:off x="535249" y="5567973"/>
            <a:ext cx="2592388" cy="503237"/>
          </a:xfrm>
          <a:prstGeom prst="roundRect">
            <a:avLst>
              <a:gd name="adj" fmla="val 16667"/>
            </a:avLst>
          </a:prstGeom>
          <a:solidFill>
            <a:schemeClr val="bg1"/>
          </a:solidFill>
          <a:ln w="28575">
            <a:solidFill>
              <a:srgbClr val="800000"/>
            </a:solidFill>
            <a:round/>
            <a:headEnd/>
            <a:tailEnd/>
          </a:ln>
        </p:spPr>
        <p:txBody>
          <a:bodyPr/>
          <a:lstStyle/>
          <a:p>
            <a:pPr algn="ctr"/>
            <a:r>
              <a:rPr lang="lv-LV" sz="1400" b="1" dirty="0" smtClean="0">
                <a:cs typeface="Times New Roman" panose="02020603050405020304" pitchFamily="18" charset="0"/>
              </a:rPr>
              <a:t>Robežkontroles un imigrācijas kontroles dienests</a:t>
            </a:r>
            <a:endParaRPr lang="en-GB" sz="1400" b="1" dirty="0"/>
          </a:p>
        </p:txBody>
      </p:sp>
      <p:sp>
        <p:nvSpPr>
          <p:cNvPr id="45" name="AutoShape 30"/>
          <p:cNvSpPr>
            <a:spLocks noChangeArrowheads="1"/>
          </p:cNvSpPr>
          <p:nvPr/>
        </p:nvSpPr>
        <p:spPr bwMode="auto">
          <a:xfrm>
            <a:off x="535249" y="6195928"/>
            <a:ext cx="2592388" cy="503237"/>
          </a:xfrm>
          <a:prstGeom prst="roundRect">
            <a:avLst>
              <a:gd name="adj" fmla="val 16667"/>
            </a:avLst>
          </a:prstGeom>
          <a:solidFill>
            <a:schemeClr val="bg1"/>
          </a:solidFill>
          <a:ln w="28575">
            <a:solidFill>
              <a:srgbClr val="800000"/>
            </a:solidFill>
            <a:round/>
            <a:headEnd/>
            <a:tailEnd/>
          </a:ln>
        </p:spPr>
        <p:txBody>
          <a:bodyPr/>
          <a:lstStyle/>
          <a:p>
            <a:pPr algn="ctr"/>
            <a:r>
              <a:rPr lang="lv-LV" sz="1400" b="1" dirty="0" smtClean="0">
                <a:cs typeface="Times New Roman" panose="02020603050405020304" pitchFamily="18" charset="0"/>
              </a:rPr>
              <a:t>Nodrošinājuma dienests</a:t>
            </a:r>
            <a:endParaRPr lang="en-GB" sz="1400" b="1" dirty="0"/>
          </a:p>
        </p:txBody>
      </p:sp>
      <p:cxnSp>
        <p:nvCxnSpPr>
          <p:cNvPr id="25" name="Leņķveida savienotājs 24"/>
          <p:cNvCxnSpPr/>
          <p:nvPr/>
        </p:nvCxnSpPr>
        <p:spPr>
          <a:xfrm rot="16200000" flipH="1">
            <a:off x="63790" y="3947419"/>
            <a:ext cx="712468" cy="23044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Leņķveida savienotājs 26"/>
          <p:cNvCxnSpPr>
            <a:endCxn id="40" idx="1"/>
          </p:cNvCxnSpPr>
          <p:nvPr/>
        </p:nvCxnSpPr>
        <p:spPr>
          <a:xfrm rot="16200000" flipH="1">
            <a:off x="74758" y="4628046"/>
            <a:ext cx="690532" cy="23045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Leņķveida savienotājs 41"/>
          <p:cNvCxnSpPr>
            <a:endCxn id="43" idx="1"/>
          </p:cNvCxnSpPr>
          <p:nvPr/>
        </p:nvCxnSpPr>
        <p:spPr>
          <a:xfrm rot="16200000" flipH="1">
            <a:off x="54496" y="5338839"/>
            <a:ext cx="731056" cy="23045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Leņķveida savienotājs 48"/>
          <p:cNvCxnSpPr>
            <a:endCxn id="45" idx="1"/>
          </p:cNvCxnSpPr>
          <p:nvPr/>
        </p:nvCxnSpPr>
        <p:spPr>
          <a:xfrm rot="16200000" flipH="1">
            <a:off x="85785" y="5998083"/>
            <a:ext cx="668478" cy="23045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Taisns bultveida savienotājs 53"/>
          <p:cNvCxnSpPr>
            <a:endCxn id="22" idx="1"/>
          </p:cNvCxnSpPr>
          <p:nvPr/>
        </p:nvCxnSpPr>
        <p:spPr>
          <a:xfrm>
            <a:off x="304799" y="3014900"/>
            <a:ext cx="23045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1247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57200" y="1600200"/>
            <a:ext cx="8229600" cy="4876799"/>
          </a:xfrm>
        </p:spPr>
        <p:txBody>
          <a:bodyPr/>
          <a:lstStyle/>
          <a:p>
            <a:pPr marL="0" indent="0" algn="just">
              <a:buNone/>
            </a:pPr>
            <a:r>
              <a:rPr lang="lv-LV"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Valsts pārvaldes iekārtas likuma </a:t>
            </a:r>
            <a:r>
              <a:rPr lang="lv-LV" sz="2800" dirty="0">
                <a:latin typeface="Times New Roman" panose="02020603050405020304" pitchFamily="18" charset="0"/>
                <a:ea typeface="Times New Roman" panose="02020603050405020304" pitchFamily="18" charset="0"/>
                <a:cs typeface="Times New Roman" panose="02020603050405020304" pitchFamily="18" charset="0"/>
              </a:rPr>
              <a:t>VII </a:t>
            </a:r>
            <a:r>
              <a:rPr lang="lv-LV" sz="2800" dirty="0" smtClean="0">
                <a:latin typeface="Times New Roman" panose="02020603050405020304" pitchFamily="18" charset="0"/>
                <a:ea typeface="Times New Roman" panose="02020603050405020304" pitchFamily="18" charset="0"/>
                <a:cs typeface="Times New Roman" panose="02020603050405020304" pitchFamily="18" charset="0"/>
              </a:rPr>
              <a:t>nodaļā «Sadarbība </a:t>
            </a:r>
            <a:r>
              <a:rPr lang="lv-LV" sz="2800" dirty="0">
                <a:latin typeface="Times New Roman" panose="02020603050405020304" pitchFamily="18" charset="0"/>
                <a:ea typeface="Times New Roman" panose="02020603050405020304" pitchFamily="18" charset="0"/>
                <a:cs typeface="Times New Roman" panose="02020603050405020304" pitchFamily="18" charset="0"/>
              </a:rPr>
              <a:t>valsts </a:t>
            </a:r>
            <a:r>
              <a:rPr lang="lv-LV" sz="2800" dirty="0" smtClean="0">
                <a:latin typeface="Times New Roman" panose="02020603050405020304" pitchFamily="18" charset="0"/>
                <a:ea typeface="Times New Roman" panose="02020603050405020304" pitchFamily="18" charset="0"/>
                <a:cs typeface="Times New Roman" panose="02020603050405020304" pitchFamily="18" charset="0"/>
              </a:rPr>
              <a:t>pārvaldē» noteikti sadarbības organizācijas pamatnoteikumi starp iestādēm, </a:t>
            </a:r>
            <a:r>
              <a:rPr lang="lv-LV" sz="2800" dirty="0" smtClean="0">
                <a:latin typeface="Times New Roman" panose="02020603050405020304" pitchFamily="18" charset="0"/>
                <a:cs typeface="Times New Roman" panose="02020603050405020304" pitchFamily="18" charset="0"/>
              </a:rPr>
              <a:t>to pienākumi un tiesības, atrunāta </a:t>
            </a:r>
            <a:r>
              <a:rPr lang="lv-LV" sz="2800" dirty="0" smtClean="0">
                <a:latin typeface="Times New Roman" panose="02020603050405020304" pitchFamily="18" charset="0"/>
                <a:ea typeface="Times New Roman" panose="02020603050405020304" pitchFamily="18" charset="0"/>
                <a:cs typeface="Times New Roman" panose="02020603050405020304" pitchFamily="18" charset="0"/>
              </a:rPr>
              <a:t>kārtība, kādā veidā notiek </a:t>
            </a:r>
            <a:r>
              <a:rPr lang="lv-LV" sz="2800" dirty="0">
                <a:latin typeface="Times New Roman" panose="02020603050405020304" pitchFamily="18" charset="0"/>
                <a:ea typeface="Times New Roman" panose="02020603050405020304" pitchFamily="18" charset="0"/>
                <a:cs typeface="Times New Roman" panose="02020603050405020304" pitchFamily="18" charset="0"/>
              </a:rPr>
              <a:t>informācijas </a:t>
            </a:r>
            <a:r>
              <a:rPr lang="lv-LV" sz="2800" dirty="0" smtClean="0">
                <a:latin typeface="Times New Roman" panose="02020603050405020304" pitchFamily="18" charset="0"/>
                <a:ea typeface="Times New Roman" panose="02020603050405020304" pitchFamily="18" charset="0"/>
                <a:cs typeface="Times New Roman" panose="02020603050405020304" pitchFamily="18" charset="0"/>
              </a:rPr>
              <a:t>apmaiņa, starpresoru </a:t>
            </a:r>
            <a:r>
              <a:rPr lang="lv-LV" sz="2800" dirty="0" smtClean="0">
                <a:latin typeface="Times New Roman" panose="02020603050405020304" pitchFamily="18" charset="0"/>
                <a:ea typeface="Times New Roman" panose="02020603050405020304" pitchFamily="18" charset="0"/>
                <a:cs typeface="Times New Roman" panose="02020603050405020304" pitchFamily="18" charset="0"/>
              </a:rPr>
              <a:t>vienošanās </a:t>
            </a:r>
            <a:r>
              <a:rPr lang="lv-LV" sz="2800" dirty="0" smtClean="0">
                <a:latin typeface="Times New Roman" panose="02020603050405020304" pitchFamily="18" charset="0"/>
                <a:ea typeface="Times New Roman" panose="02020603050405020304" pitchFamily="18" charset="0"/>
                <a:cs typeface="Times New Roman" panose="02020603050405020304" pitchFamily="18" charset="0"/>
              </a:rPr>
              <a:t>saskaņošana un izpilde.</a:t>
            </a:r>
          </a:p>
        </p:txBody>
      </p:sp>
      <p:sp>
        <p:nvSpPr>
          <p:cNvPr id="4" name="Virsraksts 1"/>
          <p:cNvSpPr>
            <a:spLocks noGrp="1"/>
          </p:cNvSpPr>
          <p:nvPr>
            <p:ph type="title"/>
          </p:nvPr>
        </p:nvSpPr>
        <p:spPr>
          <a:xfrm>
            <a:off x="457200" y="274638"/>
            <a:ext cx="8229600" cy="868362"/>
          </a:xfrm>
        </p:spPr>
        <p:txBody>
          <a:bodyPr/>
          <a:lstStyle/>
          <a:p>
            <a:r>
              <a:rPr lang="lv-LV" sz="3200" b="1" dirty="0" smtClean="0">
                <a:latin typeface="Times New Roman" panose="02020603050405020304" pitchFamily="18" charset="0"/>
                <a:cs typeface="Times New Roman" panose="02020603050405020304" pitchFamily="18" charset="0"/>
              </a:rPr>
              <a:t>Sadarbības tiesiskais regulējums</a:t>
            </a:r>
            <a:endParaRPr lang="lv-LV"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18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685800"/>
            <a:ext cx="8229600" cy="5897562"/>
          </a:xfrm>
        </p:spPr>
        <p:txBody>
          <a:bodyPr/>
          <a:lstStyle/>
          <a:p>
            <a:pPr>
              <a:buFont typeface="Wingdings" panose="05000000000000000000" pitchFamily="2" charset="2"/>
              <a:buChar char="Ø"/>
            </a:pPr>
            <a:r>
              <a:rPr lang="lv-LV" sz="2800" b="1" i="1" dirty="0" smtClean="0">
                <a:solidFill>
                  <a:prstClr val="black"/>
                </a:solidFill>
                <a:latin typeface="Times New Roman" panose="02020603050405020304" pitchFamily="18" charset="0"/>
                <a:cs typeface="Times New Roman" panose="02020603050405020304" pitchFamily="18" charset="0"/>
              </a:rPr>
              <a:t>1. Robežsardzes likums</a:t>
            </a:r>
          </a:p>
          <a:p>
            <a:pPr algn="just"/>
            <a:r>
              <a:rPr lang="lv-LV" sz="22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Robežsardze </a:t>
            </a:r>
            <a:r>
              <a:rPr lang="lv-LV" sz="2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valsts robežas apsardzības un kontroles jautājumos, kā arī jautājumos, kas saistīti ar ārzemnieku ieceļošanas, uzturēšanās, izceļošanas un tranzīta noteikumu ievērošanas kontroli, un pārējos tās kompetencē ietilpstošajos jautājumos sadarbojas ar citām valsts un pašvaldību institūcijām, komersantiem un starptautiskajām organizācijām, savienībām vai kopienām</a:t>
            </a:r>
            <a:r>
              <a:rPr lang="lv-LV" sz="22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p>
          <a:p>
            <a:pPr lvl="0" algn="just"/>
            <a:r>
              <a:rPr lang="lv-LV" sz="2200" dirty="0">
                <a:solidFill>
                  <a:prstClr val="black"/>
                </a:solidFill>
                <a:latin typeface="Times New Roman" panose="02020603050405020304" pitchFamily="18" charset="0"/>
                <a:cs typeface="Times New Roman" panose="02020603050405020304" pitchFamily="18" charset="0"/>
              </a:rPr>
              <a:t>Robežsardzes viens no uzdevumiem ir - patstāvīgi vai kopīgi ar starptautisko jūras ostu, lidostu, jūras pasažieru un dzelzceļa staciju administrāciju, sadarbībā ar muitas iestādēm, policiju, Nacionālo bruņoto spēku struktūrvienībām un attiecīgajām pašvaldībām nodrošināt un kontrolēt valsts robežas, pierobežas, pierobežas joslas, robežkontroles punktu un robežpārejas punktu režīma ievērošanu.</a:t>
            </a:r>
          </a:p>
          <a:p>
            <a:pPr marL="0" indent="0" algn="just">
              <a:lnSpc>
                <a:spcPct val="107000"/>
              </a:lnSpc>
              <a:spcBef>
                <a:spcPts val="0"/>
              </a:spcBef>
              <a:spcAft>
                <a:spcPts val="0"/>
              </a:spcAft>
              <a:buNone/>
            </a:pPr>
            <a:endParaRPr lang="lv-LV"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257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639762"/>
          </a:xfrm>
        </p:spPr>
        <p:txBody>
          <a:bodyPr/>
          <a:lstStyle/>
          <a:p>
            <a:r>
              <a:rPr lang="lv-LV" sz="2800" b="1" dirty="0">
                <a:solidFill>
                  <a:prstClr val="black"/>
                </a:solidFill>
                <a:latin typeface="Times New Roman" panose="02020603050405020304" pitchFamily="18" charset="0"/>
                <a:cs typeface="Times New Roman" panose="02020603050405020304" pitchFamily="18" charset="0"/>
              </a:rPr>
              <a:t>Sadarbības realizācija</a:t>
            </a:r>
            <a:endParaRPr lang="lv-LV" dirty="0"/>
          </a:p>
        </p:txBody>
      </p:sp>
      <p:sp>
        <p:nvSpPr>
          <p:cNvPr id="3" name="Satura vietturis 2"/>
          <p:cNvSpPr>
            <a:spLocks noGrp="1"/>
          </p:cNvSpPr>
          <p:nvPr>
            <p:ph idx="1"/>
          </p:nvPr>
        </p:nvSpPr>
        <p:spPr>
          <a:xfrm>
            <a:off x="457200" y="933680"/>
            <a:ext cx="8229600" cy="5467120"/>
          </a:xfrm>
        </p:spPr>
        <p:txBody>
          <a:bodyPr/>
          <a:lstStyle/>
          <a:p>
            <a:pPr algn="just"/>
            <a:endParaRPr lang="lv-LV"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lv-LV" sz="2400" dirty="0">
                <a:latin typeface="Times New Roman" panose="02020603050405020304" pitchFamily="18" charset="0"/>
                <a:ea typeface="Times New Roman" panose="02020603050405020304" pitchFamily="18" charset="0"/>
                <a:cs typeface="Times New Roman" panose="02020603050405020304" pitchFamily="18" charset="0"/>
              </a:rPr>
              <a:t>Valsts robežas </a:t>
            </a:r>
            <a:r>
              <a:rPr lang="lv-LV" sz="2400" dirty="0" smtClean="0">
                <a:latin typeface="Times New Roman" panose="02020603050405020304" pitchFamily="18" charset="0"/>
                <a:ea typeface="Times New Roman" panose="02020603050405020304" pitchFamily="18" charset="0"/>
                <a:cs typeface="Times New Roman" panose="02020603050405020304" pitchFamily="18" charset="0"/>
              </a:rPr>
              <a:t>drošības nodrošināšanā un </a:t>
            </a:r>
            <a:r>
              <a:rPr lang="lv-LV" sz="2400" dirty="0">
                <a:latin typeface="Times New Roman" panose="02020603050405020304" pitchFamily="18" charset="0"/>
                <a:ea typeface="Times New Roman" panose="02020603050405020304" pitchFamily="18" charset="0"/>
                <a:cs typeface="Times New Roman" panose="02020603050405020304" pitchFamily="18" charset="0"/>
              </a:rPr>
              <a:t>nelegālas migrācijas </a:t>
            </a:r>
            <a:r>
              <a:rPr lang="lv-LV" sz="2400" dirty="0" smtClean="0">
                <a:latin typeface="Times New Roman" panose="02020603050405020304" pitchFamily="18" charset="0"/>
                <a:ea typeface="Times New Roman" panose="02020603050405020304" pitchFamily="18" charset="0"/>
                <a:cs typeface="Times New Roman" panose="02020603050405020304" pitchFamily="18" charset="0"/>
              </a:rPr>
              <a:t>apkarošanā Ludzas pārvalde veic informācijas apmaiņu ar pašvaldībām:</a:t>
            </a:r>
          </a:p>
          <a:p>
            <a:pPr algn="just"/>
            <a:endParaRPr lang="lv-LV" sz="9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buFontTx/>
              <a:buChar char="-"/>
            </a:pPr>
            <a:r>
              <a:rPr lang="lv-LV" sz="2400"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par </a:t>
            </a:r>
            <a:r>
              <a:rPr lang="lv-LV" sz="24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pašvaldības teritorijā dzīvojošām personām un </a:t>
            </a:r>
            <a:r>
              <a:rPr lang="lv-LV" sz="2400"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ārzemniekiem;</a:t>
            </a:r>
          </a:p>
          <a:p>
            <a:pPr algn="just">
              <a:buFontTx/>
              <a:buChar char="-"/>
            </a:pPr>
            <a:r>
              <a:rPr lang="lv-LV" sz="2400"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par </a:t>
            </a:r>
            <a:r>
              <a:rPr lang="lv-LV" sz="24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pašvaldības teritorijā notiekošiem pasākumiem, kuros ir iesaistīti </a:t>
            </a:r>
            <a:r>
              <a:rPr lang="lv-LV" sz="2400"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ārzemnieki;</a:t>
            </a:r>
          </a:p>
          <a:p>
            <a:pPr algn="just">
              <a:buFontTx/>
              <a:buChar char="-"/>
            </a:pPr>
            <a:r>
              <a:rPr lang="lv-LV" sz="2400"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citas </a:t>
            </a:r>
            <a:r>
              <a:rPr lang="lv-LV" sz="24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informācijas saņemšana, kas var būt saistīta ar ārzemnieku uzturēšanos Latvijas </a:t>
            </a:r>
            <a:r>
              <a:rPr lang="lv-LV" sz="2400"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Republikā.</a:t>
            </a:r>
            <a:endParaRPr lang="lv-LV" sz="24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7924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57200" y="381000"/>
            <a:ext cx="8229600" cy="6019800"/>
          </a:xfrm>
        </p:spPr>
        <p:txBody>
          <a:bodyPr/>
          <a:lstStyle/>
          <a:p>
            <a:pPr algn="just">
              <a:spcBef>
                <a:spcPts val="0"/>
              </a:spcBef>
            </a:pPr>
            <a:r>
              <a:rPr lang="lv-LV" sz="2400" dirty="0">
                <a:latin typeface="Times New Roman" panose="02020603050405020304" pitchFamily="18" charset="0"/>
                <a:cs typeface="Times New Roman" panose="02020603050405020304" pitchFamily="18" charset="0"/>
              </a:rPr>
              <a:t>2013.gada </a:t>
            </a:r>
            <a:r>
              <a:rPr lang="lv-LV" sz="2400" dirty="0" smtClean="0">
                <a:latin typeface="Times New Roman" panose="02020603050405020304" pitchFamily="18" charset="0"/>
                <a:cs typeface="Times New Roman" panose="02020603050405020304" pitchFamily="18" charset="0"/>
              </a:rPr>
              <a:t>6.jūnija</a:t>
            </a:r>
            <a:r>
              <a:rPr lang="lv-LV" sz="2400" dirty="0">
                <a:latin typeface="Times New Roman" panose="02020603050405020304" pitchFamily="18" charset="0"/>
                <a:cs typeface="Times New Roman" panose="02020603050405020304" pitchFamily="18" charset="0"/>
              </a:rPr>
              <a:t> Latvijas Republikas valdības un Krievijas Federācijas valdības vienošanās </a:t>
            </a:r>
            <a:r>
              <a:rPr lang="lv-LV" sz="2400" dirty="0" smtClean="0">
                <a:latin typeface="Times New Roman" panose="02020603050405020304" pitchFamily="18" charset="0"/>
                <a:cs typeface="Times New Roman" panose="02020603050405020304" pitchFamily="18" charset="0"/>
              </a:rPr>
              <a:t>ietvaros par Latvijas Republikas un Krievijas Federācijas pierobežas teritoriju iedzīvotāju savstarpējo braucienu vienkāršošanu:</a:t>
            </a:r>
          </a:p>
          <a:p>
            <a:pPr algn="just">
              <a:spcBef>
                <a:spcPts val="0"/>
              </a:spcBef>
              <a:buFontTx/>
              <a:buChar char="-"/>
            </a:pPr>
            <a:endParaRPr lang="lv-LV" sz="2400" i="1" dirty="0" smtClean="0">
              <a:latin typeface="Times New Roman" panose="02020603050405020304" pitchFamily="18" charset="0"/>
              <a:cs typeface="Times New Roman" panose="02020603050405020304" pitchFamily="18" charset="0"/>
            </a:endParaRPr>
          </a:p>
          <a:p>
            <a:pPr algn="just">
              <a:spcBef>
                <a:spcPts val="0"/>
              </a:spcBef>
              <a:buFontTx/>
              <a:buChar char="-"/>
            </a:pPr>
            <a:r>
              <a:rPr lang="lv-LV" sz="2400" b="1" i="1" u="sng" dirty="0" smtClean="0">
                <a:latin typeface="Times New Roman" panose="02020603050405020304" pitchFamily="18" charset="0"/>
                <a:cs typeface="Times New Roman" panose="02020603050405020304" pitchFamily="18" charset="0"/>
              </a:rPr>
              <a:t>Pašvaldības</a:t>
            </a:r>
            <a:r>
              <a:rPr lang="lv-LV" sz="2400" i="1" dirty="0" smtClean="0">
                <a:latin typeface="Times New Roman" panose="02020603050405020304" pitchFamily="18" charset="0"/>
                <a:cs typeface="Times New Roman" panose="02020603050405020304" pitchFamily="18" charset="0"/>
              </a:rPr>
              <a:t> iesniedz Valsts robežsardzei Latvijas </a:t>
            </a:r>
            <a:r>
              <a:rPr lang="lv-LV" sz="2400" i="1" dirty="0">
                <a:latin typeface="Times New Roman" panose="02020603050405020304" pitchFamily="18" charset="0"/>
                <a:cs typeface="Times New Roman" panose="02020603050405020304" pitchFamily="18" charset="0"/>
              </a:rPr>
              <a:t>pierobežas teritoriju iedzīvotāju </a:t>
            </a:r>
            <a:r>
              <a:rPr lang="lv-LV" sz="2400" i="1" dirty="0" smtClean="0">
                <a:latin typeface="Times New Roman" panose="02020603050405020304" pitchFamily="18" charset="0"/>
                <a:cs typeface="Times New Roman" panose="02020603050405020304" pitchFamily="18" charset="0"/>
              </a:rPr>
              <a:t>sarakstus </a:t>
            </a:r>
            <a:r>
              <a:rPr lang="lv-LV" sz="2400" i="1" dirty="0" smtClean="0">
                <a:solidFill>
                  <a:prstClr val="black"/>
                </a:solidFill>
                <a:latin typeface="Times New Roman" panose="02020603050405020304" pitchFamily="18" charset="0"/>
                <a:cs typeface="Times New Roman" panose="02020603050405020304" pitchFamily="18" charset="0"/>
              </a:rPr>
              <a:t>vietējās </a:t>
            </a:r>
            <a:r>
              <a:rPr lang="lv-LV" sz="2400" i="1" dirty="0">
                <a:solidFill>
                  <a:prstClr val="black"/>
                </a:solidFill>
                <a:latin typeface="Times New Roman" panose="02020603050405020304" pitchFamily="18" charset="0"/>
                <a:cs typeface="Times New Roman" panose="02020603050405020304" pitchFamily="18" charset="0"/>
              </a:rPr>
              <a:t>pierobežas satiksmes </a:t>
            </a:r>
            <a:r>
              <a:rPr lang="lv-LV" sz="2400" i="1" dirty="0" smtClean="0">
                <a:solidFill>
                  <a:prstClr val="black"/>
                </a:solidFill>
                <a:latin typeface="Times New Roman" panose="02020603050405020304" pitchFamily="18" charset="0"/>
                <a:cs typeface="Times New Roman" panose="02020603050405020304" pitchFamily="18" charset="0"/>
              </a:rPr>
              <a:t>atļaujas izsniegšanai</a:t>
            </a:r>
            <a:r>
              <a:rPr lang="lv-LV" sz="2400" i="1" dirty="0" smtClean="0">
                <a:latin typeface="Times New Roman" panose="02020603050405020304" pitchFamily="18" charset="0"/>
                <a:cs typeface="Times New Roman" panose="02020603050405020304" pitchFamily="18" charset="0"/>
              </a:rPr>
              <a:t>;</a:t>
            </a:r>
          </a:p>
          <a:p>
            <a:pPr algn="just">
              <a:spcBef>
                <a:spcPts val="0"/>
              </a:spcBef>
              <a:buFontTx/>
              <a:buChar char="-"/>
            </a:pPr>
            <a:endParaRPr lang="lv-LV" sz="2400" i="1" dirty="0">
              <a:latin typeface="Times New Roman" panose="02020603050405020304" pitchFamily="18" charset="0"/>
              <a:cs typeface="Times New Roman" panose="02020603050405020304" pitchFamily="18" charset="0"/>
            </a:endParaRPr>
          </a:p>
          <a:p>
            <a:pPr algn="just">
              <a:spcBef>
                <a:spcPts val="0"/>
              </a:spcBef>
              <a:buFontTx/>
              <a:buChar char="-"/>
            </a:pPr>
            <a:r>
              <a:rPr lang="lv-LV" sz="2400" b="1" i="1" u="sng" dirty="0" smtClean="0">
                <a:solidFill>
                  <a:prstClr val="black"/>
                </a:solidFill>
                <a:latin typeface="Times New Roman" panose="02020603050405020304" pitchFamily="18" charset="0"/>
                <a:cs typeface="Times New Roman" panose="02020603050405020304" pitchFamily="18" charset="0"/>
              </a:rPr>
              <a:t>Valsts robežsardze</a:t>
            </a:r>
            <a:r>
              <a:rPr lang="lv-LV" sz="2400" i="1" dirty="0" smtClean="0">
                <a:solidFill>
                  <a:prstClr val="black"/>
                </a:solidFill>
                <a:latin typeface="Times New Roman" panose="02020603050405020304" pitchFamily="18" charset="0"/>
                <a:cs typeface="Times New Roman" panose="02020603050405020304" pitchFamily="18" charset="0"/>
              </a:rPr>
              <a:t>:</a:t>
            </a:r>
          </a:p>
          <a:p>
            <a:pPr marL="540000" indent="-457200" algn="just">
              <a:spcBef>
                <a:spcPts val="0"/>
              </a:spcBef>
              <a:buFont typeface="+mj-lt"/>
              <a:buAutoNum type="arabicPeriod"/>
            </a:pPr>
            <a:r>
              <a:rPr lang="lv-LV" sz="2400" i="1" dirty="0" smtClean="0">
                <a:solidFill>
                  <a:prstClr val="black"/>
                </a:solidFill>
                <a:latin typeface="Times New Roman" panose="02020603050405020304" pitchFamily="18" charset="0"/>
                <a:cs typeface="Times New Roman" panose="02020603050405020304" pitchFamily="18" charset="0"/>
              </a:rPr>
              <a:t>veic sarakstu pārbaudi informācijas sistēmās;</a:t>
            </a:r>
          </a:p>
          <a:p>
            <a:pPr marL="540000" indent="-457200" algn="just">
              <a:spcBef>
                <a:spcPts val="0"/>
              </a:spcBef>
              <a:buFont typeface="+mj-lt"/>
              <a:buAutoNum type="arabicPeriod"/>
            </a:pPr>
            <a:r>
              <a:rPr lang="lv-LV" sz="2400" i="1" dirty="0" smtClean="0">
                <a:solidFill>
                  <a:prstClr val="black"/>
                </a:solidFill>
                <a:latin typeface="Times New Roman" panose="02020603050405020304" pitchFamily="18" charset="0"/>
                <a:cs typeface="Times New Roman" panose="02020603050405020304" pitchFamily="18" charset="0"/>
              </a:rPr>
              <a:t>iesniedz sarakstu </a:t>
            </a:r>
            <a:r>
              <a:rPr lang="lv-LV" sz="2400" i="1" dirty="0" smtClean="0">
                <a:latin typeface="Times New Roman" panose="02020603050405020304" pitchFamily="18" charset="0"/>
                <a:cs typeface="Times New Roman" panose="02020603050405020304" pitchFamily="18" charset="0"/>
              </a:rPr>
              <a:t>Latvijas </a:t>
            </a:r>
            <a:r>
              <a:rPr lang="lv-LV" sz="2400" i="1" dirty="0">
                <a:latin typeface="Times New Roman" panose="02020603050405020304" pitchFamily="18" charset="0"/>
                <a:cs typeface="Times New Roman" panose="02020603050405020304" pitchFamily="18" charset="0"/>
              </a:rPr>
              <a:t>Republikas </a:t>
            </a:r>
            <a:r>
              <a:rPr lang="lv-LV" sz="2400" i="1" dirty="0" smtClean="0">
                <a:latin typeface="Times New Roman" panose="02020603050405020304" pitchFamily="18" charset="0"/>
                <a:cs typeface="Times New Roman" panose="02020603050405020304" pitchFamily="18" charset="0"/>
              </a:rPr>
              <a:t>Pilnvarotajam </a:t>
            </a:r>
            <a:r>
              <a:rPr lang="lv-LV" sz="2400" i="1" dirty="0">
                <a:latin typeface="Times New Roman" panose="02020603050405020304" pitchFamily="18" charset="0"/>
                <a:cs typeface="Times New Roman" panose="02020603050405020304" pitchFamily="18" charset="0"/>
              </a:rPr>
              <a:t>robežas </a:t>
            </a:r>
            <a:r>
              <a:rPr lang="lv-LV" sz="2400" i="1" dirty="0" smtClean="0">
                <a:latin typeface="Times New Roman" panose="02020603050405020304" pitchFamily="18" charset="0"/>
                <a:cs typeface="Times New Roman" panose="02020603050405020304" pitchFamily="18" charset="0"/>
              </a:rPr>
              <a:t>pārstāvim </a:t>
            </a:r>
            <a:r>
              <a:rPr lang="lv-LV" sz="2400" i="1" dirty="0">
                <a:latin typeface="Times New Roman" panose="02020603050405020304" pitchFamily="18" charset="0"/>
                <a:cs typeface="Times New Roman" panose="02020603050405020304" pitchFamily="18" charset="0"/>
              </a:rPr>
              <a:t>uz Latvijas Republikas </a:t>
            </a:r>
            <a:r>
              <a:rPr lang="lv-LV" sz="2400" i="1" dirty="0" smtClean="0">
                <a:latin typeface="Times New Roman" panose="02020603050405020304" pitchFamily="18" charset="0"/>
                <a:cs typeface="Times New Roman" panose="02020603050405020304" pitchFamily="18" charset="0"/>
              </a:rPr>
              <a:t>Krievijas </a:t>
            </a:r>
            <a:r>
              <a:rPr lang="lv-LV" sz="2400" i="1" dirty="0">
                <a:latin typeface="Times New Roman" panose="02020603050405020304" pitchFamily="18" charset="0"/>
                <a:cs typeface="Times New Roman" panose="02020603050405020304" pitchFamily="18" charset="0"/>
              </a:rPr>
              <a:t>Federācijas valsts </a:t>
            </a:r>
            <a:r>
              <a:rPr lang="lv-LV" sz="2400" i="1" dirty="0" smtClean="0">
                <a:latin typeface="Times New Roman" panose="02020603050405020304" pitchFamily="18" charset="0"/>
                <a:cs typeface="Times New Roman" panose="02020603050405020304" pitchFamily="18" charset="0"/>
              </a:rPr>
              <a:t>robežas;</a:t>
            </a:r>
          </a:p>
          <a:p>
            <a:pPr marL="540000" indent="-457200" algn="just">
              <a:spcBef>
                <a:spcPts val="0"/>
              </a:spcBef>
              <a:buFont typeface="+mj-lt"/>
              <a:buAutoNum type="arabicPeriod"/>
            </a:pPr>
            <a:r>
              <a:rPr lang="lv-LV" sz="2400" i="1" dirty="0" smtClean="0">
                <a:solidFill>
                  <a:prstClr val="black"/>
                </a:solidFill>
                <a:latin typeface="Times New Roman" panose="02020603050405020304" pitchFamily="18" charset="0"/>
                <a:cs typeface="Times New Roman" panose="02020603050405020304" pitchFamily="18" charset="0"/>
              </a:rPr>
              <a:t>veic </a:t>
            </a:r>
            <a:r>
              <a:rPr lang="lv-LV" sz="2400" i="1" dirty="0">
                <a:solidFill>
                  <a:prstClr val="black"/>
                </a:solidFill>
                <a:latin typeface="Times New Roman" panose="02020603050405020304" pitchFamily="18" charset="0"/>
                <a:cs typeface="Times New Roman" panose="02020603050405020304" pitchFamily="18" charset="0"/>
              </a:rPr>
              <a:t>personu </a:t>
            </a:r>
            <a:r>
              <a:rPr lang="lv-LV" sz="2400" i="1" dirty="0" smtClean="0">
                <a:solidFill>
                  <a:prstClr val="black"/>
                </a:solidFill>
                <a:latin typeface="Times New Roman" panose="02020603050405020304" pitchFamily="18" charset="0"/>
                <a:cs typeface="Times New Roman" panose="02020603050405020304" pitchFamily="18" charset="0"/>
              </a:rPr>
              <a:t>uzturēšanās kontroli </a:t>
            </a:r>
            <a:r>
              <a:rPr lang="lv-LV" sz="2400" i="1" dirty="0">
                <a:solidFill>
                  <a:prstClr val="black"/>
                </a:solidFill>
                <a:latin typeface="Times New Roman" panose="02020603050405020304" pitchFamily="18" charset="0"/>
                <a:cs typeface="Times New Roman" panose="02020603050405020304" pitchFamily="18" charset="0"/>
              </a:rPr>
              <a:t>pierobežas teritorijā 90 dienas 180 dienu laika posmā</a:t>
            </a:r>
            <a:r>
              <a:rPr lang="lv-LV" sz="2400" i="1" dirty="0" smtClean="0">
                <a:solidFill>
                  <a:prstClr val="black"/>
                </a:solidFill>
                <a:latin typeface="Times New Roman" panose="02020603050405020304" pitchFamily="18" charset="0"/>
                <a:cs typeface="Times New Roman" panose="02020603050405020304" pitchFamily="18" charset="0"/>
              </a:rPr>
              <a:t>.</a:t>
            </a:r>
            <a:endParaRPr lang="lv-LV" sz="2400" i="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985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447800"/>
            <a:ext cx="8229600" cy="5257800"/>
          </a:xfrm>
        </p:spPr>
        <p:txBody>
          <a:bodyPr/>
          <a:lstStyle/>
          <a:p>
            <a:pPr algn="just">
              <a:lnSpc>
                <a:spcPct val="107000"/>
              </a:lnSpc>
              <a:spcAft>
                <a:spcPts val="0"/>
              </a:spcAft>
            </a:pPr>
            <a:r>
              <a:rPr lang="lv-LV" sz="2400" dirty="0" smtClean="0">
                <a:latin typeface="Times New Roman" panose="02020603050405020304" pitchFamily="18" charset="0"/>
                <a:ea typeface="Times New Roman" panose="02020603050405020304" pitchFamily="18" charset="0"/>
                <a:cs typeface="Times New Roman" panose="02020603050405020304" pitchFamily="18" charset="0"/>
              </a:rPr>
              <a:t>Bāriņtiesas pārstāvju sadarbība darbā ar nepilngadīgām personām (bez vecākiem), </a:t>
            </a:r>
            <a:r>
              <a:rPr lang="lv-LV" sz="2400" dirty="0">
                <a:latin typeface="Times New Roman" panose="02020603050405020304" pitchFamily="18" charset="0"/>
                <a:ea typeface="Times New Roman" panose="02020603050405020304" pitchFamily="18" charset="0"/>
                <a:cs typeface="Times New Roman" panose="02020603050405020304" pitchFamily="18" charset="0"/>
              </a:rPr>
              <a:t>kuras </a:t>
            </a:r>
            <a:r>
              <a:rPr lang="lv-LV" sz="2400" dirty="0" smtClean="0">
                <a:latin typeface="Times New Roman" panose="02020603050405020304" pitchFamily="18" charset="0"/>
                <a:ea typeface="Times New Roman" panose="02020603050405020304" pitchFamily="18" charset="0"/>
                <a:cs typeface="Times New Roman" panose="02020603050405020304" pitchFamily="18" charset="0"/>
              </a:rPr>
              <a:t>aizturēja Valsts robežsardze, lai nodrošināt procesuālo darbību veikšanu atbilstoši normatīvo aktu prasībām - </a:t>
            </a:r>
            <a:r>
              <a:rPr lang="lv-LV" sz="2400" i="1" dirty="0" smtClean="0">
                <a:latin typeface="Times New Roman" panose="02020603050405020304" pitchFamily="18" charset="0"/>
                <a:ea typeface="Times New Roman" panose="02020603050405020304" pitchFamily="18" charset="0"/>
                <a:cs typeface="Times New Roman" panose="02020603050405020304" pitchFamily="18" charset="0"/>
              </a:rPr>
              <a:t>piemēram par </a:t>
            </a:r>
            <a:r>
              <a:rPr lang="lv-LV" sz="2400" i="1" dirty="0">
                <a:latin typeface="Times New Roman" panose="02020603050405020304" pitchFamily="18" charset="0"/>
                <a:ea typeface="Times New Roman" panose="02020603050405020304" pitchFamily="18" charset="0"/>
                <a:cs typeface="Times New Roman" panose="02020603050405020304" pitchFamily="18" charset="0"/>
              </a:rPr>
              <a:t>nelikumīgu valsts robežas </a:t>
            </a:r>
            <a:r>
              <a:rPr lang="lv-LV" sz="2400" i="1" dirty="0" smtClean="0">
                <a:latin typeface="Times New Roman" panose="02020603050405020304" pitchFamily="18" charset="0"/>
                <a:ea typeface="Times New Roman" panose="02020603050405020304" pitchFamily="18" charset="0"/>
                <a:cs typeface="Times New Roman" panose="02020603050405020304" pitchFamily="18" charset="0"/>
              </a:rPr>
              <a:t>šķērsošanu vai patvēruma pieprasīšanas gadījumos </a:t>
            </a:r>
            <a:r>
              <a:rPr lang="lv-LV" sz="2400" dirty="0">
                <a:latin typeface="Times New Roman" panose="02020603050405020304" pitchFamily="18" charset="0"/>
                <a:ea typeface="Times New Roman" panose="02020603050405020304" pitchFamily="18" charset="0"/>
                <a:cs typeface="Times New Roman" panose="02020603050405020304" pitchFamily="18" charset="0"/>
              </a:rPr>
              <a:t>(Ludzas, Zilupes, Daugavpils pilsētas un Feimaņu pagasts). </a:t>
            </a:r>
            <a:endParaRPr lang="lv-LV"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buFontTx/>
              <a:buChar char="-"/>
            </a:pPr>
            <a:r>
              <a:rPr lang="lv-LV" sz="2400" i="1" dirty="0" smtClean="0">
                <a:latin typeface="Times New Roman" panose="02020603050405020304" pitchFamily="18" charset="0"/>
                <a:cs typeface="Times New Roman" panose="02020603050405020304" pitchFamily="18" charset="0"/>
              </a:rPr>
              <a:t>Bāriņtiesa </a:t>
            </a:r>
            <a:r>
              <a:rPr lang="lv-LV" sz="2400" i="1" dirty="0">
                <a:latin typeface="Times New Roman" panose="02020603050405020304" pitchFamily="18" charset="0"/>
                <a:cs typeface="Times New Roman" panose="02020603050405020304" pitchFamily="18" charset="0"/>
              </a:rPr>
              <a:t>lemj par aizbildnības nodibināšanu un aizbildņa iecelšanu, piedalās lietas izskatīšanā </a:t>
            </a:r>
            <a:r>
              <a:rPr lang="lv-LV" sz="2400" i="1" dirty="0" smtClean="0">
                <a:latin typeface="Times New Roman" panose="02020603050405020304" pitchFamily="18" charset="0"/>
                <a:cs typeface="Times New Roman" panose="02020603050405020304" pitchFamily="18" charset="0"/>
              </a:rPr>
              <a:t>tiesā</a:t>
            </a:r>
            <a:r>
              <a:rPr lang="lv-LV" sz="2400" i="1"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Aft>
                <a:spcPts val="0"/>
              </a:spcAft>
              <a:buFontTx/>
              <a:buChar char="-"/>
            </a:pPr>
            <a:endParaRPr lang="lv-LV" sz="2400"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endParaRPr lang="lv-LV"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Aft>
                <a:spcPts val="0"/>
              </a:spcAft>
            </a:pPr>
            <a:endParaRPr lang="lv-LV"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endParaRPr lang="lv-LV"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1190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57200" y="533400"/>
            <a:ext cx="8229600" cy="5410200"/>
          </a:xfrm>
        </p:spPr>
        <p:txBody>
          <a:bodyPr/>
          <a:lstStyle/>
          <a:p>
            <a:pPr marL="0" indent="-342900">
              <a:spcBef>
                <a:spcPts val="0"/>
              </a:spcBef>
              <a:spcAft>
                <a:spcPts val="0"/>
              </a:spcAft>
              <a:buFont typeface="Wingdings" panose="05000000000000000000" pitchFamily="2" charset="2"/>
              <a:buChar char="Ø"/>
            </a:pPr>
            <a:r>
              <a:rPr lang="lv-LV" sz="2800" b="1" i="1" dirty="0" smtClean="0">
                <a:latin typeface="Times New Roman" panose="02020603050405020304" pitchFamily="18" charset="0"/>
                <a:ea typeface="Calibri" panose="020F0502020204030204" pitchFamily="34" charset="0"/>
                <a:cs typeface="Times New Roman" panose="02020603050405020304" pitchFamily="18" charset="0"/>
              </a:rPr>
              <a:t>2. Civilās aizsardzības likums</a:t>
            </a:r>
            <a:endParaRPr lang="lv-LV" sz="2800" b="1" i="1"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190500" algn="just">
              <a:spcBef>
                <a:spcPts val="0"/>
              </a:spcBef>
              <a:spcAft>
                <a:spcPts val="0"/>
              </a:spcAft>
            </a:pPr>
            <a:r>
              <a:rPr lang="lv-LV" sz="2400" dirty="0">
                <a:latin typeface="Times New Roman" panose="02020603050405020304" pitchFamily="18" charset="0"/>
                <a:cs typeface="Times New Roman" panose="02020603050405020304" pitchFamily="18" charset="0"/>
              </a:rPr>
              <a:t>Likuma mērķis ir radīt civilās aizsardzības sistēmu katastrofu pārvaldīšanai, nodrošinot tās darbības tiesiskos un organizatoriskos pamatus cilvēku, īpašuma un vides aizsardzībai katastrofu gadījumos un pastāvot katastrofas draudiem</a:t>
            </a:r>
            <a:r>
              <a:rPr lang="lv-LV" sz="2400" dirty="0" smtClean="0">
                <a:latin typeface="Times New Roman" panose="02020603050405020304" pitchFamily="18" charset="0"/>
                <a:cs typeface="Times New Roman" panose="02020603050405020304" pitchFamily="18" charset="0"/>
              </a:rPr>
              <a:t>.</a:t>
            </a:r>
          </a:p>
          <a:p>
            <a:pPr marL="0" indent="0" algn="just">
              <a:spcBef>
                <a:spcPts val="0"/>
              </a:spcBef>
              <a:spcAft>
                <a:spcPts val="0"/>
              </a:spcAft>
              <a:buNone/>
            </a:pPr>
            <a:endParaRPr lang="lv-LV" sz="2400" dirty="0" smtClean="0">
              <a:latin typeface="Times New Roman" panose="02020603050405020304" pitchFamily="18" charset="0"/>
              <a:cs typeface="Times New Roman" panose="02020603050405020304" pitchFamily="18" charset="0"/>
            </a:endParaRPr>
          </a:p>
          <a:p>
            <a:pPr marL="0" indent="0">
              <a:buNone/>
            </a:pPr>
            <a:r>
              <a:rPr lang="lv-LV" sz="2400" b="1" dirty="0">
                <a:latin typeface="Times New Roman" panose="02020603050405020304" pitchFamily="18" charset="0"/>
                <a:cs typeface="Times New Roman" panose="02020603050405020304" pitchFamily="18" charset="0"/>
              </a:rPr>
              <a:t>Civilās aizsardzības sistēmas galvenie uzdevumi:</a:t>
            </a:r>
            <a:endParaRPr lang="lv-LV" sz="2400" dirty="0">
              <a:latin typeface="Times New Roman" panose="02020603050405020304" pitchFamily="18" charset="0"/>
              <a:cs typeface="Times New Roman" panose="02020603050405020304" pitchFamily="18" charset="0"/>
            </a:endParaRPr>
          </a:p>
          <a:p>
            <a:r>
              <a:rPr lang="lv-LV" sz="2400" dirty="0">
                <a:latin typeface="Times New Roman" panose="02020603050405020304" pitchFamily="18" charset="0"/>
                <a:cs typeface="Times New Roman" panose="02020603050405020304" pitchFamily="18" charset="0"/>
              </a:rPr>
              <a:t>Veikt katastrofu pārvaldīšanu;</a:t>
            </a:r>
          </a:p>
          <a:p>
            <a:r>
              <a:rPr lang="lv-LV" sz="2400" dirty="0">
                <a:latin typeface="Times New Roman" panose="02020603050405020304" pitchFamily="18" charset="0"/>
                <a:cs typeface="Times New Roman" panose="02020603050405020304" pitchFamily="18" charset="0"/>
              </a:rPr>
              <a:t>sniegt palīdzību katastrofās cietušajiem;</a:t>
            </a:r>
          </a:p>
          <a:p>
            <a:r>
              <a:rPr lang="lv-LV" sz="2400" dirty="0">
                <a:latin typeface="Times New Roman" panose="02020603050405020304" pitchFamily="18" charset="0"/>
                <a:cs typeface="Times New Roman" panose="02020603050405020304" pitchFamily="18" charset="0"/>
              </a:rPr>
              <a:t>samazināt katastrofu radīto un iespējamo kaitējumu īpašumam un videi;</a:t>
            </a:r>
          </a:p>
          <a:p>
            <a:r>
              <a:rPr lang="lv-LV" sz="2400" dirty="0">
                <a:latin typeface="Times New Roman" panose="02020603050405020304" pitchFamily="18" charset="0"/>
                <a:cs typeface="Times New Roman" panose="02020603050405020304" pitchFamily="18" charset="0"/>
              </a:rPr>
              <a:t>ja noticis militārs iebrukums vai sācies karš, — atbalstīt ar resursiem Nacionālos bruņotos spēkus</a:t>
            </a:r>
            <a:r>
              <a:rPr lang="lv-LV" sz="2400" dirty="0" smtClean="0">
                <a:latin typeface="Times New Roman" panose="02020603050405020304" pitchFamily="18" charset="0"/>
                <a:cs typeface="Times New Roman" panose="02020603050405020304" pitchFamily="18" charset="0"/>
              </a:rPr>
              <a:t>.</a:t>
            </a:r>
            <a:endParaRPr lang="lv-LV"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173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8505</TotalTime>
  <Words>943</Words>
  <Application>Microsoft Office PowerPoint</Application>
  <PresentationFormat>Slaidrāde ekrānā (4:3)</PresentationFormat>
  <Paragraphs>130</Paragraphs>
  <Slides>17</Slides>
  <Notes>7</Notes>
  <HiddenSlides>0</HiddenSlides>
  <MMClips>0</MMClips>
  <ScaleCrop>false</ScaleCrop>
  <HeadingPairs>
    <vt:vector size="6" baseType="variant">
      <vt:variant>
        <vt:lpstr>Lietotie fonti</vt:lpstr>
      </vt:variant>
      <vt:variant>
        <vt:i4>6</vt:i4>
      </vt:variant>
      <vt:variant>
        <vt:lpstr>Dizains</vt:lpstr>
      </vt:variant>
      <vt:variant>
        <vt:i4>2</vt:i4>
      </vt:variant>
      <vt:variant>
        <vt:lpstr>Slaidu virsraksti</vt:lpstr>
      </vt:variant>
      <vt:variant>
        <vt:i4>17</vt:i4>
      </vt:variant>
    </vt:vector>
  </HeadingPairs>
  <TitlesOfParts>
    <vt:vector size="25" baseType="lpstr">
      <vt:lpstr>Arial</vt:lpstr>
      <vt:lpstr>Calibri</vt:lpstr>
      <vt:lpstr>Georgia</vt:lpstr>
      <vt:lpstr>Lucida Sans Unicode</vt:lpstr>
      <vt:lpstr>Times New Roman</vt:lpstr>
      <vt:lpstr>Wingdings</vt:lpstr>
      <vt:lpstr>Office Theme</vt:lpstr>
      <vt:lpstr>1_Office Theme</vt:lpstr>
      <vt:lpstr>Sadarbība ar pašvaldībām </vt:lpstr>
      <vt:lpstr>PowerPoint prezentācija</vt:lpstr>
      <vt:lpstr>Ludzas pārvaldes sadarbība</vt:lpstr>
      <vt:lpstr>Sadarbības tiesiskais regulējums</vt:lpstr>
      <vt:lpstr>PowerPoint prezentācija</vt:lpstr>
      <vt:lpstr>Sadarbības realizācija</vt:lpstr>
      <vt:lpstr>PowerPoint prezentācija</vt:lpstr>
      <vt:lpstr>PowerPoint prezentācija</vt:lpstr>
      <vt:lpstr>PowerPoint prezentācija</vt:lpstr>
      <vt:lpstr>Sadarbības realizācija</vt:lpstr>
      <vt:lpstr>PowerPoint prezentācija</vt:lpstr>
      <vt:lpstr>Sadarbības realizācija</vt:lpstr>
      <vt:lpstr>PowerPoint prezentācija</vt:lpstr>
      <vt:lpstr>Citi sadarbības ietvaros realizētie pasākumi</vt:lpstr>
      <vt:lpstr>PowerPoint prezentācija</vt:lpstr>
      <vt:lpstr>PowerPoint prezentācija</vt:lpstr>
      <vt:lpstr>PowerPoint prezentācija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Diana Safonova</cp:lastModifiedBy>
  <cp:revision>587</cp:revision>
  <cp:lastPrinted>2015-12-16T06:53:08Z</cp:lastPrinted>
  <dcterms:created xsi:type="dcterms:W3CDTF">2006-08-16T00:00:00Z</dcterms:created>
  <dcterms:modified xsi:type="dcterms:W3CDTF">2016-06-10T05:33:49Z</dcterms:modified>
</cp:coreProperties>
</file>