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70" r:id="rId5"/>
    <p:sldId id="271" r:id="rId6"/>
    <p:sldId id="269" r:id="rId7"/>
    <p:sldId id="280" r:id="rId8"/>
    <p:sldId id="274" r:id="rId9"/>
    <p:sldId id="276" r:id="rId10"/>
    <p:sldId id="279" r:id="rId11"/>
    <p:sldId id="285" r:id="rId12"/>
    <p:sldId id="284" r:id="rId13"/>
    <p:sldId id="282" r:id="rId14"/>
    <p:sldId id="28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ja Fonteina Kazeka" initials="" lastIdx="1" clrIdx="0"/>
  <p:cmAuthor id="2" name="Māra Deksne" initials="MD" lastIdx="1" clrIdx="1">
    <p:extLst>
      <p:ext uri="{19B8F6BF-5375-455C-9EA6-DF929625EA0E}">
        <p15:presenceInfo xmlns:p15="http://schemas.microsoft.com/office/powerpoint/2012/main" userId="S::mara.deksne@baltijaskrasti.lv::af3a630f-8055-42a6-8004-bf1b660b4d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CE0"/>
    <a:srgbClr val="5A6772"/>
    <a:srgbClr val="748390"/>
    <a:srgbClr val="E1E4E7"/>
    <a:srgbClr val="909CA6"/>
    <a:srgbClr val="7F8D99"/>
    <a:srgbClr val="C3C9CF"/>
    <a:srgbClr val="B2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06" d="100"/>
          <a:sy n="106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5DD80-718A-43C1-9A34-18C3E7F89E78}" type="datetimeFigureOut">
              <a:rPr lang="en-US" smtClean="0"/>
              <a:t>12/16/21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65311-1A86-4096-8E96-774F29B52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1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e169ef32f9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ge169ef32f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e169ef32f9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ge169ef32f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038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16C5-3E34-47DD-92FA-17B9CC1A3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69EB7-3C9E-456B-998B-E0A6EEC1D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6D92A-391C-40DA-BE2D-EB39340E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5BA4-EB18-4AE3-A596-6E4656AE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69D22-2804-492A-9AF3-44657F68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7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F1A9-CB60-4F1F-8F71-D805CC78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BA718-EE83-4142-A8BD-184C7B2DB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E3578-5646-4B7A-9188-CE73EB58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C3EA4-3900-4847-BA48-64F455FE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DF85C-113A-47BB-9F7F-9D35539C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4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2F7256-F4A0-451A-868F-6C582FB10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0EEA7-5079-4B91-A948-621B1E8B5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10CE0-F918-41B5-AEC9-C80485D9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F4FE6-757B-4829-B340-5354DB61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8D54-5F1D-4BCF-96BD-0DAD9A07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1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0284-2F1A-49F1-8E40-B629101D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7F79-74F8-47CA-929B-E46CA1297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CC5C3-B5A3-4F86-9C2E-941CD344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5C0D3-FFD0-4093-A37C-6CF3070F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4F005-767B-469C-8F7D-FFCF442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6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0790-AEEF-4CB4-BC8C-A49176E4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1993A-FA6A-4B32-AF8D-AA2CE34A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D79CD-9114-4254-8B05-AF111DD7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BCA1-D73D-428C-8104-22E90D84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89768-9A33-406E-ACBF-C8511C11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6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7AAC-5531-49B4-805A-58D7EB47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900C5-07B2-45DB-8C92-83C4411CE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2220C-8044-4ACD-93DB-62DE858E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21761-A45B-4C54-8FE9-5A8CB248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64B86-038B-400E-A534-65555349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EE7EC-3F2B-4C43-AA70-AC091A63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9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391F-715F-48E3-A58D-E11E803C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BB613-2780-430B-B4EF-AEC516AE6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5B2DE-3CBF-4E10-8019-68100ADD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D5B09-73FC-4DEC-A816-7139973E9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9BAD6-30C4-4F74-95EB-A2DDB13E2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77465D-6AEC-46D5-937D-7B77AC2F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4908B-DCFD-43E3-BBD2-3F280A4D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6E7D1-8E4F-4D5D-B75F-D9387F8C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8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48B3-DF2D-464F-8D4B-43EA4B93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1FAAD-00C3-4038-9DC8-F3B4290C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DC720-F3D2-45B6-B673-98C4E9EF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4FE54-9AC6-4229-8D62-457FA653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1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84F1E-AC4B-4A85-B106-66F8C3FC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50999A-2539-4C2E-8E1A-E1772C12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09539-FEF1-4762-81E0-621898C1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98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A4B5-C3C9-4419-AAC2-F84802C2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B585A-8A34-420A-8B48-305D8E03F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71580-B3DB-4242-BFAC-79B9EA01B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2B7D3-716F-4366-874F-A6A9FA08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19E80-494A-4D3B-9433-6224AFBD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4D1C2-2332-4FDF-818B-6A4C5C8C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2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F6FB-5462-4041-87BC-4F97F1FA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4BC7E-379B-470B-8DE3-48A6FF4C9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895EA-C514-4C0F-A096-4B9F4743C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2F515-46AA-490A-9381-E7B28C16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C5A92-D1C7-4947-80CE-7B4D12D2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9E858-486B-49DD-AD2C-6C971FC7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0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7F0BD-6363-45C0-86B2-0E00D280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67195-0291-421E-B7EA-11719156B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63117-F10C-4868-8A4F-07E85AADE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EAFC-6A73-4130-83F9-6438023DE92F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467F-3B11-4540-9BA0-2B2EF85B5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E621E-1EFD-42EF-A5A1-DF3CA3682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8C7B-E0B2-4FA8-95D2-9157827A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1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rozitis@pdf.lv" TargetMode="External"/><Relationship Id="rId2" Type="http://schemas.openxmlformats.org/officeDocument/2006/relationships/hyperlink" Target="mailto:Elina.konstantinov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fo.iub.gov.lv/cpv/q/55300000-3%20/clasif/mai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stinmaterialsmarketplace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epaircafe.lv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brivbode.lv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montmaina.lv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6.jpeg"/><Relationship Id="rId4" Type="http://schemas.openxmlformats.org/officeDocument/2006/relationships/image" Target="../media/image14.png"/><Relationship Id="rId9" Type="http://schemas.openxmlformats.org/officeDocument/2006/relationships/hyperlink" Target="https://www.goethe.de/ins/lv/lv/kul/sup/bd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isnstūris 7">
            <a:extLst>
              <a:ext uri="{FF2B5EF4-FFF2-40B4-BE49-F238E27FC236}">
                <a16:creationId xmlns:a16="http://schemas.microsoft.com/office/drawing/2014/main" id="{AD973FBD-17B4-4CD0-A95B-3D75E56AD4D9}"/>
              </a:ext>
            </a:extLst>
          </p:cNvPr>
          <p:cNvSpPr/>
          <p:nvPr/>
        </p:nvSpPr>
        <p:spPr>
          <a:xfrm>
            <a:off x="0" y="4255024"/>
            <a:ext cx="10049435" cy="646331"/>
          </a:xfrm>
          <a:prstGeom prst="rect">
            <a:avLst/>
          </a:prstGeom>
          <a:solidFill>
            <a:srgbClr val="9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0A61B-7BC9-4866-9917-616ADD11A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118" y="1122363"/>
            <a:ext cx="9442882" cy="2387600"/>
          </a:xfrm>
        </p:spPr>
        <p:txBody>
          <a:bodyPr>
            <a:normAutofit/>
          </a:bodyPr>
          <a:lstStyle/>
          <a:p>
            <a:r>
              <a:rPr lang="en-GB" sz="5000" dirty="0"/>
              <a:t>“</a:t>
            </a:r>
            <a:r>
              <a:rPr lang="en-GB" sz="5000" dirty="0" err="1"/>
              <a:t>Sadarbības</a:t>
            </a:r>
            <a:r>
              <a:rPr lang="en-GB" sz="5000" dirty="0"/>
              <a:t> un </a:t>
            </a:r>
            <a:r>
              <a:rPr lang="en-GB" sz="5000" dirty="0" err="1"/>
              <a:t>kapacitātes</a:t>
            </a:r>
            <a:r>
              <a:rPr lang="en-GB" sz="5000" dirty="0"/>
              <a:t> </a:t>
            </a:r>
            <a:r>
              <a:rPr lang="en-GB" sz="5000" dirty="0" err="1"/>
              <a:t>stiprināšana</a:t>
            </a:r>
            <a:r>
              <a:rPr lang="en-GB" sz="5000" dirty="0"/>
              <a:t> </a:t>
            </a:r>
            <a:r>
              <a:rPr lang="en-GB" sz="5000" dirty="0" err="1"/>
              <a:t>aprites</a:t>
            </a:r>
            <a:r>
              <a:rPr lang="en-GB" sz="5000" dirty="0"/>
              <a:t> </a:t>
            </a:r>
            <a:r>
              <a:rPr lang="en-GB" sz="5000" dirty="0" err="1"/>
              <a:t>ekonomikas</a:t>
            </a:r>
            <a:r>
              <a:rPr lang="en-GB" sz="5000" dirty="0"/>
              <a:t> </a:t>
            </a:r>
            <a:r>
              <a:rPr lang="en-GB" sz="5000" dirty="0" err="1"/>
              <a:t>jomā</a:t>
            </a:r>
            <a:r>
              <a:rPr lang="en-GB" sz="5000" dirty="0"/>
              <a:t>”</a:t>
            </a:r>
            <a:endParaRPr lang="en-GB" sz="5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F74DD-F21B-4D45-8EB6-DF8CBF376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532" y="4409906"/>
            <a:ext cx="9144000" cy="1655762"/>
          </a:xfrm>
        </p:spPr>
        <p:txBody>
          <a:bodyPr/>
          <a:lstStyle/>
          <a:p>
            <a:r>
              <a:rPr lang="lv-LV" dirty="0"/>
              <a:t>Biedrība «Baltijas krasti», 16.12.2021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4EC7B2-5835-491F-88B8-F69D69A8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5" y="5237787"/>
            <a:ext cx="2857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A72E9-4FE6-4DB9-847D-8A2225591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09" y="5299749"/>
            <a:ext cx="2274990" cy="871776"/>
          </a:xfrm>
          <a:prstGeom prst="rect">
            <a:avLst/>
          </a:prstGeom>
        </p:spPr>
      </p:pic>
      <p:pic>
        <p:nvPicPr>
          <p:cNvPr id="2052" name="Picture 4" descr="Pasaules Dabas Fonds - Home | Facebook">
            <a:extLst>
              <a:ext uri="{FF2B5EF4-FFF2-40B4-BE49-F238E27FC236}">
                <a16:creationId xmlns:a16="http://schemas.microsoft.com/office/drawing/2014/main" id="{FCE201DF-BA02-4845-990E-30F1EAF9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57" y="5171559"/>
            <a:ext cx="2102898" cy="13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ākums - Zaļā brīvība">
            <a:extLst>
              <a:ext uri="{FF2B5EF4-FFF2-40B4-BE49-F238E27FC236}">
                <a16:creationId xmlns:a16="http://schemas.microsoft.com/office/drawing/2014/main" id="{1FF7E1FE-4CF3-4824-BE78-FB1AA41FF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64" y="5171559"/>
            <a:ext cx="2817135" cy="109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A0BE6-0AA0-4B4F-89DE-E564B9C4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84" y="1585928"/>
            <a:ext cx="5421271" cy="2568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600" dirty="0">
                <a:latin typeface="+mj-lt"/>
              </a:rPr>
              <a:t>Pašvaldības var veicināt šādu iniciatīvu rašanos un ilgtspēju:</a:t>
            </a:r>
          </a:p>
          <a:p>
            <a:pPr lvl="1"/>
            <a:r>
              <a:rPr lang="lv-LV" sz="1600" dirty="0">
                <a:latin typeface="+mj-lt"/>
              </a:rPr>
              <a:t>Izplatot informāciju savos kanālos</a:t>
            </a:r>
          </a:p>
          <a:p>
            <a:pPr lvl="1"/>
            <a:r>
              <a:rPr lang="lv-LV" sz="1600" dirty="0">
                <a:latin typeface="+mj-lt"/>
              </a:rPr>
              <a:t>Piedāvājot telpas vai zemi iniciatīvu norisei</a:t>
            </a:r>
          </a:p>
          <a:p>
            <a:pPr lvl="1"/>
            <a:r>
              <a:rPr lang="lv-LV" sz="1600" dirty="0">
                <a:latin typeface="+mj-lt"/>
              </a:rPr>
              <a:t>Nodrošinot transportu materiālu/preču savākšanai </a:t>
            </a:r>
          </a:p>
          <a:p>
            <a:pPr lvl="1"/>
            <a:r>
              <a:rPr lang="lv-LV" sz="1600" dirty="0">
                <a:latin typeface="+mj-lt"/>
              </a:rPr>
              <a:t>Palīdzot veidot dialogu starp iniciatīvu organizatoriem un atkritumu </a:t>
            </a:r>
            <a:r>
              <a:rPr lang="lv-LV" sz="1600" dirty="0" err="1">
                <a:latin typeface="+mj-lt"/>
              </a:rPr>
              <a:t>apsaimniekotājiem</a:t>
            </a:r>
            <a:endParaRPr lang="lv-LV" sz="1600" dirty="0">
              <a:latin typeface="+mj-lt"/>
            </a:endParaRPr>
          </a:p>
          <a:p>
            <a:pPr lvl="1"/>
            <a:r>
              <a:rPr lang="lv-LV" sz="1600" dirty="0">
                <a:latin typeface="+mj-lt"/>
              </a:rPr>
              <a:t>Cits atbalsts</a:t>
            </a:r>
            <a:endParaRPr lang="en-US" sz="1600" dirty="0">
              <a:latin typeface="+mj-lt"/>
            </a:endParaRPr>
          </a:p>
        </p:txBody>
      </p:sp>
      <p:sp>
        <p:nvSpPr>
          <p:cNvPr id="4" name="Taisnstūris 14">
            <a:extLst>
              <a:ext uri="{FF2B5EF4-FFF2-40B4-BE49-F238E27FC236}">
                <a16:creationId xmlns:a16="http://schemas.microsoft.com/office/drawing/2014/main" id="{CA1B4A8E-EF23-4407-8B16-3B29089AC91C}"/>
              </a:ext>
            </a:extLst>
          </p:cNvPr>
          <p:cNvSpPr/>
          <p:nvPr/>
        </p:nvSpPr>
        <p:spPr>
          <a:xfrm>
            <a:off x="997284" y="702971"/>
            <a:ext cx="3245172" cy="646331"/>
          </a:xfrm>
          <a:prstGeom prst="rect">
            <a:avLst/>
          </a:prstGeom>
          <a:solidFill>
            <a:srgbClr val="D8D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+mj-lt"/>
              </a:rPr>
              <a:t>Platformas materiālu un lietu atkārtotai izmantošanai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20C3B-305A-4D7C-9274-1CEA1EADE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4" t="-3946" r="37014" b="50000"/>
          <a:stretch/>
        </p:blipFill>
        <p:spPr>
          <a:xfrm>
            <a:off x="10614756" y="5057489"/>
            <a:ext cx="1577244" cy="18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4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EF2BE39-E934-4765-8293-C70CBA613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8" t="-3945" r="-1099" b="54875"/>
          <a:stretch/>
        </p:blipFill>
        <p:spPr>
          <a:xfrm>
            <a:off x="9827528" y="5173761"/>
            <a:ext cx="2364472" cy="1684239"/>
          </a:xfrm>
          <a:prstGeom prst="rect">
            <a:avLst/>
          </a:prstGeom>
        </p:spPr>
      </p:pic>
      <p:sp>
        <p:nvSpPr>
          <p:cNvPr id="17" name="Taisnstūris 12">
            <a:extLst>
              <a:ext uri="{FF2B5EF4-FFF2-40B4-BE49-F238E27FC236}">
                <a16:creationId xmlns:a16="http://schemas.microsoft.com/office/drawing/2014/main" id="{A2739450-2929-402D-9498-6809DD33A110}"/>
              </a:ext>
            </a:extLst>
          </p:cNvPr>
          <p:cNvSpPr/>
          <p:nvPr/>
        </p:nvSpPr>
        <p:spPr>
          <a:xfrm>
            <a:off x="868680" y="257766"/>
            <a:ext cx="3245172" cy="646331"/>
          </a:xfrm>
          <a:prstGeom prst="rect">
            <a:avLst/>
          </a:prstGeom>
          <a:solidFill>
            <a:srgbClr val="B2B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+mj-lt"/>
              </a:rPr>
              <a:t>Pārtikas atkritumu mazināšana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C014E1-2C6C-46AA-B5B4-9C31C02E324D}"/>
              </a:ext>
            </a:extLst>
          </p:cNvPr>
          <p:cNvSpPr txBox="1"/>
          <p:nvPr/>
        </p:nvSpPr>
        <p:spPr>
          <a:xfrm>
            <a:off x="868680" y="1399382"/>
            <a:ext cx="77952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+mj-lt"/>
              </a:rPr>
              <a:t>Sabiedrības un ieinteresēto pušu izpratnes veicināšana </a:t>
            </a:r>
            <a:r>
              <a:rPr lang="lv-LV" dirty="0">
                <a:latin typeface="+mj-lt"/>
              </a:rPr>
              <a:t>– </a:t>
            </a:r>
          </a:p>
          <a:p>
            <a:pPr marL="354013" lvl="1" indent="-285750">
              <a:buFont typeface="Courier New" panose="02070309020205020404" pitchFamily="49" charset="0"/>
              <a:buChar char="o"/>
            </a:pPr>
            <a:r>
              <a:rPr lang="lv-LV" u="sng" dirty="0">
                <a:latin typeface="+mj-lt"/>
              </a:rPr>
              <a:t>Kampaņas un citi pasākumi </a:t>
            </a:r>
            <a:r>
              <a:rPr lang="lv-LV" dirty="0">
                <a:latin typeface="+mj-lt"/>
              </a:rPr>
              <a:t>mājsaimniecībām </a:t>
            </a:r>
            <a:r>
              <a:rPr lang="lv-LV" dirty="0">
                <a:effectLst/>
                <a:latin typeface="+mj-lt"/>
                <a:ea typeface="Times New Roman" panose="02020603050405020304" pitchFamily="18" charset="0"/>
              </a:rPr>
              <a:t>par:</a:t>
            </a:r>
          </a:p>
          <a:p>
            <a:pPr marL="628650" lvl="2" indent="-285750">
              <a:buFont typeface="Courier New" panose="02070309020205020404" pitchFamily="49" charset="0"/>
              <a:buChar char="o"/>
            </a:pPr>
            <a:r>
              <a:rPr lang="lv-LV" dirty="0">
                <a:effectLst/>
                <a:latin typeface="+mj-lt"/>
                <a:ea typeface="Times New Roman" panose="02020603050405020304" pitchFamily="18" charset="0"/>
              </a:rPr>
              <a:t>pārtikas derīguma termiņa norādēm “ieteicams līdz” un “izlietot līdz”,</a:t>
            </a:r>
          </a:p>
          <a:p>
            <a:pPr marL="628650" lvl="2" indent="-285750">
              <a:buFont typeface="Courier New" panose="02070309020205020404" pitchFamily="49" charset="0"/>
              <a:buChar char="o"/>
            </a:pPr>
            <a:r>
              <a:rPr lang="lv-LV" dirty="0">
                <a:effectLst/>
                <a:latin typeface="+mj-lt"/>
                <a:ea typeface="Times New Roman" panose="02020603050405020304" pitchFamily="18" charset="0"/>
              </a:rPr>
              <a:t>pārtikas atkritumu mazināšanu iepērkoties, uzglabājot, gatavojot, </a:t>
            </a:r>
          </a:p>
          <a:p>
            <a:pPr marL="628650" lvl="2" indent="-285750">
              <a:buFont typeface="Courier New" panose="02070309020205020404" pitchFamily="49" charset="0"/>
              <a:buChar char="o"/>
            </a:pPr>
            <a:r>
              <a:rPr lang="lv-LV" dirty="0">
                <a:effectLst/>
                <a:latin typeface="+mj-lt"/>
                <a:ea typeface="Times New Roman" panose="02020603050405020304" pitchFamily="18" charset="0"/>
              </a:rPr>
              <a:t>pārtikas atkritumu šķirošanu,</a:t>
            </a:r>
          </a:p>
          <a:p>
            <a:pPr marL="628650" lvl="2" indent="-285750">
              <a:buFont typeface="Courier New" panose="02070309020205020404" pitchFamily="49" charset="0"/>
              <a:buChar char="o"/>
            </a:pPr>
            <a:r>
              <a:rPr lang="lv-LV" dirty="0">
                <a:effectLst/>
                <a:latin typeface="+mj-lt"/>
                <a:ea typeface="Times New Roman" panose="02020603050405020304" pitchFamily="18" charset="0"/>
              </a:rPr>
              <a:t>pārtikas atkritumu atbildīgu apsaimniekošanu, </a:t>
            </a:r>
            <a:endParaRPr lang="lv-LV" u="sng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marL="354013" lvl="1" indent="-285750">
              <a:buFont typeface="Courier New" panose="02070309020205020404" pitchFamily="49" charset="0"/>
              <a:buChar char="o"/>
            </a:pPr>
            <a:r>
              <a:rPr lang="lv-LV" u="sng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Apaļā galda diskusijas </a:t>
            </a:r>
            <a:r>
              <a:rPr lang="lv-LV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mājsaimniecībām, ražotājiem, izglītības iestādēm, pašvaldībām un atkritumu apsaimniekotājiem, </a:t>
            </a:r>
          </a:p>
          <a:p>
            <a:pPr marL="354013" lvl="1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  <a:ea typeface="Calibri" panose="020F0502020204030204" pitchFamily="34" charset="0"/>
              </a:rPr>
              <a:t>Pārtikas atkritumu mazināšanā </a:t>
            </a:r>
            <a:r>
              <a:rPr lang="lv-LV" sz="1800" dirty="0">
                <a:effectLst/>
                <a:latin typeface="+mj-lt"/>
                <a:ea typeface="Calibri" panose="020F0502020204030204" pitchFamily="34" charset="0"/>
              </a:rPr>
              <a:t>ieinteresēto pušu (lauksaimnieki, ražotāji, mazumtirgotāji, pārtikas pakalpojumu sniedzēji, mājsaimniecības) </a:t>
            </a:r>
            <a:r>
              <a:rPr lang="lv-LV" sz="1800" u="sng" dirty="0">
                <a:effectLst/>
                <a:latin typeface="+mj-lt"/>
                <a:ea typeface="Calibri" panose="020F0502020204030204" pitchFamily="34" charset="0"/>
              </a:rPr>
              <a:t>tīklošanās un </a:t>
            </a:r>
            <a:r>
              <a:rPr lang="lv-LV" u="sng" dirty="0">
                <a:solidFill>
                  <a:srgbClr val="000000"/>
                </a:solidFill>
                <a:latin typeface="+mj-lt"/>
              </a:rPr>
              <a:t>p</a:t>
            </a:r>
            <a:r>
              <a:rPr lang="lv-LV" u="sng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ārtikas atkritumu mazināšanas partnerības izveide</a:t>
            </a:r>
            <a:r>
              <a:rPr lang="lv-LV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. </a:t>
            </a:r>
            <a:r>
              <a:rPr lang="lv-LV" sz="1800" dirty="0">
                <a:effectLst/>
                <a:latin typeface="+mj-lt"/>
                <a:ea typeface="Calibri" panose="020F0502020204030204" pitchFamily="34" charset="0"/>
              </a:rPr>
              <a:t>Partnerības veidošanas mērķis ir nodrošināt informācijas apmaiņu un sadarbību pārtikas atkritumu mazināšanā visā pārtikas piegādes ķēdē – “no lauka līdz galdam”, izveidojot sadarbības modeli, kas īstenojams visās pašvaldībās. </a:t>
            </a:r>
            <a:r>
              <a:rPr lang="lv-LV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P</a:t>
            </a:r>
            <a:r>
              <a:rPr lang="lv-LV" sz="1800" dirty="0">
                <a:effectLst/>
                <a:latin typeface="+mj-lt"/>
                <a:ea typeface="Calibri" panose="020F0502020204030204" pitchFamily="34" charset="0"/>
              </a:rPr>
              <a:t>artnerība nodrošinās, ka atbildība par pārtikas atkritumu mazināšanu tiks vienlīdzīgi sadalīta visām ieinteresētajām pusēm visos pārtikas piegādes ķēdes posmos. </a:t>
            </a:r>
            <a:endParaRPr lang="lv-LV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D55915-DA05-404C-98D3-7B9BCC5A0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082" y="257766"/>
            <a:ext cx="2457576" cy="1701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41E17-F9F9-486F-8401-1A125FD0F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082" y="1959653"/>
            <a:ext cx="2476627" cy="1727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6FBA7F-E078-44A5-B1EA-533CF4041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483" y="3661540"/>
            <a:ext cx="2451226" cy="17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EF2BE39-E934-4765-8293-C70CBA613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8" t="-3945" r="-1099" b="54875"/>
          <a:stretch/>
        </p:blipFill>
        <p:spPr>
          <a:xfrm>
            <a:off x="9827528" y="5173761"/>
            <a:ext cx="2364472" cy="1684239"/>
          </a:xfrm>
          <a:prstGeom prst="rect">
            <a:avLst/>
          </a:prstGeom>
        </p:spPr>
      </p:pic>
      <p:sp>
        <p:nvSpPr>
          <p:cNvPr id="17" name="Taisnstūris 12">
            <a:extLst>
              <a:ext uri="{FF2B5EF4-FFF2-40B4-BE49-F238E27FC236}">
                <a16:creationId xmlns:a16="http://schemas.microsoft.com/office/drawing/2014/main" id="{A2739450-2929-402D-9498-6809DD33A110}"/>
              </a:ext>
            </a:extLst>
          </p:cNvPr>
          <p:cNvSpPr/>
          <p:nvPr/>
        </p:nvSpPr>
        <p:spPr>
          <a:xfrm>
            <a:off x="546212" y="388620"/>
            <a:ext cx="3245172" cy="646331"/>
          </a:xfrm>
          <a:prstGeom prst="rect">
            <a:avLst/>
          </a:prstGeom>
          <a:solidFill>
            <a:srgbClr val="B2B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+mj-lt"/>
              </a:rPr>
              <a:t>Pārtikas atkritumu mazināšana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C014E1-2C6C-46AA-B5B4-9C31C02E324D}"/>
              </a:ext>
            </a:extLst>
          </p:cNvPr>
          <p:cNvSpPr txBox="1"/>
          <p:nvPr/>
        </p:nvSpPr>
        <p:spPr>
          <a:xfrm>
            <a:off x="422910" y="1224009"/>
            <a:ext cx="86753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Pārtikas </a:t>
            </a:r>
            <a:r>
              <a:rPr lang="lv-LV" b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a</a:t>
            </a:r>
            <a:r>
              <a:rPr lang="lv-LV" b="1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tkritumu mazināšanas iniciatīvas </a:t>
            </a:r>
            <a:r>
              <a:rPr lang="lv-LV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saskaņojot ar pārtikas izšķērdēšanas situāciju, vajadzībām un prioritātēm pašvaldībā</a:t>
            </a:r>
            <a:r>
              <a:rPr lang="lv-LV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pēdējā brīža tirgus,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lv-LV" sz="1800" dirty="0">
                <a:effectLst/>
                <a:latin typeface="+mj-lt"/>
                <a:ea typeface="Calibri" panose="020F0502020204030204" pitchFamily="34" charset="0"/>
              </a:rPr>
              <a:t>kulinārās laboratorijas gatavošanai no pārtikas pārpalikumiem</a:t>
            </a:r>
            <a:r>
              <a:rPr lang="lv-LV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</a:rPr>
              <a:t>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k</a:t>
            </a:r>
            <a:r>
              <a:rPr lang="lv-LV" dirty="0">
                <a:latin typeface="+mj-lt"/>
              </a:rPr>
              <a:t>opienas pārtikas ledusskapji,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kopienas komposts.</a:t>
            </a:r>
          </a:p>
          <a:p>
            <a:r>
              <a:rPr lang="lv-LV" sz="1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Motivācijas rīks pārtikas atkritumu samazināšanai:</a:t>
            </a:r>
            <a:r>
              <a:rPr lang="lv-LV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725" indent="-274638">
              <a:buFont typeface="Courier New" panose="02070309020205020404" pitchFamily="49" charset="0"/>
              <a:buChar char="o"/>
            </a:pPr>
            <a:r>
              <a:rPr lang="lv-LV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balstīts uz uzvedības ekonomikas tehniku ​​– pavirzīšanu, </a:t>
            </a:r>
          </a:p>
          <a:p>
            <a:pPr marL="720725" indent="-274638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izmantojams pārtikas atkritumu mazināšanas kampaņās,</a:t>
            </a:r>
            <a:endParaRPr lang="lv-LV" sz="18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725" indent="-274638">
              <a:buFont typeface="Courier New" panose="02070309020205020404" pitchFamily="49" charset="0"/>
              <a:buChar char="o"/>
            </a:pPr>
            <a:r>
              <a:rPr lang="lv-LV" sz="18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piedāvā motivācijas sistēmu, kas veicinās pārtikas atkritumu samazināšanas labo praksi.</a:t>
            </a:r>
          </a:p>
          <a:p>
            <a:r>
              <a:rPr lang="lv-LV" b="1" dirty="0">
                <a:latin typeface="+mj-lt"/>
              </a:rPr>
              <a:t>Pārtikas atkritumu mazināšanas aplikācija</a:t>
            </a:r>
            <a:r>
              <a:rPr lang="lv-LV" dirty="0">
                <a:latin typeface="+mj-lt"/>
              </a:rPr>
              <a:t>:</a:t>
            </a:r>
          </a:p>
          <a:p>
            <a:pPr marL="720725" indent="-34290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 izmanto</a:t>
            </a:r>
            <a:r>
              <a:rPr lang="lv-LV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kā rīku brīvprātīgo tīklojumā, lai regulāri:</a:t>
            </a:r>
          </a:p>
          <a:p>
            <a:pPr marL="1177925" lvl="1" indent="-342900">
              <a:buFont typeface="Courier New" panose="02070309020205020404" pitchFamily="49" charset="0"/>
              <a:buChar char="o"/>
            </a:pPr>
            <a:r>
              <a:rPr lang="lv-LV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noskaidrotu, kur ir patēriņam izmantojama bet lieka</a:t>
            </a:r>
            <a:r>
              <a:rPr lang="lv-LV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vai </a:t>
            </a:r>
            <a:r>
              <a:rPr lang="lv-LV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pāri palikusi pārtika (</a:t>
            </a:r>
            <a:r>
              <a:rPr lang="lv-LV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dažādu iemeslu dēļ zemnieki to nevar novākt, ražotāji – nevar safasēt vai piegādāt, ēdinātāji un tirgotāji – notirgot, mājsaimniecības – izmantot uzturā</a:t>
            </a:r>
            <a:r>
              <a:rPr lang="lv-LV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 un </a:t>
            </a:r>
          </a:p>
          <a:p>
            <a:pPr marL="1177925" lvl="1" indent="-342900">
              <a:buFont typeface="Courier New" panose="02070309020205020404" pitchFamily="49" charset="0"/>
              <a:buChar char="o"/>
            </a:pPr>
            <a:r>
              <a:rPr lang="lv-LV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nekavējoties nogādātu tiem, kam tā ir nepieciešama (</a:t>
            </a:r>
            <a:r>
              <a:rPr lang="lv-LV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kas šai rīkā ir pieteikušies vai pieteikti kā tie, kam šī pārtika ir nepieciešama uzturā</a:t>
            </a:r>
            <a:r>
              <a:rPr lang="lv-LV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97D281-D1F4-4864-A6B5-1290CB81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632" y="480060"/>
            <a:ext cx="2346046" cy="294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9DA55C-D782-4FA1-A43B-B6A407134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632" y="3577591"/>
            <a:ext cx="2381086" cy="15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EF2BE39-E934-4765-8293-C70CBA613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8" t="-3945" r="-1099" b="54875"/>
          <a:stretch/>
        </p:blipFill>
        <p:spPr>
          <a:xfrm>
            <a:off x="9827528" y="5173761"/>
            <a:ext cx="2364472" cy="1684239"/>
          </a:xfrm>
          <a:prstGeom prst="rect">
            <a:avLst/>
          </a:prstGeom>
        </p:spPr>
      </p:pic>
      <p:sp>
        <p:nvSpPr>
          <p:cNvPr id="17" name="Taisnstūris 12">
            <a:extLst>
              <a:ext uri="{FF2B5EF4-FFF2-40B4-BE49-F238E27FC236}">
                <a16:creationId xmlns:a16="http://schemas.microsoft.com/office/drawing/2014/main" id="{A2739450-2929-402D-9498-6809DD33A110}"/>
              </a:ext>
            </a:extLst>
          </p:cNvPr>
          <p:cNvSpPr/>
          <p:nvPr/>
        </p:nvSpPr>
        <p:spPr>
          <a:xfrm>
            <a:off x="486903" y="334779"/>
            <a:ext cx="3245172" cy="646331"/>
          </a:xfrm>
          <a:prstGeom prst="rect">
            <a:avLst/>
          </a:prstGeom>
          <a:solidFill>
            <a:srgbClr val="B2B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+mj-lt"/>
              </a:rPr>
              <a:t>Pārtikas atkritumu mazināšana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C014E1-2C6C-46AA-B5B4-9C31C02E324D}"/>
              </a:ext>
            </a:extLst>
          </p:cNvPr>
          <p:cNvSpPr txBox="1"/>
          <p:nvPr/>
        </p:nvSpPr>
        <p:spPr>
          <a:xfrm>
            <a:off x="486903" y="1329667"/>
            <a:ext cx="67124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b="1" dirty="0">
                <a:effectLst/>
                <a:latin typeface="+mj-lt"/>
                <a:ea typeface="Times New Roman" panose="02020603050405020304" pitchFamily="18" charset="0"/>
              </a:rPr>
              <a:t>Pārtikas atkritumu mazināšana </a:t>
            </a:r>
            <a:r>
              <a:rPr lang="lv-LV" b="1" dirty="0">
                <a:latin typeface="+mj-lt"/>
              </a:rPr>
              <a:t>izglītības iestādēs</a:t>
            </a:r>
            <a:r>
              <a:rPr lang="lv-LV" dirty="0">
                <a:latin typeface="+mj-lt"/>
              </a:rPr>
              <a:t>: </a:t>
            </a:r>
          </a:p>
          <a:p>
            <a:pPr marL="446088" indent="-285750" algn="just">
              <a:buFont typeface="Courier New" panose="02070309020205020404" pitchFamily="49" charset="0"/>
              <a:buChar char="o"/>
            </a:pPr>
            <a:r>
              <a:rPr lang="lv-LV" u="sng" dirty="0">
                <a:latin typeface="+mj-lt"/>
              </a:rPr>
              <a:t>Mācību materiāli </a:t>
            </a:r>
            <a:r>
              <a:rPr lang="lv-LV" dirty="0">
                <a:latin typeface="+mj-lt"/>
              </a:rPr>
              <a:t>saskaņā ar Skola 2030 sasniedzamajiem rezultātiem – izstrādāto materiālu aprakstīšana un publiskošana,</a:t>
            </a:r>
          </a:p>
          <a:p>
            <a:pPr marL="446088" indent="-285750" algn="just">
              <a:buFont typeface="Courier New" panose="02070309020205020404" pitchFamily="49" charset="0"/>
              <a:buChar char="o"/>
            </a:pPr>
            <a:r>
              <a:rPr lang="lv-LV" u="sng" dirty="0">
                <a:latin typeface="+mj-lt"/>
              </a:rPr>
              <a:t>Mācību semināri skolotājiem </a:t>
            </a:r>
            <a:r>
              <a:rPr lang="lv-LV" dirty="0">
                <a:latin typeface="+mj-lt"/>
              </a:rPr>
              <a:t>– kompetences pilnveide par pārtikas atkritumu mazināšanas temata integrēšanu mācību saturā,</a:t>
            </a:r>
          </a:p>
          <a:p>
            <a:pPr marL="446088" indent="-285750" algn="just">
              <a:buFont typeface="Courier New" panose="02070309020205020404" pitchFamily="49" charset="0"/>
              <a:buChar char="o"/>
            </a:pPr>
            <a:r>
              <a:rPr lang="lv-LV" u="sng" dirty="0">
                <a:latin typeface="+mj-lt"/>
              </a:rPr>
              <a:t>Plānošanas semināri skolas vadībai, administrācijai, ēdinātājiem </a:t>
            </a:r>
            <a:r>
              <a:rPr lang="lv-LV" dirty="0">
                <a:latin typeface="+mj-lt"/>
              </a:rPr>
              <a:t>par pārtikas atkritumu mazināšanas stratēģijas izstrādi izglītības iestādēs,</a:t>
            </a:r>
          </a:p>
          <a:p>
            <a:pPr marL="446088" indent="-285750" algn="just">
              <a:buFont typeface="Courier New" panose="02070309020205020404" pitchFamily="49" charset="0"/>
              <a:buChar char="o"/>
            </a:pPr>
            <a:r>
              <a:rPr lang="lv-LV" u="sng" dirty="0">
                <a:latin typeface="+mj-lt"/>
              </a:rPr>
              <a:t>Ēdināšanas principi </a:t>
            </a:r>
            <a:r>
              <a:rPr lang="lv-LV" dirty="0">
                <a:latin typeface="+mj-lt"/>
              </a:rPr>
              <a:t>par pārtikas atkritumu mazināšanu izglītības iestādēs, </a:t>
            </a:r>
          </a:p>
          <a:p>
            <a:pPr marL="446088" indent="-285750" algn="just">
              <a:buFont typeface="Courier New" panose="02070309020205020404" pitchFamily="49" charset="0"/>
              <a:buChar char="o"/>
            </a:pPr>
            <a:r>
              <a:rPr lang="lv-LV" u="sng" dirty="0">
                <a:latin typeface="+mj-lt"/>
              </a:rPr>
              <a:t>P</a:t>
            </a:r>
            <a:r>
              <a:rPr lang="lv-LV" u="sng" dirty="0">
                <a:effectLst/>
                <a:latin typeface="+mj-lt"/>
                <a:ea typeface="Arial" panose="020B0604020202020204" pitchFamily="34" charset="0"/>
              </a:rPr>
              <a:t>ārtikas atgūšanas brīvprātīgo tīklojums</a:t>
            </a:r>
            <a:r>
              <a:rPr lang="lv-LV" dirty="0">
                <a:effectLst/>
                <a:latin typeface="+mj-lt"/>
                <a:ea typeface="Arial" panose="020B0604020202020204" pitchFamily="34" charset="0"/>
              </a:rPr>
              <a:t> sadarbībā ar pašvaldību – skolēnu pilsoniskās līdzdalības aktivizēšanai vietējā kopienā. Tīklojums </a:t>
            </a:r>
            <a:r>
              <a:rPr lang="lv-LV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sniegs papildu palīdzību </a:t>
            </a:r>
            <a:r>
              <a:rPr lang="lv-LV" sz="1800" dirty="0">
                <a:effectLst/>
                <a:latin typeface="+mj-lt"/>
                <a:ea typeface="Calibri" panose="020F0502020204030204" pitchFamily="34" charset="0"/>
              </a:rPr>
              <a:t>primārajiem ražotājiem, pārstrādātājiem un ražotājiem, mazumtirgotājiem un cita veida izplatītājiem, un sabiedriskajiem ēdinātājiem samazināt uzturā lietojamas pārtikas izmešanu atkritumos, to nogādājot tiem, kas to var izlietot. </a:t>
            </a:r>
            <a:endParaRPr lang="lv-LV" dirty="0"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13839-BF76-4A63-94DE-A7F81F5DE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362" y="611778"/>
            <a:ext cx="2096778" cy="143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4CD53-5829-4EF0-B1E0-E9E4F7409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919" y="2130168"/>
            <a:ext cx="2099690" cy="1435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D25315-C916-40E5-8202-4F22E9893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968" y="3651825"/>
            <a:ext cx="2099690" cy="1436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22D814-D3A4-4386-8348-4B49C804B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556" y="611779"/>
            <a:ext cx="2164972" cy="14357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2A036D-8835-4CBB-AC70-14FEA6349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4806" y="2115803"/>
            <a:ext cx="2137843" cy="1464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E81F63-4095-47BC-A06A-EE1FCDF81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2244" y="3637301"/>
            <a:ext cx="2162965" cy="14645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F86B75-7CBE-4BAA-BE62-6A7F975315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9742" y="5152850"/>
            <a:ext cx="2140225" cy="1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4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A0BE6-0AA0-4B4F-89DE-E564B9C4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568" y="4384087"/>
            <a:ext cx="7870795" cy="1479405"/>
          </a:xfr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1800" dirty="0">
                <a:latin typeface="+mj-lt"/>
              </a:rPr>
              <a:t>Aicinām pašvaldību pārstāvjus, kuriem šī tēma interesē, sazināties ar mums, lai organizētu individuālās sanāksmes, kurās uzklausītu jūsu pašvaldībās aktuālos jautājumus par aprites ekonomikas tēmām:</a:t>
            </a:r>
          </a:p>
          <a:p>
            <a:pPr marL="0" indent="0">
              <a:buNone/>
            </a:pPr>
            <a:r>
              <a:rPr lang="lv-LV" sz="1800" dirty="0" err="1">
                <a:latin typeface="+mj-lt"/>
                <a:hlinkClick r:id="rId2"/>
              </a:rPr>
              <a:t>Elina.konstantinova@gmail.com</a:t>
            </a:r>
            <a:endParaRPr lang="lv-LV" sz="1800" dirty="0">
              <a:latin typeface="+mj-lt"/>
            </a:endParaRPr>
          </a:p>
          <a:p>
            <a:pPr marL="0" indent="0">
              <a:buNone/>
            </a:pPr>
            <a:r>
              <a:rPr lang="lv-LV" sz="1800" dirty="0">
                <a:latin typeface="+mj-lt"/>
                <a:hlinkClick r:id="rId3"/>
              </a:rPr>
              <a:t>jrozitis@pdf.lv</a:t>
            </a:r>
            <a:endParaRPr lang="lv-LV" sz="1800" dirty="0">
              <a:latin typeface="+mj-lt"/>
            </a:endParaRPr>
          </a:p>
          <a:p>
            <a:pPr marL="0" indent="0">
              <a:buNone/>
            </a:pPr>
            <a:endParaRPr lang="lv-LV" sz="1800" dirty="0">
              <a:latin typeface="+mj-lt"/>
            </a:endParaRPr>
          </a:p>
        </p:txBody>
      </p:sp>
      <p:pic>
        <p:nvPicPr>
          <p:cNvPr id="7" name="Attēls 4">
            <a:extLst>
              <a:ext uri="{FF2B5EF4-FFF2-40B4-BE49-F238E27FC236}">
                <a16:creationId xmlns:a16="http://schemas.microsoft.com/office/drawing/2014/main" id="{840F61CA-8176-48D1-93F9-071197B84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704790"/>
            <a:ext cx="3115236" cy="6462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7C9A86-2429-49EE-A710-A64AD029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7" y="381674"/>
            <a:ext cx="4864769" cy="64623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lv-LV" sz="1800" dirty="0"/>
              <a:t>Iespējas pašvaldību tālākai iesaistei projektā</a:t>
            </a:r>
            <a:endParaRPr lang="en-GB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6DCFE-8EFA-4F74-AE9C-6F4BD8994568}"/>
              </a:ext>
            </a:extLst>
          </p:cNvPr>
          <p:cNvSpPr txBox="1"/>
          <p:nvPr/>
        </p:nvSpPr>
        <p:spPr>
          <a:xfrm>
            <a:off x="765047" y="1387531"/>
            <a:ext cx="781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+mj-lt"/>
              </a:rPr>
              <a:t>Projekta laikā plānoti 3 semināri pašvaldību pārstāvjiem par šīm vai citām ar aprites ekonomiku saistītām tēmām, kā arī priekšlikumi/labas </a:t>
            </a:r>
            <a:r>
              <a:rPr lang="lv-LV" sz="1600" dirty="0" err="1">
                <a:latin typeface="+mj-lt"/>
              </a:rPr>
              <a:t>praskes</a:t>
            </a:r>
            <a:r>
              <a:rPr lang="lv-LV" sz="1600" dirty="0">
                <a:latin typeface="+mj-lt"/>
              </a:rPr>
              <a:t> piemēri aprites ekonomikas principi ieviešanai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7DEA19-F793-4C1C-9F4E-520184EF4EEC}"/>
              </a:ext>
            </a:extLst>
          </p:cNvPr>
          <p:cNvSpPr txBox="1">
            <a:spLocks/>
          </p:cNvSpPr>
          <p:nvPr/>
        </p:nvSpPr>
        <p:spPr>
          <a:xfrm>
            <a:off x="838199" y="2300274"/>
            <a:ext cx="3794488" cy="315409"/>
          </a:xfrm>
          <a:prstGeom prst="rect">
            <a:avLst/>
          </a:prstGeom>
          <a:solidFill>
            <a:srgbClr val="E1E4E7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1400" dirty="0" err="1"/>
              <a:t>Sabiedrības</a:t>
            </a:r>
            <a:r>
              <a:rPr lang="en-GB" sz="1400" dirty="0"/>
              <a:t> </a:t>
            </a:r>
            <a:r>
              <a:rPr lang="en-GB" sz="1400" dirty="0" err="1"/>
              <a:t>iesaiste</a:t>
            </a:r>
            <a:r>
              <a:rPr lang="en-GB" sz="1400" dirty="0"/>
              <a:t>, </a:t>
            </a:r>
            <a:r>
              <a:rPr lang="en-GB" sz="1400" dirty="0" err="1"/>
              <a:t>informēšana</a:t>
            </a:r>
            <a:r>
              <a:rPr lang="en-GB" sz="1400" dirty="0"/>
              <a:t> un </a:t>
            </a:r>
            <a:r>
              <a:rPr lang="en-GB" sz="1400" dirty="0" err="1"/>
              <a:t>izglītošana</a:t>
            </a:r>
            <a:endParaRPr lang="en-GB" sz="1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7E984-D754-4FFD-9B65-8CC4F36F7DCA}"/>
              </a:ext>
            </a:extLst>
          </p:cNvPr>
          <p:cNvSpPr txBox="1"/>
          <p:nvPr/>
        </p:nvSpPr>
        <p:spPr>
          <a:xfrm>
            <a:off x="4782624" y="2294420"/>
            <a:ext cx="4398248" cy="307777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r>
              <a:rPr lang="lv-LV" sz="1400" dirty="0"/>
              <a:t>Industriālās simbiozes veicināšana, īpaši reģionālā līmenī.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C2127-FD4C-404B-91FF-64BA277A4829}"/>
              </a:ext>
            </a:extLst>
          </p:cNvPr>
          <p:cNvSpPr txBox="1"/>
          <p:nvPr/>
        </p:nvSpPr>
        <p:spPr>
          <a:xfrm>
            <a:off x="838198" y="2800169"/>
            <a:ext cx="4398248" cy="523220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r>
              <a:rPr lang="lv-LV" sz="1400" dirty="0"/>
              <a:t>Materiālu, procesu un atkritumu pārvaldības uzlabošana prioritārajās nozarēs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181347-3530-499C-BF28-865F17FA2A34}"/>
              </a:ext>
            </a:extLst>
          </p:cNvPr>
          <p:cNvSpPr txBox="1"/>
          <p:nvPr/>
        </p:nvSpPr>
        <p:spPr>
          <a:xfrm>
            <a:off x="838198" y="3477505"/>
            <a:ext cx="3291058" cy="523220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pPr algn="just"/>
            <a:r>
              <a:rPr lang="en-GB" sz="1400" dirty="0" err="1">
                <a:cs typeface="Calibri" panose="020F0502020204030204" pitchFamily="34" charset="0"/>
              </a:rPr>
              <a:t>Pārejas</a:t>
            </a:r>
            <a:r>
              <a:rPr lang="en-GB" sz="1400" dirty="0">
                <a:cs typeface="Calibri" panose="020F0502020204030204" pitchFamily="34" charset="0"/>
              </a:rPr>
              <a:t> no </a:t>
            </a:r>
            <a:r>
              <a:rPr lang="en-GB" sz="1400" dirty="0" err="1">
                <a:cs typeface="Calibri" panose="020F0502020204030204" pitchFamily="34" charset="0"/>
              </a:rPr>
              <a:t>preču</a:t>
            </a:r>
            <a:r>
              <a:rPr lang="en-GB" sz="1400" dirty="0">
                <a:cs typeface="Calibri" panose="020F0502020204030204" pitchFamily="34" charset="0"/>
              </a:rPr>
              <a:t> </a:t>
            </a:r>
            <a:r>
              <a:rPr lang="en-GB" sz="1400" dirty="0" err="1">
                <a:cs typeface="Calibri" panose="020F0502020204030204" pitchFamily="34" charset="0"/>
              </a:rPr>
              <a:t>pirkšanas</a:t>
            </a:r>
            <a:r>
              <a:rPr lang="en-GB" sz="1400" dirty="0">
                <a:cs typeface="Calibri" panose="020F0502020204030204" pitchFamily="34" charset="0"/>
              </a:rPr>
              <a:t> </a:t>
            </a:r>
            <a:r>
              <a:rPr lang="en-GB" sz="1400" dirty="0" err="1">
                <a:cs typeface="Calibri" panose="020F0502020204030204" pitchFamily="34" charset="0"/>
              </a:rPr>
              <a:t>uz</a:t>
            </a:r>
            <a:r>
              <a:rPr lang="en-GB" sz="1400" dirty="0">
                <a:cs typeface="Calibri" panose="020F0502020204030204" pitchFamily="34" charset="0"/>
              </a:rPr>
              <a:t> </a:t>
            </a:r>
            <a:r>
              <a:rPr lang="en-GB" sz="1400" dirty="0" err="1">
                <a:cs typeface="Calibri" panose="020F0502020204030204" pitchFamily="34" charset="0"/>
              </a:rPr>
              <a:t>pakalpojumiem</a:t>
            </a:r>
            <a:r>
              <a:rPr lang="en-GB" sz="1400" dirty="0">
                <a:cs typeface="Calibri" panose="020F0502020204030204" pitchFamily="34" charset="0"/>
              </a:rPr>
              <a:t> </a:t>
            </a:r>
            <a:r>
              <a:rPr lang="en-GB" sz="1400" dirty="0" err="1">
                <a:cs typeface="Calibri" panose="020F0502020204030204" pitchFamily="34" charset="0"/>
              </a:rPr>
              <a:t>veicināšana</a:t>
            </a:r>
            <a:endParaRPr lang="en-GB" sz="1400" dirty="0"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872E99-03B3-4080-AF87-F5D61DA260DD}"/>
              </a:ext>
            </a:extLst>
          </p:cNvPr>
          <p:cNvSpPr txBox="1"/>
          <p:nvPr/>
        </p:nvSpPr>
        <p:spPr>
          <a:xfrm>
            <a:off x="4311540" y="3496846"/>
            <a:ext cx="3836483" cy="523220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r>
              <a:rPr lang="en-GB" sz="1400" dirty="0" err="1"/>
              <a:t>Pāreja</a:t>
            </a:r>
            <a:r>
              <a:rPr lang="en-GB" sz="1400" dirty="0"/>
              <a:t> no </a:t>
            </a:r>
            <a:r>
              <a:rPr lang="en-GB" sz="1400" dirty="0" err="1"/>
              <a:t>atkritumu</a:t>
            </a:r>
            <a:r>
              <a:rPr lang="en-GB" sz="1400" dirty="0"/>
              <a:t> </a:t>
            </a:r>
            <a:r>
              <a:rPr lang="en-GB" sz="1400" dirty="0" err="1"/>
              <a:t>apsaimniekošanas</a:t>
            </a:r>
            <a:r>
              <a:rPr lang="en-GB" sz="1400" dirty="0"/>
              <a:t> </a:t>
            </a:r>
            <a:r>
              <a:rPr lang="en-GB" sz="1400" dirty="0" err="1"/>
              <a:t>uz</a:t>
            </a:r>
            <a:r>
              <a:rPr lang="en-GB" sz="1400" dirty="0"/>
              <a:t> </a:t>
            </a:r>
            <a:r>
              <a:rPr lang="en-GB" sz="1400" dirty="0" err="1"/>
              <a:t>resursu</a:t>
            </a:r>
            <a:r>
              <a:rPr lang="en-GB" sz="1400" dirty="0"/>
              <a:t> </a:t>
            </a:r>
            <a:r>
              <a:rPr lang="en-GB" sz="1400" dirty="0" err="1"/>
              <a:t>apsaimniekošanu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161576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519B646C-C4C1-43C4-86A3-2C869AB49FEA}"/>
              </a:ext>
            </a:extLst>
          </p:cNvPr>
          <p:cNvSpPr/>
          <p:nvPr/>
        </p:nvSpPr>
        <p:spPr>
          <a:xfrm>
            <a:off x="0" y="3113529"/>
            <a:ext cx="10049435" cy="646331"/>
          </a:xfrm>
          <a:prstGeom prst="rect">
            <a:avLst/>
          </a:prstGeom>
          <a:solidFill>
            <a:srgbClr val="9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C4853-F695-4FB8-BE2A-B36B027D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8" y="2773912"/>
            <a:ext cx="6267417" cy="1325563"/>
          </a:xfrm>
        </p:spPr>
        <p:txBody>
          <a:bodyPr/>
          <a:lstStyle/>
          <a:p>
            <a:r>
              <a:rPr lang="lv-LV" dirty="0"/>
              <a:t>Paldies par uzmanību!</a:t>
            </a: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FB35F5-D8DD-4383-8966-F573B89D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5" y="5237787"/>
            <a:ext cx="2857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E511C-0A48-4D2D-9DDB-6533CAE2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22" y="5363874"/>
            <a:ext cx="2274990" cy="871776"/>
          </a:xfrm>
          <a:prstGeom prst="rect">
            <a:avLst/>
          </a:prstGeom>
        </p:spPr>
      </p:pic>
      <p:pic>
        <p:nvPicPr>
          <p:cNvPr id="7" name="Picture 4" descr="Pasaules Dabas Fonds - Home | Facebook">
            <a:extLst>
              <a:ext uri="{FF2B5EF4-FFF2-40B4-BE49-F238E27FC236}">
                <a16:creationId xmlns:a16="http://schemas.microsoft.com/office/drawing/2014/main" id="{02BDACE1-5F7B-4874-A1B0-181DDDEC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59" y="5226015"/>
            <a:ext cx="2102898" cy="13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ākums - Zaļā brīvība">
            <a:extLst>
              <a:ext uri="{FF2B5EF4-FFF2-40B4-BE49-F238E27FC236}">
                <a16:creationId xmlns:a16="http://schemas.microsoft.com/office/drawing/2014/main" id="{ADF806A1-53FA-4E8D-98AC-712F9178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10" y="5226015"/>
            <a:ext cx="2817135" cy="109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0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FC93E12F-F08E-4541-AA49-69A2B8BF3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704790"/>
            <a:ext cx="3115236" cy="646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74C59-5BF0-4196-890A-CE9010BE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04790"/>
            <a:ext cx="3115235" cy="646232"/>
          </a:xfrm>
        </p:spPr>
        <p:txBody>
          <a:bodyPr>
            <a:normAutofit/>
          </a:bodyPr>
          <a:lstStyle/>
          <a:p>
            <a:r>
              <a:rPr lang="lv-LV" sz="2500" dirty="0"/>
              <a:t>PROJEKTS VIDES NVO</a:t>
            </a:r>
            <a:endParaRPr lang="en-GB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4EE7-8109-4524-AF75-5E2B36CB3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49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dirty="0">
                <a:latin typeface="+mj-lt"/>
              </a:rPr>
              <a:t>Paredzēta vides NVO dalība un pašvaldību sadarbība </a:t>
            </a:r>
            <a:r>
              <a:rPr lang="lv-LV" b="1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GB" b="1" dirty="0">
                <a:solidFill>
                  <a:srgbClr val="C00000"/>
                </a:solidFill>
                <a:latin typeface="+mj-lt"/>
              </a:rPr>
              <a:t>PRITES EKONOMIKAS JOMĀ</a:t>
            </a:r>
            <a:endParaRPr lang="lv-LV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91615-FDE5-4B57-8145-18499514CCFE}"/>
              </a:ext>
            </a:extLst>
          </p:cNvPr>
          <p:cNvSpPr txBox="1"/>
          <p:nvPr/>
        </p:nvSpPr>
        <p:spPr>
          <a:xfrm>
            <a:off x="2395816" y="2591005"/>
            <a:ext cx="90511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2200" dirty="0" err="1">
                <a:latin typeface="+mj-lt"/>
              </a:rPr>
              <a:t>kā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veicināt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sabiedrības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iesaisti</a:t>
            </a:r>
            <a:r>
              <a:rPr lang="en-GB" sz="2200" dirty="0">
                <a:latin typeface="+mj-lt"/>
              </a:rPr>
              <a:t>, </a:t>
            </a:r>
            <a:r>
              <a:rPr lang="en-GB" sz="2200" dirty="0" err="1">
                <a:latin typeface="+mj-lt"/>
              </a:rPr>
              <a:t>informēšanu</a:t>
            </a:r>
            <a:r>
              <a:rPr lang="en-GB" sz="2200" dirty="0">
                <a:latin typeface="+mj-lt"/>
              </a:rPr>
              <a:t> un </a:t>
            </a:r>
            <a:r>
              <a:rPr lang="en-GB" sz="2200" dirty="0" err="1">
                <a:latin typeface="+mj-lt"/>
              </a:rPr>
              <a:t>izglītošanu</a:t>
            </a:r>
            <a:r>
              <a:rPr lang="en-GB" sz="2200" dirty="0">
                <a:latin typeface="+mj-lt"/>
              </a:rPr>
              <a:t> par </a:t>
            </a:r>
            <a:r>
              <a:rPr lang="en-GB" sz="2200" dirty="0" err="1">
                <a:latin typeface="+mj-lt"/>
              </a:rPr>
              <a:t>aprites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ekonomikas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jautājumiem</a:t>
            </a:r>
            <a:r>
              <a:rPr lang="en-GB" sz="2200" dirty="0">
                <a:latin typeface="+mj-lt"/>
              </a:rPr>
              <a:t> </a:t>
            </a:r>
            <a:endParaRPr lang="lv-LV" sz="22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180C33-2B94-4CDD-BC3F-F22068FC09B8}"/>
              </a:ext>
            </a:extLst>
          </p:cNvPr>
          <p:cNvSpPr txBox="1"/>
          <p:nvPr/>
        </p:nvSpPr>
        <p:spPr>
          <a:xfrm>
            <a:off x="2395816" y="4748535"/>
            <a:ext cx="599182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dirty="0">
                <a:latin typeface="+mj-lt"/>
              </a:rPr>
              <a:t>Tematiskās grupas vadītāji: biedrība </a:t>
            </a:r>
            <a:r>
              <a:rPr lang="lv-LV" b="1" dirty="0">
                <a:latin typeface="+mj-lt"/>
              </a:rPr>
              <a:t>«Baltijas krasti»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dirty="0">
                <a:latin typeface="+mj-lt"/>
              </a:rPr>
              <a:t>Tematiskajā grupā iesaistītās puses: biedrība “</a:t>
            </a:r>
            <a:r>
              <a:rPr lang="lv-LV" b="1" dirty="0">
                <a:latin typeface="+mj-lt"/>
              </a:rPr>
              <a:t>Zaļā brīvība” un nodibinājums “Pasaules dabas fonds”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dirty="0">
                <a:latin typeface="+mj-lt"/>
              </a:rPr>
              <a:t>Projekta ieviešanas termiņš: 04/2022</a:t>
            </a:r>
            <a:endParaRPr lang="en-GB" dirty="0">
              <a:latin typeface="+mj-lt"/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2572739F-7288-4C69-A9B7-D7B910DC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8699"/>
            <a:ext cx="1624084" cy="6462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27E8A8A-EA79-4E71-BDC7-07F5F93BDD29}"/>
              </a:ext>
            </a:extLst>
          </p:cNvPr>
          <p:cNvSpPr txBox="1">
            <a:spLocks/>
          </p:cNvSpPr>
          <p:nvPr/>
        </p:nvSpPr>
        <p:spPr>
          <a:xfrm>
            <a:off x="66467" y="3128710"/>
            <a:ext cx="1259640" cy="64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500" dirty="0"/>
              <a:t>FOKUSS</a:t>
            </a:r>
            <a:endParaRPr lang="en-GB" sz="2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72E81-24F3-4A35-AC11-98FCB24F5E3C}"/>
              </a:ext>
            </a:extLst>
          </p:cNvPr>
          <p:cNvSpPr txBox="1"/>
          <p:nvPr/>
        </p:nvSpPr>
        <p:spPr>
          <a:xfrm>
            <a:off x="2395816" y="3417761"/>
            <a:ext cx="77075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2200" dirty="0" err="1">
                <a:latin typeface="+mj-lt"/>
              </a:rPr>
              <a:t>kā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stiprināt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pašvaldību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lomu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aprites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ekonomikas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principu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ieviešanā</a:t>
            </a:r>
            <a:endParaRPr lang="lv-LV" sz="22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1B009-DC0E-4FC9-B804-60F4803BE1CE}"/>
              </a:ext>
            </a:extLst>
          </p:cNvPr>
          <p:cNvSpPr txBox="1"/>
          <p:nvPr/>
        </p:nvSpPr>
        <p:spPr>
          <a:xfrm>
            <a:off x="2395816" y="3857586"/>
            <a:ext cx="61483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2200" dirty="0" err="1">
                <a:latin typeface="+mj-lt"/>
              </a:rPr>
              <a:t>kā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veicināt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pētniecību</a:t>
            </a:r>
            <a:r>
              <a:rPr lang="en-GB" sz="2200" dirty="0">
                <a:latin typeface="+mj-lt"/>
              </a:rPr>
              <a:t> un </a:t>
            </a:r>
            <a:r>
              <a:rPr lang="en-GB" sz="2200" dirty="0" err="1">
                <a:latin typeface="+mj-lt"/>
              </a:rPr>
              <a:t>inovācijas</a:t>
            </a:r>
            <a:r>
              <a:rPr lang="en-GB" sz="2200" dirty="0">
                <a:latin typeface="+mj-lt"/>
              </a:rPr>
              <a:t> </a:t>
            </a:r>
            <a:endParaRPr lang="lv-LV" sz="2200" dirty="0">
              <a:latin typeface="+mj-lt"/>
            </a:endParaRPr>
          </a:p>
        </p:txBody>
      </p:sp>
      <p:sp>
        <p:nvSpPr>
          <p:cNvPr id="16" name="Labā figūriekava 15">
            <a:extLst>
              <a:ext uri="{FF2B5EF4-FFF2-40B4-BE49-F238E27FC236}">
                <a16:creationId xmlns:a16="http://schemas.microsoft.com/office/drawing/2014/main" id="{C9953E7F-EF60-4AA0-8DCA-6A7BF0FFBD75}"/>
              </a:ext>
            </a:extLst>
          </p:cNvPr>
          <p:cNvSpPr/>
          <p:nvPr/>
        </p:nvSpPr>
        <p:spPr>
          <a:xfrm>
            <a:off x="1919111" y="2705226"/>
            <a:ext cx="312875" cy="1583247"/>
          </a:xfrm>
          <a:prstGeom prst="rightBrace">
            <a:avLst>
              <a:gd name="adj1" fmla="val 44469"/>
              <a:gd name="adj2" fmla="val 50523"/>
            </a:avLst>
          </a:prstGeom>
          <a:ln>
            <a:solidFill>
              <a:srgbClr val="7483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357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18C8-3B3E-384C-834F-BB1ED347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14" y="271855"/>
            <a:ext cx="7982440" cy="793017"/>
          </a:xfrm>
        </p:spPr>
        <p:txBody>
          <a:bodyPr>
            <a:normAutofit/>
          </a:bodyPr>
          <a:lstStyle/>
          <a:p>
            <a:r>
              <a:rPr lang="lv-LV" sz="2500" dirty="0"/>
              <a:t>PROJEKTA DARBĪBAS VIRZIENS </a:t>
            </a:r>
            <a:br>
              <a:rPr lang="lv-LV" sz="2500" dirty="0"/>
            </a:br>
            <a:r>
              <a:rPr lang="lv-LV" sz="2500" dirty="0"/>
              <a:t>APRITES EKONOMIKAS PRINCIPI NO PAŠVALDĪBAS PRIZMAS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B2F2E-C7FA-FF43-B343-264CA7463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492" y="6138041"/>
            <a:ext cx="3794488" cy="315409"/>
          </a:xfrm>
          <a:solidFill>
            <a:srgbClr val="E1E4E7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400" dirty="0" err="1"/>
              <a:t>Sabiedrības</a:t>
            </a:r>
            <a:r>
              <a:rPr lang="en-GB" sz="1400" dirty="0"/>
              <a:t> </a:t>
            </a:r>
            <a:r>
              <a:rPr lang="en-GB" sz="1400" dirty="0" err="1"/>
              <a:t>iesaiste</a:t>
            </a:r>
            <a:r>
              <a:rPr lang="en-GB" sz="1400" dirty="0"/>
              <a:t>, </a:t>
            </a:r>
            <a:r>
              <a:rPr lang="en-GB" sz="1400" dirty="0" err="1"/>
              <a:t>informēšana</a:t>
            </a:r>
            <a:r>
              <a:rPr lang="en-GB" sz="1400" dirty="0"/>
              <a:t> un </a:t>
            </a:r>
            <a:r>
              <a:rPr lang="en-GB" sz="1400" dirty="0" err="1"/>
              <a:t>izglītošana</a:t>
            </a:r>
            <a:endParaRPr lang="en-GB" sz="1400" dirty="0"/>
          </a:p>
          <a:p>
            <a:pPr marL="0" indent="0" algn="just">
              <a:buNone/>
            </a:pPr>
            <a:endParaRPr lang="en-GB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B1C2CC-A7C5-4F27-86FC-8CA1DE056FAC}"/>
              </a:ext>
            </a:extLst>
          </p:cNvPr>
          <p:cNvSpPr txBox="1"/>
          <p:nvPr/>
        </p:nvSpPr>
        <p:spPr>
          <a:xfrm>
            <a:off x="5056349" y="1808762"/>
            <a:ext cx="3291058" cy="523220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pPr algn="just"/>
            <a:r>
              <a:rPr lang="en-GB" sz="1400" dirty="0" err="1">
                <a:cs typeface="Calibri" panose="020F0502020204030204" pitchFamily="34" charset="0"/>
              </a:rPr>
              <a:t>Pārejas</a:t>
            </a:r>
            <a:r>
              <a:rPr lang="en-GB" sz="1400" dirty="0">
                <a:cs typeface="Calibri" panose="020F0502020204030204" pitchFamily="34" charset="0"/>
              </a:rPr>
              <a:t> no </a:t>
            </a:r>
            <a:r>
              <a:rPr lang="en-GB" sz="1400" dirty="0" err="1">
                <a:cs typeface="Calibri" panose="020F0502020204030204" pitchFamily="34" charset="0"/>
              </a:rPr>
              <a:t>preču</a:t>
            </a:r>
            <a:r>
              <a:rPr lang="en-GB" sz="1400" dirty="0">
                <a:cs typeface="Calibri" panose="020F0502020204030204" pitchFamily="34" charset="0"/>
              </a:rPr>
              <a:t> </a:t>
            </a:r>
            <a:r>
              <a:rPr lang="en-GB" sz="1400" dirty="0" err="1">
                <a:cs typeface="Calibri" panose="020F0502020204030204" pitchFamily="34" charset="0"/>
              </a:rPr>
              <a:t>pirkšanas</a:t>
            </a:r>
            <a:r>
              <a:rPr lang="en-GB" sz="1400" dirty="0">
                <a:cs typeface="Calibri" panose="020F0502020204030204" pitchFamily="34" charset="0"/>
              </a:rPr>
              <a:t> </a:t>
            </a:r>
            <a:r>
              <a:rPr lang="en-GB" sz="1400" dirty="0" err="1">
                <a:cs typeface="Calibri" panose="020F0502020204030204" pitchFamily="34" charset="0"/>
              </a:rPr>
              <a:t>uz</a:t>
            </a:r>
            <a:r>
              <a:rPr lang="en-GB" sz="1400" dirty="0">
                <a:cs typeface="Calibri" panose="020F0502020204030204" pitchFamily="34" charset="0"/>
              </a:rPr>
              <a:t> </a:t>
            </a:r>
            <a:r>
              <a:rPr lang="en-GB" sz="1400" dirty="0" err="1">
                <a:cs typeface="Calibri" panose="020F0502020204030204" pitchFamily="34" charset="0"/>
              </a:rPr>
              <a:t>pakalpojumiem</a:t>
            </a:r>
            <a:r>
              <a:rPr lang="en-GB" sz="1400" dirty="0">
                <a:cs typeface="Calibri" panose="020F0502020204030204" pitchFamily="34" charset="0"/>
              </a:rPr>
              <a:t> </a:t>
            </a:r>
            <a:r>
              <a:rPr lang="en-GB" sz="1400" dirty="0" err="1">
                <a:cs typeface="Calibri" panose="020F0502020204030204" pitchFamily="34" charset="0"/>
              </a:rPr>
              <a:t>veicināšana</a:t>
            </a:r>
            <a:endParaRPr lang="en-GB" sz="1400" dirty="0"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8780C0-EF37-49D0-95CD-86B2440FEEBB}"/>
              </a:ext>
            </a:extLst>
          </p:cNvPr>
          <p:cNvSpPr txBox="1"/>
          <p:nvPr/>
        </p:nvSpPr>
        <p:spPr>
          <a:xfrm>
            <a:off x="5056350" y="2398213"/>
            <a:ext cx="2545010" cy="523220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r>
              <a:rPr lang="lv-LV" sz="1400" dirty="0">
                <a:cs typeface="Calibri" panose="020F0502020204030204" pitchFamily="34" charset="0"/>
              </a:rPr>
              <a:t>Pārtikas atkritumu mazināšana/ kompostēšanas veicināšana </a:t>
            </a:r>
            <a:endParaRPr lang="lv-LV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55F605-1FFD-4468-9E5F-AE514BC2E000}"/>
              </a:ext>
            </a:extLst>
          </p:cNvPr>
          <p:cNvSpPr txBox="1"/>
          <p:nvPr/>
        </p:nvSpPr>
        <p:spPr>
          <a:xfrm>
            <a:off x="5056349" y="2965789"/>
            <a:ext cx="3836483" cy="523220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r>
              <a:rPr lang="en-GB" sz="1400" dirty="0" err="1"/>
              <a:t>Pāreja</a:t>
            </a:r>
            <a:r>
              <a:rPr lang="en-GB" sz="1400" dirty="0"/>
              <a:t> no </a:t>
            </a:r>
            <a:r>
              <a:rPr lang="en-GB" sz="1400" dirty="0" err="1"/>
              <a:t>atkritumu</a:t>
            </a:r>
            <a:r>
              <a:rPr lang="en-GB" sz="1400" dirty="0"/>
              <a:t> </a:t>
            </a:r>
            <a:r>
              <a:rPr lang="en-GB" sz="1400" dirty="0" err="1"/>
              <a:t>apsaimniekošanas</a:t>
            </a:r>
            <a:r>
              <a:rPr lang="en-GB" sz="1400" dirty="0"/>
              <a:t> </a:t>
            </a:r>
            <a:r>
              <a:rPr lang="en-GB" sz="1400" dirty="0" err="1"/>
              <a:t>uz</a:t>
            </a:r>
            <a:r>
              <a:rPr lang="en-GB" sz="1400" dirty="0"/>
              <a:t> </a:t>
            </a:r>
            <a:r>
              <a:rPr lang="en-GB" sz="1400" dirty="0" err="1"/>
              <a:t>resursu</a:t>
            </a:r>
            <a:r>
              <a:rPr lang="en-GB" sz="1400" dirty="0"/>
              <a:t> </a:t>
            </a:r>
            <a:r>
              <a:rPr lang="en-GB" sz="1400" dirty="0" err="1"/>
              <a:t>apsaimniekošanu</a:t>
            </a:r>
            <a:endParaRPr lang="lv-LV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01D065-61EB-49BE-A4E3-B065E8E0D3CB}"/>
              </a:ext>
            </a:extLst>
          </p:cNvPr>
          <p:cNvSpPr txBox="1"/>
          <p:nvPr/>
        </p:nvSpPr>
        <p:spPr>
          <a:xfrm>
            <a:off x="5062187" y="3555240"/>
            <a:ext cx="3196081" cy="523220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r>
              <a:rPr lang="en-GB" sz="1400" dirty="0" err="1"/>
              <a:t>Resursu</a:t>
            </a:r>
            <a:r>
              <a:rPr lang="en-GB" sz="1400" dirty="0"/>
              <a:t> </a:t>
            </a:r>
            <a:r>
              <a:rPr lang="en-GB" sz="1400" dirty="0" err="1"/>
              <a:t>produktivitātes</a:t>
            </a:r>
            <a:r>
              <a:rPr lang="en-GB" sz="1400" dirty="0"/>
              <a:t> </a:t>
            </a:r>
            <a:r>
              <a:rPr lang="en-GB" sz="1400" dirty="0" err="1"/>
              <a:t>uzlabošana</a:t>
            </a:r>
            <a:r>
              <a:rPr lang="en-GB" sz="1400" dirty="0"/>
              <a:t> </a:t>
            </a:r>
            <a:r>
              <a:rPr lang="en-GB" sz="1400" dirty="0" err="1"/>
              <a:t>visās</a:t>
            </a:r>
            <a:r>
              <a:rPr lang="en-GB" sz="1400" dirty="0"/>
              <a:t> </a:t>
            </a:r>
            <a:r>
              <a:rPr lang="en-GB" sz="1400" dirty="0" err="1"/>
              <a:t>tautsaimniecības</a:t>
            </a:r>
            <a:r>
              <a:rPr lang="en-GB" sz="1400" dirty="0"/>
              <a:t> </a:t>
            </a:r>
            <a:r>
              <a:rPr lang="en-GB" sz="1400" dirty="0" err="1"/>
              <a:t>nozarēs</a:t>
            </a:r>
            <a:endParaRPr lang="lv-LV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72437-4A73-44EF-B3CE-89556ABF092C}"/>
              </a:ext>
            </a:extLst>
          </p:cNvPr>
          <p:cNvSpPr txBox="1"/>
          <p:nvPr/>
        </p:nvSpPr>
        <p:spPr>
          <a:xfrm>
            <a:off x="5070492" y="4172327"/>
            <a:ext cx="4453935" cy="307777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r>
              <a:rPr lang="lv-LV" sz="1400" dirty="0"/>
              <a:t>Priekšnoteikumu veidošana preču otrreizējai izmantošanai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21CEB5-6415-4C38-9559-D4007EFA6895}"/>
              </a:ext>
            </a:extLst>
          </p:cNvPr>
          <p:cNvSpPr txBox="1"/>
          <p:nvPr/>
        </p:nvSpPr>
        <p:spPr>
          <a:xfrm>
            <a:off x="5070492" y="5066202"/>
            <a:ext cx="5735981" cy="523220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r>
              <a:rPr lang="lv-LV" sz="1400" dirty="0"/>
              <a:t>Industriālās simbiozes veicināšana, īpaši reģionālā līmenī. Atkritumi kā resursi – paredzot darbu ar uzņēmējiem motivācijas, izpratnes veicināšanai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BD9C4A-F186-4AA2-AEF5-B39E7A3FBED2}"/>
              </a:ext>
            </a:extLst>
          </p:cNvPr>
          <p:cNvSpPr txBox="1"/>
          <p:nvPr/>
        </p:nvSpPr>
        <p:spPr>
          <a:xfrm>
            <a:off x="5070492" y="4630427"/>
            <a:ext cx="5962224" cy="307777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r>
              <a:rPr lang="lv-LV" sz="1400" dirty="0"/>
              <a:t>Materiālu, procesu un atkritumu pārvaldības uzlabošana prioritārajās nozarēs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CE67D0-39B6-48A3-B09C-B541F21497AC}"/>
              </a:ext>
            </a:extLst>
          </p:cNvPr>
          <p:cNvSpPr txBox="1"/>
          <p:nvPr/>
        </p:nvSpPr>
        <p:spPr>
          <a:xfrm>
            <a:off x="5048627" y="5705165"/>
            <a:ext cx="5386067" cy="307777"/>
          </a:xfrm>
          <a:prstGeom prst="rect">
            <a:avLst/>
          </a:prstGeom>
          <a:solidFill>
            <a:srgbClr val="E1E4E7"/>
          </a:solidFill>
        </p:spPr>
        <p:txBody>
          <a:bodyPr wrap="square">
            <a:spAutoFit/>
          </a:bodyPr>
          <a:lstStyle/>
          <a:p>
            <a:r>
              <a:rPr lang="lv-LV" sz="1400" dirty="0"/>
              <a:t>Pašvaldību lomas stiprināšana aprites ekonomikas principu ieviešanā</a:t>
            </a:r>
          </a:p>
        </p:txBody>
      </p:sp>
      <p:pic>
        <p:nvPicPr>
          <p:cNvPr id="28" name="Attēls 27">
            <a:extLst>
              <a:ext uri="{FF2B5EF4-FFF2-40B4-BE49-F238E27FC236}">
                <a16:creationId xmlns:a16="http://schemas.microsoft.com/office/drawing/2014/main" id="{CCFD6F65-ED5B-4064-BF71-7D35731C3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31" b="95535" l="8947" r="94141">
                        <a14:foregroundMark x1="15598" y1="40325" x2="15598" y2="40325"/>
                        <a14:foregroundMark x1="15756" y1="36671" x2="15756" y2="36671"/>
                        <a14:foregroundMark x1="13222" y1="51827" x2="13222" y2="51827"/>
                        <a14:foregroundMark x1="11481" y1="56563" x2="11481" y2="56563"/>
                        <a14:foregroundMark x1="9105" y1="64276" x2="9105" y2="64276"/>
                        <a14:foregroundMark x1="70863" y1="89581" x2="70863" y2="89581"/>
                        <a14:foregroundMark x1="73872" y1="90663" x2="73872" y2="90663"/>
                        <a14:foregroundMark x1="77039" y1="95535" x2="77039" y2="95535"/>
                        <a14:foregroundMark x1="71021" y1="90663" x2="71021" y2="90663"/>
                        <a14:foregroundMark x1="89945" y1="77131" x2="89945" y2="77131"/>
                        <a14:foregroundMark x1="94299" y1="71583" x2="94299" y2="71583"/>
                        <a14:foregroundMark x1="58116" y1="7984" x2="58116" y2="7984"/>
                        <a14:foregroundMark x1="60095" y1="8796" x2="60095" y2="8796"/>
                        <a14:foregroundMark x1="58116" y1="8390" x2="58116" y2="8390"/>
                        <a14:foregroundMark x1="58591" y1="7713" x2="58591" y2="7713"/>
                        <a14:foregroundMark x1="58353" y1="8390" x2="58353" y2="8390"/>
                        <a14:foregroundMark x1="57324" y1="6631" x2="57324" y2="6631"/>
                      </a14:backgroundRemoval>
                    </a14:imgEffect>
                  </a14:imgLayer>
                </a14:imgProps>
              </a:ext>
            </a:extLst>
          </a:blip>
          <a:srcRect l="7696" r="3513" b="3469"/>
          <a:stretch/>
        </p:blipFill>
        <p:spPr>
          <a:xfrm>
            <a:off x="9073703" y="2611416"/>
            <a:ext cx="3196080" cy="20330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6E4762-141D-4135-B4B1-37939E7800D8}"/>
              </a:ext>
            </a:extLst>
          </p:cNvPr>
          <p:cNvSpPr txBox="1"/>
          <p:nvPr/>
        </p:nvSpPr>
        <p:spPr>
          <a:xfrm>
            <a:off x="64982" y="1209577"/>
            <a:ext cx="10935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800" dirty="0">
                <a:solidFill>
                  <a:srgbClr val="5A6772"/>
                </a:solidFill>
              </a:rPr>
              <a:t>1.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BE6551-B82B-4EF5-9EBC-C82572C58429}"/>
              </a:ext>
            </a:extLst>
          </p:cNvPr>
          <p:cNvSpPr txBox="1"/>
          <p:nvPr/>
        </p:nvSpPr>
        <p:spPr>
          <a:xfrm>
            <a:off x="7412824" y="969553"/>
            <a:ext cx="9345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800" dirty="0">
                <a:solidFill>
                  <a:srgbClr val="5A6772"/>
                </a:solidFill>
              </a:rPr>
              <a:t>2.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E84244-3FE7-4D6F-A6A8-AD58B60955CF}"/>
              </a:ext>
            </a:extLst>
          </p:cNvPr>
          <p:cNvSpPr txBox="1"/>
          <p:nvPr/>
        </p:nvSpPr>
        <p:spPr>
          <a:xfrm>
            <a:off x="10021927" y="708522"/>
            <a:ext cx="9345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800" dirty="0">
                <a:solidFill>
                  <a:srgbClr val="5A6772"/>
                </a:solidFill>
              </a:rPr>
              <a:t>3. </a:t>
            </a:r>
          </a:p>
        </p:txBody>
      </p:sp>
      <p:sp>
        <p:nvSpPr>
          <p:cNvPr id="37" name="Taisnstūris 36">
            <a:extLst>
              <a:ext uri="{FF2B5EF4-FFF2-40B4-BE49-F238E27FC236}">
                <a16:creationId xmlns:a16="http://schemas.microsoft.com/office/drawing/2014/main" id="{7C6B82E7-0847-4F88-9062-EF5B4E32C1B9}"/>
              </a:ext>
            </a:extLst>
          </p:cNvPr>
          <p:cNvSpPr/>
          <p:nvPr/>
        </p:nvSpPr>
        <p:spPr>
          <a:xfrm>
            <a:off x="10275145" y="2237099"/>
            <a:ext cx="1916855" cy="369331"/>
          </a:xfrm>
          <a:prstGeom prst="rect">
            <a:avLst/>
          </a:prstGeom>
          <a:solidFill>
            <a:srgbClr val="C3C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C309D0-F72C-4844-B2A2-3BD541E9C550}"/>
              </a:ext>
            </a:extLst>
          </p:cNvPr>
          <p:cNvSpPr txBox="1"/>
          <p:nvPr/>
        </p:nvSpPr>
        <p:spPr>
          <a:xfrm>
            <a:off x="10275144" y="2237099"/>
            <a:ext cx="3580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Pašvaldību līmenis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00EFE9-B98D-48C7-9F22-F6E68E6637C2}"/>
              </a:ext>
            </a:extLst>
          </p:cNvPr>
          <p:cNvSpPr txBox="1"/>
          <p:nvPr/>
        </p:nvSpPr>
        <p:spPr>
          <a:xfrm>
            <a:off x="10442416" y="969553"/>
            <a:ext cx="1545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PRIEKŠLIKUMI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60CD84-B7F4-4344-AD92-2B1EAE937ADE}"/>
              </a:ext>
            </a:extLst>
          </p:cNvPr>
          <p:cNvSpPr txBox="1"/>
          <p:nvPr/>
        </p:nvSpPr>
        <p:spPr>
          <a:xfrm>
            <a:off x="7938482" y="1208397"/>
            <a:ext cx="1220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VIRZIENI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24E943-117F-4B9D-9A9C-1CE41FC22302}"/>
              </a:ext>
            </a:extLst>
          </p:cNvPr>
          <p:cNvSpPr txBox="1"/>
          <p:nvPr/>
        </p:nvSpPr>
        <p:spPr>
          <a:xfrm>
            <a:off x="467447" y="1461822"/>
            <a:ext cx="3245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APRITES EKONOMIKAS PRINCIPS</a:t>
            </a:r>
          </a:p>
        </p:txBody>
      </p:sp>
      <p:sp>
        <p:nvSpPr>
          <p:cNvPr id="31" name="Labā figūriekava 30">
            <a:extLst>
              <a:ext uri="{FF2B5EF4-FFF2-40B4-BE49-F238E27FC236}">
                <a16:creationId xmlns:a16="http://schemas.microsoft.com/office/drawing/2014/main" id="{1D211F4C-C5CB-4739-8219-3A4E6946A385}"/>
              </a:ext>
            </a:extLst>
          </p:cNvPr>
          <p:cNvSpPr/>
          <p:nvPr/>
        </p:nvSpPr>
        <p:spPr>
          <a:xfrm>
            <a:off x="4543560" y="2331982"/>
            <a:ext cx="415443" cy="3398044"/>
          </a:xfrm>
          <a:prstGeom prst="rightBrace">
            <a:avLst>
              <a:gd name="adj1" fmla="val 44469"/>
              <a:gd name="adj2" fmla="val 50523"/>
            </a:avLst>
          </a:prstGeom>
          <a:ln>
            <a:solidFill>
              <a:srgbClr val="7483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70FB39C-CBD3-4023-ACDB-E1DFC74F69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6626" t="2976" r="6368" b="3819"/>
          <a:stretch/>
        </p:blipFill>
        <p:spPr>
          <a:xfrm>
            <a:off x="286961" y="2339167"/>
            <a:ext cx="4256599" cy="358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7E5FC560-E1D3-46D0-825E-992F99AC4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70" y="1447815"/>
            <a:ext cx="10568930" cy="4932167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2CC953FA-8249-4527-B925-160F8E9E4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3136" y="1369127"/>
            <a:ext cx="2562583" cy="590632"/>
          </a:xfrm>
          <a:prstGeom prst="rect">
            <a:avLst/>
          </a:prstGeom>
        </p:spPr>
      </p:pic>
      <p:sp>
        <p:nvSpPr>
          <p:cNvPr id="8" name="Taisnstūris 7">
            <a:extLst>
              <a:ext uri="{FF2B5EF4-FFF2-40B4-BE49-F238E27FC236}">
                <a16:creationId xmlns:a16="http://schemas.microsoft.com/office/drawing/2014/main" id="{BFEE92E7-7EAE-43BA-9C96-900E55875454}"/>
              </a:ext>
            </a:extLst>
          </p:cNvPr>
          <p:cNvSpPr/>
          <p:nvPr/>
        </p:nvSpPr>
        <p:spPr>
          <a:xfrm>
            <a:off x="266014" y="565390"/>
            <a:ext cx="9260758" cy="646331"/>
          </a:xfrm>
          <a:prstGeom prst="rect">
            <a:avLst/>
          </a:prstGeom>
          <a:solidFill>
            <a:srgbClr val="D8D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79FEA9-B320-42E9-9523-553FE664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9" y="478018"/>
            <a:ext cx="8686601" cy="812227"/>
          </a:xfrm>
        </p:spPr>
        <p:txBody>
          <a:bodyPr>
            <a:normAutofit/>
          </a:bodyPr>
          <a:lstStyle/>
          <a:p>
            <a:r>
              <a:rPr lang="lv-LV" sz="2500" dirty="0"/>
              <a:t>ESOŠIE ŠĶĒRŠĻI VIRZĪTIES APRITES EKONOMIKAS VIRZIENĀ</a:t>
            </a:r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F704A7D5-1174-442A-B3BF-32D844DB9F5B}"/>
              </a:ext>
            </a:extLst>
          </p:cNvPr>
          <p:cNvSpPr/>
          <p:nvPr/>
        </p:nvSpPr>
        <p:spPr>
          <a:xfrm>
            <a:off x="2475635" y="3945372"/>
            <a:ext cx="6695438" cy="2016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4085CA89-B2E4-46B3-808F-EEAA79CCA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574" y="298261"/>
            <a:ext cx="3591426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4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B28ECA-6C2E-4EE7-8B6A-B3799294C9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4" t="-3946" r="37014" b="50000"/>
          <a:stretch/>
        </p:blipFill>
        <p:spPr>
          <a:xfrm>
            <a:off x="9048731" y="4462548"/>
            <a:ext cx="1577244" cy="1800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F2BE39-E934-4765-8293-C70CBA613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8" t="-3945" r="-1099" b="54875"/>
          <a:stretch/>
        </p:blipFill>
        <p:spPr>
          <a:xfrm>
            <a:off x="5206481" y="4617842"/>
            <a:ext cx="2364472" cy="1684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0BF4FE-41D0-4B49-ACAC-7611C9979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45556" r="57499" b="12245"/>
          <a:stretch/>
        </p:blipFill>
        <p:spPr>
          <a:xfrm>
            <a:off x="1810016" y="4805930"/>
            <a:ext cx="1918687" cy="1113748"/>
          </a:xfrm>
          <a:prstGeom prst="rect">
            <a:avLst/>
          </a:prstGeom>
        </p:spPr>
      </p:pic>
      <p:sp>
        <p:nvSpPr>
          <p:cNvPr id="14" name="Taisnstūris 11">
            <a:extLst>
              <a:ext uri="{FF2B5EF4-FFF2-40B4-BE49-F238E27FC236}">
                <a16:creationId xmlns:a16="http://schemas.microsoft.com/office/drawing/2014/main" id="{6843A846-B70A-48CE-B5A4-09A41A017721}"/>
              </a:ext>
            </a:extLst>
          </p:cNvPr>
          <p:cNvSpPr/>
          <p:nvPr/>
        </p:nvSpPr>
        <p:spPr>
          <a:xfrm>
            <a:off x="1054213" y="1664023"/>
            <a:ext cx="3245172" cy="646331"/>
          </a:xfrm>
          <a:prstGeom prst="rect">
            <a:avLst/>
          </a:prstGeom>
          <a:solidFill>
            <a:srgbClr val="9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  <a:latin typeface="+mj-lt"/>
              </a:rPr>
              <a:t>Zaļā iepirkuma principi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4FEE604-4356-42CB-A9A1-D428DD8E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13" y="269419"/>
            <a:ext cx="10515600" cy="1325563"/>
          </a:xfrm>
        </p:spPr>
        <p:txBody>
          <a:bodyPr/>
          <a:lstStyle/>
          <a:p>
            <a:r>
              <a:rPr lang="lv-LV" dirty="0"/>
              <a:t>Aktuālās tēmas priekšlikumiem projekta ietvaros</a:t>
            </a:r>
            <a:endParaRPr lang="en-US" dirty="0"/>
          </a:p>
        </p:txBody>
      </p:sp>
      <p:sp>
        <p:nvSpPr>
          <p:cNvPr id="17" name="Taisnstūris 12">
            <a:extLst>
              <a:ext uri="{FF2B5EF4-FFF2-40B4-BE49-F238E27FC236}">
                <a16:creationId xmlns:a16="http://schemas.microsoft.com/office/drawing/2014/main" id="{A2739450-2929-402D-9498-6809DD33A110}"/>
              </a:ext>
            </a:extLst>
          </p:cNvPr>
          <p:cNvSpPr/>
          <p:nvPr/>
        </p:nvSpPr>
        <p:spPr>
          <a:xfrm>
            <a:off x="4571381" y="1664024"/>
            <a:ext cx="3245172" cy="646331"/>
          </a:xfrm>
          <a:prstGeom prst="rect">
            <a:avLst/>
          </a:prstGeom>
          <a:solidFill>
            <a:srgbClr val="B2B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  <a:latin typeface="+mj-lt"/>
              </a:rPr>
              <a:t>Pārtikas atkritumu samazināšana</a:t>
            </a:r>
          </a:p>
        </p:txBody>
      </p:sp>
      <p:sp>
        <p:nvSpPr>
          <p:cNvPr id="18" name="Taisnstūris 14">
            <a:extLst>
              <a:ext uri="{FF2B5EF4-FFF2-40B4-BE49-F238E27FC236}">
                <a16:creationId xmlns:a16="http://schemas.microsoft.com/office/drawing/2014/main" id="{FCB2524A-A217-4E28-9E25-E855DB826504}"/>
              </a:ext>
            </a:extLst>
          </p:cNvPr>
          <p:cNvSpPr/>
          <p:nvPr/>
        </p:nvSpPr>
        <p:spPr>
          <a:xfrm>
            <a:off x="8088549" y="1664023"/>
            <a:ext cx="3245172" cy="646331"/>
          </a:xfrm>
          <a:prstGeom prst="rect">
            <a:avLst/>
          </a:prstGeom>
          <a:solidFill>
            <a:srgbClr val="D8D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  <a:latin typeface="+mj-lt"/>
              </a:rPr>
              <a:t>Platformas materiālu un lietu atkārtotai izmantošanai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C34B0-F5D1-4892-A169-522FD9B35ABE}"/>
              </a:ext>
            </a:extLst>
          </p:cNvPr>
          <p:cNvSpPr txBox="1"/>
          <p:nvPr/>
        </p:nvSpPr>
        <p:spPr>
          <a:xfrm>
            <a:off x="1090463" y="2448436"/>
            <a:ext cx="3245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Pārtikas iepirkumi, kas veicina aprites ekonomiku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Sadarbība ar vietējiem ražotājiem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Vairākas reizes lietojams iepakojums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C014E1-2C6C-46AA-B5B4-9C31C02E324D}"/>
              </a:ext>
            </a:extLst>
          </p:cNvPr>
          <p:cNvSpPr txBox="1"/>
          <p:nvPr/>
        </p:nvSpPr>
        <p:spPr>
          <a:xfrm>
            <a:off x="4571381" y="2448436"/>
            <a:ext cx="3245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Bioloģisko atkritumu apsaimniekošana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Kopienas komposts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Kopienas ledusskapji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Ēdināšanas principi izglītības iestādēs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C79B36-565A-4F86-81BE-51EA590FE65F}"/>
              </a:ext>
            </a:extLst>
          </p:cNvPr>
          <p:cNvSpPr txBox="1"/>
          <p:nvPr/>
        </p:nvSpPr>
        <p:spPr>
          <a:xfrm>
            <a:off x="8088549" y="2448435"/>
            <a:ext cx="324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Šķirošanas laukumi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Mantu/materiālu maiņas platformas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v-LV" dirty="0">
                <a:latin typeface="+mj-lt"/>
              </a:rPr>
              <a:t>Digitālas platformas aprites un otrreizējas izmantošanas veicināšanai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lv-LV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0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e169ef32f9_0_100"/>
          <p:cNvSpPr txBox="1"/>
          <p:nvPr/>
        </p:nvSpPr>
        <p:spPr>
          <a:xfrm>
            <a:off x="980120" y="1663695"/>
            <a:ext cx="515283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dirty="0">
                <a:solidFill>
                  <a:schemeClr val="dk1"/>
                </a:solidFill>
                <a:latin typeface="+mj-lt"/>
                <a:cs typeface="Calibri"/>
                <a:sym typeface="Calibri"/>
              </a:rPr>
              <a:t>Iekļaut vietējas izcelsmes produktus un </a:t>
            </a:r>
            <a:r>
              <a:rPr lang="lv-LV" sz="1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noteikt piegādes attālumu (km) ievērošanu/nepārsniegšanu</a:t>
            </a:r>
            <a:endParaRPr sz="14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e169ef32f9_0_100"/>
          <p:cNvSpPr txBox="1"/>
          <p:nvPr/>
        </p:nvSpPr>
        <p:spPr>
          <a:xfrm>
            <a:off x="995560" y="2381092"/>
            <a:ext cx="515283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Iekļaut noteikta apmēra preces/izejvielu daudzumu (kg), ja paredzēti lieli daudzumi</a:t>
            </a:r>
            <a:endParaRPr sz="1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e169ef32f9_0_100"/>
          <p:cNvSpPr txBox="1"/>
          <p:nvPr/>
        </p:nvSpPr>
        <p:spPr>
          <a:xfrm>
            <a:off x="980120" y="3102846"/>
            <a:ext cx="505582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Paredzēt preces iepakojuma savākšanu, atkārtotu lietošanu vai pārstrādes nodrošināšanu</a:t>
            </a:r>
            <a:endParaRPr sz="1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ge169ef32f9_0_100"/>
          <p:cNvSpPr txBox="1"/>
          <p:nvPr/>
        </p:nvSpPr>
        <p:spPr>
          <a:xfrm>
            <a:off x="980120" y="5007341"/>
            <a:ext cx="527989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Iekļaut sezonālus vietējos augļus un dārzeņus, tiem nodrošinot noteiktu īpatsvaru (% izmērāms) no kopējā piedāvājuma</a:t>
            </a:r>
            <a:endParaRPr sz="1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e169ef32f9_0_100"/>
          <p:cNvSpPr txBox="1"/>
          <p:nvPr/>
        </p:nvSpPr>
        <p:spPr>
          <a:xfrm>
            <a:off x="6664427" y="3189316"/>
            <a:ext cx="4779275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Iekļaut Nacionālās pārtikas kvalitātes shēmai atbilstošus produktus </a:t>
            </a:r>
            <a:r>
              <a:rPr lang="lv-LV" sz="1400" dirty="0">
                <a:latin typeface="+mj-lt"/>
                <a:cs typeface="Calibri"/>
                <a:sym typeface="Calibri"/>
              </a:rPr>
              <a:t>(piemēram, „Zaļā karotīte”) izmantošanas </a:t>
            </a: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īpatsvaru kopējā izmantojamo produktu apjomā</a:t>
            </a:r>
            <a:endParaRPr sz="1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e169ef32f9_0_100"/>
          <p:cNvSpPr txBox="1"/>
          <p:nvPr/>
        </p:nvSpPr>
        <p:spPr>
          <a:xfrm>
            <a:off x="6664427" y="4179063"/>
            <a:ext cx="461208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Samazināt gaļas patēriņu, to aizstājot ar, piemēram, zivi, pupiņām u.c. </a:t>
            </a:r>
            <a:endParaRPr sz="1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e169ef32f9_0_100"/>
          <p:cNvSpPr txBox="1"/>
          <p:nvPr/>
        </p:nvSpPr>
        <p:spPr>
          <a:xfrm>
            <a:off x="995560" y="5712041"/>
            <a:ext cx="4831667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Neizmantot vienreizlietojamos traukus, ietvert nosacījumus par koplietošanas traukiem atsevišķiem produktiem, piemēram, cukuram</a:t>
            </a:r>
            <a:endParaRPr sz="1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e169ef32f9_0_100"/>
          <p:cNvSpPr txBox="1"/>
          <p:nvPr/>
        </p:nvSpPr>
        <p:spPr>
          <a:xfrm>
            <a:off x="6664427" y="4947629"/>
            <a:ext cx="483166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Iekļaut atsevišķām produktu grupām paaugstinātas kvalitātes prasības un/vai veselību ietekmējošu vielu saturu</a:t>
            </a:r>
            <a:endParaRPr sz="1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e169ef32f9_0_100"/>
          <p:cNvSpPr txBox="1"/>
          <p:nvPr/>
        </p:nvSpPr>
        <p:spPr>
          <a:xfrm>
            <a:off x="980121" y="4291419"/>
            <a:ext cx="539548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Iekļaut produktus, kuri nesatur </a:t>
            </a:r>
            <a:r>
              <a:rPr lang="lv-LV" sz="1400" dirty="0">
                <a:latin typeface="+mj-lt"/>
                <a:cs typeface="Calibri"/>
                <a:sym typeface="Calibri"/>
              </a:rPr>
              <a:t>ģenētiski</a:t>
            </a: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 modificētus organismus (</a:t>
            </a:r>
            <a:r>
              <a:rPr lang="lv-LV" sz="1400" dirty="0" err="1">
                <a:latin typeface="+mj-lt"/>
                <a:ea typeface="Calibri"/>
                <a:cs typeface="Calibri"/>
                <a:sym typeface="Calibri"/>
              </a:rPr>
              <a:t>ĢMO</a:t>
            </a: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) vai produktus, kas atvasināti no tiem</a:t>
            </a:r>
            <a:endParaRPr sz="1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e169ef32f9_0_100"/>
          <p:cNvSpPr txBox="1"/>
          <p:nvPr/>
        </p:nvSpPr>
        <p:spPr>
          <a:xfrm>
            <a:off x="980120" y="3820243"/>
            <a:ext cx="539548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400" dirty="0">
                <a:latin typeface="+mj-lt"/>
                <a:ea typeface="Calibri"/>
                <a:cs typeface="Calibri"/>
                <a:sym typeface="Calibri"/>
              </a:rPr>
              <a:t>Piegāde videi draudzīgā veidā, ņemot vērā piegādes attālumu</a:t>
            </a:r>
            <a:endParaRPr sz="1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" name="Taisnstūris 11">
            <a:extLst>
              <a:ext uri="{FF2B5EF4-FFF2-40B4-BE49-F238E27FC236}">
                <a16:creationId xmlns:a16="http://schemas.microsoft.com/office/drawing/2014/main" id="{B57E49D2-47C7-4DC0-97BE-2A6732E8C134}"/>
              </a:ext>
            </a:extLst>
          </p:cNvPr>
          <p:cNvSpPr/>
          <p:nvPr/>
        </p:nvSpPr>
        <p:spPr>
          <a:xfrm>
            <a:off x="1090463" y="684309"/>
            <a:ext cx="4552348" cy="646331"/>
          </a:xfrm>
          <a:prstGeom prst="rect">
            <a:avLst/>
          </a:prstGeom>
          <a:solidFill>
            <a:srgbClr val="9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+mj-lt"/>
              </a:rPr>
              <a:t>Zaļā iepirkuma principu ieviešana pašvaldību iepirkumos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4FE15C-4178-476C-9A7D-A1046E32C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45556" r="57499" b="12245"/>
          <a:stretch/>
        </p:blipFill>
        <p:spPr>
          <a:xfrm>
            <a:off x="9946310" y="5552378"/>
            <a:ext cx="1918687" cy="1113748"/>
          </a:xfrm>
          <a:prstGeom prst="rect">
            <a:avLst/>
          </a:prstGeom>
        </p:spPr>
      </p:pic>
      <p:sp>
        <p:nvSpPr>
          <p:cNvPr id="14" name="Google Shape;429;ge169ef32f9_0_100">
            <a:extLst>
              <a:ext uri="{FF2B5EF4-FFF2-40B4-BE49-F238E27FC236}">
                <a16:creationId xmlns:a16="http://schemas.microsoft.com/office/drawing/2014/main" id="{5E95709A-A9B3-4D39-B9D2-089BDD66D902}"/>
              </a:ext>
            </a:extLst>
          </p:cNvPr>
          <p:cNvSpPr/>
          <p:nvPr/>
        </p:nvSpPr>
        <p:spPr>
          <a:xfrm>
            <a:off x="6856069" y="400361"/>
            <a:ext cx="3935867" cy="2210019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905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➔"/>
            </a:pPr>
            <a:r>
              <a:rPr lang="lv-LV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Zaļā publiskā iepirkuma piemērošana ir obligāta, ja galvenais iepirkuma priekšmets un mērķis ir </a:t>
            </a:r>
            <a:r>
              <a:rPr lang="lv-LV" sz="1200" u="sng" dirty="0">
                <a:solidFill>
                  <a:schemeClr val="hlink"/>
                </a:solidFill>
                <a:latin typeface="+mj-lt"/>
                <a:ea typeface="Calibri"/>
                <a:cs typeface="Calibri"/>
                <a:sym typeface="Calibri"/>
                <a:hlinkClick r:id="rId4"/>
              </a:rPr>
              <a:t>ēdināšanas pakalpojuma nodrošināšana</a:t>
            </a:r>
            <a:endParaRPr sz="12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➔"/>
            </a:pPr>
            <a:r>
              <a:rPr lang="lv-LV" sz="1200" u="sng" dirty="0">
                <a:solidFill>
                  <a:schemeClr val="hlink"/>
                </a:solidFill>
                <a:latin typeface="+mj-lt"/>
                <a:ea typeface="Calibri"/>
                <a:cs typeface="Calibri"/>
                <a:sym typeface="Calibri"/>
              </a:rPr>
              <a:t>Semināru organizēšanas pakalpojumo</a:t>
            </a:r>
            <a:r>
              <a:rPr lang="lv-LV" sz="1200" u="sng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</a:t>
            </a:r>
            <a:r>
              <a:rPr lang="lv-LV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 kā atsevišķa komponente iespējama kafijas paužu un/vai ēdināšanas nodrošināšana, zaļā publiskā iepirkuma prasības un kritēriji pēc iespējas piemērojami brīvprātīgi</a:t>
            </a:r>
            <a:endParaRPr sz="12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isnstūris 11">
            <a:extLst>
              <a:ext uri="{FF2B5EF4-FFF2-40B4-BE49-F238E27FC236}">
                <a16:creationId xmlns:a16="http://schemas.microsoft.com/office/drawing/2014/main" id="{B57E49D2-47C7-4DC0-97BE-2A6732E8C134}"/>
              </a:ext>
            </a:extLst>
          </p:cNvPr>
          <p:cNvSpPr/>
          <p:nvPr/>
        </p:nvSpPr>
        <p:spPr>
          <a:xfrm>
            <a:off x="1090463" y="684309"/>
            <a:ext cx="3245172" cy="646331"/>
          </a:xfrm>
          <a:prstGeom prst="rect">
            <a:avLst/>
          </a:prstGeom>
          <a:solidFill>
            <a:srgbClr val="90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+mj-lt"/>
              </a:rPr>
              <a:t>Zaļā iepirkuma principi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D4FE15C-4178-476C-9A7D-A1046E32C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45556" r="57499" b="12245"/>
          <a:stretch/>
        </p:blipFill>
        <p:spPr>
          <a:xfrm>
            <a:off x="9946310" y="5552378"/>
            <a:ext cx="1918687" cy="11137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AB9F6C-16B9-42C8-B5BF-4CC81B6CC82A}"/>
              </a:ext>
            </a:extLst>
          </p:cNvPr>
          <p:cNvSpPr txBox="1"/>
          <p:nvPr/>
        </p:nvSpPr>
        <p:spPr>
          <a:xfrm>
            <a:off x="1090463" y="2068470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➔"/>
            </a:pPr>
            <a:r>
              <a:rPr lang="lv-LV"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Pašvaldībām iepirkumos ir iespēja ieviest specifiskas prasības, kas veicina aprites ekonomiku</a:t>
            </a: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➔"/>
            </a:pPr>
            <a:r>
              <a:rPr lang="lv-LV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Arī pašvaldību iestāžu (skolu, bērnudārzu) iepirkumu pielāgošana aprites ekonomikas principiem var radīt ievērojamu ietekmi.</a:t>
            </a:r>
            <a:endParaRPr lang="lv-LV" sz="18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30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3EC155-B9BE-48EF-AED6-E3DAA5DEE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4" t="-3946" r="37014" b="50000"/>
          <a:stretch/>
        </p:blipFill>
        <p:spPr>
          <a:xfrm>
            <a:off x="10614756" y="5057489"/>
            <a:ext cx="1577244" cy="1800511"/>
          </a:xfrm>
          <a:prstGeom prst="rect">
            <a:avLst/>
          </a:prstGeom>
        </p:spPr>
      </p:pic>
      <p:sp>
        <p:nvSpPr>
          <p:cNvPr id="5" name="Taisnstūris 14">
            <a:extLst>
              <a:ext uri="{FF2B5EF4-FFF2-40B4-BE49-F238E27FC236}">
                <a16:creationId xmlns:a16="http://schemas.microsoft.com/office/drawing/2014/main" id="{27120BC8-447A-493C-A5EF-AC9D1FD31F09}"/>
              </a:ext>
            </a:extLst>
          </p:cNvPr>
          <p:cNvSpPr/>
          <p:nvPr/>
        </p:nvSpPr>
        <p:spPr>
          <a:xfrm>
            <a:off x="997284" y="702971"/>
            <a:ext cx="4212390" cy="646331"/>
          </a:xfrm>
          <a:prstGeom prst="rect">
            <a:avLst/>
          </a:prstGeom>
          <a:solidFill>
            <a:srgbClr val="D8D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+mj-lt"/>
              </a:rPr>
              <a:t>Platformas materiālu un lietu atkārtotai izmantošanai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3578A7-79CA-40E3-B1A3-BCFB97183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37" y="1287382"/>
            <a:ext cx="4650789" cy="3100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5134C7-8D8B-4ADC-BE53-684BE1EE2969}"/>
              </a:ext>
            </a:extLst>
          </p:cNvPr>
          <p:cNvSpPr txBox="1"/>
          <p:nvPr/>
        </p:nvSpPr>
        <p:spPr>
          <a:xfrm>
            <a:off x="917385" y="1633492"/>
            <a:ext cx="49803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latin typeface="+mj-lt"/>
              </a:rPr>
              <a:t>Lai veicinātu materiālu un preču atkārtotu izmantošanu, tiek radītas gan digitālas, gan fiziskas platformas to nodošanai nākamajam patērētājam</a:t>
            </a:r>
          </a:p>
          <a:p>
            <a:pPr algn="just"/>
            <a:endParaRPr lang="lv-LV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latin typeface="+mj-lt"/>
              </a:rPr>
              <a:t>Piemēram, materiāli, kas citkārt nonāktu būvgružos, tiek izmantoti citos projektos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dirty="0">
                <a:latin typeface="+mj-lt"/>
              </a:rPr>
              <a:t>Tāpat tiek radītas platformas, kas piedāvā preču nomu, piedāvājot «prece kā pakalpojums» modeli</a:t>
            </a:r>
          </a:p>
          <a:p>
            <a:endParaRPr lang="lv-LV" sz="1600" dirty="0">
              <a:latin typeface="+mj-lt"/>
            </a:endParaRPr>
          </a:p>
          <a:p>
            <a:endParaRPr lang="lv-LV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439DA-724D-4B62-9E23-50E9EB861D14}"/>
              </a:ext>
            </a:extLst>
          </p:cNvPr>
          <p:cNvSpPr txBox="1"/>
          <p:nvPr/>
        </p:nvSpPr>
        <p:spPr>
          <a:xfrm>
            <a:off x="7301514" y="4447713"/>
            <a:ext cx="46507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400" i="1" dirty="0">
                <a:latin typeface="+mj-lt"/>
              </a:rPr>
              <a:t>Virtuālais materiālu tirgus placis </a:t>
            </a:r>
            <a:r>
              <a:rPr lang="lv-LV" sz="1400" i="1" dirty="0" err="1">
                <a:latin typeface="+mj-lt"/>
              </a:rPr>
              <a:t>Austinā</a:t>
            </a:r>
            <a:r>
              <a:rPr lang="lv-LV" sz="1400" i="1" dirty="0">
                <a:latin typeface="+mj-lt"/>
              </a:rPr>
              <a:t>, ASV</a:t>
            </a:r>
          </a:p>
          <a:p>
            <a:pPr algn="r"/>
            <a:r>
              <a:rPr lang="en-US" sz="1400" i="1" dirty="0">
                <a:latin typeface="+mj-lt"/>
                <a:hlinkClick r:id="rId4"/>
              </a:rPr>
              <a:t>https://</a:t>
            </a:r>
            <a:r>
              <a:rPr lang="en-US" sz="1400" i="1" dirty="0" err="1">
                <a:latin typeface="+mj-lt"/>
                <a:hlinkClick r:id="rId4"/>
              </a:rPr>
              <a:t>austinmaterialsmarketplace.org</a:t>
            </a:r>
            <a:r>
              <a:rPr lang="en-US" sz="1400" i="1" dirty="0">
                <a:latin typeface="+mj-lt"/>
                <a:hlinkClick r:id="rId4"/>
              </a:rPr>
              <a:t>/</a:t>
            </a:r>
            <a:endParaRPr lang="lv-LV" sz="1400" i="1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7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3EC155-B9BE-48EF-AED6-E3DAA5DEE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4" t="-3946" r="37014" b="50000"/>
          <a:stretch/>
        </p:blipFill>
        <p:spPr>
          <a:xfrm>
            <a:off x="10614756" y="5057489"/>
            <a:ext cx="1577244" cy="1800511"/>
          </a:xfrm>
          <a:prstGeom prst="rect">
            <a:avLst/>
          </a:prstGeom>
        </p:spPr>
      </p:pic>
      <p:sp>
        <p:nvSpPr>
          <p:cNvPr id="5" name="Taisnstūris 14">
            <a:extLst>
              <a:ext uri="{FF2B5EF4-FFF2-40B4-BE49-F238E27FC236}">
                <a16:creationId xmlns:a16="http://schemas.microsoft.com/office/drawing/2014/main" id="{27120BC8-447A-493C-A5EF-AC9D1FD31F09}"/>
              </a:ext>
            </a:extLst>
          </p:cNvPr>
          <p:cNvSpPr/>
          <p:nvPr/>
        </p:nvSpPr>
        <p:spPr>
          <a:xfrm>
            <a:off x="997284" y="702971"/>
            <a:ext cx="3245172" cy="646331"/>
          </a:xfrm>
          <a:prstGeom prst="rect">
            <a:avLst/>
          </a:prstGeom>
          <a:solidFill>
            <a:srgbClr val="D8D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  <a:latin typeface="+mj-lt"/>
              </a:rPr>
              <a:t>Platformas materiālu un lietu atkārtotai izmantošanai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81EFF-6F5F-41C4-9206-279E4D095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5" t="2281" r="7598" b="32696"/>
          <a:stretch/>
        </p:blipFill>
        <p:spPr>
          <a:xfrm>
            <a:off x="7821227" y="2323729"/>
            <a:ext cx="3059667" cy="893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75D9BB-EA00-4B15-872D-F7D53966D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36" y="483245"/>
            <a:ext cx="3928647" cy="1535744"/>
          </a:xfrm>
          <a:prstGeom prst="rect">
            <a:avLst/>
          </a:prstGeom>
        </p:spPr>
      </p:pic>
      <p:pic>
        <p:nvPicPr>
          <p:cNvPr id="1026" name="Picture 2" descr="Repair cafe Rīga - Home | Facebook">
            <a:extLst>
              <a:ext uri="{FF2B5EF4-FFF2-40B4-BE49-F238E27FC236}">
                <a16:creationId xmlns:a16="http://schemas.microsoft.com/office/drawing/2014/main" id="{B220EFDC-630F-4C76-9C45-193549899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4"/>
          <a:stretch/>
        </p:blipFill>
        <p:spPr bwMode="auto">
          <a:xfrm>
            <a:off x="7928378" y="3558533"/>
            <a:ext cx="2143125" cy="16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AE617-B166-4FCC-BF89-997B114EB0FC}"/>
              </a:ext>
            </a:extLst>
          </p:cNvPr>
          <p:cNvSpPr txBox="1"/>
          <p:nvPr/>
        </p:nvSpPr>
        <p:spPr>
          <a:xfrm>
            <a:off x="867494" y="1616567"/>
            <a:ext cx="635005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 err="1">
                <a:effectLst/>
                <a:latin typeface="+mj-lt"/>
              </a:rPr>
              <a:t>Remontlietu</a:t>
            </a:r>
            <a:r>
              <a:rPr lang="lv-LV" sz="1400" b="1" dirty="0">
                <a:effectLst/>
                <a:latin typeface="+mj-lt"/>
              </a:rPr>
              <a:t> un būvmateriālu maiņas punkts - </a:t>
            </a:r>
            <a:r>
              <a:rPr lang="lv-LV" sz="1400" dirty="0">
                <a:effectLst/>
                <a:latin typeface="+mj-lt"/>
              </a:rPr>
              <a:t>izveidi nodrošina biedrība </a:t>
            </a:r>
            <a:r>
              <a:rPr lang="lv-LV" sz="1400" dirty="0" err="1">
                <a:effectLst/>
                <a:latin typeface="+mj-lt"/>
              </a:rPr>
              <a:t>FREE</a:t>
            </a:r>
            <a:r>
              <a:rPr lang="lv-LV" sz="1400" dirty="0">
                <a:effectLst/>
                <a:latin typeface="+mj-lt"/>
              </a:rPr>
              <a:t> </a:t>
            </a:r>
            <a:r>
              <a:rPr lang="lv-LV" sz="1400" dirty="0" err="1">
                <a:effectLst/>
                <a:latin typeface="+mj-lt"/>
              </a:rPr>
              <a:t>RIGA</a:t>
            </a:r>
            <a:r>
              <a:rPr lang="lv-LV" sz="1400" dirty="0">
                <a:effectLst/>
                <a:latin typeface="+mj-lt"/>
              </a:rPr>
              <a:t>, sadarbībā ar Rīgas pašvaldības aģentūru “Rīgas enerģētikas aģentūra”, kura ir atbildīgā iestāde projekta „Pāreja uz aprites ekonomiku pilsētbūvniecībā “</a:t>
            </a:r>
            <a:r>
              <a:rPr lang="lv-LV" sz="1400" dirty="0" err="1">
                <a:effectLst/>
                <a:latin typeface="+mj-lt"/>
              </a:rPr>
              <a:t>URGE</a:t>
            </a:r>
            <a:r>
              <a:rPr lang="lv-LV" sz="1400" dirty="0">
                <a:effectLst/>
                <a:latin typeface="+mj-lt"/>
              </a:rPr>
              <a:t>”” ieviešanu. Projekta mērķis ir izstrādāt integrētu rīcības plānu pārejai uz aprites ekonomiku pilsētbūvniecībā Rīgas pilsētas pašvaldībā. Darbojās 2021. g vasarā. </a:t>
            </a:r>
          </a:p>
          <a:p>
            <a:r>
              <a:rPr lang="lv-LV" sz="1400" dirty="0" err="1">
                <a:effectLst/>
                <a:latin typeface="+mj-lt"/>
                <a:hlinkClick r:id="rId6"/>
              </a:rPr>
              <a:t>https</a:t>
            </a:r>
            <a:r>
              <a:rPr lang="lv-LV" sz="1400" dirty="0">
                <a:effectLst/>
                <a:latin typeface="+mj-lt"/>
                <a:hlinkClick r:id="rId6"/>
              </a:rPr>
              <a:t>://</a:t>
            </a:r>
            <a:r>
              <a:rPr lang="lv-LV" sz="1400" dirty="0" err="1">
                <a:effectLst/>
                <a:latin typeface="+mj-lt"/>
                <a:hlinkClick r:id="rId6"/>
              </a:rPr>
              <a:t>www.remontmaina.lv</a:t>
            </a:r>
            <a:r>
              <a:rPr lang="lv-LV" sz="1400" dirty="0">
                <a:effectLst/>
                <a:latin typeface="+mj-lt"/>
                <a:hlinkClick r:id="rId6"/>
              </a:rPr>
              <a:t>/</a:t>
            </a:r>
            <a:endParaRPr lang="lv-LV" sz="1400" dirty="0">
              <a:effectLst/>
              <a:latin typeface="+mj-lt"/>
            </a:endParaRPr>
          </a:p>
          <a:p>
            <a:endParaRPr lang="lv-LV" sz="1400" i="1" dirty="0"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DBDE1-E606-4706-A0C5-8132A9E3D70B}"/>
              </a:ext>
            </a:extLst>
          </p:cNvPr>
          <p:cNvSpPr txBox="1"/>
          <p:nvPr/>
        </p:nvSpPr>
        <p:spPr>
          <a:xfrm>
            <a:off x="867494" y="3068738"/>
            <a:ext cx="695373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 err="1">
                <a:latin typeface="+mj-lt"/>
              </a:rPr>
              <a:t>Brīvbode</a:t>
            </a:r>
            <a:r>
              <a:rPr lang="lv-LV" sz="1400" dirty="0">
                <a:latin typeface="+mj-lt"/>
              </a:rPr>
              <a:t> - nekomerciāla bezpeļņas iniciatīva un darbojas uz labas gribas principa biedrības </a:t>
            </a:r>
            <a:r>
              <a:rPr lang="lv-LV" sz="1400" dirty="0" err="1">
                <a:latin typeface="+mj-lt"/>
              </a:rPr>
              <a:t>FREE</a:t>
            </a:r>
            <a:r>
              <a:rPr lang="lv-LV" sz="1400" dirty="0">
                <a:latin typeface="+mj-lt"/>
              </a:rPr>
              <a:t> </a:t>
            </a:r>
            <a:r>
              <a:rPr lang="lv-LV" sz="1400" dirty="0" err="1">
                <a:latin typeface="+mj-lt"/>
              </a:rPr>
              <a:t>RIGA</a:t>
            </a:r>
            <a:r>
              <a:rPr lang="lv-LV" sz="1400" dirty="0">
                <a:latin typeface="+mj-lt"/>
              </a:rPr>
              <a:t> paspārnē jau kopš 2018. gada. </a:t>
            </a:r>
            <a:r>
              <a:rPr lang="en-US" sz="1400" dirty="0" err="1">
                <a:latin typeface="+mj-lt"/>
              </a:rPr>
              <a:t>Projekts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tiek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līdzfinansēts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Rīgas</a:t>
            </a:r>
            <a:r>
              <a:rPr lang="en-US" sz="1400" dirty="0">
                <a:latin typeface="+mj-lt"/>
              </a:rPr>
              <a:t> domes </a:t>
            </a:r>
            <a:r>
              <a:rPr lang="en-US" sz="1400" dirty="0" err="1">
                <a:latin typeface="+mj-lt"/>
              </a:rPr>
              <a:t>Izglītības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kultūras</a:t>
            </a:r>
            <a:r>
              <a:rPr lang="en-US" sz="1400" dirty="0">
                <a:latin typeface="+mj-lt"/>
              </a:rPr>
              <a:t> un </a:t>
            </a:r>
            <a:r>
              <a:rPr lang="en-US" sz="1400" dirty="0" err="1">
                <a:latin typeface="+mj-lt"/>
              </a:rPr>
              <a:t>sporta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departamenta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Sabiedrības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integrācijas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programmas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ietvaros</a:t>
            </a:r>
            <a:r>
              <a:rPr lang="en-US" sz="1400" dirty="0">
                <a:latin typeface="+mj-lt"/>
              </a:rPr>
              <a:t>.</a:t>
            </a:r>
            <a:endParaRPr lang="lv-LV" sz="1400" dirty="0">
              <a:latin typeface="+mj-lt"/>
            </a:endParaRPr>
          </a:p>
          <a:p>
            <a:r>
              <a:rPr lang="en-US" sz="1400" dirty="0">
                <a:latin typeface="+mj-lt"/>
                <a:hlinkClick r:id="rId7"/>
              </a:rPr>
              <a:t>https://</a:t>
            </a:r>
            <a:r>
              <a:rPr lang="en-US" sz="1400" dirty="0" err="1">
                <a:latin typeface="+mj-lt"/>
                <a:hlinkClick r:id="rId7"/>
              </a:rPr>
              <a:t>brivbode.lv</a:t>
            </a:r>
            <a:r>
              <a:rPr lang="en-US" sz="1400" dirty="0">
                <a:latin typeface="+mj-lt"/>
                <a:hlinkClick r:id="rId7"/>
              </a:rPr>
              <a:t>/</a:t>
            </a:r>
            <a:endParaRPr lang="lv-LV" sz="1400" dirty="0">
              <a:latin typeface="+mj-lt"/>
            </a:endParaRPr>
          </a:p>
          <a:p>
            <a:endParaRPr lang="en-US" sz="1400" i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2C682F-22B7-44E6-843B-39EF1A118B25}"/>
              </a:ext>
            </a:extLst>
          </p:cNvPr>
          <p:cNvSpPr txBox="1"/>
          <p:nvPr/>
        </p:nvSpPr>
        <p:spPr>
          <a:xfrm>
            <a:off x="867494" y="4100145"/>
            <a:ext cx="64920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 err="1">
                <a:latin typeface="+mj-lt"/>
              </a:rPr>
              <a:t>Repair</a:t>
            </a:r>
            <a:r>
              <a:rPr lang="lv-LV" sz="1400" b="1" dirty="0">
                <a:latin typeface="+mj-lt"/>
              </a:rPr>
              <a:t> </a:t>
            </a:r>
            <a:r>
              <a:rPr lang="lv-LV" sz="1400" b="1" dirty="0" err="1">
                <a:latin typeface="+mj-lt"/>
              </a:rPr>
              <a:t>cafe</a:t>
            </a:r>
            <a:r>
              <a:rPr lang="lv-LV" sz="1400" b="1" dirty="0">
                <a:latin typeface="+mj-lt"/>
              </a:rPr>
              <a:t> </a:t>
            </a:r>
            <a:r>
              <a:rPr lang="lv-LV" sz="1400" b="1" dirty="0" err="1">
                <a:latin typeface="+mj-lt"/>
              </a:rPr>
              <a:t>Riga</a:t>
            </a:r>
            <a:r>
              <a:rPr lang="lv-LV" sz="1400" b="1" dirty="0">
                <a:latin typeface="+mj-lt"/>
              </a:rPr>
              <a:t> </a:t>
            </a:r>
            <a:r>
              <a:rPr lang="lv-LV" sz="1400" dirty="0">
                <a:latin typeface="+mj-lt"/>
              </a:rPr>
              <a:t>– starptautiska kustība, kas popularizē lietu labošanu un ilgtspējīgu patēriņu. Pasākumos iespējams satikt labi aprīkotus lietpratējus elektronikas, apģērbu un velosipēdu jomās, kuri ar prieku padara labošanu saprotamu un izklaidējošu.</a:t>
            </a:r>
          </a:p>
          <a:p>
            <a:r>
              <a:rPr lang="en-US" sz="1400" dirty="0">
                <a:latin typeface="+mj-lt"/>
                <a:hlinkClick r:id="rId8"/>
              </a:rPr>
              <a:t>https://</a:t>
            </a:r>
            <a:r>
              <a:rPr lang="en-US" sz="1400" dirty="0" err="1">
                <a:latin typeface="+mj-lt"/>
                <a:hlinkClick r:id="rId8"/>
              </a:rPr>
              <a:t>repaircafe.lv</a:t>
            </a:r>
            <a:r>
              <a:rPr lang="en-US" sz="1400" dirty="0">
                <a:latin typeface="+mj-lt"/>
                <a:hlinkClick r:id="rId8"/>
              </a:rPr>
              <a:t>/</a:t>
            </a:r>
            <a:endParaRPr lang="lv-LV" sz="1400" dirty="0">
              <a:latin typeface="+mj-lt"/>
            </a:endParaRPr>
          </a:p>
          <a:p>
            <a:endParaRPr lang="en-US" sz="1400" i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F76177-70ED-4A8B-B541-BD9643C2A6C1}"/>
              </a:ext>
            </a:extLst>
          </p:cNvPr>
          <p:cNvSpPr txBox="1"/>
          <p:nvPr/>
        </p:nvSpPr>
        <p:spPr>
          <a:xfrm>
            <a:off x="867494" y="5145902"/>
            <a:ext cx="64920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1" dirty="0">
                <a:latin typeface="+mj-lt"/>
              </a:rPr>
              <a:t>Lietu bibliotēka Gētes institūtā </a:t>
            </a:r>
            <a:r>
              <a:rPr lang="lv-LV" sz="1400" dirty="0">
                <a:latin typeface="+mj-lt"/>
              </a:rPr>
              <a:t>– lietu bibliotēkā esošie priekšmeti bez maksas tiek aizdoti Rīgas Gētes Institūta bibliotēkas lasītājiem uz četrām nedēļām ar iespēju pagarināt lietošanas termiņu. Iespējams nomāt arī dažādas ierīces, instrumentus un rotaļlietas: lietas, kuras šad tad ir nepieciešamas, tomēr nebūtu obligāti jāpērk.</a:t>
            </a:r>
          </a:p>
          <a:p>
            <a:r>
              <a:rPr lang="en-US" sz="1400" dirty="0">
                <a:latin typeface="+mj-lt"/>
                <a:hlinkClick r:id="rId9"/>
              </a:rPr>
              <a:t>https://</a:t>
            </a:r>
            <a:r>
              <a:rPr lang="en-US" sz="1400" dirty="0" err="1">
                <a:latin typeface="+mj-lt"/>
                <a:hlinkClick r:id="rId9"/>
              </a:rPr>
              <a:t>www.goethe.de</a:t>
            </a:r>
            <a:r>
              <a:rPr lang="en-US" sz="1400" dirty="0">
                <a:latin typeface="+mj-lt"/>
                <a:hlinkClick r:id="rId9"/>
              </a:rPr>
              <a:t>/ins/lv/lv/</a:t>
            </a:r>
            <a:r>
              <a:rPr lang="en-US" sz="1400" dirty="0" err="1">
                <a:latin typeface="+mj-lt"/>
                <a:hlinkClick r:id="rId9"/>
              </a:rPr>
              <a:t>kul</a:t>
            </a:r>
            <a:r>
              <a:rPr lang="en-US" sz="1400" dirty="0">
                <a:latin typeface="+mj-lt"/>
                <a:hlinkClick r:id="rId9"/>
              </a:rPr>
              <a:t>/sup/</a:t>
            </a:r>
            <a:r>
              <a:rPr lang="en-US" sz="1400" dirty="0" err="1">
                <a:latin typeface="+mj-lt"/>
                <a:hlinkClick r:id="rId9"/>
              </a:rPr>
              <a:t>bdd.html</a:t>
            </a:r>
            <a:endParaRPr lang="lv-LV" sz="1400" dirty="0">
              <a:latin typeface="+mj-lt"/>
            </a:endParaRPr>
          </a:p>
          <a:p>
            <a:endParaRPr lang="en-US" sz="1400" i="1" dirty="0">
              <a:latin typeface="+mj-lt"/>
            </a:endParaRPr>
          </a:p>
        </p:txBody>
      </p:sp>
      <p:pic>
        <p:nvPicPr>
          <p:cNvPr id="1028" name="Picture 4" descr="Gētes institūts Rīgā : Torņa iela 1, Rīga, Latvija, LV-1050">
            <a:extLst>
              <a:ext uri="{FF2B5EF4-FFF2-40B4-BE49-F238E27FC236}">
                <a16:creationId xmlns:a16="http://schemas.microsoft.com/office/drawing/2014/main" id="{85DC7198-AFD8-4FF5-BD76-DB6B5378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78" y="5020870"/>
            <a:ext cx="2361176" cy="11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5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1338</Words>
  <Application>Microsoft Macintosh PowerPoint</Application>
  <PresentationFormat>Widescreen</PresentationFormat>
  <Paragraphs>125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Office Theme</vt:lpstr>
      <vt:lpstr>“Sadarbības un kapacitātes stiprināšana aprites ekonomikas jomā”</vt:lpstr>
      <vt:lpstr>PROJEKTS VIDES NVO</vt:lpstr>
      <vt:lpstr>PROJEKTA DARBĪBAS VIRZIENS  APRITES EKONOMIKAS PRINCIPI NO PAŠVALDĪBAS PRIZMAS</vt:lpstr>
      <vt:lpstr>ESOŠIE ŠĶĒRŠĻI VIRZĪTIES APRITES EKONOMIKAS VIRZIENĀ</vt:lpstr>
      <vt:lpstr>Aktuālās tēmas priekšlikumiem projekta ietvaros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Iespējas pašvaldību tālākai iesaistei projektā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“Vides nevalstisko organizāciju sadarbības un kapacitātes stiprināšana” 1.sanāksme</dc:title>
  <dc:creator>Iluta Plotnikova</dc:creator>
  <cp:lastModifiedBy>Elina Konstantinova</cp:lastModifiedBy>
  <cp:revision>41</cp:revision>
  <dcterms:created xsi:type="dcterms:W3CDTF">2021-08-18T10:36:31Z</dcterms:created>
  <dcterms:modified xsi:type="dcterms:W3CDTF">2021-12-16T06:54:45Z</dcterms:modified>
</cp:coreProperties>
</file>