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79" r:id="rId3"/>
    <p:sldId id="275" r:id="rId4"/>
    <p:sldId id="274" r:id="rId5"/>
    <p:sldId id="269" r:id="rId6"/>
    <p:sldId id="270" r:id="rId7"/>
    <p:sldId id="259" r:id="rId8"/>
    <p:sldId id="281" r:id="rId9"/>
    <p:sldId id="277" r:id="rId10"/>
    <p:sldId id="278" r:id="rId11"/>
    <p:sldId id="282" r:id="rId12"/>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96" autoAdjust="0"/>
  </p:normalViewPr>
  <p:slideViewPr>
    <p:cSldViewPr>
      <p:cViewPr>
        <p:scale>
          <a:sx n="70" d="100"/>
          <a:sy n="70" d="100"/>
        </p:scale>
        <p:origin x="-1290"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19EA2C-C174-434C-A7BC-22E86791C137}" type="datetimeFigureOut">
              <a:rPr lang="lv-LV" smtClean="0"/>
              <a:t>23.11.2017</a:t>
            </a:fld>
            <a:endParaRPr lang="lv-LV"/>
          </a:p>
        </p:txBody>
      </p:sp>
      <p:sp>
        <p:nvSpPr>
          <p:cNvPr id="4" name="Slaida attēla vietturi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E0CCAE-A795-40E4-91FB-6933511FA2B0}" type="slidenum">
              <a:rPr lang="lv-LV" smtClean="0"/>
              <a:t>‹#›</a:t>
            </a:fld>
            <a:endParaRPr lang="lv-LV"/>
          </a:p>
        </p:txBody>
      </p:sp>
    </p:spTree>
    <p:extLst>
      <p:ext uri="{BB962C8B-B14F-4D97-AF65-F5344CB8AC3E}">
        <p14:creationId xmlns:p14="http://schemas.microsoft.com/office/powerpoint/2010/main" val="1616914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5DE0CCAE-A795-40E4-91FB-6933511FA2B0}" type="slidenum">
              <a:rPr lang="lv-LV" smtClean="0"/>
              <a:t>1</a:t>
            </a:fld>
            <a:endParaRPr lang="lv-LV"/>
          </a:p>
        </p:txBody>
      </p:sp>
    </p:spTree>
    <p:extLst>
      <p:ext uri="{BB962C8B-B14F-4D97-AF65-F5344CB8AC3E}">
        <p14:creationId xmlns:p14="http://schemas.microsoft.com/office/powerpoint/2010/main" val="3418471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lv-LV"/>
          </a:p>
        </p:txBody>
      </p:sp>
      <p:sp>
        <p:nvSpPr>
          <p:cNvPr id="4" name="Datuma vietturis 3"/>
          <p:cNvSpPr>
            <a:spLocks noGrp="1"/>
          </p:cNvSpPr>
          <p:nvPr>
            <p:ph type="dt" sz="half" idx="10"/>
          </p:nvPr>
        </p:nvSpPr>
        <p:spPr/>
        <p:txBody>
          <a:bodyPr/>
          <a:lstStyle/>
          <a:p>
            <a:fld id="{83CF671E-26B5-44AB-A8FF-A1004CAF9B0C}" type="datetimeFigureOut">
              <a:rPr lang="lv-LV" smtClean="0"/>
              <a:t>23.11.2017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597144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83CF671E-26B5-44AB-A8FF-A1004CAF9B0C}" type="datetimeFigureOut">
              <a:rPr lang="lv-LV" smtClean="0"/>
              <a:t>23.11.2017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4138917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7400" cy="5851525"/>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51525"/>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83CF671E-26B5-44AB-A8FF-A1004CAF9B0C}" type="datetimeFigureOut">
              <a:rPr lang="lv-LV" smtClean="0"/>
              <a:t>23.11.2017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2148720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83CF671E-26B5-44AB-A8FF-A1004CAF9B0C}" type="datetimeFigureOut">
              <a:rPr lang="lv-LV" smtClean="0"/>
              <a:t>23.11.2017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223188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p>
            <a:fld id="{83CF671E-26B5-44AB-A8FF-A1004CAF9B0C}" type="datetimeFigureOut">
              <a:rPr lang="lv-LV" smtClean="0"/>
              <a:t>23.11.2017</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4017202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83CF671E-26B5-44AB-A8FF-A1004CAF9B0C}" type="datetimeFigureOut">
              <a:rPr lang="lv-LV" smtClean="0"/>
              <a:t>23.11.2017</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187144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83CF671E-26B5-44AB-A8FF-A1004CAF9B0C}" type="datetimeFigureOut">
              <a:rPr lang="lv-LV" smtClean="0"/>
              <a:t>23.11.2017</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1456482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83CF671E-26B5-44AB-A8FF-A1004CAF9B0C}" type="datetimeFigureOut">
              <a:rPr lang="lv-LV" smtClean="0"/>
              <a:t>23.11.2017</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2664545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83CF671E-26B5-44AB-A8FF-A1004CAF9B0C}" type="datetimeFigureOut">
              <a:rPr lang="lv-LV" smtClean="0"/>
              <a:t>23.11.2017</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1615542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83CF671E-26B5-44AB-A8FF-A1004CAF9B0C}" type="datetimeFigureOut">
              <a:rPr lang="lv-LV" smtClean="0"/>
              <a:t>23.11.2017</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11851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83CF671E-26B5-44AB-A8FF-A1004CAF9B0C}" type="datetimeFigureOut">
              <a:rPr lang="lv-LV" smtClean="0"/>
              <a:t>23.11.2017</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4FF58B23-7B23-4E16-A2DB-3FA29CB94A95}" type="slidenum">
              <a:rPr lang="lv-LV" smtClean="0"/>
              <a:t>‹#›</a:t>
            </a:fld>
            <a:endParaRPr lang="lv-LV"/>
          </a:p>
        </p:txBody>
      </p:sp>
    </p:spTree>
    <p:extLst>
      <p:ext uri="{BB962C8B-B14F-4D97-AF65-F5344CB8AC3E}">
        <p14:creationId xmlns:p14="http://schemas.microsoft.com/office/powerpoint/2010/main" val="176702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CF671E-26B5-44AB-A8FF-A1004CAF9B0C}" type="datetimeFigureOut">
              <a:rPr lang="lv-LV" smtClean="0"/>
              <a:t>23.11.2017</a:t>
            </a:fld>
            <a:endParaRPr lang="lv-LV"/>
          </a:p>
        </p:txBody>
      </p:sp>
      <p:sp>
        <p:nvSpPr>
          <p:cNvPr id="5" name="Kājenes vietturi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58B23-7B23-4E16-A2DB-3FA29CB94A95}" type="slidenum">
              <a:rPr lang="lv-LV" smtClean="0"/>
              <a:t>‹#›</a:t>
            </a:fld>
            <a:endParaRPr lang="lv-LV"/>
          </a:p>
        </p:txBody>
      </p:sp>
    </p:spTree>
    <p:extLst>
      <p:ext uri="{BB962C8B-B14F-4D97-AF65-F5344CB8AC3E}">
        <p14:creationId xmlns:p14="http://schemas.microsoft.com/office/powerpoint/2010/main" val="23542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saldus.l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209009" y="2348880"/>
            <a:ext cx="8964488" cy="1584176"/>
          </a:xfrm>
        </p:spPr>
        <p:txBody>
          <a:bodyPr>
            <a:normAutofit fontScale="90000"/>
          </a:bodyPr>
          <a:lstStyle/>
          <a:p>
            <a:r>
              <a:rPr lang="lv-LV" sz="3600" b="1" dirty="0" smtClean="0">
                <a:solidFill>
                  <a:srgbClr val="C00000"/>
                </a:solidFill>
                <a:latin typeface="Times New Roman" pitchFamily="18" charset="0"/>
                <a:cs typeface="Times New Roman" pitchFamily="18" charset="0"/>
              </a:rPr>
              <a:t>Saldus novads</a:t>
            </a:r>
            <a:br>
              <a:rPr lang="lv-LV" sz="3600" b="1" dirty="0" smtClean="0">
                <a:solidFill>
                  <a:srgbClr val="C00000"/>
                </a:solidFill>
                <a:latin typeface="Times New Roman" pitchFamily="18" charset="0"/>
                <a:cs typeface="Times New Roman" pitchFamily="18" charset="0"/>
              </a:rPr>
            </a:br>
            <a:r>
              <a:rPr lang="lv-LV" sz="2400" b="1" dirty="0" smtClean="0">
                <a:latin typeface="Times New Roman" pitchFamily="18" charset="0"/>
                <a:cs typeface="Times New Roman" pitchFamily="18" charset="0"/>
              </a:rPr>
              <a:t>Skolu tīkla sakārtošana izglītības pakalpojumu ilgtspējai</a:t>
            </a:r>
            <a:br>
              <a:rPr lang="lv-LV" sz="2400" b="1" dirty="0" smtClean="0">
                <a:latin typeface="Times New Roman" pitchFamily="18" charset="0"/>
                <a:cs typeface="Times New Roman" pitchFamily="18" charset="0"/>
              </a:rPr>
            </a:br>
            <a:r>
              <a:rPr lang="lv-LV" sz="2400" b="1" dirty="0">
                <a:latin typeface="Times New Roman" pitchFamily="18" charset="0"/>
                <a:cs typeface="Times New Roman" pitchFamily="18" charset="0"/>
              </a:rPr>
              <a:t/>
            </a:r>
            <a:br>
              <a:rPr lang="lv-LV" sz="2400" b="1" dirty="0">
                <a:latin typeface="Times New Roman" pitchFamily="18" charset="0"/>
                <a:cs typeface="Times New Roman" pitchFamily="18" charset="0"/>
              </a:rPr>
            </a:br>
            <a:endParaRPr lang="lv-LV" sz="2400" b="1" dirty="0">
              <a:latin typeface="Times New Roman" pitchFamily="18" charset="0"/>
              <a:cs typeface="Times New Roman" pitchFamily="18" charset="0"/>
            </a:endParaRPr>
          </a:p>
        </p:txBody>
      </p:sp>
      <p:sp>
        <p:nvSpPr>
          <p:cNvPr id="3" name="Apakšvirsraksts 2"/>
          <p:cNvSpPr>
            <a:spLocks noGrp="1"/>
          </p:cNvSpPr>
          <p:nvPr>
            <p:ph type="subTitle" idx="1"/>
          </p:nvPr>
        </p:nvSpPr>
        <p:spPr>
          <a:xfrm>
            <a:off x="2339752" y="5157192"/>
            <a:ext cx="6400800" cy="936104"/>
          </a:xfrm>
        </p:spPr>
        <p:txBody>
          <a:bodyPr>
            <a:noAutofit/>
          </a:bodyPr>
          <a:lstStyle/>
          <a:p>
            <a:pPr algn="r"/>
            <a:r>
              <a:rPr lang="lv-LV" sz="1600" dirty="0" smtClean="0">
                <a:solidFill>
                  <a:schemeClr val="tx1"/>
                </a:solidFill>
                <a:latin typeface="Times New Roman" pitchFamily="18" charset="0"/>
                <a:cs typeface="Times New Roman" pitchFamily="18" charset="0"/>
              </a:rPr>
              <a:t>Saulcerīte Levica </a:t>
            </a:r>
          </a:p>
          <a:p>
            <a:pPr algn="r"/>
            <a:r>
              <a:rPr lang="lv-LV" sz="1600" dirty="0" smtClean="0">
                <a:solidFill>
                  <a:schemeClr val="tx1"/>
                </a:solidFill>
                <a:latin typeface="Times New Roman" pitchFamily="18" charset="0"/>
                <a:cs typeface="Times New Roman" pitchFamily="18" charset="0"/>
              </a:rPr>
              <a:t>Saldus novada pašvaldības Izglītības pārvaldes vadītāja</a:t>
            </a:r>
          </a:p>
          <a:p>
            <a:pPr algn="r"/>
            <a:r>
              <a:rPr lang="lv-LV" sz="1600" dirty="0" smtClean="0">
                <a:solidFill>
                  <a:schemeClr val="tx1"/>
                </a:solidFill>
                <a:latin typeface="Times New Roman" pitchFamily="18" charset="0"/>
                <a:cs typeface="Times New Roman" pitchFamily="18" charset="0"/>
              </a:rPr>
              <a:t> 2017. gada 24. novembrī</a:t>
            </a:r>
            <a:endParaRPr lang="lv-LV" sz="1600" dirty="0">
              <a:solidFill>
                <a:schemeClr val="tx1"/>
              </a:solidFill>
              <a:latin typeface="Times New Roman" pitchFamily="18" charset="0"/>
              <a:cs typeface="Times New Roman" pitchFamily="18" charset="0"/>
            </a:endParaRPr>
          </a:p>
        </p:txBody>
      </p:sp>
      <p:pic>
        <p:nvPicPr>
          <p:cNvPr id="4" name="Picture 8" descr="gerbonis_mazais"/>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39952" y="692696"/>
            <a:ext cx="1023938"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378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0" y="274638"/>
            <a:ext cx="9144000" cy="1143000"/>
          </a:xfrm>
        </p:spPr>
        <p:txBody>
          <a:bodyPr>
            <a:normAutofit/>
          </a:bodyPr>
          <a:lstStyle/>
          <a:p>
            <a:r>
              <a:rPr lang="lv-LV" sz="2400" b="1" dirty="0" smtClean="0">
                <a:solidFill>
                  <a:srgbClr val="002060"/>
                </a:solidFill>
                <a:latin typeface="Times New Roman" panose="02020603050405020304" pitchFamily="18" charset="0"/>
                <a:cs typeface="Times New Roman" panose="02020603050405020304" pitchFamily="18" charset="0"/>
              </a:rPr>
              <a:t>Optimālā vispārējās izglītības iestāžu tīkla modeļa izveide Latvijā,</a:t>
            </a:r>
            <a:r>
              <a:rPr lang="lv-LV" sz="2400" b="1" dirty="0" smtClean="0">
                <a:latin typeface="Times New Roman" panose="02020603050405020304" pitchFamily="18" charset="0"/>
                <a:cs typeface="Times New Roman" panose="02020603050405020304" pitchFamily="18" charset="0"/>
              </a:rPr>
              <a:t> ,,</a:t>
            </a:r>
            <a:r>
              <a:rPr lang="lv-LV" sz="2400" i="1" dirty="0" smtClean="0">
                <a:latin typeface="Times New Roman" panose="02020603050405020304" pitchFamily="18" charset="0"/>
                <a:cs typeface="Times New Roman" panose="02020603050405020304" pitchFamily="18" charset="0"/>
              </a:rPr>
              <a:t>Karšu izdevniecība Jāņa sēta’’</a:t>
            </a:r>
            <a:endParaRPr lang="lv-LV" sz="2400" dirty="0"/>
          </a:p>
        </p:txBody>
      </p:sp>
      <p:sp>
        <p:nvSpPr>
          <p:cNvPr id="3" name="Satura vietturis 2"/>
          <p:cNvSpPr>
            <a:spLocks noGrp="1"/>
          </p:cNvSpPr>
          <p:nvPr>
            <p:ph idx="1"/>
          </p:nvPr>
        </p:nvSpPr>
        <p:spPr>
          <a:xfrm>
            <a:off x="251520" y="1600200"/>
            <a:ext cx="8784976" cy="4525963"/>
          </a:xfrm>
        </p:spPr>
        <p:txBody>
          <a:bodyPr>
            <a:normAutofit/>
          </a:bodyPr>
          <a:lstStyle/>
          <a:p>
            <a:pPr marL="0" indent="0" algn="just">
              <a:buNone/>
            </a:pPr>
            <a:r>
              <a:rPr lang="lv-LV" sz="2400" i="1" dirty="0" smtClean="0">
                <a:latin typeface="Times New Roman" panose="02020603050405020304" pitchFamily="18" charset="0"/>
                <a:cs typeface="Times New Roman" panose="02020603050405020304" pitchFamily="18" charset="0"/>
              </a:rPr>
              <a:t>,, </a:t>
            </a:r>
            <a:r>
              <a:rPr lang="lv-LV" sz="2500" dirty="0" smtClean="0">
                <a:latin typeface="Times New Roman" panose="02020603050405020304" pitchFamily="18" charset="0"/>
                <a:cs typeface="Times New Roman" panose="02020603050405020304" pitchFamily="18" charset="0"/>
              </a:rPr>
              <a:t>Patiesībā esmu pārliecināts, ka skolu kartes jautājums nav tas lielais jautājums. Tās ir tikai sekas. Lielais jautājums ir: ,,Kas ar mums ir noticis, ka iznīkstam ar tādu ātrumu, kāda nav bijis mūsu tautas pastāvēšanas vēsturē? Laikā, kad nav kara un Latvija pārpludināta ar tik daudz iespējām un materiālajiem labumiem, kādi te nekad nav redzēti. Mēs nojaušam, ka nemaz negribam dzirdēt atbildi uz šo vissvarīgāko jautājumu. Nojaušam, ka atbilde būs neglaimojoša mums pašiem. Taču, ja neatbildēsim uz to, pēc 15- 20 gadiem cita komanda zīmēs citu karti. Un tā būs vēl tukšāka.’’</a:t>
            </a:r>
          </a:p>
          <a:p>
            <a:pPr marL="0" indent="0">
              <a:buNone/>
            </a:pPr>
            <a:endParaRPr lang="lv-LV" sz="2400" i="1" dirty="0" smtClean="0">
              <a:latin typeface="Times New Roman" panose="02020603050405020304" pitchFamily="18" charset="0"/>
              <a:cs typeface="Times New Roman" panose="02020603050405020304" pitchFamily="18" charset="0"/>
            </a:endParaRPr>
          </a:p>
        </p:txBody>
      </p:sp>
      <p:sp>
        <p:nvSpPr>
          <p:cNvPr id="4" name="Taisnstūris 3"/>
          <p:cNvSpPr/>
          <p:nvPr/>
        </p:nvSpPr>
        <p:spPr>
          <a:xfrm>
            <a:off x="1701964" y="6108104"/>
            <a:ext cx="7201074" cy="461665"/>
          </a:xfrm>
          <a:prstGeom prst="rect">
            <a:avLst/>
          </a:prstGeom>
        </p:spPr>
        <p:txBody>
          <a:bodyPr wrap="square">
            <a:spAutoFit/>
          </a:bodyPr>
          <a:lstStyle/>
          <a:p>
            <a:pPr lvl="0" algn="r">
              <a:spcBef>
                <a:spcPct val="20000"/>
              </a:spcBef>
            </a:pPr>
            <a:r>
              <a:rPr lang="lv-LV" sz="2400" i="1" dirty="0">
                <a:solidFill>
                  <a:prstClr val="black"/>
                </a:solidFill>
                <a:latin typeface="Times New Roman" panose="02020603050405020304" pitchFamily="18" charset="0"/>
                <a:cs typeface="Times New Roman" panose="02020603050405020304" pitchFamily="18" charset="0"/>
              </a:rPr>
              <a:t>Juris </a:t>
            </a:r>
            <a:r>
              <a:rPr lang="lv-LV" sz="2400" i="1" dirty="0" err="1">
                <a:solidFill>
                  <a:prstClr val="black"/>
                </a:solidFill>
                <a:latin typeface="Times New Roman" panose="02020603050405020304" pitchFamily="18" charset="0"/>
                <a:cs typeface="Times New Roman" panose="02020603050405020304" pitchFamily="18" charset="0"/>
              </a:rPr>
              <a:t>Levics</a:t>
            </a:r>
            <a:r>
              <a:rPr lang="lv-LV" sz="2400" i="1" dirty="0">
                <a:solidFill>
                  <a:prstClr val="black"/>
                </a:solidFill>
                <a:latin typeface="Times New Roman" panose="02020603050405020304" pitchFamily="18" charset="0"/>
                <a:cs typeface="Times New Roman" panose="02020603050405020304" pitchFamily="18" charset="0"/>
              </a:rPr>
              <a:t>, Druvas vidusskolas ģeogrāfijas skolotājs</a:t>
            </a:r>
          </a:p>
        </p:txBody>
      </p:sp>
    </p:spTree>
    <p:extLst>
      <p:ext uri="{BB962C8B-B14F-4D97-AF65-F5344CB8AC3E}">
        <p14:creationId xmlns:p14="http://schemas.microsoft.com/office/powerpoint/2010/main" val="82170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3"/>
          <p:cNvSpPr>
            <a:spLocks noGrp="1"/>
          </p:cNvSpPr>
          <p:nvPr>
            <p:ph type="title"/>
          </p:nvPr>
        </p:nvSpPr>
        <p:spPr>
          <a:xfrm>
            <a:off x="537121" y="2780928"/>
            <a:ext cx="8229600" cy="1143000"/>
          </a:xfrm>
        </p:spPr>
        <p:txBody>
          <a:bodyPr>
            <a:normAutofit/>
          </a:bodyPr>
          <a:lstStyle/>
          <a:p>
            <a:r>
              <a:rPr lang="lv-LV" sz="3200" b="1" dirty="0" smtClean="0">
                <a:latin typeface="Times New Roman" panose="02020603050405020304" pitchFamily="18" charset="0"/>
                <a:cs typeface="Times New Roman" panose="02020603050405020304" pitchFamily="18" charset="0"/>
              </a:rPr>
              <a:t>Paldies par uzmanību!</a:t>
            </a:r>
            <a:endParaRPr lang="lv-LV" sz="3200" b="1" dirty="0">
              <a:latin typeface="Times New Roman" panose="02020603050405020304" pitchFamily="18" charset="0"/>
              <a:cs typeface="Times New Roman" panose="02020603050405020304" pitchFamily="18" charset="0"/>
            </a:endParaRPr>
          </a:p>
        </p:txBody>
      </p:sp>
      <p:pic>
        <p:nvPicPr>
          <p:cNvPr id="5" name="Picture 8" descr="gerbonis_mazais"/>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51920" y="1412776"/>
            <a:ext cx="1023938"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8421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p:cNvSpPr>
            <a:spLocks noChangeArrowheads="1" noChangeShapeType="1" noTextEdit="1"/>
          </p:cNvSpPr>
          <p:nvPr/>
        </p:nvSpPr>
        <p:spPr bwMode="auto">
          <a:xfrm>
            <a:off x="5572125" y="2643188"/>
            <a:ext cx="3357563" cy="1285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endParaRPr lang="lv-LV" sz="3600" kern="10" dirty="0">
              <a:solidFill>
                <a:srgbClr val="800000"/>
              </a:solidFill>
              <a:effectLst>
                <a:outerShdw dist="45791" dir="2021404" algn="ctr" rotWithShape="0">
                  <a:srgbClr val="B2B2B2">
                    <a:alpha val="79999"/>
                  </a:srgbClr>
                </a:outerShdw>
              </a:effectLst>
              <a:latin typeface="Times New Roman" pitchFamily="18" charset="0"/>
              <a:cs typeface="Times New Roman" pitchFamily="18" charset="0"/>
            </a:endParaRPr>
          </a:p>
        </p:txBody>
      </p:sp>
      <p:pic>
        <p:nvPicPr>
          <p:cNvPr id="3076" name="Attēls 7" descr="saldus_novads.jp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6645" y="9525"/>
            <a:ext cx="64214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6968" y="5371811"/>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3236" y="5167312"/>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313" y="5876925"/>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623728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4724400"/>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365625"/>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28527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22050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1052513"/>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3789363"/>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0" y="30686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28527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2565400"/>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30686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938" y="32845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581525" y="74654"/>
            <a:ext cx="1922321" cy="369332"/>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Kandavas novads</a:t>
            </a:r>
            <a:endParaRPr lang="lv-LV" b="1" dirty="0">
              <a:solidFill>
                <a:schemeClr val="accent3">
                  <a:lumMod val="75000"/>
                </a:schemeClr>
              </a:solidFill>
              <a:latin typeface="Times New Roman" pitchFamily="18" charset="0"/>
              <a:cs typeface="Times New Roman" pitchFamily="18" charset="0"/>
            </a:endParaRPr>
          </a:p>
        </p:txBody>
      </p:sp>
      <p:sp>
        <p:nvSpPr>
          <p:cNvPr id="3" name="TextBox 2"/>
          <p:cNvSpPr txBox="1"/>
          <p:nvPr/>
        </p:nvSpPr>
        <p:spPr>
          <a:xfrm>
            <a:off x="539552" y="692150"/>
            <a:ext cx="1819729" cy="369332"/>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Kuldīgas novads</a:t>
            </a:r>
            <a:endParaRPr lang="lv-LV" b="1" dirty="0">
              <a:solidFill>
                <a:schemeClr val="accent3">
                  <a:lumMod val="75000"/>
                </a:schemeClr>
              </a:solidFill>
              <a:latin typeface="Times New Roman" pitchFamily="18" charset="0"/>
              <a:cs typeface="Times New Roman" pitchFamily="18" charset="0"/>
            </a:endParaRPr>
          </a:p>
        </p:txBody>
      </p:sp>
      <p:sp>
        <p:nvSpPr>
          <p:cNvPr id="5" name="TextBox 4"/>
          <p:cNvSpPr txBox="1"/>
          <p:nvPr/>
        </p:nvSpPr>
        <p:spPr>
          <a:xfrm>
            <a:off x="333291" y="3190060"/>
            <a:ext cx="1133644" cy="646331"/>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Skrundas</a:t>
            </a:r>
          </a:p>
          <a:p>
            <a:r>
              <a:rPr lang="lv-LV" b="1" dirty="0" smtClean="0">
                <a:solidFill>
                  <a:schemeClr val="accent3">
                    <a:lumMod val="75000"/>
                  </a:schemeClr>
                </a:solidFill>
                <a:latin typeface="Times New Roman" pitchFamily="18" charset="0"/>
                <a:cs typeface="Times New Roman" pitchFamily="18" charset="0"/>
              </a:rPr>
              <a:t>novads</a:t>
            </a:r>
            <a:endParaRPr lang="lv-LV" b="1" dirty="0">
              <a:solidFill>
                <a:schemeClr val="accent3">
                  <a:lumMod val="75000"/>
                </a:schemeClr>
              </a:solidFill>
              <a:latin typeface="Times New Roman" pitchFamily="18" charset="0"/>
              <a:cs typeface="Times New Roman" pitchFamily="18" charset="0"/>
            </a:endParaRPr>
          </a:p>
        </p:txBody>
      </p:sp>
      <p:sp>
        <p:nvSpPr>
          <p:cNvPr id="6" name="TextBox 5"/>
          <p:cNvSpPr txBox="1"/>
          <p:nvPr/>
        </p:nvSpPr>
        <p:spPr>
          <a:xfrm>
            <a:off x="-47044" y="5321300"/>
            <a:ext cx="1074012" cy="646331"/>
          </a:xfrm>
          <a:prstGeom prst="rect">
            <a:avLst/>
          </a:prstGeom>
          <a:noFill/>
        </p:spPr>
        <p:txBody>
          <a:bodyPr wrap="none" rtlCol="0">
            <a:spAutoFit/>
          </a:bodyPr>
          <a:lstStyle/>
          <a:p>
            <a:r>
              <a:rPr lang="lv-LV" b="1" dirty="0" smtClean="0">
                <a:solidFill>
                  <a:schemeClr val="accent3">
                    <a:lumMod val="50000"/>
                  </a:schemeClr>
                </a:solidFill>
                <a:latin typeface="Times New Roman" pitchFamily="18" charset="0"/>
                <a:cs typeface="Times New Roman" pitchFamily="18" charset="0"/>
              </a:rPr>
              <a:t>Vaiņodes</a:t>
            </a:r>
          </a:p>
          <a:p>
            <a:r>
              <a:rPr lang="lv-LV" b="1" dirty="0" smtClean="0">
                <a:solidFill>
                  <a:schemeClr val="accent3">
                    <a:lumMod val="50000"/>
                  </a:schemeClr>
                </a:solidFill>
                <a:latin typeface="Times New Roman" pitchFamily="18" charset="0"/>
                <a:cs typeface="Times New Roman" pitchFamily="18" charset="0"/>
              </a:rPr>
              <a:t>novads</a:t>
            </a:r>
            <a:endParaRPr lang="lv-LV" b="1" dirty="0">
              <a:solidFill>
                <a:schemeClr val="accent3">
                  <a:lumMod val="50000"/>
                </a:schemeClr>
              </a:solidFill>
              <a:latin typeface="Times New Roman" pitchFamily="18" charset="0"/>
              <a:cs typeface="Times New Roman" pitchFamily="18" charset="0"/>
            </a:endParaRPr>
          </a:p>
        </p:txBody>
      </p:sp>
      <p:sp>
        <p:nvSpPr>
          <p:cNvPr id="7" name="TextBox 6"/>
          <p:cNvSpPr txBox="1"/>
          <p:nvPr/>
        </p:nvSpPr>
        <p:spPr>
          <a:xfrm>
            <a:off x="4247618" y="3006725"/>
            <a:ext cx="1764266" cy="369332"/>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Brocēnu novads</a:t>
            </a:r>
            <a:endParaRPr lang="lv-LV" b="1" dirty="0">
              <a:solidFill>
                <a:schemeClr val="accent3">
                  <a:lumMod val="75000"/>
                </a:schemeClr>
              </a:solidFill>
              <a:latin typeface="Times New Roman" pitchFamily="18" charset="0"/>
              <a:cs typeface="Times New Roman" pitchFamily="18" charset="0"/>
            </a:endParaRPr>
          </a:p>
        </p:txBody>
      </p:sp>
      <p:sp>
        <p:nvSpPr>
          <p:cNvPr id="8" name="TextBox 7"/>
          <p:cNvSpPr txBox="1"/>
          <p:nvPr/>
        </p:nvSpPr>
        <p:spPr>
          <a:xfrm>
            <a:off x="5741458" y="5528231"/>
            <a:ext cx="1524776" cy="369332"/>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Auces novads</a:t>
            </a:r>
            <a:endParaRPr lang="lv-LV" b="1" dirty="0">
              <a:solidFill>
                <a:schemeClr val="accent3">
                  <a:lumMod val="75000"/>
                </a:schemeClr>
              </a:solidFill>
              <a:latin typeface="Times New Roman" pitchFamily="18" charset="0"/>
              <a:cs typeface="Times New Roman" pitchFamily="18" charset="0"/>
            </a:endParaRPr>
          </a:p>
        </p:txBody>
      </p:sp>
      <p:sp>
        <p:nvSpPr>
          <p:cNvPr id="9" name="TextBox 8"/>
          <p:cNvSpPr txBox="1"/>
          <p:nvPr/>
        </p:nvSpPr>
        <p:spPr>
          <a:xfrm>
            <a:off x="1158240" y="6289645"/>
            <a:ext cx="3057825" cy="400110"/>
          </a:xfrm>
          <a:prstGeom prst="rect">
            <a:avLst/>
          </a:prstGeom>
          <a:noFill/>
        </p:spPr>
        <p:txBody>
          <a:bodyPr wrap="none" rtlCol="0">
            <a:spAutoFit/>
          </a:bodyPr>
          <a:lstStyle/>
          <a:p>
            <a:r>
              <a:rPr lang="lv-LV" sz="2000" b="1" dirty="0" smtClean="0">
                <a:solidFill>
                  <a:schemeClr val="accent3">
                    <a:lumMod val="50000"/>
                  </a:schemeClr>
                </a:solidFill>
                <a:latin typeface="Times New Roman" pitchFamily="18" charset="0"/>
                <a:cs typeface="Times New Roman" pitchFamily="18" charset="0"/>
              </a:rPr>
              <a:t>LIETUVAS REPUBLIKA</a:t>
            </a:r>
            <a:endParaRPr lang="lv-LV" sz="2000" b="1" dirty="0">
              <a:solidFill>
                <a:schemeClr val="accent3">
                  <a:lumMod val="50000"/>
                </a:schemeClr>
              </a:solidFill>
              <a:latin typeface="Times New Roman" pitchFamily="18" charset="0"/>
              <a:cs typeface="Times New Roman" pitchFamily="18" charset="0"/>
            </a:endParaRPr>
          </a:p>
        </p:txBody>
      </p:sp>
      <p:sp>
        <p:nvSpPr>
          <p:cNvPr id="4" name="TextBox 3"/>
          <p:cNvSpPr txBox="1"/>
          <p:nvPr/>
        </p:nvSpPr>
        <p:spPr>
          <a:xfrm>
            <a:off x="4305331" y="680740"/>
            <a:ext cx="4838669" cy="1815882"/>
          </a:xfrm>
          <a:prstGeom prst="rect">
            <a:avLst/>
          </a:prstGeom>
          <a:noFill/>
        </p:spPr>
        <p:txBody>
          <a:bodyPr wrap="square" rtlCol="0">
            <a:spAutoFit/>
          </a:bodyPr>
          <a:lstStyle/>
          <a:p>
            <a:r>
              <a:rPr lang="lv-LV" sz="1600" b="1" dirty="0" smtClean="0">
                <a:latin typeface="Times New Roman" pitchFamily="18" charset="0"/>
                <a:cs typeface="Times New Roman" pitchFamily="18" charset="0"/>
              </a:rPr>
              <a:t>Iedzīvotāju skaits 01.01.2009.		</a:t>
            </a:r>
            <a:r>
              <a:rPr lang="lv-LV" sz="1600" b="1" dirty="0" smtClean="0">
                <a:solidFill>
                  <a:srgbClr val="C00000"/>
                </a:solidFill>
                <a:latin typeface="Times New Roman" pitchFamily="18" charset="0"/>
                <a:cs typeface="Times New Roman" pitchFamily="18" charset="0"/>
              </a:rPr>
              <a:t>28 822</a:t>
            </a:r>
          </a:p>
          <a:p>
            <a:r>
              <a:rPr lang="lv-LV" sz="1600" b="1" dirty="0" smtClean="0">
                <a:latin typeface="Times New Roman" pitchFamily="18" charset="0"/>
                <a:cs typeface="Times New Roman" pitchFamily="18" charset="0"/>
              </a:rPr>
              <a:t>Iedzīvotāju skaits 01.01.2015. 		</a:t>
            </a:r>
            <a:r>
              <a:rPr lang="lv-LV" sz="1600" b="1" dirty="0" smtClean="0">
                <a:solidFill>
                  <a:srgbClr val="C00000"/>
                </a:solidFill>
                <a:latin typeface="Times New Roman" pitchFamily="18" charset="0"/>
                <a:cs typeface="Times New Roman" pitchFamily="18" charset="0"/>
              </a:rPr>
              <a:t>26 757</a:t>
            </a:r>
          </a:p>
          <a:p>
            <a:endParaRPr lang="lv-LV" sz="1600" b="1" dirty="0" smtClean="0">
              <a:latin typeface="Times New Roman" pitchFamily="18" charset="0"/>
              <a:cs typeface="Times New Roman" pitchFamily="18" charset="0"/>
            </a:endParaRPr>
          </a:p>
          <a:p>
            <a:r>
              <a:rPr lang="lv-LV" sz="1600" b="1" dirty="0" smtClean="0">
                <a:latin typeface="Times New Roman" pitchFamily="18" charset="0"/>
                <a:cs typeface="Times New Roman" pitchFamily="18" charset="0"/>
              </a:rPr>
              <a:t>Skolēnu skaits uz 01.09.2009. 		</a:t>
            </a:r>
            <a:r>
              <a:rPr lang="lv-LV" sz="1600" b="1" dirty="0" smtClean="0">
                <a:solidFill>
                  <a:srgbClr val="C00000"/>
                </a:solidFill>
                <a:latin typeface="Times New Roman" pitchFamily="18" charset="0"/>
                <a:cs typeface="Times New Roman" pitchFamily="18" charset="0"/>
              </a:rPr>
              <a:t>3881</a:t>
            </a:r>
          </a:p>
          <a:p>
            <a:r>
              <a:rPr lang="lv-LV" sz="1600" b="1" dirty="0" smtClean="0">
                <a:latin typeface="Times New Roman" pitchFamily="18" charset="0"/>
                <a:cs typeface="Times New Roman" pitchFamily="18" charset="0"/>
              </a:rPr>
              <a:t>Skolēnu skaits uz 01.09.2015.     	</a:t>
            </a:r>
            <a:r>
              <a:rPr lang="lv-LV" sz="1600" b="1" dirty="0" smtClean="0">
                <a:solidFill>
                  <a:srgbClr val="C00000"/>
                </a:solidFill>
                <a:latin typeface="Times New Roman" pitchFamily="18" charset="0"/>
                <a:cs typeface="Times New Roman" pitchFamily="18" charset="0"/>
              </a:rPr>
              <a:t>2706</a:t>
            </a:r>
          </a:p>
          <a:p>
            <a:r>
              <a:rPr lang="lv-LV" sz="1600" b="1" dirty="0" smtClean="0">
                <a:latin typeface="Times New Roman" pitchFamily="18" charset="0"/>
                <a:cs typeface="Times New Roman" pitchFamily="18" charset="0"/>
              </a:rPr>
              <a:t>Skolēnu skaits uz 01.09.2016.</a:t>
            </a:r>
            <a:r>
              <a:rPr lang="lv-LV" sz="1600" b="1" dirty="0" smtClean="0">
                <a:solidFill>
                  <a:srgbClr val="C00000"/>
                </a:solidFill>
                <a:latin typeface="Times New Roman" pitchFamily="18" charset="0"/>
                <a:cs typeface="Times New Roman" pitchFamily="18" charset="0"/>
              </a:rPr>
              <a:t>		</a:t>
            </a:r>
            <a:r>
              <a:rPr lang="lv-LV" sz="1600" b="1" dirty="0" smtClean="0">
                <a:solidFill>
                  <a:srgbClr val="FF0000"/>
                </a:solidFill>
                <a:latin typeface="Times New Roman" pitchFamily="18" charset="0"/>
                <a:cs typeface="Times New Roman" pitchFamily="18" charset="0"/>
              </a:rPr>
              <a:t>2570 </a:t>
            </a:r>
          </a:p>
          <a:p>
            <a:r>
              <a:rPr lang="lv-LV" sz="1600" b="1" dirty="0" smtClean="0">
                <a:latin typeface="Times New Roman" pitchFamily="18" charset="0"/>
                <a:cs typeface="Times New Roman" pitchFamily="18" charset="0"/>
              </a:rPr>
              <a:t>Skolēnu skaits uz 01.09.2017.		</a:t>
            </a:r>
            <a:r>
              <a:rPr lang="lv-LV" sz="1600" b="1" dirty="0" smtClean="0">
                <a:solidFill>
                  <a:srgbClr val="FF0000"/>
                </a:solidFill>
                <a:latin typeface="Times New Roman" pitchFamily="18" charset="0"/>
                <a:cs typeface="Times New Roman" pitchFamily="18" charset="0"/>
              </a:rPr>
              <a:t>2468</a:t>
            </a:r>
          </a:p>
        </p:txBody>
      </p:sp>
    </p:spTree>
    <p:extLst>
      <p:ext uri="{BB962C8B-B14F-4D97-AF65-F5344CB8AC3E}">
        <p14:creationId xmlns:p14="http://schemas.microsoft.com/office/powerpoint/2010/main" val="2902404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260648"/>
            <a:ext cx="8229600" cy="778098"/>
          </a:xfrm>
        </p:spPr>
        <p:txBody>
          <a:bodyPr>
            <a:noAutofit/>
          </a:bodyPr>
          <a:lstStyle/>
          <a:p>
            <a:r>
              <a:rPr lang="lv-LV" altLang="lv-LV" sz="2400" b="1" dirty="0">
                <a:effectLst>
                  <a:outerShdw blurRad="38100" dist="38100" dir="2700000" algn="tl">
                    <a:srgbClr val="C0C0C0"/>
                  </a:outerShdw>
                </a:effectLst>
              </a:rPr>
              <a:t>Saldus novada Izglītības nozares attīstības </a:t>
            </a:r>
            <a:r>
              <a:rPr lang="lv-LV" altLang="lv-LV" sz="2400" b="1" dirty="0" smtClean="0">
                <a:effectLst>
                  <a:outerShdw blurRad="38100" dist="38100" dir="2700000" algn="tl">
                    <a:srgbClr val="C0C0C0"/>
                  </a:outerShdw>
                </a:effectLst>
              </a:rPr>
              <a:t>programma</a:t>
            </a:r>
            <a:endParaRPr lang="lv-LV" altLang="lv-LV" sz="2400" b="1" dirty="0">
              <a:effectLst>
                <a:outerShdw blurRad="38100" dist="38100" dir="2700000" algn="tl">
                  <a:srgbClr val="C0C0C0"/>
                </a:outerShdw>
              </a:effectLst>
            </a:endParaRPr>
          </a:p>
        </p:txBody>
      </p:sp>
      <p:sp>
        <p:nvSpPr>
          <p:cNvPr id="33795" name="Rectangle 3"/>
          <p:cNvSpPr>
            <a:spLocks noGrp="1" noChangeArrowheads="1"/>
          </p:cNvSpPr>
          <p:nvPr>
            <p:ph type="body" idx="4294967295"/>
          </p:nvPr>
        </p:nvSpPr>
        <p:spPr>
          <a:xfrm>
            <a:off x="467544" y="1052736"/>
            <a:ext cx="8229600" cy="5400600"/>
          </a:xfrm>
        </p:spPr>
        <p:txBody>
          <a:bodyPr>
            <a:normAutofit/>
          </a:bodyPr>
          <a:lstStyle/>
          <a:p>
            <a:pPr>
              <a:lnSpc>
                <a:spcPct val="80000"/>
              </a:lnSpc>
              <a:buFontTx/>
              <a:buNone/>
            </a:pPr>
            <a:r>
              <a:rPr lang="lv-LV" altLang="lv-LV" sz="1600" b="1" dirty="0" smtClean="0">
                <a:effectLst>
                  <a:outerShdw blurRad="38100" dist="38100" dir="2700000" algn="tl">
                    <a:srgbClr val="C0C0C0"/>
                  </a:outerShdw>
                </a:effectLst>
                <a:latin typeface="Times New Roman" pitchFamily="18" charset="0"/>
                <a:cs typeface="Times New Roman" panose="02020603050405020304" pitchFamily="18" charset="0"/>
              </a:rPr>
              <a:t>Saldus </a:t>
            </a:r>
            <a:r>
              <a:rPr lang="lv-LV" altLang="lv-LV" sz="1600" b="1" dirty="0">
                <a:effectLst>
                  <a:outerShdw blurRad="38100" dist="38100" dir="2700000" algn="tl">
                    <a:srgbClr val="C0C0C0"/>
                  </a:outerShdw>
                </a:effectLst>
                <a:latin typeface="Times New Roman" pitchFamily="18" charset="0"/>
                <a:cs typeface="Times New Roman" panose="02020603050405020304" pitchFamily="18" charset="0"/>
              </a:rPr>
              <a:t>rajona Izglītības nozares attīstības programmas izstrādes ( </a:t>
            </a:r>
            <a:r>
              <a:rPr lang="lv-LV" altLang="lv-LV" sz="1600" dirty="0">
                <a:effectLst>
                  <a:outerShdw blurRad="38100" dist="38100" dir="2700000" algn="tl">
                    <a:srgbClr val="C0C0C0"/>
                  </a:outerShdw>
                </a:effectLst>
                <a:latin typeface="Times New Roman" pitchFamily="18" charset="0"/>
                <a:cs typeface="Times New Roman" panose="02020603050405020304" pitchFamily="18" charset="0"/>
              </a:rPr>
              <a:t>01.2009.-04.2009</a:t>
            </a:r>
            <a:r>
              <a:rPr lang="lv-LV" altLang="lv-LV" sz="1600" dirty="0" smtClean="0">
                <a:effectLst>
                  <a:outerShdw blurRad="38100" dist="38100" dir="2700000" algn="tl">
                    <a:srgbClr val="C0C0C0"/>
                  </a:outerShdw>
                </a:effectLst>
                <a:latin typeface="Times New Roman" pitchFamily="18" charset="0"/>
                <a:cs typeface="Times New Roman" panose="02020603050405020304" pitchFamily="18" charset="0"/>
              </a:rPr>
              <a:t>.)</a:t>
            </a:r>
          </a:p>
          <a:p>
            <a:pPr>
              <a:lnSpc>
                <a:spcPct val="80000"/>
              </a:lnSpc>
              <a:buFontTx/>
              <a:buNone/>
            </a:pPr>
            <a:r>
              <a:rPr lang="lv-LV" altLang="lv-LV" sz="1600" dirty="0" smtClean="0">
                <a:effectLst>
                  <a:outerShdw blurRad="38100" dist="38100" dir="2700000" algn="tl">
                    <a:srgbClr val="C0C0C0"/>
                  </a:outerShdw>
                </a:effectLst>
                <a:latin typeface="Times New Roman" pitchFamily="18" charset="0"/>
                <a:cs typeface="Times New Roman" panose="02020603050405020304" pitchFamily="18" charset="0"/>
              </a:rPr>
              <a:t>p</a:t>
            </a:r>
            <a:r>
              <a:rPr lang="lv-LV" altLang="lv-LV" sz="1600" dirty="0" smtClean="0">
                <a:latin typeface="Times New Roman" pitchFamily="18" charset="0"/>
                <a:cs typeface="Times New Roman" panose="02020603050405020304" pitchFamily="18" charset="0"/>
              </a:rPr>
              <a:t>rojekta </a:t>
            </a:r>
            <a:r>
              <a:rPr lang="lv-LV" altLang="lv-LV" sz="1600" dirty="0">
                <a:latin typeface="Times New Roman" pitchFamily="18" charset="0"/>
                <a:cs typeface="Times New Roman" panose="02020603050405020304" pitchFamily="18" charset="0"/>
              </a:rPr>
              <a:t>ietvaros tika veikta esošās situācijas analīze un izvērtēšana</a:t>
            </a:r>
            <a:r>
              <a:rPr lang="lv-LV" altLang="lv-LV" sz="1600" dirty="0" smtClean="0">
                <a:latin typeface="Times New Roman" pitchFamily="18" charset="0"/>
                <a:cs typeface="Times New Roman" panose="02020603050405020304" pitchFamily="18" charset="0"/>
              </a:rPr>
              <a:t>:</a:t>
            </a:r>
          </a:p>
          <a:p>
            <a:pPr>
              <a:lnSpc>
                <a:spcPct val="80000"/>
              </a:lnSpc>
              <a:buFontTx/>
              <a:buNone/>
            </a:pPr>
            <a:endParaRPr lang="lv-LV" altLang="lv-LV" sz="1600" dirty="0" smtClean="0">
              <a:latin typeface="Times New Roman" pitchFamily="18" charset="0"/>
              <a:cs typeface="Times New Roman" panose="02020603050405020304" pitchFamily="18" charset="0"/>
            </a:endParaRPr>
          </a:p>
          <a:p>
            <a:pPr>
              <a:lnSpc>
                <a:spcPct val="80000"/>
              </a:lnSpc>
            </a:pPr>
            <a:r>
              <a:rPr lang="lv-LV" altLang="lv-LV" sz="2400" dirty="0" smtClean="0">
                <a:latin typeface="Times New Roman" pitchFamily="18" charset="0"/>
                <a:cs typeface="Times New Roman" panose="02020603050405020304" pitchFamily="18" charset="0"/>
              </a:rPr>
              <a:t>teritorija </a:t>
            </a:r>
            <a:r>
              <a:rPr lang="lv-LV" altLang="lv-LV" sz="2400" dirty="0">
                <a:latin typeface="Times New Roman" pitchFamily="18" charset="0"/>
                <a:cs typeface="Times New Roman" panose="02020603050405020304" pitchFamily="18" charset="0"/>
              </a:rPr>
              <a:t>un apdzīvotība</a:t>
            </a:r>
          </a:p>
          <a:p>
            <a:pPr>
              <a:lnSpc>
                <a:spcPct val="80000"/>
              </a:lnSpc>
            </a:pPr>
            <a:r>
              <a:rPr lang="lv-LV" altLang="lv-LV" sz="2400" dirty="0">
                <a:latin typeface="Times New Roman" pitchFamily="18" charset="0"/>
                <a:cs typeface="Times New Roman" panose="02020603050405020304" pitchFamily="18" charset="0"/>
              </a:rPr>
              <a:t>demogrāfiskā attīstība </a:t>
            </a:r>
          </a:p>
          <a:p>
            <a:pPr>
              <a:lnSpc>
                <a:spcPct val="80000"/>
              </a:lnSpc>
            </a:pPr>
            <a:r>
              <a:rPr lang="lv-LV" altLang="lv-LV" sz="2400" dirty="0">
                <a:latin typeface="Times New Roman" pitchFamily="18" charset="0"/>
                <a:cs typeface="Times New Roman" panose="02020603050405020304" pitchFamily="18" charset="0"/>
              </a:rPr>
              <a:t>transporta pieejamības </a:t>
            </a:r>
          </a:p>
          <a:p>
            <a:pPr>
              <a:lnSpc>
                <a:spcPct val="80000"/>
              </a:lnSpc>
            </a:pPr>
            <a:r>
              <a:rPr lang="lv-LV" altLang="lv-LV" sz="2400" dirty="0">
                <a:latin typeface="Times New Roman" pitchFamily="18" charset="0"/>
                <a:cs typeface="Times New Roman" panose="02020603050405020304" pitchFamily="18" charset="0"/>
              </a:rPr>
              <a:t>sociālekonomiskā attīstība</a:t>
            </a:r>
          </a:p>
          <a:p>
            <a:pPr>
              <a:lnSpc>
                <a:spcPct val="80000"/>
              </a:lnSpc>
            </a:pPr>
            <a:r>
              <a:rPr lang="lv-LV" altLang="lv-LV" sz="2400" dirty="0">
                <a:latin typeface="Times New Roman" pitchFamily="18" charset="0"/>
                <a:cs typeface="Times New Roman" panose="02020603050405020304" pitchFamily="18" charset="0"/>
              </a:rPr>
              <a:t>finanšu resursu novērtējums</a:t>
            </a:r>
          </a:p>
          <a:p>
            <a:pPr>
              <a:lnSpc>
                <a:spcPct val="80000"/>
              </a:lnSpc>
            </a:pPr>
            <a:r>
              <a:rPr lang="lv-LV" altLang="lv-LV" sz="2400" dirty="0">
                <a:latin typeface="Times New Roman" pitchFamily="18" charset="0"/>
                <a:cs typeface="Times New Roman" panose="02020603050405020304" pitchFamily="18" charset="0"/>
              </a:rPr>
              <a:t>infrastruktūras tehniskais stāvoklis</a:t>
            </a:r>
          </a:p>
          <a:p>
            <a:pPr>
              <a:lnSpc>
                <a:spcPct val="80000"/>
              </a:lnSpc>
            </a:pPr>
            <a:r>
              <a:rPr lang="lv-LV" altLang="lv-LV" sz="2400" dirty="0">
                <a:latin typeface="Times New Roman" pitchFamily="18" charset="0"/>
                <a:cs typeface="Times New Roman" panose="02020603050405020304" pitchFamily="18" charset="0"/>
              </a:rPr>
              <a:t>cilvēkresursi</a:t>
            </a:r>
          </a:p>
          <a:p>
            <a:pPr>
              <a:lnSpc>
                <a:spcPct val="80000"/>
              </a:lnSpc>
            </a:pPr>
            <a:r>
              <a:rPr lang="lv-LV" altLang="lv-LV" sz="2400" dirty="0">
                <a:latin typeface="Times New Roman" pitchFamily="18" charset="0"/>
                <a:cs typeface="Times New Roman" panose="02020603050405020304" pitchFamily="18" charset="0"/>
              </a:rPr>
              <a:t>materiāli tehniskā bāze</a:t>
            </a:r>
          </a:p>
          <a:p>
            <a:pPr marL="609600" indent="-609600">
              <a:lnSpc>
                <a:spcPct val="80000"/>
              </a:lnSpc>
              <a:buFontTx/>
              <a:buNone/>
            </a:pPr>
            <a:endParaRPr lang="lv-LV" altLang="lv-LV" sz="2400" dirty="0" smtClean="0">
              <a:latin typeface="Times New Roman" pitchFamily="18" charset="0"/>
              <a:cs typeface="Times New Roman" panose="02020603050405020304" pitchFamily="18" charset="0"/>
            </a:endParaRPr>
          </a:p>
          <a:p>
            <a:pPr marL="609600" indent="-609600">
              <a:lnSpc>
                <a:spcPct val="80000"/>
              </a:lnSpc>
              <a:buFontTx/>
              <a:buNone/>
            </a:pPr>
            <a:r>
              <a:rPr lang="lv-LV" altLang="lv-LV" sz="1800" dirty="0" smtClean="0">
                <a:latin typeface="Times New Roman" pitchFamily="18" charset="0"/>
                <a:cs typeface="Times New Roman" panose="02020603050405020304" pitchFamily="18" charset="0"/>
              </a:rPr>
              <a:t>Attīstības programmas mērķi ir:</a:t>
            </a:r>
            <a:endParaRPr lang="en-US" altLang="lv-LV" sz="1800" dirty="0" smtClean="0">
              <a:latin typeface="Times New Roman" pitchFamily="18" charset="0"/>
              <a:cs typeface="Times New Roman" panose="02020603050405020304" pitchFamily="18" charset="0"/>
            </a:endParaRPr>
          </a:p>
          <a:p>
            <a:pPr>
              <a:lnSpc>
                <a:spcPct val="80000"/>
              </a:lnSpc>
              <a:buFont typeface="Wingdings" panose="05000000000000000000" pitchFamily="2" charset="2"/>
              <a:buChar char="Ø"/>
            </a:pPr>
            <a:r>
              <a:rPr lang="lv-LV" altLang="lv-LV" sz="1800" b="1" dirty="0" smtClean="0">
                <a:solidFill>
                  <a:srgbClr val="C00000"/>
                </a:solidFill>
                <a:latin typeface="Times New Roman" pitchFamily="18" charset="0"/>
                <a:cs typeface="Times New Roman" panose="02020603050405020304" pitchFamily="18" charset="0"/>
              </a:rPr>
              <a:t>Kvalitatīva, pieejama un sasniedzama vispārējā izglītība Saldus novadā</a:t>
            </a:r>
            <a:endParaRPr lang="en-US" altLang="lv-LV" sz="1800" b="1" dirty="0" smtClean="0">
              <a:solidFill>
                <a:srgbClr val="C00000"/>
              </a:solidFill>
              <a:latin typeface="Times New Roman" pitchFamily="18" charset="0"/>
              <a:cs typeface="Times New Roman" panose="02020603050405020304" pitchFamily="18" charset="0"/>
            </a:endParaRPr>
          </a:p>
          <a:p>
            <a:pPr>
              <a:lnSpc>
                <a:spcPct val="80000"/>
              </a:lnSpc>
              <a:buFont typeface="Wingdings" panose="05000000000000000000" pitchFamily="2" charset="2"/>
              <a:buChar char="Ø"/>
            </a:pPr>
            <a:r>
              <a:rPr lang="lv-LV" altLang="lv-LV" sz="1800" dirty="0" smtClean="0">
                <a:latin typeface="Times New Roman" pitchFamily="18" charset="0"/>
                <a:cs typeface="Times New Roman" panose="02020603050405020304" pitchFamily="18" charset="0"/>
              </a:rPr>
              <a:t>Saimnieciski efektīva sistēma, kas pārmaiņu rezultātā sniedz labāko sociālekonomisko atdevi (ieguvumu vairāk nekā zaudējumu)</a:t>
            </a:r>
            <a:endParaRPr lang="en-US" altLang="lv-LV" sz="1800" dirty="0" smtClean="0">
              <a:latin typeface="Times New Roman" pitchFamily="18" charset="0"/>
              <a:cs typeface="Times New Roman" panose="02020603050405020304" pitchFamily="18" charset="0"/>
            </a:endParaRPr>
          </a:p>
        </p:txBody>
      </p:sp>
    </p:spTree>
    <p:extLst>
      <p:ext uri="{BB962C8B-B14F-4D97-AF65-F5344CB8AC3E}">
        <p14:creationId xmlns:p14="http://schemas.microsoft.com/office/powerpoint/2010/main" val="312652327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pPr algn="l"/>
            <a:r>
              <a:rPr lang="lv-LV" sz="2000" b="1" dirty="0" smtClean="0">
                <a:solidFill>
                  <a:srgbClr val="002060"/>
                </a:solidFill>
                <a:latin typeface="Times New Roman" pitchFamily="18" charset="0"/>
                <a:cs typeface="Times New Roman" pitchFamily="18" charset="0"/>
              </a:rPr>
              <a:t>Skolu tīkla sakārtošana izglītības pakalpojumu ilgtspējai</a:t>
            </a:r>
            <a:br>
              <a:rPr lang="lv-LV" sz="2000" b="1" dirty="0" smtClean="0">
                <a:solidFill>
                  <a:srgbClr val="002060"/>
                </a:solidFill>
                <a:latin typeface="Times New Roman" pitchFamily="18" charset="0"/>
                <a:cs typeface="Times New Roman" pitchFamily="18" charset="0"/>
              </a:rPr>
            </a:br>
            <a:r>
              <a:rPr lang="lv-LV" sz="1800" b="1" dirty="0" smtClean="0">
                <a:solidFill>
                  <a:srgbClr val="002060"/>
                </a:solidFill>
                <a:latin typeface="Times New Roman" pitchFamily="18" charset="0"/>
                <a:cs typeface="Times New Roman" pitchFamily="18" charset="0"/>
              </a:rPr>
              <a:t>PLĀNOŠANA, IEVIEŠANA, ATBALSTA PASĀKUMI </a:t>
            </a:r>
            <a:endParaRPr lang="lv-LV" sz="1800" dirty="0">
              <a:solidFill>
                <a:srgbClr val="002060"/>
              </a:solidFill>
            </a:endParaRPr>
          </a:p>
        </p:txBody>
      </p:sp>
      <p:sp>
        <p:nvSpPr>
          <p:cNvPr id="3" name="Satura vietturis 2"/>
          <p:cNvSpPr>
            <a:spLocks noGrp="1"/>
          </p:cNvSpPr>
          <p:nvPr>
            <p:ph idx="1"/>
          </p:nvPr>
        </p:nvSpPr>
        <p:spPr>
          <a:xfrm>
            <a:off x="457200" y="1340768"/>
            <a:ext cx="8229600" cy="4785395"/>
          </a:xfrm>
        </p:spPr>
        <p:txBody>
          <a:bodyPr>
            <a:normAutofit/>
          </a:bodyPr>
          <a:lstStyle/>
          <a:p>
            <a:pPr marL="0" indent="0" algn="just">
              <a:buNone/>
            </a:pPr>
            <a:r>
              <a:rPr lang="lv-LV" sz="2000" b="1" dirty="0" smtClean="0">
                <a:solidFill>
                  <a:srgbClr val="C00000"/>
                </a:solidFill>
                <a:latin typeface="Times New Roman" pitchFamily="18" charset="0"/>
                <a:cs typeface="Times New Roman" pitchFamily="18" charset="0"/>
              </a:rPr>
              <a:t>Izglītības iestāžu tīkla optimizācija, </a:t>
            </a:r>
            <a:r>
              <a:rPr lang="lv-LV" sz="2000" b="1" u="sng" dirty="0" smtClean="0">
                <a:solidFill>
                  <a:srgbClr val="C00000"/>
                </a:solidFill>
                <a:latin typeface="Times New Roman" pitchFamily="18" charset="0"/>
                <a:cs typeface="Times New Roman" pitchFamily="18" charset="0"/>
              </a:rPr>
              <a:t>plānošana</a:t>
            </a:r>
          </a:p>
          <a:p>
            <a:pPr algn="just">
              <a:buFont typeface="Wingdings" panose="05000000000000000000" pitchFamily="2" charset="2"/>
              <a:buChar char="Ø"/>
            </a:pPr>
            <a:r>
              <a:rPr lang="lv-LV" sz="2000" b="1" dirty="0" smtClean="0">
                <a:latin typeface="Times New Roman" pitchFamily="18" charset="0"/>
                <a:cs typeface="Times New Roman" pitchFamily="18" charset="0"/>
              </a:rPr>
              <a:t>Saldus rajona Izglītības nozares attīstības programmas izstrāde 2009-2015</a:t>
            </a:r>
            <a:r>
              <a:rPr lang="lv-LV" sz="2000" dirty="0" smtClean="0">
                <a:latin typeface="Times New Roman" pitchFamily="18" charset="0"/>
                <a:cs typeface="Times New Roman" pitchFamily="18" charset="0"/>
              </a:rPr>
              <a:t> (AC konsultācijas)</a:t>
            </a:r>
          </a:p>
          <a:p>
            <a:pPr algn="just">
              <a:buFont typeface="Wingdings" panose="05000000000000000000" pitchFamily="2" charset="2"/>
              <a:buChar char="Ø"/>
            </a:pPr>
            <a:endParaRPr lang="lv-LV" sz="2000" dirty="0" smtClean="0">
              <a:latin typeface="Times New Roman" pitchFamily="18" charset="0"/>
              <a:cs typeface="Times New Roman" pitchFamily="18" charset="0"/>
            </a:endParaRPr>
          </a:p>
          <a:p>
            <a:pPr algn="just">
              <a:buFont typeface="Wingdings" panose="05000000000000000000" pitchFamily="2" charset="2"/>
              <a:buChar char="Ø"/>
            </a:pPr>
            <a:r>
              <a:rPr lang="lv-LV" sz="2000" b="1" dirty="0" smtClean="0">
                <a:latin typeface="Times New Roman" pitchFamily="18" charset="0"/>
                <a:cs typeface="Times New Roman" pitchFamily="18" charset="0"/>
              </a:rPr>
              <a:t>Saldus pilsētas un tās tuvākās apkaimes izglītības iestāžu infrastruktūras un izglītības iestāžu attīstības plāns 2011-2017. </a:t>
            </a:r>
            <a:r>
              <a:rPr lang="lv-LV" sz="2000" dirty="0" smtClean="0">
                <a:latin typeface="Times New Roman" pitchFamily="18" charset="0"/>
                <a:cs typeface="Times New Roman" pitchFamily="18" charset="0"/>
              </a:rPr>
              <a:t>(AC konsultācijas) </a:t>
            </a:r>
          </a:p>
          <a:p>
            <a:pPr algn="just">
              <a:buFont typeface="Wingdings" panose="05000000000000000000" pitchFamily="2" charset="2"/>
              <a:buChar char="Ø"/>
            </a:pPr>
            <a:endParaRPr lang="lv-LV"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lv-LV" sz="2000" b="1" dirty="0" smtClean="0">
                <a:latin typeface="Times New Roman" pitchFamily="18" charset="0"/>
                <a:cs typeface="Times New Roman" pitchFamily="18" charset="0"/>
              </a:rPr>
              <a:t>Izglītības pakalpojuma attīstības stratēģija Saldus novadā 2015-2020 </a:t>
            </a:r>
            <a:r>
              <a:rPr lang="lv-LV" sz="2000" dirty="0" smtClean="0">
                <a:latin typeface="Times New Roman" pitchFamily="18" charset="0"/>
                <a:cs typeface="Times New Roman" pitchFamily="18" charset="0"/>
              </a:rPr>
              <a:t>(Saldus novada Izglītības pakalpojuma stratēģija ietvars atbilst Saldus novada attīstības programmai)</a:t>
            </a:r>
          </a:p>
          <a:p>
            <a:pPr algn="just">
              <a:buFont typeface="Wingdings" panose="05000000000000000000" pitchFamily="2" charset="2"/>
              <a:buChar char="Ø"/>
            </a:pPr>
            <a:endParaRPr lang="lv-LV" sz="2000" dirty="0">
              <a:latin typeface="Times New Roman" pitchFamily="18" charset="0"/>
              <a:cs typeface="Times New Roman" pitchFamily="18" charset="0"/>
            </a:endParaRPr>
          </a:p>
          <a:p>
            <a:pPr algn="just">
              <a:buFont typeface="Wingdings" panose="05000000000000000000" pitchFamily="2" charset="2"/>
              <a:buChar char="Ø"/>
            </a:pPr>
            <a:r>
              <a:rPr lang="lv-LV" sz="2000" dirty="0" smtClean="0">
                <a:latin typeface="Times New Roman" pitchFamily="18" charset="0"/>
                <a:cs typeface="Times New Roman" pitchFamily="18" charset="0"/>
              </a:rPr>
              <a:t>Saldus novada plānošanas dokumenti </a:t>
            </a:r>
            <a:r>
              <a:rPr lang="lv-LV" sz="2000" b="1" dirty="0" err="1" smtClean="0">
                <a:latin typeface="Times New Roman" pitchFamily="18" charset="0"/>
                <a:cs typeface="Times New Roman" pitchFamily="18" charset="0"/>
                <a:hlinkClick r:id="rId2"/>
              </a:rPr>
              <a:t>www.saldus.lv</a:t>
            </a:r>
            <a:r>
              <a:rPr lang="lv-LV" sz="2000" b="1"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2482750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1520" y="116632"/>
            <a:ext cx="8568952" cy="936104"/>
          </a:xfrm>
        </p:spPr>
        <p:txBody>
          <a:bodyPr>
            <a:normAutofit/>
          </a:bodyPr>
          <a:lstStyle/>
          <a:p>
            <a:pPr algn="l"/>
            <a:r>
              <a:rPr lang="lv-LV" sz="2400" b="1" dirty="0" smtClean="0">
                <a:solidFill>
                  <a:srgbClr val="002060"/>
                </a:solidFill>
                <a:latin typeface="Times New Roman" pitchFamily="18" charset="0"/>
                <a:cs typeface="Times New Roman" pitchFamily="18" charset="0"/>
              </a:rPr>
              <a:t>Skolu tīkla sakārtošana izglītības pakalpojumu ilgtspējai</a:t>
            </a:r>
            <a:br>
              <a:rPr lang="lv-LV" sz="2400" b="1" dirty="0" smtClean="0">
                <a:solidFill>
                  <a:srgbClr val="002060"/>
                </a:solidFill>
                <a:latin typeface="Times New Roman" pitchFamily="18" charset="0"/>
                <a:cs typeface="Times New Roman" pitchFamily="18" charset="0"/>
              </a:rPr>
            </a:br>
            <a:r>
              <a:rPr lang="lv-LV" sz="1800" b="1" dirty="0" smtClean="0">
                <a:solidFill>
                  <a:srgbClr val="002060"/>
                </a:solidFill>
                <a:latin typeface="Times New Roman" pitchFamily="18" charset="0"/>
                <a:cs typeface="Times New Roman" pitchFamily="18" charset="0"/>
              </a:rPr>
              <a:t>PLĀNOŠANA, IEVIEŠANA, ATBALSTA PASĀKUMI </a:t>
            </a:r>
            <a:endParaRPr lang="lv-LV" sz="1800" dirty="0">
              <a:solidFill>
                <a:srgbClr val="002060"/>
              </a:solidFill>
            </a:endParaRPr>
          </a:p>
        </p:txBody>
      </p:sp>
      <p:sp>
        <p:nvSpPr>
          <p:cNvPr id="3" name="Satura vietturis 2"/>
          <p:cNvSpPr>
            <a:spLocks noGrp="1"/>
          </p:cNvSpPr>
          <p:nvPr>
            <p:ph idx="1"/>
          </p:nvPr>
        </p:nvSpPr>
        <p:spPr>
          <a:xfrm>
            <a:off x="251520" y="980728"/>
            <a:ext cx="8784976" cy="5688632"/>
          </a:xfrm>
        </p:spPr>
        <p:txBody>
          <a:bodyPr>
            <a:noAutofit/>
          </a:bodyPr>
          <a:lstStyle/>
          <a:p>
            <a:pPr marL="0" indent="0" algn="just">
              <a:buNone/>
            </a:pPr>
            <a:r>
              <a:rPr lang="lv-LV" sz="2100" b="1" dirty="0" smtClean="0">
                <a:solidFill>
                  <a:srgbClr val="C00000"/>
                </a:solidFill>
                <a:latin typeface="Times New Roman" pitchFamily="18" charset="0"/>
                <a:cs typeface="Times New Roman" pitchFamily="18" charset="0"/>
              </a:rPr>
              <a:t>Izglītības iestāžu tīkla optimizācija, </a:t>
            </a:r>
            <a:r>
              <a:rPr lang="lv-LV" sz="2100" b="1" u="sng" dirty="0" smtClean="0">
                <a:solidFill>
                  <a:srgbClr val="C00000"/>
                </a:solidFill>
                <a:latin typeface="Times New Roman" pitchFamily="18" charset="0"/>
                <a:cs typeface="Times New Roman" pitchFamily="18" charset="0"/>
              </a:rPr>
              <a:t>ieviešana</a:t>
            </a:r>
          </a:p>
          <a:p>
            <a:pPr marL="0" indent="0" algn="just">
              <a:buNone/>
            </a:pPr>
            <a:r>
              <a:rPr lang="lv-LV" sz="2000" dirty="0" smtClean="0">
                <a:latin typeface="Times New Roman" pitchFamily="18" charset="0"/>
                <a:cs typeface="Times New Roman" pitchFamily="18" charset="0"/>
              </a:rPr>
              <a:t>Kopš 2009. gada :</a:t>
            </a:r>
          </a:p>
          <a:p>
            <a:pPr algn="just">
              <a:buFont typeface="Wingdings" panose="05000000000000000000" pitchFamily="2" charset="2"/>
              <a:buChar char="Ø"/>
            </a:pPr>
            <a:r>
              <a:rPr lang="lv-LV" sz="2000" dirty="0" smtClean="0">
                <a:latin typeface="Times New Roman" pitchFamily="18" charset="0"/>
                <a:cs typeface="Times New Roman" pitchFamily="18" charset="0"/>
              </a:rPr>
              <a:t>apvienojot administrācijas, </a:t>
            </a:r>
            <a:r>
              <a:rPr lang="lv-LV" sz="2000" b="1" dirty="0" smtClean="0">
                <a:latin typeface="Times New Roman" pitchFamily="18" charset="0"/>
                <a:cs typeface="Times New Roman" pitchFamily="18" charset="0"/>
              </a:rPr>
              <a:t>7 pirmsskolas </a:t>
            </a:r>
            <a:r>
              <a:rPr lang="lv-LV" sz="2000" dirty="0" smtClean="0">
                <a:latin typeface="Times New Roman" pitchFamily="18" charset="0"/>
                <a:cs typeface="Times New Roman" pitchFamily="18" charset="0"/>
              </a:rPr>
              <a:t>izglītības iestādes </a:t>
            </a:r>
            <a:r>
              <a:rPr lang="lv-LV" sz="2000" b="1" dirty="0" smtClean="0">
                <a:latin typeface="Times New Roman" pitchFamily="18" charset="0"/>
                <a:cs typeface="Times New Roman" pitchFamily="18" charset="0"/>
              </a:rPr>
              <a:t>pievienotas skolām </a:t>
            </a:r>
            <a:r>
              <a:rPr lang="lv-LV" sz="2000" dirty="0" smtClean="0">
                <a:latin typeface="Times New Roman" pitchFamily="18" charset="0"/>
                <a:cs typeface="Times New Roman" pitchFamily="18" charset="0"/>
              </a:rPr>
              <a:t>(Ezerē, Rubā, Kursīšos, Pampāļos, Sātiņos, Zirņos, Jaunlutriņos)</a:t>
            </a:r>
          </a:p>
          <a:p>
            <a:pPr marL="0" indent="0" algn="just">
              <a:buNone/>
            </a:pPr>
            <a:endParaRPr lang="lv-LV" sz="2000" dirty="0" smtClean="0">
              <a:latin typeface="Times New Roman" pitchFamily="18" charset="0"/>
              <a:cs typeface="Times New Roman" pitchFamily="18" charset="0"/>
            </a:endParaRPr>
          </a:p>
          <a:p>
            <a:pPr algn="just">
              <a:buFont typeface="Wingdings" panose="05000000000000000000" pitchFamily="2" charset="2"/>
              <a:buChar char="Ø"/>
            </a:pPr>
            <a:r>
              <a:rPr lang="lv-LV" sz="2000" b="1" dirty="0" smtClean="0">
                <a:latin typeface="Times New Roman" pitchFamily="18" charset="0"/>
                <a:cs typeface="Times New Roman" pitchFamily="18" charset="0"/>
              </a:rPr>
              <a:t>slēgtas 9 </a:t>
            </a:r>
            <a:r>
              <a:rPr lang="lv-LV" sz="2000" b="1" dirty="0">
                <a:latin typeface="Times New Roman" pitchFamily="18" charset="0"/>
                <a:cs typeface="Times New Roman" pitchFamily="18" charset="0"/>
              </a:rPr>
              <a:t>izglītības </a:t>
            </a:r>
            <a:r>
              <a:rPr lang="lv-LV" sz="2000" b="1" dirty="0" smtClean="0">
                <a:latin typeface="Times New Roman" pitchFamily="18" charset="0"/>
                <a:cs typeface="Times New Roman" pitchFamily="18" charset="0"/>
              </a:rPr>
              <a:t>iestādes: </a:t>
            </a:r>
            <a:r>
              <a:rPr lang="lv-LV" sz="2000" dirty="0" smtClean="0">
                <a:latin typeface="Times New Roman" pitchFamily="18" charset="0"/>
                <a:cs typeface="Times New Roman" pitchFamily="18" charset="0"/>
              </a:rPr>
              <a:t>Šķēdes </a:t>
            </a:r>
            <a:r>
              <a:rPr lang="lv-LV" sz="2000" dirty="0">
                <a:latin typeface="Times New Roman" pitchFamily="18" charset="0"/>
                <a:cs typeface="Times New Roman" pitchFamily="18" charset="0"/>
              </a:rPr>
              <a:t>sākumskola, Zaņas </a:t>
            </a:r>
            <a:r>
              <a:rPr lang="lv-LV" sz="2000" dirty="0" smtClean="0">
                <a:latin typeface="Times New Roman" pitchFamily="18" charset="0"/>
                <a:cs typeface="Times New Roman" pitchFamily="18" charset="0"/>
              </a:rPr>
              <a:t>pamatskola</a:t>
            </a:r>
            <a:r>
              <a:rPr lang="lv-LV" sz="2000" dirty="0">
                <a:latin typeface="Times New Roman" pitchFamily="18" charset="0"/>
                <a:cs typeface="Times New Roman" pitchFamily="18" charset="0"/>
              </a:rPr>
              <a:t>, Jaunauces pamatskola, Vadakstes pamatskola, </a:t>
            </a:r>
            <a:r>
              <a:rPr lang="lv-LV" sz="2000" dirty="0" smtClean="0">
                <a:latin typeface="Times New Roman" pitchFamily="18" charset="0"/>
                <a:cs typeface="Times New Roman" pitchFamily="18" charset="0"/>
              </a:rPr>
              <a:t>Kurzemītes pamatskola, Sātiņu </a:t>
            </a:r>
            <a:r>
              <a:rPr lang="lv-LV" sz="2000" dirty="0">
                <a:latin typeface="Times New Roman" pitchFamily="18" charset="0"/>
                <a:cs typeface="Times New Roman" pitchFamily="18" charset="0"/>
              </a:rPr>
              <a:t>pamatskola, </a:t>
            </a:r>
            <a:r>
              <a:rPr lang="lv-LV" sz="2000" dirty="0" smtClean="0">
                <a:latin typeface="Times New Roman" pitchFamily="18" charset="0"/>
                <a:cs typeface="Times New Roman" pitchFamily="18" charset="0"/>
              </a:rPr>
              <a:t>Saldus sākumskola, Saldus 1. vidusskola, Rubas speciālā internātpamatskola</a:t>
            </a:r>
          </a:p>
          <a:p>
            <a:pPr marL="0" indent="0" algn="just">
              <a:buNone/>
            </a:pPr>
            <a:endParaRPr lang="lv-LV" sz="2000" dirty="0" smtClean="0">
              <a:latin typeface="Times New Roman" pitchFamily="18" charset="0"/>
              <a:cs typeface="Times New Roman" pitchFamily="18" charset="0"/>
            </a:endParaRPr>
          </a:p>
          <a:p>
            <a:pPr algn="just">
              <a:buFont typeface="Wingdings" panose="05000000000000000000" pitchFamily="2" charset="2"/>
              <a:buChar char="Ø"/>
            </a:pPr>
            <a:r>
              <a:rPr lang="lv-LV" sz="2000" dirty="0" smtClean="0">
                <a:latin typeface="Times New Roman" pitchFamily="18" charset="0"/>
                <a:cs typeface="Times New Roman" pitchFamily="18" charset="0"/>
              </a:rPr>
              <a:t>reorganizētas </a:t>
            </a:r>
            <a:r>
              <a:rPr lang="lv-LV" sz="2000" b="1" dirty="0">
                <a:latin typeface="Times New Roman" pitchFamily="18" charset="0"/>
                <a:cs typeface="Times New Roman" pitchFamily="18" charset="0"/>
              </a:rPr>
              <a:t>4</a:t>
            </a:r>
            <a:r>
              <a:rPr lang="lv-LV" sz="2000" b="1" dirty="0" smtClean="0">
                <a:latin typeface="Times New Roman" pitchFamily="18" charset="0"/>
                <a:cs typeface="Times New Roman" pitchFamily="18" charset="0"/>
              </a:rPr>
              <a:t> izglītības iestādes</a:t>
            </a:r>
          </a:p>
          <a:p>
            <a:pPr lvl="1" algn="just"/>
            <a:r>
              <a:rPr lang="lv-LV" sz="2000" dirty="0" smtClean="0">
                <a:latin typeface="Times New Roman" pitchFamily="18" charset="0"/>
                <a:cs typeface="Times New Roman" pitchFamily="18" charset="0"/>
              </a:rPr>
              <a:t>Ezeres vidusskola par Ezeres pamatskolu, Striķu pamatskola par Striķu sākumskolu</a:t>
            </a:r>
          </a:p>
          <a:p>
            <a:pPr lvl="1" algn="just"/>
            <a:r>
              <a:rPr lang="lv-LV" sz="2000" dirty="0">
                <a:latin typeface="Times New Roman" pitchFamily="18" charset="0"/>
                <a:cs typeface="Times New Roman" pitchFamily="18" charset="0"/>
              </a:rPr>
              <a:t>u</a:t>
            </a:r>
            <a:r>
              <a:rPr lang="lv-LV" sz="2000" dirty="0" smtClean="0">
                <a:latin typeface="Times New Roman" pitchFamily="18" charset="0"/>
                <a:cs typeface="Times New Roman" pitchFamily="18" charset="0"/>
              </a:rPr>
              <a:t>z Kalnu vidusskolas un Nīgrandes pamatskolu bāzes izveidota viena </a:t>
            </a:r>
            <a:r>
              <a:rPr lang="lv-LV" sz="2000" b="1" dirty="0" smtClean="0">
                <a:latin typeface="Times New Roman" pitchFamily="18" charset="0"/>
                <a:cs typeface="Times New Roman" pitchFamily="18" charset="0"/>
              </a:rPr>
              <a:t>Nīgrandes pagasta Kalnu vidusskola </a:t>
            </a:r>
            <a:endParaRPr lang="lv-LV" sz="2000" dirty="0" smtClean="0">
              <a:latin typeface="Times New Roman" pitchFamily="18" charset="0"/>
              <a:cs typeface="Times New Roman" pitchFamily="18" charset="0"/>
            </a:endParaRPr>
          </a:p>
          <a:p>
            <a:pPr lvl="1" algn="just"/>
            <a:r>
              <a:rPr lang="lv-LV" sz="2000" dirty="0" smtClean="0">
                <a:latin typeface="Times New Roman" pitchFamily="18" charset="0"/>
                <a:cs typeface="Times New Roman" pitchFamily="18" charset="0"/>
              </a:rPr>
              <a:t>uz Saldus 1. vidusskolas un Saldus 2. vidusskolas bāzes pilsētā izveidota </a:t>
            </a:r>
            <a:r>
              <a:rPr lang="lv-LV" sz="2000" b="1" dirty="0" smtClean="0">
                <a:latin typeface="Times New Roman" pitchFamily="18" charset="0"/>
                <a:cs typeface="Times New Roman" pitchFamily="18" charset="0"/>
              </a:rPr>
              <a:t>Saldus vidusskola </a:t>
            </a:r>
            <a:r>
              <a:rPr lang="lv-LV" sz="2000" dirty="0" smtClean="0">
                <a:latin typeface="Times New Roman" pitchFamily="18" charset="0"/>
                <a:cs typeface="Times New Roman" pitchFamily="18" charset="0"/>
              </a:rPr>
              <a:t>(lēmums par reģionālas vidusskolas veidošanu)</a:t>
            </a:r>
          </a:p>
        </p:txBody>
      </p:sp>
    </p:spTree>
    <p:extLst>
      <p:ext uri="{BB962C8B-B14F-4D97-AF65-F5344CB8AC3E}">
        <p14:creationId xmlns:p14="http://schemas.microsoft.com/office/powerpoint/2010/main" val="2857247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pPr algn="l"/>
            <a:r>
              <a:rPr lang="lv-LV" sz="2200" b="1" dirty="0">
                <a:solidFill>
                  <a:srgbClr val="002060"/>
                </a:solidFill>
                <a:latin typeface="Times New Roman" pitchFamily="18" charset="0"/>
                <a:cs typeface="Times New Roman" pitchFamily="18" charset="0"/>
              </a:rPr>
              <a:t>Skolu tīkla sakārtošana izglītības pakalpojumu </a:t>
            </a:r>
            <a:r>
              <a:rPr lang="lv-LV" sz="2200" b="1" dirty="0" smtClean="0">
                <a:solidFill>
                  <a:srgbClr val="002060"/>
                </a:solidFill>
                <a:latin typeface="Times New Roman" pitchFamily="18" charset="0"/>
                <a:cs typeface="Times New Roman" pitchFamily="18" charset="0"/>
              </a:rPr>
              <a:t>ilgtspējai</a:t>
            </a:r>
            <a:br>
              <a:rPr lang="lv-LV" sz="2200" b="1" dirty="0" smtClean="0">
                <a:solidFill>
                  <a:srgbClr val="002060"/>
                </a:solidFill>
                <a:latin typeface="Times New Roman" pitchFamily="18" charset="0"/>
                <a:cs typeface="Times New Roman" pitchFamily="18" charset="0"/>
              </a:rPr>
            </a:br>
            <a:r>
              <a:rPr lang="lv-LV" sz="1800" b="1" dirty="0" smtClean="0">
                <a:solidFill>
                  <a:srgbClr val="002060"/>
                </a:solidFill>
                <a:latin typeface="Times New Roman" pitchFamily="18" charset="0"/>
                <a:cs typeface="Times New Roman" pitchFamily="18" charset="0"/>
              </a:rPr>
              <a:t>PLĀNOŠANA, IEVIEŠANA, ATBALSTA PASĀKUMI</a:t>
            </a:r>
            <a:br>
              <a:rPr lang="lv-LV" sz="1800" b="1" dirty="0" smtClean="0">
                <a:solidFill>
                  <a:srgbClr val="002060"/>
                </a:solidFill>
                <a:latin typeface="Times New Roman" pitchFamily="18" charset="0"/>
                <a:cs typeface="Times New Roman" pitchFamily="18" charset="0"/>
              </a:rPr>
            </a:br>
            <a:endParaRPr lang="lv-LV" sz="1800" dirty="0">
              <a:solidFill>
                <a:srgbClr val="002060"/>
              </a:solidFill>
            </a:endParaRPr>
          </a:p>
        </p:txBody>
      </p:sp>
      <p:sp>
        <p:nvSpPr>
          <p:cNvPr id="3" name="Satura vietturis 2"/>
          <p:cNvSpPr>
            <a:spLocks noGrp="1"/>
          </p:cNvSpPr>
          <p:nvPr>
            <p:ph idx="1"/>
          </p:nvPr>
        </p:nvSpPr>
        <p:spPr>
          <a:xfrm>
            <a:off x="457200" y="1268760"/>
            <a:ext cx="8229600" cy="4857403"/>
          </a:xfrm>
        </p:spPr>
        <p:txBody>
          <a:bodyPr>
            <a:normAutofit fontScale="92500" lnSpcReduction="20000"/>
          </a:bodyPr>
          <a:lstStyle/>
          <a:p>
            <a:pPr marL="0" indent="0" algn="just">
              <a:buNone/>
            </a:pPr>
            <a:r>
              <a:rPr lang="lv-LV" sz="2000" b="1" dirty="0" smtClean="0">
                <a:solidFill>
                  <a:srgbClr val="C00000"/>
                </a:solidFill>
                <a:latin typeface="Times New Roman" pitchFamily="18" charset="0"/>
                <a:cs typeface="Times New Roman" pitchFamily="18" charset="0"/>
              </a:rPr>
              <a:t>Izglītības iestāžu tīkla optimizācija, </a:t>
            </a:r>
            <a:r>
              <a:rPr lang="lv-LV" sz="2000" b="1" u="sng" dirty="0" smtClean="0">
                <a:solidFill>
                  <a:srgbClr val="C00000"/>
                </a:solidFill>
                <a:latin typeface="Times New Roman" pitchFamily="18" charset="0"/>
                <a:cs typeface="Times New Roman" pitchFamily="18" charset="0"/>
              </a:rPr>
              <a:t>atbalsta pasākumi</a:t>
            </a:r>
          </a:p>
          <a:p>
            <a:pPr algn="just">
              <a:buFont typeface="Wingdings" panose="05000000000000000000" pitchFamily="2" charset="2"/>
              <a:buChar char="Ø"/>
            </a:pPr>
            <a:r>
              <a:rPr lang="lv-LV" sz="2000" dirty="0" smtClean="0">
                <a:latin typeface="Times New Roman" pitchFamily="18" charset="0"/>
                <a:cs typeface="Times New Roman" pitchFamily="18" charset="0"/>
              </a:rPr>
              <a:t>Lai pārmaiņu process sekmīgāk noritētu no 2009. gada Šķēdē, Zaņā, Jaunaucē un Sātiņos tika realizēts Sorosa fonda projekts </a:t>
            </a:r>
            <a:r>
              <a:rPr lang="lv-LV" sz="2000" b="1" dirty="0" smtClean="0">
                <a:latin typeface="Times New Roman" pitchFamily="18" charset="0"/>
                <a:cs typeface="Times New Roman" pitchFamily="18" charset="0"/>
              </a:rPr>
              <a:t>Pārmaiņu iespējas reorganizētajām skolām Saldus novadā</a:t>
            </a:r>
            <a:r>
              <a:rPr lang="lv-LV" sz="2000" dirty="0" smtClean="0">
                <a:latin typeface="Times New Roman" pitchFamily="18" charset="0"/>
                <a:cs typeface="Times New Roman" pitchFamily="18" charset="0"/>
              </a:rPr>
              <a:t> (divas kārtas</a:t>
            </a:r>
            <a:r>
              <a:rPr lang="lv-LV" sz="2000" i="1" dirty="0" smtClean="0">
                <a:latin typeface="Times New Roman" pitchFamily="18" charset="0"/>
                <a:cs typeface="Times New Roman" pitchFamily="18" charset="0"/>
              </a:rPr>
              <a:t>). </a:t>
            </a:r>
            <a:r>
              <a:rPr lang="lv-LV" sz="2000" dirty="0" smtClean="0">
                <a:latin typeface="Times New Roman" pitchFamily="18" charset="0"/>
                <a:cs typeface="Times New Roman" pitchFamily="18" charset="0"/>
              </a:rPr>
              <a:t>Rezultātā šajās vietās izveidoti sabiedriskie centri</a:t>
            </a:r>
          </a:p>
          <a:p>
            <a:pPr algn="just">
              <a:buFont typeface="Wingdings" panose="05000000000000000000" pitchFamily="2" charset="2"/>
              <a:buChar char="Ø"/>
            </a:pPr>
            <a:endParaRPr lang="lv-LV" sz="2000" b="1" dirty="0" smtClean="0">
              <a:latin typeface="Times New Roman" pitchFamily="18" charset="0"/>
              <a:cs typeface="Times New Roman" pitchFamily="18" charset="0"/>
            </a:endParaRPr>
          </a:p>
          <a:p>
            <a:pPr algn="just">
              <a:buFont typeface="Wingdings" panose="05000000000000000000" pitchFamily="2" charset="2"/>
              <a:buChar char="Ø"/>
            </a:pPr>
            <a:r>
              <a:rPr lang="lv-LV" sz="2000" b="1" dirty="0" smtClean="0">
                <a:latin typeface="Times New Roman" pitchFamily="18" charset="0"/>
                <a:cs typeface="Times New Roman" pitchFamily="18" charset="0"/>
              </a:rPr>
              <a:t>Izglītības kvalitātes nodrošināšanai- </a:t>
            </a:r>
            <a:r>
              <a:rPr lang="lv-LV" sz="2000" dirty="0" smtClean="0">
                <a:latin typeface="Times New Roman" pitchFamily="18" charset="0"/>
                <a:cs typeface="Times New Roman" pitchFamily="18" charset="0"/>
              </a:rPr>
              <a:t>iekļaujošās izglītības sistēma, integrēto un profesionāli orientēto programmu licencēšana, karjeras izglītība, neformālā izglītība, Talantu skolas, sadarbība ar uzņēmējiem. ,,Gada skolotājs’’, ,,Mēs lepojamies’’. Realizēti ESF un pašvaldības budžeta finansēti projekti un pasākumi.</a:t>
            </a:r>
          </a:p>
          <a:p>
            <a:pPr algn="just">
              <a:buFont typeface="Wingdings" panose="05000000000000000000" pitchFamily="2" charset="2"/>
              <a:buChar char="Ø"/>
            </a:pPr>
            <a:r>
              <a:rPr lang="lv-LV" sz="2000" dirty="0">
                <a:latin typeface="Times New Roman" pitchFamily="18" charset="0"/>
                <a:cs typeface="Times New Roman" pitchFamily="18" charset="0"/>
              </a:rPr>
              <a:t>Izveidota sistēma, kā atbalstīt talantus un tos, kam pietrūkst līdzekļu vai padoma </a:t>
            </a:r>
          </a:p>
          <a:p>
            <a:pPr marL="0" lvl="0" indent="0" algn="just">
              <a:buNone/>
            </a:pPr>
            <a:endParaRPr lang="lv-LV" sz="2000" dirty="0" smtClean="0">
              <a:latin typeface="Times New Roman" pitchFamily="18" charset="0"/>
              <a:cs typeface="Times New Roman" pitchFamily="18" charset="0"/>
            </a:endParaRPr>
          </a:p>
          <a:p>
            <a:pPr lvl="0" algn="just">
              <a:buFont typeface="Wingdings" panose="05000000000000000000" pitchFamily="2" charset="2"/>
              <a:buChar char="Ø"/>
            </a:pPr>
            <a:r>
              <a:rPr lang="lv-LV" sz="2000" dirty="0" smtClean="0">
                <a:latin typeface="Times New Roman" pitchFamily="18" charset="0"/>
                <a:cs typeface="Times New Roman" pitchFamily="18" charset="0"/>
              </a:rPr>
              <a:t>Šobrīd: Jaunaucē, Vadakstē, Sātiņos, Zaņā, Šķēdē, Kurzemītē, Saldus 1. vidusskolas ēkā, Saldus sākumskolas ēkā- darbības pašvaldības funkciju nodrošināšanai</a:t>
            </a:r>
          </a:p>
          <a:p>
            <a:pPr marL="0" indent="0">
              <a:buNone/>
            </a:pPr>
            <a:endParaRPr lang="lv-LV" sz="2400" dirty="0" smtClean="0">
              <a:latin typeface="Times New Roman" pitchFamily="18" charset="0"/>
              <a:cs typeface="Times New Roman" pitchFamily="18" charset="0"/>
            </a:endParaRPr>
          </a:p>
          <a:p>
            <a:pPr marL="0" indent="0">
              <a:buNone/>
            </a:pPr>
            <a:endParaRPr lang="lv-LV" sz="2400" dirty="0" smtClean="0">
              <a:latin typeface="Times New Roman" pitchFamily="18" charset="0"/>
              <a:cs typeface="Times New Roman" pitchFamily="18" charset="0"/>
            </a:endParaRPr>
          </a:p>
          <a:p>
            <a:endParaRPr lang="lv-LV" sz="2400" dirty="0">
              <a:latin typeface="Times New Roman" pitchFamily="18" charset="0"/>
              <a:cs typeface="Times New Roman" pitchFamily="18" charset="0"/>
            </a:endParaRPr>
          </a:p>
          <a:p>
            <a:pPr marL="0" indent="0">
              <a:buNone/>
            </a:pPr>
            <a:endParaRPr lang="lv-LV" sz="2400" dirty="0"/>
          </a:p>
          <a:p>
            <a:endParaRPr lang="lv-LV" dirty="0"/>
          </a:p>
        </p:txBody>
      </p:sp>
    </p:spTree>
    <p:extLst>
      <p:ext uri="{BB962C8B-B14F-4D97-AF65-F5344CB8AC3E}">
        <p14:creationId xmlns:p14="http://schemas.microsoft.com/office/powerpoint/2010/main" val="1337247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p:cNvSpPr>
            <a:spLocks noChangeArrowheads="1" noChangeShapeType="1" noTextEdit="1"/>
          </p:cNvSpPr>
          <p:nvPr/>
        </p:nvSpPr>
        <p:spPr bwMode="auto">
          <a:xfrm>
            <a:off x="5572125" y="2643188"/>
            <a:ext cx="3357563" cy="1285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endParaRPr lang="lv-LV" sz="3600" kern="10" dirty="0">
              <a:solidFill>
                <a:srgbClr val="800000"/>
              </a:solidFill>
              <a:effectLst>
                <a:outerShdw dist="45791" dir="2021404" algn="ctr" rotWithShape="0">
                  <a:srgbClr val="B2B2B2">
                    <a:alpha val="79999"/>
                  </a:srgbClr>
                </a:outerShdw>
              </a:effectLst>
              <a:latin typeface="Times New Roman" pitchFamily="18" charset="0"/>
              <a:cs typeface="Times New Roman" pitchFamily="18" charset="0"/>
            </a:endParaRPr>
          </a:p>
        </p:txBody>
      </p:sp>
      <p:pic>
        <p:nvPicPr>
          <p:cNvPr id="3076" name="Attēls 7" descr="saldus_novads.jp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6645" y="9525"/>
            <a:ext cx="64214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252" y="5374243"/>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5122862"/>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313" y="5876925"/>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623728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4724400"/>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365625"/>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28527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22050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1052513"/>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3789363"/>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0" y="30686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28527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2565400"/>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oup 22"/>
          <p:cNvGrpSpPr>
            <a:grpSpLocks/>
          </p:cNvGrpSpPr>
          <p:nvPr/>
        </p:nvGrpSpPr>
        <p:grpSpPr bwMode="auto">
          <a:xfrm>
            <a:off x="5148263" y="6381750"/>
            <a:ext cx="290512" cy="215900"/>
            <a:chOff x="4466" y="3158"/>
            <a:chExt cx="183" cy="136"/>
          </a:xfrm>
        </p:grpSpPr>
        <p:sp>
          <p:nvSpPr>
            <p:cNvPr id="3108" name="Line 20"/>
            <p:cNvSpPr>
              <a:spLocks noChangeShapeType="1"/>
            </p:cNvSpPr>
            <p:nvPr/>
          </p:nvSpPr>
          <p:spPr bwMode="auto">
            <a:xfrm>
              <a:off x="4468" y="3158"/>
              <a:ext cx="181"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sp>
          <p:nvSpPr>
            <p:cNvPr id="3109" name="Line 21"/>
            <p:cNvSpPr>
              <a:spLocks noChangeShapeType="1"/>
            </p:cNvSpPr>
            <p:nvPr/>
          </p:nvSpPr>
          <p:spPr bwMode="auto">
            <a:xfrm flipH="1">
              <a:off x="4466" y="3158"/>
              <a:ext cx="182"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grpSp>
      <p:grpSp>
        <p:nvGrpSpPr>
          <p:cNvPr id="3092" name="Group 23"/>
          <p:cNvGrpSpPr>
            <a:grpSpLocks/>
          </p:cNvGrpSpPr>
          <p:nvPr/>
        </p:nvGrpSpPr>
        <p:grpSpPr bwMode="auto">
          <a:xfrm>
            <a:off x="4716463" y="5589588"/>
            <a:ext cx="290512" cy="215900"/>
            <a:chOff x="4466" y="3158"/>
            <a:chExt cx="183" cy="136"/>
          </a:xfrm>
        </p:grpSpPr>
        <p:sp>
          <p:nvSpPr>
            <p:cNvPr id="3106" name="Line 24"/>
            <p:cNvSpPr>
              <a:spLocks noChangeShapeType="1"/>
            </p:cNvSpPr>
            <p:nvPr/>
          </p:nvSpPr>
          <p:spPr bwMode="auto">
            <a:xfrm>
              <a:off x="4468" y="3158"/>
              <a:ext cx="181"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sp>
          <p:nvSpPr>
            <p:cNvPr id="3107" name="Line 25"/>
            <p:cNvSpPr>
              <a:spLocks noChangeShapeType="1"/>
            </p:cNvSpPr>
            <p:nvPr/>
          </p:nvSpPr>
          <p:spPr bwMode="auto">
            <a:xfrm flipH="1">
              <a:off x="4466" y="3158"/>
              <a:ext cx="182"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grpSp>
      <p:grpSp>
        <p:nvGrpSpPr>
          <p:cNvPr id="3093" name="Group 26"/>
          <p:cNvGrpSpPr>
            <a:grpSpLocks/>
          </p:cNvGrpSpPr>
          <p:nvPr/>
        </p:nvGrpSpPr>
        <p:grpSpPr bwMode="auto">
          <a:xfrm>
            <a:off x="1619250" y="5229225"/>
            <a:ext cx="290513" cy="215900"/>
            <a:chOff x="4466" y="3158"/>
            <a:chExt cx="183" cy="136"/>
          </a:xfrm>
        </p:grpSpPr>
        <p:sp>
          <p:nvSpPr>
            <p:cNvPr id="3104" name="Line 27"/>
            <p:cNvSpPr>
              <a:spLocks noChangeShapeType="1"/>
            </p:cNvSpPr>
            <p:nvPr/>
          </p:nvSpPr>
          <p:spPr bwMode="auto">
            <a:xfrm>
              <a:off x="4468" y="3158"/>
              <a:ext cx="181"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sp>
          <p:nvSpPr>
            <p:cNvPr id="3105" name="Line 28"/>
            <p:cNvSpPr>
              <a:spLocks noChangeShapeType="1"/>
            </p:cNvSpPr>
            <p:nvPr/>
          </p:nvSpPr>
          <p:spPr bwMode="auto">
            <a:xfrm flipH="1">
              <a:off x="4466" y="3158"/>
              <a:ext cx="182"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grpSp>
      <p:grpSp>
        <p:nvGrpSpPr>
          <p:cNvPr id="3094" name="Group 29"/>
          <p:cNvGrpSpPr>
            <a:grpSpLocks/>
          </p:cNvGrpSpPr>
          <p:nvPr/>
        </p:nvGrpSpPr>
        <p:grpSpPr bwMode="auto">
          <a:xfrm>
            <a:off x="3059113" y="2924175"/>
            <a:ext cx="290512" cy="215900"/>
            <a:chOff x="4466" y="3158"/>
            <a:chExt cx="183" cy="136"/>
          </a:xfrm>
        </p:grpSpPr>
        <p:sp>
          <p:nvSpPr>
            <p:cNvPr id="3102" name="Line 30"/>
            <p:cNvSpPr>
              <a:spLocks noChangeShapeType="1"/>
            </p:cNvSpPr>
            <p:nvPr/>
          </p:nvSpPr>
          <p:spPr bwMode="auto">
            <a:xfrm>
              <a:off x="4468" y="3158"/>
              <a:ext cx="181"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sp>
          <p:nvSpPr>
            <p:cNvPr id="3103" name="Line 31"/>
            <p:cNvSpPr>
              <a:spLocks noChangeShapeType="1"/>
            </p:cNvSpPr>
            <p:nvPr/>
          </p:nvSpPr>
          <p:spPr bwMode="auto">
            <a:xfrm flipH="1">
              <a:off x="4466" y="3158"/>
              <a:ext cx="182"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grpSp>
      <p:grpSp>
        <p:nvGrpSpPr>
          <p:cNvPr id="3095" name="Group 32"/>
          <p:cNvGrpSpPr>
            <a:grpSpLocks/>
          </p:cNvGrpSpPr>
          <p:nvPr/>
        </p:nvGrpSpPr>
        <p:grpSpPr bwMode="auto">
          <a:xfrm>
            <a:off x="3377035" y="800100"/>
            <a:ext cx="290512" cy="215900"/>
            <a:chOff x="4466" y="3158"/>
            <a:chExt cx="183" cy="136"/>
          </a:xfrm>
        </p:grpSpPr>
        <p:sp>
          <p:nvSpPr>
            <p:cNvPr id="3100" name="Line 33"/>
            <p:cNvSpPr>
              <a:spLocks noChangeShapeType="1"/>
            </p:cNvSpPr>
            <p:nvPr/>
          </p:nvSpPr>
          <p:spPr bwMode="auto">
            <a:xfrm>
              <a:off x="4468" y="3158"/>
              <a:ext cx="181"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sp>
          <p:nvSpPr>
            <p:cNvPr id="3101" name="Line 34"/>
            <p:cNvSpPr>
              <a:spLocks noChangeShapeType="1"/>
            </p:cNvSpPr>
            <p:nvPr/>
          </p:nvSpPr>
          <p:spPr bwMode="auto">
            <a:xfrm flipH="1">
              <a:off x="4466" y="3158"/>
              <a:ext cx="182"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grpSp>
      <p:pic>
        <p:nvPicPr>
          <p:cNvPr id="3097"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30686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938" y="3284538"/>
            <a:ext cx="307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581525" y="74654"/>
            <a:ext cx="1922321" cy="369332"/>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Kandavas novads</a:t>
            </a:r>
            <a:endParaRPr lang="lv-LV" b="1" dirty="0">
              <a:solidFill>
                <a:schemeClr val="accent3">
                  <a:lumMod val="75000"/>
                </a:schemeClr>
              </a:solidFill>
              <a:latin typeface="Times New Roman" pitchFamily="18" charset="0"/>
              <a:cs typeface="Times New Roman" pitchFamily="18" charset="0"/>
            </a:endParaRPr>
          </a:p>
        </p:txBody>
      </p:sp>
      <p:sp>
        <p:nvSpPr>
          <p:cNvPr id="3" name="TextBox 2"/>
          <p:cNvSpPr txBox="1"/>
          <p:nvPr/>
        </p:nvSpPr>
        <p:spPr>
          <a:xfrm>
            <a:off x="539552" y="692150"/>
            <a:ext cx="1819729" cy="369332"/>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Kuldīgas novads</a:t>
            </a:r>
            <a:endParaRPr lang="lv-LV" b="1" dirty="0">
              <a:solidFill>
                <a:schemeClr val="accent3">
                  <a:lumMod val="75000"/>
                </a:schemeClr>
              </a:solidFill>
              <a:latin typeface="Times New Roman" pitchFamily="18" charset="0"/>
              <a:cs typeface="Times New Roman" pitchFamily="18" charset="0"/>
            </a:endParaRPr>
          </a:p>
        </p:txBody>
      </p:sp>
      <p:sp>
        <p:nvSpPr>
          <p:cNvPr id="5" name="TextBox 4"/>
          <p:cNvSpPr txBox="1"/>
          <p:nvPr/>
        </p:nvSpPr>
        <p:spPr>
          <a:xfrm>
            <a:off x="333291" y="3190060"/>
            <a:ext cx="1133644" cy="646331"/>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Skrundas</a:t>
            </a:r>
          </a:p>
          <a:p>
            <a:r>
              <a:rPr lang="lv-LV" b="1" dirty="0" smtClean="0">
                <a:solidFill>
                  <a:schemeClr val="accent3">
                    <a:lumMod val="75000"/>
                  </a:schemeClr>
                </a:solidFill>
                <a:latin typeface="Times New Roman" pitchFamily="18" charset="0"/>
                <a:cs typeface="Times New Roman" pitchFamily="18" charset="0"/>
              </a:rPr>
              <a:t>novads</a:t>
            </a:r>
            <a:endParaRPr lang="lv-LV" b="1" dirty="0">
              <a:solidFill>
                <a:schemeClr val="accent3">
                  <a:lumMod val="75000"/>
                </a:schemeClr>
              </a:solidFill>
              <a:latin typeface="Times New Roman" pitchFamily="18" charset="0"/>
              <a:cs typeface="Times New Roman" pitchFamily="18" charset="0"/>
            </a:endParaRPr>
          </a:p>
        </p:txBody>
      </p:sp>
      <p:sp>
        <p:nvSpPr>
          <p:cNvPr id="6" name="TextBox 5"/>
          <p:cNvSpPr txBox="1"/>
          <p:nvPr/>
        </p:nvSpPr>
        <p:spPr>
          <a:xfrm>
            <a:off x="-47044" y="5321300"/>
            <a:ext cx="1074012" cy="646331"/>
          </a:xfrm>
          <a:prstGeom prst="rect">
            <a:avLst/>
          </a:prstGeom>
          <a:noFill/>
        </p:spPr>
        <p:txBody>
          <a:bodyPr wrap="none" rtlCol="0">
            <a:spAutoFit/>
          </a:bodyPr>
          <a:lstStyle/>
          <a:p>
            <a:r>
              <a:rPr lang="lv-LV" b="1" dirty="0" smtClean="0">
                <a:solidFill>
                  <a:schemeClr val="accent3">
                    <a:lumMod val="50000"/>
                  </a:schemeClr>
                </a:solidFill>
                <a:latin typeface="Times New Roman" pitchFamily="18" charset="0"/>
                <a:cs typeface="Times New Roman" pitchFamily="18" charset="0"/>
              </a:rPr>
              <a:t>Vaiņodes</a:t>
            </a:r>
          </a:p>
          <a:p>
            <a:r>
              <a:rPr lang="lv-LV" b="1" dirty="0" smtClean="0">
                <a:solidFill>
                  <a:schemeClr val="accent3">
                    <a:lumMod val="50000"/>
                  </a:schemeClr>
                </a:solidFill>
                <a:latin typeface="Times New Roman" pitchFamily="18" charset="0"/>
                <a:cs typeface="Times New Roman" pitchFamily="18" charset="0"/>
              </a:rPr>
              <a:t>novads</a:t>
            </a:r>
            <a:endParaRPr lang="lv-LV" b="1" dirty="0">
              <a:solidFill>
                <a:schemeClr val="accent3">
                  <a:lumMod val="50000"/>
                </a:schemeClr>
              </a:solidFill>
              <a:latin typeface="Times New Roman" pitchFamily="18" charset="0"/>
              <a:cs typeface="Times New Roman" pitchFamily="18" charset="0"/>
            </a:endParaRPr>
          </a:p>
        </p:txBody>
      </p:sp>
      <p:sp>
        <p:nvSpPr>
          <p:cNvPr id="7" name="TextBox 6"/>
          <p:cNvSpPr txBox="1"/>
          <p:nvPr/>
        </p:nvSpPr>
        <p:spPr>
          <a:xfrm>
            <a:off x="4247618" y="3006725"/>
            <a:ext cx="1764266" cy="369332"/>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Brocēnu novads</a:t>
            </a:r>
            <a:endParaRPr lang="lv-LV" b="1" dirty="0">
              <a:solidFill>
                <a:schemeClr val="accent3">
                  <a:lumMod val="75000"/>
                </a:schemeClr>
              </a:solidFill>
              <a:latin typeface="Times New Roman" pitchFamily="18" charset="0"/>
              <a:cs typeface="Times New Roman" pitchFamily="18" charset="0"/>
            </a:endParaRPr>
          </a:p>
        </p:txBody>
      </p:sp>
      <p:sp>
        <p:nvSpPr>
          <p:cNvPr id="8" name="TextBox 7"/>
          <p:cNvSpPr txBox="1"/>
          <p:nvPr/>
        </p:nvSpPr>
        <p:spPr>
          <a:xfrm>
            <a:off x="5741458" y="5528231"/>
            <a:ext cx="1524776" cy="369332"/>
          </a:xfrm>
          <a:prstGeom prst="rect">
            <a:avLst/>
          </a:prstGeom>
          <a:noFill/>
        </p:spPr>
        <p:txBody>
          <a:bodyPr wrap="none" rtlCol="0">
            <a:spAutoFit/>
          </a:bodyPr>
          <a:lstStyle/>
          <a:p>
            <a:r>
              <a:rPr lang="lv-LV" b="1" dirty="0" smtClean="0">
                <a:solidFill>
                  <a:schemeClr val="accent3">
                    <a:lumMod val="75000"/>
                  </a:schemeClr>
                </a:solidFill>
                <a:latin typeface="Times New Roman" pitchFamily="18" charset="0"/>
                <a:cs typeface="Times New Roman" pitchFamily="18" charset="0"/>
              </a:rPr>
              <a:t>Auces novads</a:t>
            </a:r>
            <a:endParaRPr lang="lv-LV" b="1" dirty="0">
              <a:solidFill>
                <a:schemeClr val="accent3">
                  <a:lumMod val="75000"/>
                </a:schemeClr>
              </a:solidFill>
              <a:latin typeface="Times New Roman" pitchFamily="18" charset="0"/>
              <a:cs typeface="Times New Roman" pitchFamily="18" charset="0"/>
            </a:endParaRPr>
          </a:p>
        </p:txBody>
      </p:sp>
      <p:sp>
        <p:nvSpPr>
          <p:cNvPr id="9" name="TextBox 8"/>
          <p:cNvSpPr txBox="1"/>
          <p:nvPr/>
        </p:nvSpPr>
        <p:spPr>
          <a:xfrm>
            <a:off x="1158240" y="6289645"/>
            <a:ext cx="3057825" cy="400110"/>
          </a:xfrm>
          <a:prstGeom prst="rect">
            <a:avLst/>
          </a:prstGeom>
          <a:noFill/>
        </p:spPr>
        <p:txBody>
          <a:bodyPr wrap="none" rtlCol="0">
            <a:spAutoFit/>
          </a:bodyPr>
          <a:lstStyle/>
          <a:p>
            <a:r>
              <a:rPr lang="lv-LV" sz="2000" b="1" dirty="0" smtClean="0">
                <a:solidFill>
                  <a:schemeClr val="accent3">
                    <a:lumMod val="50000"/>
                  </a:schemeClr>
                </a:solidFill>
                <a:latin typeface="Times New Roman" pitchFamily="18" charset="0"/>
                <a:cs typeface="Times New Roman" pitchFamily="18" charset="0"/>
              </a:rPr>
              <a:t>LIETUVAS REPUBLIKA</a:t>
            </a:r>
            <a:endParaRPr lang="lv-LV" sz="2000" b="1" dirty="0">
              <a:solidFill>
                <a:schemeClr val="accent3">
                  <a:lumMod val="50000"/>
                </a:schemeClr>
              </a:solidFill>
              <a:latin typeface="Times New Roman" pitchFamily="18" charset="0"/>
              <a:cs typeface="Times New Roman" pitchFamily="18" charset="0"/>
            </a:endParaRPr>
          </a:p>
        </p:txBody>
      </p:sp>
      <p:grpSp>
        <p:nvGrpSpPr>
          <p:cNvPr id="55" name="Group 32"/>
          <p:cNvGrpSpPr>
            <a:grpSpLocks/>
          </p:cNvGrpSpPr>
          <p:nvPr/>
        </p:nvGrpSpPr>
        <p:grpSpPr bwMode="auto">
          <a:xfrm>
            <a:off x="2966721" y="3529544"/>
            <a:ext cx="290512" cy="215900"/>
            <a:chOff x="4466" y="3158"/>
            <a:chExt cx="183" cy="136"/>
          </a:xfrm>
        </p:grpSpPr>
        <p:sp>
          <p:nvSpPr>
            <p:cNvPr id="56" name="Line 33"/>
            <p:cNvSpPr>
              <a:spLocks noChangeShapeType="1"/>
            </p:cNvSpPr>
            <p:nvPr/>
          </p:nvSpPr>
          <p:spPr bwMode="auto">
            <a:xfrm>
              <a:off x="4468" y="3158"/>
              <a:ext cx="181"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sp>
          <p:nvSpPr>
            <p:cNvPr id="57" name="Line 34"/>
            <p:cNvSpPr>
              <a:spLocks noChangeShapeType="1"/>
            </p:cNvSpPr>
            <p:nvPr/>
          </p:nvSpPr>
          <p:spPr bwMode="auto">
            <a:xfrm flipH="1">
              <a:off x="4466" y="3158"/>
              <a:ext cx="182"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grpSp>
      <p:grpSp>
        <p:nvGrpSpPr>
          <p:cNvPr id="58" name="Group 32"/>
          <p:cNvGrpSpPr>
            <a:grpSpLocks/>
          </p:cNvGrpSpPr>
          <p:nvPr/>
        </p:nvGrpSpPr>
        <p:grpSpPr bwMode="auto">
          <a:xfrm>
            <a:off x="3405134" y="2931795"/>
            <a:ext cx="290512" cy="215900"/>
            <a:chOff x="4466" y="3158"/>
            <a:chExt cx="183" cy="136"/>
          </a:xfrm>
        </p:grpSpPr>
        <p:sp>
          <p:nvSpPr>
            <p:cNvPr id="59" name="Line 33"/>
            <p:cNvSpPr>
              <a:spLocks noChangeShapeType="1"/>
            </p:cNvSpPr>
            <p:nvPr/>
          </p:nvSpPr>
          <p:spPr bwMode="auto">
            <a:xfrm>
              <a:off x="4468" y="3158"/>
              <a:ext cx="181"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sp>
          <p:nvSpPr>
            <p:cNvPr id="60" name="Line 34"/>
            <p:cNvSpPr>
              <a:spLocks noChangeShapeType="1"/>
            </p:cNvSpPr>
            <p:nvPr/>
          </p:nvSpPr>
          <p:spPr bwMode="auto">
            <a:xfrm flipH="1">
              <a:off x="4466" y="3158"/>
              <a:ext cx="182"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grpSp>
      <p:sp>
        <p:nvSpPr>
          <p:cNvPr id="4" name="TextBox 3"/>
          <p:cNvSpPr txBox="1"/>
          <p:nvPr/>
        </p:nvSpPr>
        <p:spPr>
          <a:xfrm>
            <a:off x="4305331" y="680740"/>
            <a:ext cx="4838669" cy="1815882"/>
          </a:xfrm>
          <a:prstGeom prst="rect">
            <a:avLst/>
          </a:prstGeom>
          <a:noFill/>
        </p:spPr>
        <p:txBody>
          <a:bodyPr wrap="square" rtlCol="0">
            <a:spAutoFit/>
          </a:bodyPr>
          <a:lstStyle/>
          <a:p>
            <a:r>
              <a:rPr lang="lv-LV" sz="1600" b="1" dirty="0" smtClean="0">
                <a:latin typeface="Times New Roman" pitchFamily="18" charset="0"/>
                <a:cs typeface="Times New Roman" pitchFamily="18" charset="0"/>
              </a:rPr>
              <a:t>Iedzīvotāju skaits 01.01.2009.		</a:t>
            </a:r>
            <a:r>
              <a:rPr lang="lv-LV" sz="1600" b="1" dirty="0" smtClean="0">
                <a:solidFill>
                  <a:srgbClr val="C00000"/>
                </a:solidFill>
                <a:latin typeface="Times New Roman" pitchFamily="18" charset="0"/>
                <a:cs typeface="Times New Roman" pitchFamily="18" charset="0"/>
              </a:rPr>
              <a:t>28 822</a:t>
            </a:r>
          </a:p>
          <a:p>
            <a:r>
              <a:rPr lang="lv-LV" sz="1600" b="1" dirty="0" smtClean="0">
                <a:latin typeface="Times New Roman" pitchFamily="18" charset="0"/>
                <a:cs typeface="Times New Roman" pitchFamily="18" charset="0"/>
              </a:rPr>
              <a:t>Iedzīvotāju skaits 01.01.2015. 		</a:t>
            </a:r>
            <a:r>
              <a:rPr lang="lv-LV" sz="1600" b="1" dirty="0" smtClean="0">
                <a:solidFill>
                  <a:srgbClr val="C00000"/>
                </a:solidFill>
                <a:latin typeface="Times New Roman" pitchFamily="18" charset="0"/>
                <a:cs typeface="Times New Roman" pitchFamily="18" charset="0"/>
              </a:rPr>
              <a:t>26 757</a:t>
            </a:r>
          </a:p>
          <a:p>
            <a:endParaRPr lang="lv-LV" sz="1600" b="1" dirty="0" smtClean="0">
              <a:latin typeface="Times New Roman" pitchFamily="18" charset="0"/>
              <a:cs typeface="Times New Roman" pitchFamily="18" charset="0"/>
            </a:endParaRPr>
          </a:p>
          <a:p>
            <a:r>
              <a:rPr lang="lv-LV" sz="1600" b="1" dirty="0" smtClean="0">
                <a:latin typeface="Times New Roman" pitchFamily="18" charset="0"/>
                <a:cs typeface="Times New Roman" pitchFamily="18" charset="0"/>
              </a:rPr>
              <a:t>Skolēnu skaits uz 01.09.2009. 		</a:t>
            </a:r>
            <a:r>
              <a:rPr lang="lv-LV" sz="1600" b="1" dirty="0" smtClean="0">
                <a:solidFill>
                  <a:srgbClr val="C00000"/>
                </a:solidFill>
                <a:latin typeface="Times New Roman" pitchFamily="18" charset="0"/>
                <a:cs typeface="Times New Roman" pitchFamily="18" charset="0"/>
              </a:rPr>
              <a:t>3881</a:t>
            </a:r>
          </a:p>
          <a:p>
            <a:r>
              <a:rPr lang="lv-LV" sz="1600" b="1" dirty="0" smtClean="0">
                <a:latin typeface="Times New Roman" pitchFamily="18" charset="0"/>
                <a:cs typeface="Times New Roman" pitchFamily="18" charset="0"/>
              </a:rPr>
              <a:t>Skolēnu skaits uz 01.09.2015.     	</a:t>
            </a:r>
            <a:r>
              <a:rPr lang="lv-LV" sz="1600" b="1" dirty="0" smtClean="0">
                <a:solidFill>
                  <a:srgbClr val="C00000"/>
                </a:solidFill>
                <a:latin typeface="Times New Roman" pitchFamily="18" charset="0"/>
                <a:cs typeface="Times New Roman" pitchFamily="18" charset="0"/>
              </a:rPr>
              <a:t>2706</a:t>
            </a:r>
          </a:p>
          <a:p>
            <a:r>
              <a:rPr lang="lv-LV" sz="1600" b="1" dirty="0" smtClean="0">
                <a:latin typeface="Times New Roman" pitchFamily="18" charset="0"/>
                <a:cs typeface="Times New Roman" pitchFamily="18" charset="0"/>
              </a:rPr>
              <a:t>Skolēnu skaits uz 01.09.2016.</a:t>
            </a:r>
            <a:r>
              <a:rPr lang="lv-LV" sz="1600" b="1" dirty="0" smtClean="0">
                <a:solidFill>
                  <a:srgbClr val="C00000"/>
                </a:solidFill>
                <a:latin typeface="Times New Roman" pitchFamily="18" charset="0"/>
                <a:cs typeface="Times New Roman" pitchFamily="18" charset="0"/>
              </a:rPr>
              <a:t>		</a:t>
            </a:r>
            <a:r>
              <a:rPr lang="lv-LV" sz="1600" b="1" dirty="0" smtClean="0">
                <a:solidFill>
                  <a:srgbClr val="FF0000"/>
                </a:solidFill>
                <a:latin typeface="Times New Roman" pitchFamily="18" charset="0"/>
                <a:cs typeface="Times New Roman" pitchFamily="18" charset="0"/>
              </a:rPr>
              <a:t>2570 </a:t>
            </a:r>
          </a:p>
          <a:p>
            <a:r>
              <a:rPr lang="lv-LV" sz="1600" b="1" dirty="0" smtClean="0">
                <a:latin typeface="Times New Roman" pitchFamily="18" charset="0"/>
                <a:cs typeface="Times New Roman" pitchFamily="18" charset="0"/>
              </a:rPr>
              <a:t>Skolēnu skaits uz 01.09.2017.		</a:t>
            </a:r>
            <a:r>
              <a:rPr lang="lv-LV" sz="1600" b="1" dirty="0" smtClean="0">
                <a:solidFill>
                  <a:srgbClr val="FF0000"/>
                </a:solidFill>
                <a:latin typeface="Times New Roman" pitchFamily="18" charset="0"/>
                <a:cs typeface="Times New Roman" pitchFamily="18" charset="0"/>
              </a:rPr>
              <a:t>2468</a:t>
            </a:r>
          </a:p>
        </p:txBody>
      </p:sp>
      <p:grpSp>
        <p:nvGrpSpPr>
          <p:cNvPr id="52" name="Group 22"/>
          <p:cNvGrpSpPr>
            <a:grpSpLocks/>
          </p:cNvGrpSpPr>
          <p:nvPr/>
        </p:nvGrpSpPr>
        <p:grpSpPr bwMode="auto">
          <a:xfrm>
            <a:off x="4735513" y="6330270"/>
            <a:ext cx="290512" cy="215900"/>
            <a:chOff x="4466" y="3158"/>
            <a:chExt cx="183" cy="136"/>
          </a:xfrm>
        </p:grpSpPr>
        <p:sp>
          <p:nvSpPr>
            <p:cNvPr id="53" name="Line 20"/>
            <p:cNvSpPr>
              <a:spLocks noChangeShapeType="1"/>
            </p:cNvSpPr>
            <p:nvPr/>
          </p:nvSpPr>
          <p:spPr bwMode="auto">
            <a:xfrm>
              <a:off x="4468" y="3158"/>
              <a:ext cx="181"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sp>
          <p:nvSpPr>
            <p:cNvPr id="54" name="Line 21"/>
            <p:cNvSpPr>
              <a:spLocks noChangeShapeType="1"/>
            </p:cNvSpPr>
            <p:nvPr/>
          </p:nvSpPr>
          <p:spPr bwMode="auto">
            <a:xfrm flipH="1">
              <a:off x="4466" y="3158"/>
              <a:ext cx="182"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grpSp>
      <p:grpSp>
        <p:nvGrpSpPr>
          <p:cNvPr id="61" name="Group 32"/>
          <p:cNvGrpSpPr>
            <a:grpSpLocks/>
          </p:cNvGrpSpPr>
          <p:nvPr/>
        </p:nvGrpSpPr>
        <p:grpSpPr bwMode="auto">
          <a:xfrm>
            <a:off x="3848122" y="2744788"/>
            <a:ext cx="290512" cy="215900"/>
            <a:chOff x="4466" y="3158"/>
            <a:chExt cx="183" cy="136"/>
          </a:xfrm>
        </p:grpSpPr>
        <p:sp>
          <p:nvSpPr>
            <p:cNvPr id="62" name="Line 33"/>
            <p:cNvSpPr>
              <a:spLocks noChangeShapeType="1"/>
            </p:cNvSpPr>
            <p:nvPr/>
          </p:nvSpPr>
          <p:spPr bwMode="auto">
            <a:xfrm>
              <a:off x="4468" y="3158"/>
              <a:ext cx="181"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sp>
          <p:nvSpPr>
            <p:cNvPr id="63" name="Line 34"/>
            <p:cNvSpPr>
              <a:spLocks noChangeShapeType="1"/>
            </p:cNvSpPr>
            <p:nvPr/>
          </p:nvSpPr>
          <p:spPr bwMode="auto">
            <a:xfrm flipH="1">
              <a:off x="4466" y="3158"/>
              <a:ext cx="182" cy="1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lv-LV" dirty="0"/>
            </a:p>
          </p:txBody>
        </p:sp>
      </p:grpSp>
    </p:spTree>
    <p:extLst>
      <p:ext uri="{BB962C8B-B14F-4D97-AF65-F5344CB8AC3E}">
        <p14:creationId xmlns:p14="http://schemas.microsoft.com/office/powerpoint/2010/main" val="814774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188640"/>
            <a:ext cx="8229600" cy="648072"/>
          </a:xfrm>
        </p:spPr>
        <p:txBody>
          <a:bodyPr>
            <a:normAutofit/>
          </a:bodyPr>
          <a:lstStyle/>
          <a:p>
            <a:pPr algn="l"/>
            <a:r>
              <a:rPr lang="lv-LV" sz="2400" b="1" dirty="0">
                <a:solidFill>
                  <a:srgbClr val="002060"/>
                </a:solidFill>
                <a:latin typeface="Times New Roman" pitchFamily="18" charset="0"/>
                <a:cs typeface="Times New Roman" pitchFamily="18" charset="0"/>
              </a:rPr>
              <a:t>Skolu tīkla sakārtošana izglītības pakalpojumu </a:t>
            </a:r>
            <a:r>
              <a:rPr lang="lv-LV" sz="2400" b="1" dirty="0" smtClean="0">
                <a:solidFill>
                  <a:srgbClr val="002060"/>
                </a:solidFill>
                <a:latin typeface="Times New Roman" pitchFamily="18" charset="0"/>
                <a:cs typeface="Times New Roman" pitchFamily="18" charset="0"/>
              </a:rPr>
              <a:t>ilgtspējai</a:t>
            </a:r>
            <a:endParaRPr lang="lv-LV" sz="2400" dirty="0"/>
          </a:p>
        </p:txBody>
      </p:sp>
      <p:sp>
        <p:nvSpPr>
          <p:cNvPr id="3" name="Teksta vietturis 2"/>
          <p:cNvSpPr>
            <a:spLocks noGrp="1"/>
          </p:cNvSpPr>
          <p:nvPr>
            <p:ph type="body" idx="1"/>
          </p:nvPr>
        </p:nvSpPr>
        <p:spPr>
          <a:xfrm>
            <a:off x="395536" y="620689"/>
            <a:ext cx="4040188" cy="432048"/>
          </a:xfrm>
        </p:spPr>
        <p:txBody>
          <a:bodyPr>
            <a:normAutofit lnSpcReduction="10000"/>
          </a:bodyPr>
          <a:lstStyle/>
          <a:p>
            <a:r>
              <a:rPr lang="lv-LV" i="1" dirty="0" smtClean="0">
                <a:latin typeface="Times New Roman" panose="02020603050405020304" pitchFamily="18" charset="0"/>
                <a:cs typeface="Times New Roman" panose="02020603050405020304" pitchFamily="18" charset="0"/>
              </a:rPr>
              <a:t>Ieguvumi</a:t>
            </a:r>
            <a:endParaRPr lang="lv-LV" i="1" dirty="0">
              <a:latin typeface="Times New Roman" panose="02020603050405020304" pitchFamily="18" charset="0"/>
              <a:cs typeface="Times New Roman" panose="02020603050405020304" pitchFamily="18" charset="0"/>
            </a:endParaRPr>
          </a:p>
        </p:txBody>
      </p:sp>
      <p:sp>
        <p:nvSpPr>
          <p:cNvPr id="4" name="Satura vietturis 3"/>
          <p:cNvSpPr>
            <a:spLocks noGrp="1"/>
          </p:cNvSpPr>
          <p:nvPr>
            <p:ph sz="half" idx="2"/>
          </p:nvPr>
        </p:nvSpPr>
        <p:spPr>
          <a:xfrm>
            <a:off x="20608" y="1124744"/>
            <a:ext cx="4501008" cy="5256584"/>
          </a:xfrm>
        </p:spPr>
        <p:txBody>
          <a:bodyPr>
            <a:noAutofit/>
          </a:bodyPr>
          <a:lstStyle/>
          <a:p>
            <a:r>
              <a:rPr lang="lv-LV" altLang="lv-LV" sz="2100" dirty="0">
                <a:latin typeface="Times New Roman" pitchFamily="18" charset="0"/>
                <a:cs typeface="Times New Roman" panose="02020603050405020304" pitchFamily="18" charset="0"/>
              </a:rPr>
              <a:t>P</a:t>
            </a:r>
            <a:r>
              <a:rPr lang="lv-LV" altLang="lv-LV" sz="2100" dirty="0" smtClean="0">
                <a:latin typeface="Times New Roman" pitchFamily="18" charset="0"/>
                <a:cs typeface="Times New Roman" panose="02020603050405020304" pitchFamily="18" charset="0"/>
              </a:rPr>
              <a:t>ieejama </a:t>
            </a:r>
            <a:r>
              <a:rPr lang="lv-LV" altLang="lv-LV" sz="2100" dirty="0">
                <a:latin typeface="Times New Roman" pitchFamily="18" charset="0"/>
                <a:cs typeface="Times New Roman" panose="02020603050405020304" pitchFamily="18" charset="0"/>
              </a:rPr>
              <a:t>un sasniedzama vispārējā izglītība Saldus </a:t>
            </a:r>
            <a:r>
              <a:rPr lang="lv-LV" altLang="lv-LV" sz="2100" dirty="0" smtClean="0">
                <a:latin typeface="Times New Roman" pitchFamily="18" charset="0"/>
                <a:cs typeface="Times New Roman" panose="02020603050405020304" pitchFamily="18" charset="0"/>
              </a:rPr>
              <a:t>novadā, sākumskolas bērniem nodrošinot iespēju mācīties tuvāk mājām</a:t>
            </a:r>
            <a:endParaRPr lang="lv-LV" sz="2100" dirty="0" smtClean="0">
              <a:latin typeface="Times New Roman" panose="02020603050405020304" pitchFamily="18" charset="0"/>
              <a:cs typeface="Times New Roman" panose="02020603050405020304" pitchFamily="18" charset="0"/>
            </a:endParaRPr>
          </a:p>
          <a:p>
            <a:r>
              <a:rPr lang="lv-LV" sz="2100" dirty="0" smtClean="0">
                <a:latin typeface="Times New Roman" panose="02020603050405020304" pitchFamily="18" charset="0"/>
                <a:cs typeface="Times New Roman" panose="02020603050405020304" pitchFamily="18" charset="0"/>
              </a:rPr>
              <a:t>Koncentrējot </a:t>
            </a:r>
            <a:r>
              <a:rPr lang="lv-LV" sz="2100" dirty="0">
                <a:latin typeface="Times New Roman" panose="02020603050405020304" pitchFamily="18" charset="0"/>
                <a:cs typeface="Times New Roman" panose="02020603050405020304" pitchFamily="18" charset="0"/>
              </a:rPr>
              <a:t>vidusskolēnus vienā vidusskolā </a:t>
            </a:r>
            <a:r>
              <a:rPr lang="lv-LV" sz="2100" dirty="0" smtClean="0">
                <a:latin typeface="Times New Roman" panose="02020603050405020304" pitchFamily="18" charset="0"/>
                <a:cs typeface="Times New Roman" panose="02020603050405020304" pitchFamily="18" charset="0"/>
              </a:rPr>
              <a:t>Saldus </a:t>
            </a:r>
            <a:r>
              <a:rPr lang="lv-LV" sz="2100" dirty="0">
                <a:latin typeface="Times New Roman" panose="02020603050405020304" pitchFamily="18" charset="0"/>
                <a:cs typeface="Times New Roman" panose="02020603050405020304" pitchFamily="18" charset="0"/>
              </a:rPr>
              <a:t>pilsētā mēs </a:t>
            </a:r>
            <a:r>
              <a:rPr lang="lv-LV" sz="2100" dirty="0" smtClean="0">
                <a:latin typeface="Times New Roman" panose="02020603050405020304" pitchFamily="18" charset="0"/>
                <a:cs typeface="Times New Roman" panose="02020603050405020304" pitchFamily="18" charset="0"/>
              </a:rPr>
              <a:t>ieguvām</a:t>
            </a:r>
            <a:endParaRPr lang="lv-LV" sz="21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lv-LV" sz="2100" dirty="0" smtClean="0">
                <a:latin typeface="Times New Roman" panose="02020603050405020304" pitchFamily="18" charset="0"/>
                <a:cs typeface="Times New Roman" panose="02020603050405020304" pitchFamily="18" charset="0"/>
              </a:rPr>
              <a:t>iespēju </a:t>
            </a:r>
            <a:r>
              <a:rPr lang="lv-LV" sz="2100" dirty="0">
                <a:latin typeface="Times New Roman" panose="02020603050405020304" pitchFamily="18" charset="0"/>
                <a:cs typeface="Times New Roman" panose="02020603050405020304" pitchFamily="18" charset="0"/>
              </a:rPr>
              <a:t>pretendēt uz spēcīgas reģionālas </a:t>
            </a:r>
            <a:r>
              <a:rPr lang="lv-LV" sz="2100" dirty="0" smtClean="0">
                <a:latin typeface="Times New Roman" panose="02020603050405020304" pitchFamily="18" charset="0"/>
                <a:cs typeface="Times New Roman" panose="02020603050405020304" pitchFamily="18" charset="0"/>
              </a:rPr>
              <a:t>vidusskolas statusu</a:t>
            </a:r>
          </a:p>
          <a:p>
            <a:pPr>
              <a:buFont typeface="Wingdings" panose="05000000000000000000" pitchFamily="2" charset="2"/>
              <a:buChar char="Ø"/>
            </a:pPr>
            <a:r>
              <a:rPr lang="lv-LV" sz="2100" dirty="0" smtClean="0">
                <a:latin typeface="Times New Roman" panose="02020603050405020304" pitchFamily="18" charset="0"/>
                <a:cs typeface="Times New Roman" panose="02020603050405020304" pitchFamily="18" charset="0"/>
              </a:rPr>
              <a:t>iespēju koncentrēt modernos </a:t>
            </a:r>
            <a:r>
              <a:rPr lang="lv-LV" sz="2100" dirty="0">
                <a:latin typeface="Times New Roman" panose="02020603050405020304" pitchFamily="18" charset="0"/>
                <a:cs typeface="Times New Roman" panose="02020603050405020304" pitchFamily="18" charset="0"/>
              </a:rPr>
              <a:t>un dārgos mācību tehniskos </a:t>
            </a:r>
            <a:r>
              <a:rPr lang="lv-LV" sz="2100" dirty="0" smtClean="0">
                <a:latin typeface="Times New Roman" panose="02020603050405020304" pitchFamily="18" charset="0"/>
                <a:cs typeface="Times New Roman" panose="02020603050405020304" pitchFamily="18" charset="0"/>
              </a:rPr>
              <a:t>līdzekļus </a:t>
            </a:r>
          </a:p>
          <a:p>
            <a:pPr>
              <a:buFont typeface="Wingdings" panose="05000000000000000000" pitchFamily="2" charset="2"/>
              <a:buChar char="Ø"/>
            </a:pPr>
            <a:r>
              <a:rPr lang="lv-LV" sz="2100" dirty="0" smtClean="0">
                <a:latin typeface="Times New Roman" panose="02020603050405020304" pitchFamily="18" charset="0"/>
                <a:cs typeface="Times New Roman" panose="02020603050405020304" pitchFamily="18" charset="0"/>
              </a:rPr>
              <a:t>racionālāk izmantot </a:t>
            </a:r>
            <a:r>
              <a:rPr lang="lv-LV" sz="2100" dirty="0">
                <a:latin typeface="Times New Roman" panose="02020603050405020304" pitchFamily="18" charset="0"/>
                <a:cs typeface="Times New Roman" panose="02020603050405020304" pitchFamily="18" charset="0"/>
              </a:rPr>
              <a:t>mācību un </a:t>
            </a:r>
            <a:r>
              <a:rPr lang="lv-LV" sz="2100" dirty="0" smtClean="0">
                <a:latin typeface="Times New Roman" panose="02020603050405020304" pitchFamily="18" charset="0"/>
                <a:cs typeface="Times New Roman" panose="02020603050405020304" pitchFamily="18" charset="0"/>
              </a:rPr>
              <a:t>pedagogu resursus</a:t>
            </a:r>
          </a:p>
          <a:p>
            <a:r>
              <a:rPr lang="lv-LV" sz="2100" dirty="0" smtClean="0">
                <a:latin typeface="Times New Roman" panose="02020603050405020304" pitchFamily="18" charset="0"/>
                <a:cs typeface="Times New Roman" panose="02020603050405020304" pitchFamily="18" charset="0"/>
              </a:rPr>
              <a:t>Mazinājusies ne visai veselīgā konkurence starp novada skolām</a:t>
            </a:r>
          </a:p>
        </p:txBody>
      </p:sp>
      <p:sp>
        <p:nvSpPr>
          <p:cNvPr id="5" name="Teksta vietturis 4"/>
          <p:cNvSpPr>
            <a:spLocks noGrp="1"/>
          </p:cNvSpPr>
          <p:nvPr>
            <p:ph type="body" sz="quarter" idx="3"/>
          </p:nvPr>
        </p:nvSpPr>
        <p:spPr>
          <a:xfrm>
            <a:off x="4499992" y="620688"/>
            <a:ext cx="4041775" cy="432048"/>
          </a:xfrm>
        </p:spPr>
        <p:txBody>
          <a:bodyPr>
            <a:normAutofit lnSpcReduction="10000"/>
          </a:bodyPr>
          <a:lstStyle/>
          <a:p>
            <a:r>
              <a:rPr lang="lv-LV" i="1" dirty="0" smtClean="0">
                <a:latin typeface="Times New Roman" panose="02020603050405020304" pitchFamily="18" charset="0"/>
                <a:cs typeface="Times New Roman" panose="02020603050405020304" pitchFamily="18" charset="0"/>
              </a:rPr>
              <a:t>Zaudējumi</a:t>
            </a:r>
            <a:endParaRPr lang="lv-LV" i="1" dirty="0">
              <a:latin typeface="Times New Roman" panose="02020603050405020304" pitchFamily="18" charset="0"/>
              <a:cs typeface="Times New Roman" panose="02020603050405020304" pitchFamily="18" charset="0"/>
            </a:endParaRPr>
          </a:p>
        </p:txBody>
      </p:sp>
      <p:sp>
        <p:nvSpPr>
          <p:cNvPr id="6" name="Satura vietturis 5"/>
          <p:cNvSpPr>
            <a:spLocks noGrp="1"/>
          </p:cNvSpPr>
          <p:nvPr>
            <p:ph sz="quarter" idx="4"/>
          </p:nvPr>
        </p:nvSpPr>
        <p:spPr>
          <a:xfrm>
            <a:off x="4355976" y="1052736"/>
            <a:ext cx="4680520" cy="5688632"/>
          </a:xfrm>
        </p:spPr>
        <p:txBody>
          <a:bodyPr>
            <a:noAutofit/>
          </a:bodyPr>
          <a:lstStyle/>
          <a:p>
            <a:pPr marL="0" indent="0">
              <a:buNone/>
            </a:pPr>
            <a:r>
              <a:rPr lang="lv-LV" sz="2000" i="1" dirty="0" smtClean="0">
                <a:latin typeface="Times New Roman" panose="02020603050405020304" pitchFamily="18" charset="0"/>
                <a:cs typeface="Times New Roman" panose="02020603050405020304" pitchFamily="18" charset="0"/>
              </a:rPr>
              <a:t>,,Iekšējie’’</a:t>
            </a:r>
          </a:p>
          <a:p>
            <a:r>
              <a:rPr lang="lv-LV" sz="2000" dirty="0" smtClean="0">
                <a:latin typeface="Times New Roman" panose="02020603050405020304" pitchFamily="18" charset="0"/>
                <a:cs typeface="Times New Roman" panose="02020603050405020304" pitchFamily="18" charset="0"/>
              </a:rPr>
              <a:t>Iedzīvotāji pašvaldības ieguvumus </a:t>
            </a:r>
            <a:r>
              <a:rPr lang="lv-LV" sz="2000" dirty="0" smtClean="0">
                <a:latin typeface="Times New Roman" panose="02020603050405020304" pitchFamily="18" charset="0"/>
                <a:cs typeface="Times New Roman" panose="02020603050405020304" pitchFamily="18" charset="0"/>
              </a:rPr>
              <a:t>ne vienmēr saredz </a:t>
            </a:r>
            <a:r>
              <a:rPr lang="lv-LV" sz="2000" dirty="0" smtClean="0">
                <a:latin typeface="Times New Roman" panose="02020603050405020304" pitchFamily="18" charset="0"/>
                <a:cs typeface="Times New Roman" panose="02020603050405020304" pitchFamily="18" charset="0"/>
              </a:rPr>
              <a:t>kā personīgos ieguvumus</a:t>
            </a:r>
          </a:p>
          <a:p>
            <a:r>
              <a:rPr lang="lv-LV" sz="2000" dirty="0" smtClean="0">
                <a:latin typeface="Times New Roman" panose="02020603050405020304" pitchFamily="18" charset="0"/>
                <a:cs typeface="Times New Roman" panose="02020603050405020304" pitchFamily="18" charset="0"/>
              </a:rPr>
              <a:t>Daļa talantīgo skolotāju neiztur spriedzi un aiziet no izglītības</a:t>
            </a:r>
          </a:p>
          <a:p>
            <a:pPr marL="0" indent="0">
              <a:buNone/>
            </a:pPr>
            <a:r>
              <a:rPr lang="lv-LV" sz="2000" i="1" dirty="0" smtClean="0">
                <a:latin typeface="Times New Roman" panose="02020603050405020304" pitchFamily="18" charset="0"/>
                <a:cs typeface="Times New Roman" panose="02020603050405020304" pitchFamily="18" charset="0"/>
              </a:rPr>
              <a:t>,,Uz āru vērstie’’</a:t>
            </a:r>
          </a:p>
          <a:p>
            <a:r>
              <a:rPr lang="lv-LV" sz="2000" dirty="0" smtClean="0">
                <a:latin typeface="Times New Roman" panose="02020603050405020304" pitchFamily="18" charset="0"/>
                <a:cs typeface="Times New Roman" panose="02020603050405020304" pitchFamily="18" charset="0"/>
              </a:rPr>
              <a:t>Pašvaldību savstarpējie norēķini</a:t>
            </a:r>
            <a:endParaRPr lang="lv-LV" sz="2000" dirty="0">
              <a:latin typeface="Times New Roman" panose="02020603050405020304" pitchFamily="18" charset="0"/>
              <a:cs typeface="Times New Roman" panose="02020603050405020304" pitchFamily="18" charset="0"/>
            </a:endParaRPr>
          </a:p>
          <a:p>
            <a:r>
              <a:rPr lang="lv-LV" sz="2000" dirty="0" smtClean="0">
                <a:latin typeface="Times New Roman" panose="02020603050405020304" pitchFamily="18" charset="0"/>
                <a:cs typeface="Times New Roman" panose="02020603050405020304" pitchFamily="18" charset="0"/>
              </a:rPr>
              <a:t>Izglītojamo </a:t>
            </a:r>
            <a:r>
              <a:rPr lang="lv-LV" sz="2000" dirty="0">
                <a:latin typeface="Times New Roman" panose="02020603050405020304" pitchFamily="18" charset="0"/>
                <a:cs typeface="Times New Roman" panose="02020603050405020304" pitchFamily="18" charset="0"/>
              </a:rPr>
              <a:t>,,</a:t>
            </a:r>
            <a:r>
              <a:rPr lang="lv-LV" sz="2000" dirty="0" smtClean="0">
                <a:latin typeface="Times New Roman" panose="02020603050405020304" pitchFamily="18" charset="0"/>
                <a:cs typeface="Times New Roman" panose="02020603050405020304" pitchFamily="18" charset="0"/>
              </a:rPr>
              <a:t>pirkšana’’ </a:t>
            </a:r>
            <a:r>
              <a:rPr lang="lv-LV" sz="2000" dirty="0">
                <a:latin typeface="Times New Roman" panose="02020603050405020304" pitchFamily="18" charset="0"/>
                <a:cs typeface="Times New Roman" panose="02020603050405020304" pitchFamily="18" charset="0"/>
              </a:rPr>
              <a:t>un ,,</a:t>
            </a:r>
            <a:r>
              <a:rPr lang="lv-LV" sz="2000" dirty="0" smtClean="0">
                <a:latin typeface="Times New Roman" panose="02020603050405020304" pitchFamily="18" charset="0"/>
                <a:cs typeface="Times New Roman" panose="02020603050405020304" pitchFamily="18" charset="0"/>
              </a:rPr>
              <a:t>pārpirkšana’’</a:t>
            </a:r>
            <a:endParaRPr lang="lv-LV" sz="2000" dirty="0">
              <a:latin typeface="Times New Roman" panose="02020603050405020304" pitchFamily="18" charset="0"/>
              <a:cs typeface="Times New Roman" panose="02020603050405020304" pitchFamily="18" charset="0"/>
            </a:endParaRPr>
          </a:p>
          <a:p>
            <a:r>
              <a:rPr lang="lv-LV" sz="2000" dirty="0">
                <a:latin typeface="Times New Roman" panose="02020603050405020304" pitchFamily="18" charset="0"/>
                <a:cs typeface="Times New Roman" panose="02020603050405020304" pitchFamily="18" charset="0"/>
              </a:rPr>
              <a:t>T</a:t>
            </a:r>
            <a:r>
              <a:rPr lang="lv-LV" sz="2000" dirty="0" smtClean="0">
                <a:latin typeface="Times New Roman" panose="02020603050405020304" pitchFamily="18" charset="0"/>
                <a:cs typeface="Times New Roman" panose="02020603050405020304" pitchFamily="18" charset="0"/>
              </a:rPr>
              <a:t>ransporta plūsma</a:t>
            </a:r>
            <a:endParaRPr lang="lv-LV" sz="2000" dirty="0">
              <a:latin typeface="Times New Roman" panose="02020603050405020304" pitchFamily="18" charset="0"/>
              <a:cs typeface="Times New Roman" panose="02020603050405020304" pitchFamily="18" charset="0"/>
            </a:endParaRPr>
          </a:p>
          <a:p>
            <a:pPr lvl="0"/>
            <a:r>
              <a:rPr lang="lv-LV" sz="2000" dirty="0" smtClean="0">
                <a:latin typeface="Times New Roman" panose="02020603050405020304" pitchFamily="18" charset="0"/>
                <a:cs typeface="Times New Roman" panose="02020603050405020304" pitchFamily="18" charset="0"/>
              </a:rPr>
              <a:t>Manipulācijas, </a:t>
            </a:r>
            <a:r>
              <a:rPr lang="lv-LV" sz="2000" dirty="0">
                <a:latin typeface="Times New Roman" panose="02020603050405020304" pitchFamily="18" charset="0"/>
                <a:cs typeface="Times New Roman" panose="02020603050405020304" pitchFamily="18" charset="0"/>
              </a:rPr>
              <a:t>draudot aiziet uz citu skolu ar mazākām prasībām </a:t>
            </a:r>
            <a:endParaRPr lang="lv-LV" sz="2000" dirty="0" smtClean="0">
              <a:latin typeface="Times New Roman" panose="02020603050405020304" pitchFamily="18" charset="0"/>
              <a:cs typeface="Times New Roman" panose="02020603050405020304" pitchFamily="18" charset="0"/>
            </a:endParaRPr>
          </a:p>
          <a:p>
            <a:pPr lvl="0"/>
            <a:r>
              <a:rPr lang="lv-LV" sz="2000" dirty="0" smtClean="0">
                <a:latin typeface="Times New Roman" panose="02020603050405020304" pitchFamily="18" charset="0"/>
                <a:cs typeface="Times New Roman" panose="02020603050405020304" pitchFamily="18" charset="0"/>
              </a:rPr>
              <a:t>Tikko </a:t>
            </a:r>
            <a:r>
              <a:rPr lang="lv-LV" sz="2000" dirty="0" smtClean="0">
                <a:latin typeface="Times New Roman" panose="02020603050405020304" pitchFamily="18" charset="0"/>
                <a:cs typeface="Times New Roman" panose="02020603050405020304" pitchFamily="18" charset="0"/>
              </a:rPr>
              <a:t>esam atbilstoši mūsu resursiem sakārtojuši un saplānojuši nākotnei, tā mainās nosacījumi. Tas iedzīvotājos vairo spriedzi, neticību un nedrošību</a:t>
            </a:r>
            <a:endParaRPr lang="lv-LV"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16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KurzemesJaunoProgSkola"/>
          <p:cNvPicPr>
            <a:picLocks noChangeAspect="1" noChangeArrowheads="1"/>
          </p:cNvPicPr>
          <p:nvPr/>
        </p:nvPicPr>
        <p:blipFill>
          <a:blip r:embed="rId2">
            <a:extLst>
              <a:ext uri="{28A0092B-C50C-407E-A947-70E740481C1C}">
                <a14:useLocalDpi xmlns:a14="http://schemas.microsoft.com/office/drawing/2010/main" val="0"/>
              </a:ext>
            </a:extLst>
          </a:blip>
          <a:srcRect l="15776" t="9300" r="16571" b="52940"/>
          <a:stretch>
            <a:fillRect/>
          </a:stretch>
        </p:blipFill>
        <p:spPr bwMode="auto">
          <a:xfrm>
            <a:off x="468315" y="991038"/>
            <a:ext cx="2360602" cy="2293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4" descr="KurzemesJaunoBiologuSkola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4296" y="984822"/>
            <a:ext cx="2305050" cy="229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5" descr="KJ_Geograafu_Skola_2010_001"/>
          <p:cNvPicPr>
            <a:picLocks noChangeAspect="1" noChangeArrowheads="1"/>
          </p:cNvPicPr>
          <p:nvPr/>
        </p:nvPicPr>
        <p:blipFill>
          <a:blip r:embed="rId4">
            <a:extLst>
              <a:ext uri="{28A0092B-C50C-407E-A947-70E740481C1C}">
                <a14:useLocalDpi xmlns:a14="http://schemas.microsoft.com/office/drawing/2010/main" val="0"/>
              </a:ext>
            </a:extLst>
          </a:blip>
          <a:srcRect l="12073" t="13962" r="11552" b="13919"/>
          <a:stretch>
            <a:fillRect/>
          </a:stretch>
        </p:blipFill>
        <p:spPr bwMode="auto">
          <a:xfrm>
            <a:off x="6139881" y="991047"/>
            <a:ext cx="2418334" cy="229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8" descr="gerbonis_mazais"/>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7090" y="3320517"/>
            <a:ext cx="782637"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5" descr="karogs"/>
          <p:cNvPicPr>
            <a:picLocks noChangeAspect="1" noChangeArrowheads="1"/>
          </p:cNvPicPr>
          <p:nvPr/>
        </p:nvPicPr>
        <p:blipFill>
          <a:blip r:embed="rId6" cstate="print">
            <a:extLst>
              <a:ext uri="{28A0092B-C50C-407E-A947-70E740481C1C}">
                <a14:useLocalDpi xmlns:a14="http://schemas.microsoft.com/office/drawing/2010/main" val="0"/>
              </a:ext>
            </a:extLst>
          </a:blip>
          <a:srcRect r="27777"/>
          <a:stretch>
            <a:fillRect/>
          </a:stretch>
        </p:blipFill>
        <p:spPr bwMode="auto">
          <a:xfrm>
            <a:off x="7261227" y="3544355"/>
            <a:ext cx="12969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Text Box 12"/>
          <p:cNvSpPr txBox="1">
            <a:spLocks noChangeArrowheads="1"/>
          </p:cNvSpPr>
          <p:nvPr/>
        </p:nvSpPr>
        <p:spPr bwMode="auto">
          <a:xfrm>
            <a:off x="1855443" y="3523191"/>
            <a:ext cx="5142755" cy="52322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lv-LV" altLang="lv-LV" sz="2800" b="1" dirty="0" smtClean="0">
                <a:solidFill>
                  <a:srgbClr val="002060"/>
                </a:solidFill>
                <a:latin typeface="Times New Roman" panose="02020603050405020304" pitchFamily="18" charset="0"/>
                <a:cs typeface="Times New Roman" panose="02020603050405020304" pitchFamily="18" charset="0"/>
              </a:rPr>
              <a:t>Katra mēneša pēdējā piektdienā</a:t>
            </a:r>
            <a:endParaRPr lang="lv-LV" altLang="lv-LV" sz="2800" b="1" dirty="0">
              <a:solidFill>
                <a:srgbClr val="002060"/>
              </a:solidFill>
              <a:latin typeface="Times New Roman" panose="02020603050405020304" pitchFamily="18" charset="0"/>
              <a:cs typeface="Times New Roman" panose="02020603050405020304" pitchFamily="18" charset="0"/>
            </a:endParaRPr>
          </a:p>
        </p:txBody>
      </p:sp>
      <p:pic>
        <p:nvPicPr>
          <p:cNvPr id="14344"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315" y="4221163"/>
            <a:ext cx="8089900"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pic>
      <p:sp>
        <p:nvSpPr>
          <p:cNvPr id="9" name="Title 1"/>
          <p:cNvSpPr txBox="1">
            <a:spLocks/>
          </p:cNvSpPr>
          <p:nvPr/>
        </p:nvSpPr>
        <p:spPr>
          <a:xfrm>
            <a:off x="457200" y="274638"/>
            <a:ext cx="8229600" cy="778098"/>
          </a:xfrm>
          <a:prstGeom prst="rect">
            <a:avLst/>
          </a:prstGeom>
        </p:spPr>
        <p:txBody>
          <a:bodyPr>
            <a:norm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r>
              <a:rPr lang="lv-LV" sz="2400" dirty="0" smtClean="0">
                <a:latin typeface="Times New Roman" panose="02020603050405020304" pitchFamily="18" charset="0"/>
                <a:cs typeface="Times New Roman" panose="02020603050405020304" pitchFamily="18" charset="0"/>
              </a:rPr>
              <a:t>Talantu skolas Druvas vidusskolā</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004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738</Words>
  <Application>Microsoft Office PowerPoint</Application>
  <PresentationFormat>Slaidrāde ekrānā (4:3)</PresentationFormat>
  <Paragraphs>108</Paragraphs>
  <Slides>11</Slides>
  <Notes>1</Notes>
  <HiddenSlides>0</HiddenSlides>
  <MMClips>0</MMClips>
  <ScaleCrop>false</ScaleCrop>
  <HeadingPairs>
    <vt:vector size="4" baseType="variant">
      <vt:variant>
        <vt:lpstr>Dizains</vt:lpstr>
      </vt:variant>
      <vt:variant>
        <vt:i4>1</vt:i4>
      </vt:variant>
      <vt:variant>
        <vt:lpstr>Slaidu virsraksti</vt:lpstr>
      </vt:variant>
      <vt:variant>
        <vt:i4>11</vt:i4>
      </vt:variant>
    </vt:vector>
  </HeadingPairs>
  <TitlesOfParts>
    <vt:vector size="12" baseType="lpstr">
      <vt:lpstr>Office tēma</vt:lpstr>
      <vt:lpstr>Saldus novads Skolu tīkla sakārtošana izglītības pakalpojumu ilgtspējai  </vt:lpstr>
      <vt:lpstr>PowerPoint prezentācija</vt:lpstr>
      <vt:lpstr>Saldus novada Izglītības nozares attīstības programma</vt:lpstr>
      <vt:lpstr>Skolu tīkla sakārtošana izglītības pakalpojumu ilgtspējai PLĀNOŠANA, IEVIEŠANA, ATBALSTA PASĀKUMI </vt:lpstr>
      <vt:lpstr>Skolu tīkla sakārtošana izglītības pakalpojumu ilgtspējai PLĀNOŠANA, IEVIEŠANA, ATBALSTA PASĀKUMI </vt:lpstr>
      <vt:lpstr>Skolu tīkla sakārtošana izglītības pakalpojumu ilgtspējai PLĀNOŠANA, IEVIEŠANA, ATBALSTA PASĀKUMI </vt:lpstr>
      <vt:lpstr>PowerPoint prezentācija</vt:lpstr>
      <vt:lpstr>Skolu tīkla sakārtošana izglītības pakalpojumu ilgtspējai</vt:lpstr>
      <vt:lpstr>PowerPoint prezentācija</vt:lpstr>
      <vt:lpstr>Optimālā vispārējās izglītības iestāžu tīkla modeļa izveide Latvijā, ,,Karšu izdevniecība Jāņa sēta’’</vt:lpstr>
      <vt:lpstr>Paldies par uzmanību!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Saldus novads Izglītība</dc:title>
  <dc:creator>Saulcerite Levica</dc:creator>
  <cp:lastModifiedBy>Saulcerite Levica</cp:lastModifiedBy>
  <cp:revision>31</cp:revision>
  <dcterms:created xsi:type="dcterms:W3CDTF">2017-11-22T16:19:06Z</dcterms:created>
  <dcterms:modified xsi:type="dcterms:W3CDTF">2017-11-23T15:18:48Z</dcterms:modified>
</cp:coreProperties>
</file>