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83" r:id="rId3"/>
    <p:sldId id="282" r:id="rId4"/>
    <p:sldId id="278" r:id="rId5"/>
    <p:sldId id="261" r:id="rId6"/>
    <p:sldId id="258" r:id="rId7"/>
    <p:sldId id="280" r:id="rId8"/>
    <p:sldId id="264" r:id="rId9"/>
    <p:sldId id="263" r:id="rId10"/>
    <p:sldId id="266" r:id="rId11"/>
    <p:sldId id="267" r:id="rId12"/>
    <p:sldId id="268" r:id="rId13"/>
    <p:sldId id="269" r:id="rId14"/>
    <p:sldId id="281" r:id="rId15"/>
    <p:sldId id="270" r:id="rId16"/>
    <p:sldId id="26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ECDC1F-5DF1-45EE-8F41-0E7A7E1EF3BC}" type="datetimeFigureOut">
              <a:rPr lang="en-US" smtClean="0"/>
              <a:t>6/10/2016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EBC0B1-D07D-4687-99BF-D344EAFC2A13}" type="slidenum">
              <a:rPr lang="en-US" smtClean="0"/>
              <a:t>‹#›</a:t>
            </a:fld>
            <a:endParaRPr lang="en-US"/>
          </a:p>
        </p:txBody>
      </p:sp>
    </p:spTree>
    <p:extLst>
      <p:ext uri="{BB962C8B-B14F-4D97-AF65-F5344CB8AC3E}">
        <p14:creationId xmlns:p14="http://schemas.microsoft.com/office/powerpoint/2010/main" val="36920615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zs.mil.l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lv-LV" sz="5400" b="1" dirty="0" smtClean="0">
                <a:latin typeface="Times New Roman" pitchFamily="18" charset="0"/>
                <a:cs typeface="Times New Roman" pitchFamily="18" charset="0"/>
              </a:rPr>
              <a:t>Latvijas </a:t>
            </a:r>
            <a:r>
              <a:rPr lang="lv-LV" sz="5400" b="1" smtClean="0">
                <a:latin typeface="Times New Roman" pitchFamily="18" charset="0"/>
                <a:cs typeface="Times New Roman" pitchFamily="18" charset="0"/>
              </a:rPr>
              <a:t>Republikas Zemessardze</a:t>
            </a:r>
            <a:endParaRPr lang="en-US" sz="5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latin typeface="Times New Roman" pitchFamily="18" charset="0"/>
                <a:cs typeface="Times New Roman" pitchFamily="18" charset="0"/>
              </a:rPr>
              <a:t>Zemessardzes</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specializētie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bataljoni</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2133600"/>
          </a:xfrm>
        </p:spPr>
        <p:txBody>
          <a:bodyPr/>
          <a:lstStyle/>
          <a:p>
            <a:pPr algn="just">
              <a:buNone/>
            </a:pPr>
            <a:r>
              <a:rPr lang="lv-LV"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Zemessardzes</a:t>
            </a:r>
            <a:r>
              <a:rPr lang="en-US" sz="2400" dirty="0" smtClean="0">
                <a:latin typeface="Times New Roman" pitchFamily="18" charset="0"/>
                <a:cs typeface="Times New Roman" pitchFamily="18" charset="0"/>
              </a:rPr>
              <a:t> 17.Pretgaisa </a:t>
            </a:r>
            <a:r>
              <a:rPr lang="en-US" sz="2400" dirty="0" err="1" smtClean="0">
                <a:latin typeface="Times New Roman" pitchFamily="18" charset="0"/>
                <a:cs typeface="Times New Roman" pitchFamily="18" charset="0"/>
              </a:rPr>
              <a:t>aizsardzības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bataljonā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profesionālā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dienesta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karavīri</a:t>
            </a:r>
            <a:r>
              <a:rPr lang="en-US" sz="2400" dirty="0" smtClean="0">
                <a:latin typeface="Times New Roman" pitchFamily="18" charset="0"/>
                <a:cs typeface="Times New Roman" pitchFamily="18" charset="0"/>
              </a:rPr>
              <a:t> un </a:t>
            </a:r>
            <a:r>
              <a:rPr lang="en-US" sz="2400" dirty="0" err="1" smtClean="0">
                <a:latin typeface="Times New Roman" pitchFamily="18" charset="0"/>
                <a:cs typeface="Times New Roman" pitchFamily="18" charset="0"/>
              </a:rPr>
              <a:t>zemessargi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apgūst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lielgabala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apkalpju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darbību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pretgaisa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aizsardzības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baterijas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sastāvā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Bataljona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godpilnais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uzdevums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nodrošināt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salūtu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Latvijas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Valsts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svētkos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3200400"/>
            <a:ext cx="5283200" cy="3200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Zemessardzes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specializētie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bataljoni</a:t>
            </a:r>
            <a:endParaRPr lang="en-US" dirty="0"/>
          </a:p>
        </p:txBody>
      </p:sp>
      <p:sp>
        <p:nvSpPr>
          <p:cNvPr id="3" name="Content Placeholder 2"/>
          <p:cNvSpPr>
            <a:spLocks noGrp="1"/>
          </p:cNvSpPr>
          <p:nvPr>
            <p:ph idx="1"/>
          </p:nvPr>
        </p:nvSpPr>
        <p:spPr/>
        <p:txBody>
          <a:bodyPr>
            <a:normAutofit/>
          </a:bodyPr>
          <a:lstStyle/>
          <a:p>
            <a:pPr algn="just">
              <a:buNone/>
            </a:pPr>
            <a:r>
              <a:rPr lang="lv-LV" sz="2400" dirty="0" smtClean="0">
                <a:latin typeface="Times New Roman" pitchFamily="18" charset="0"/>
                <a:cs typeface="Times New Roman" pitchFamily="18" charset="0"/>
              </a:rPr>
              <a:t>     Zemessardzes 34. Artilērijas bataljonā zemessargi apgūst lielgabalu un mīnmetēju apkalpes sadarbības principus, šaušanas datu skaitļošanu, artilērijas un mīnmetēju uguns novērošanu un koriģēšanu, uguns pozīciju piesaistīšanu apvidū un citas artilēristiem un mīnmetējiem nepieciešamās iemaņas. </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46" y="3657600"/>
            <a:ext cx="4396154" cy="2857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Zemessardzes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specializētie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bataljoni</a:t>
            </a:r>
            <a:endParaRPr lang="en-US" dirty="0"/>
          </a:p>
        </p:txBody>
      </p:sp>
      <p:sp>
        <p:nvSpPr>
          <p:cNvPr id="3" name="Content Placeholder 2"/>
          <p:cNvSpPr>
            <a:spLocks noGrp="1"/>
          </p:cNvSpPr>
          <p:nvPr>
            <p:ph idx="1"/>
          </p:nvPr>
        </p:nvSpPr>
        <p:spPr>
          <a:xfrm>
            <a:off x="457200" y="1295400"/>
            <a:ext cx="8229600" cy="2362200"/>
          </a:xfrm>
        </p:spPr>
        <p:txBody>
          <a:bodyPr/>
          <a:lstStyle/>
          <a:p>
            <a:pPr algn="just">
              <a:buNone/>
            </a:pPr>
            <a:r>
              <a:rPr lang="lv-LV" sz="2400" dirty="0" smtClean="0">
                <a:latin typeface="Times New Roman" pitchFamily="18" charset="0"/>
                <a:cs typeface="Times New Roman" pitchFamily="18" charset="0"/>
              </a:rPr>
              <a:t>    Zemessardzes 31. Aizsardzības pret masu iznīcināšanas ieročiem bataljonā profesionālā dienesta karavīrus un zemessargu apmāca ķīmiski bīstamu objektu izlūkošanā un saindējuma prognozēšanā, kā arī veikt dažāda piesārņojuma – ķīmiskā, bioloģiskā un radioaktīvā noteikšanu un personāla, tehnikas un ekipējuma attīrīšanu no piesārņojuma.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615080"/>
            <a:ext cx="4343400" cy="289270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latin typeface="Times New Roman" pitchFamily="18" charset="0"/>
                <a:cs typeface="Times New Roman" pitchFamily="18" charset="0"/>
              </a:rPr>
              <a:t>Zemessardzes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specializētie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bataljoni</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pPr algn="just">
              <a:buNone/>
            </a:pPr>
            <a:r>
              <a:rPr lang="lv-LV" dirty="0" smtClean="0">
                <a:latin typeface="Times New Roman" pitchFamily="18" charset="0"/>
                <a:cs typeface="Times New Roman" pitchFamily="18" charset="0"/>
              </a:rPr>
              <a:t>     </a:t>
            </a:r>
            <a:r>
              <a:rPr lang="lv-LV" sz="2000" dirty="0" smtClean="0">
                <a:latin typeface="Times New Roman" pitchFamily="18" charset="0"/>
                <a:cs typeface="Times New Roman" pitchFamily="18" charset="0"/>
              </a:rPr>
              <a:t>Zemessardzes 54. Inženiertehniskā bataljona </a:t>
            </a:r>
            <a:r>
              <a:rPr lang="lv-LV" sz="2000" dirty="0" err="1" smtClean="0">
                <a:latin typeface="Times New Roman" pitchFamily="18" charset="0"/>
                <a:cs typeface="Times New Roman" pitchFamily="18" charset="0"/>
              </a:rPr>
              <a:t>Tiltlicēju</a:t>
            </a:r>
            <a:r>
              <a:rPr lang="lv-LV" sz="2000" dirty="0" smtClean="0">
                <a:latin typeface="Times New Roman" pitchFamily="18" charset="0"/>
                <a:cs typeface="Times New Roman" pitchFamily="18" charset="0"/>
              </a:rPr>
              <a:t> rotas profesionālā dienesta karavīri un zemessargi mācās darboties ar dažādu tehniku – peldošiem pašgājēju transportieriem, tiltu licējiem u.c. Savukārt bataljona Inženiertehniskās rotas personāls apgūst konstrukciju būvju – kontrolpunktu un militāro nometņu izveidošanas un iekārtošanas, kā arī kājnieku vienību taktisko pozīciju pastiprināšanas prasmes.</a:t>
            </a:r>
          </a:p>
          <a:p>
            <a:pPr algn="just">
              <a:buNone/>
            </a:pPr>
            <a:r>
              <a:rPr lang="lv-LV" dirty="0" smtClean="0">
                <a:latin typeface="Times New Roman" pitchFamily="18" charset="0"/>
                <a:cs typeface="Times New Roman" pitchFamily="18" charset="0"/>
              </a:rPr>
              <a:t> </a:t>
            </a:r>
            <a:br>
              <a:rPr lang="lv-LV" dirty="0" smtClean="0">
                <a:latin typeface="Times New Roman" pitchFamily="18" charset="0"/>
                <a:cs typeface="Times New Roman" pitchFamily="18" charset="0"/>
              </a:rPr>
            </a:b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971" r="16822"/>
          <a:stretch/>
        </p:blipFill>
        <p:spPr>
          <a:xfrm>
            <a:off x="914400" y="3352800"/>
            <a:ext cx="3478139" cy="27717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352800"/>
            <a:ext cx="3607324" cy="270201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solidFill>
                  <a:prstClr val="black"/>
                </a:solidFill>
                <a:latin typeface="Times New Roman" pitchFamily="18" charset="0"/>
                <a:cs typeface="Times New Roman" pitchFamily="18" charset="0"/>
              </a:rPr>
              <a:t>Zemessardzes</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specializētie</a:t>
            </a:r>
            <a:r>
              <a:rPr lang="en-US" sz="4000" dirty="0">
                <a:solidFill>
                  <a:prstClr val="black"/>
                </a:solidFill>
                <a:latin typeface="Times New Roman" pitchFamily="18" charset="0"/>
                <a:cs typeface="Times New Roman" pitchFamily="18" charset="0"/>
              </a:rPr>
              <a:t> </a:t>
            </a:r>
            <a:r>
              <a:rPr lang="en-US" sz="4000" dirty="0" err="1">
                <a:solidFill>
                  <a:prstClr val="black"/>
                </a:solidFill>
                <a:latin typeface="Times New Roman" pitchFamily="18" charset="0"/>
                <a:cs typeface="Times New Roman" pitchFamily="18" charset="0"/>
              </a:rPr>
              <a:t>bataljoni</a:t>
            </a:r>
            <a:endParaRPr lang="en-US" dirty="0"/>
          </a:p>
        </p:txBody>
      </p:sp>
      <p:sp>
        <p:nvSpPr>
          <p:cNvPr id="3" name="Content Placeholder 2"/>
          <p:cNvSpPr>
            <a:spLocks noGrp="1"/>
          </p:cNvSpPr>
          <p:nvPr>
            <p:ph idx="1"/>
          </p:nvPr>
        </p:nvSpPr>
        <p:spPr>
          <a:xfrm>
            <a:off x="381000" y="1143001"/>
            <a:ext cx="8229600" cy="2819400"/>
          </a:xfrm>
        </p:spPr>
        <p:txBody>
          <a:bodyPr/>
          <a:lstStyle/>
          <a:p>
            <a:pPr lvl="0" algn="just">
              <a:buNone/>
            </a:pPr>
            <a:r>
              <a:rPr lang="lv-LV" sz="2200" dirty="0" smtClean="0">
                <a:solidFill>
                  <a:prstClr val="black"/>
                </a:solidFill>
                <a:latin typeface="Times New Roman" pitchFamily="18" charset="0"/>
                <a:cs typeface="Times New Roman" pitchFamily="18" charset="0"/>
              </a:rPr>
              <a:t>     Bataljona </a:t>
            </a:r>
            <a:r>
              <a:rPr lang="lv-LV" sz="2200" dirty="0">
                <a:solidFill>
                  <a:prstClr val="black"/>
                </a:solidFill>
                <a:latin typeface="Times New Roman" pitchFamily="18" charset="0"/>
                <a:cs typeface="Times New Roman" pitchFamily="18" charset="0"/>
              </a:rPr>
              <a:t>Nesprāgušas munīcijas neitralizēšanas rota ik gadu visā Latvijas teritorijā neitralizē tūkstošiem dažāda kalibra strēlnieku munīcijas, artilērijas lādiņus, mīnmetēju mīnas, aviācijas bumbas un citus sprādzienbīstamus priekšmetus. Šajā bataljonā ir sagatavota NATO ātrās reaģēšanas spēku Nesprāgušas munīcijas neitralizēšanas vienība dalībai NATO ātrās reaģēšanas spēku operācijās. Kopš 2005.gada augusta NMN rotas vienība pilda uzdevumus starptautiskajā operācijā Afganistānā.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988546"/>
            <a:ext cx="2971800" cy="2231004"/>
          </a:xfrm>
          <a:prstGeom prst="rect">
            <a:avLst/>
          </a:prstGeom>
        </p:spPr>
      </p:pic>
      <p:pic>
        <p:nvPicPr>
          <p:cNvPr id="1026" name="Picture 2" descr="http://www.mil.lv/~/media/NBS/Raksti/Karavira_darbs_Afganistana/03.ashx?w=329&amp;h=198&amp;as=1"/>
          <p:cNvPicPr>
            <a:picLocks noChangeAspect="1" noChangeArrowheads="1"/>
          </p:cNvPicPr>
          <p:nvPr/>
        </p:nvPicPr>
        <p:blipFill rotWithShape="1">
          <a:blip r:embed="rId3">
            <a:extLst>
              <a:ext uri="{28A0092B-C50C-407E-A947-70E740481C1C}">
                <a14:useLocalDpi xmlns:a14="http://schemas.microsoft.com/office/drawing/2010/main" val="0"/>
              </a:ext>
            </a:extLst>
          </a:blip>
          <a:srcRect l="10745" r="8435"/>
          <a:stretch/>
        </p:blipFill>
        <p:spPr bwMode="auto">
          <a:xfrm>
            <a:off x="4965107" y="3987730"/>
            <a:ext cx="3035893" cy="226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483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Apmācību struktūra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876800"/>
          </a:xfrm>
        </p:spPr>
        <p:txBody>
          <a:bodyPr>
            <a:normAutofit fontScale="92500"/>
          </a:bodyPr>
          <a:lstStyle/>
          <a:p>
            <a:r>
              <a:rPr lang="lv-LV" dirty="0" smtClean="0">
                <a:latin typeface="Times New Roman" pitchFamily="18" charset="0"/>
                <a:cs typeface="Times New Roman" pitchFamily="18" charset="0"/>
              </a:rPr>
              <a:t>Zemessarga-kandidāta apmācība </a:t>
            </a:r>
          </a:p>
          <a:p>
            <a:r>
              <a:rPr lang="lv-LV" dirty="0" smtClean="0">
                <a:latin typeface="Times New Roman" pitchFamily="18" charset="0"/>
                <a:cs typeface="Times New Roman" pitchFamily="18" charset="0"/>
              </a:rPr>
              <a:t>1.Līmeņa  pamatapmācība (likumdošana, ieroču apmācība, topogrāfija u.t.t)</a:t>
            </a:r>
          </a:p>
          <a:p>
            <a:r>
              <a:rPr lang="lv-LV" dirty="0" smtClean="0">
                <a:latin typeface="Times New Roman" pitchFamily="18" charset="0"/>
                <a:cs typeface="Times New Roman" pitchFamily="18" charset="0"/>
              </a:rPr>
              <a:t>Speciālistu apmācība (sanitāri, ložmetējnieki, </a:t>
            </a:r>
            <a:r>
              <a:rPr lang="lv-LV" dirty="0" err="1" smtClean="0">
                <a:latin typeface="Times New Roman" pitchFamily="18" charset="0"/>
                <a:cs typeface="Times New Roman" pitchFamily="18" charset="0"/>
              </a:rPr>
              <a:t>granātnieki</a:t>
            </a:r>
            <a:r>
              <a:rPr lang="lv-LV" dirty="0" smtClean="0">
                <a:latin typeface="Times New Roman" pitchFamily="18" charset="0"/>
                <a:cs typeface="Times New Roman" pitchFamily="18" charset="0"/>
              </a:rPr>
              <a:t>, sakarnieki u.t.t.)</a:t>
            </a:r>
            <a:endParaRPr lang="en-US" dirty="0">
              <a:latin typeface="Times New Roman" pitchFamily="18" charset="0"/>
              <a:cs typeface="Times New Roman" pitchFamily="18" charset="0"/>
            </a:endParaRPr>
          </a:p>
          <a:p>
            <a:r>
              <a:rPr lang="lv-LV" dirty="0" smtClean="0">
                <a:latin typeface="Times New Roman" pitchFamily="18" charset="0"/>
                <a:cs typeface="Times New Roman" pitchFamily="18" charset="0"/>
              </a:rPr>
              <a:t>Kolektīvā apmācība nodaļas, vada, rotas līmeņi;</a:t>
            </a:r>
          </a:p>
          <a:p>
            <a:r>
              <a:rPr lang="lv-LV" dirty="0" smtClean="0">
                <a:latin typeface="Times New Roman" pitchFamily="18" charset="0"/>
                <a:cs typeface="Times New Roman" pitchFamily="18" charset="0"/>
              </a:rPr>
              <a:t>Starptautiskās mācības (Latvijā, Ārzemēs) </a:t>
            </a:r>
          </a:p>
          <a:p>
            <a:r>
              <a:rPr lang="lv-LV" dirty="0" smtClean="0">
                <a:latin typeface="Times New Roman" pitchFamily="18" charset="0"/>
                <a:cs typeface="Times New Roman" pitchFamily="18" charset="0"/>
              </a:rPr>
              <a:t>Bataljona, 2.ZSN, NBS mācību centros (Cēsis, Dobele, Alūksne, NAA)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2163762"/>
          </a:xfrm>
        </p:spPr>
        <p:txBody>
          <a:bodyPr>
            <a:normAutofit/>
          </a:bodyPr>
          <a:lstStyle/>
          <a:p>
            <a:r>
              <a:rPr lang="lv-LV" sz="8000" dirty="0">
                <a:latin typeface="Times New Roman" pitchFamily="18" charset="0"/>
                <a:cs typeface="Times New Roman" pitchFamily="18" charset="0"/>
              </a:rPr>
              <a:t>Jautājumi</a:t>
            </a:r>
            <a:br>
              <a:rPr lang="lv-LV" sz="8000" dirty="0">
                <a:latin typeface="Times New Roman" pitchFamily="18" charset="0"/>
                <a:cs typeface="Times New Roman" pitchFamily="18" charset="0"/>
              </a:rPr>
            </a:br>
            <a:r>
              <a:rPr lang="lv-LV" sz="2200" dirty="0">
                <a:latin typeface="Times New Roman" pitchFamily="18" charset="0"/>
                <a:cs typeface="Times New Roman" pitchFamily="18" charset="0"/>
                <a:hlinkClick r:id="rId2"/>
              </a:rPr>
              <a:t>http://www.zs.mil.lv</a:t>
            </a:r>
            <a:r>
              <a:rPr lang="lv-LV" sz="2200" dirty="0" smtClean="0">
                <a:latin typeface="Times New Roman" pitchFamily="18" charset="0"/>
                <a:cs typeface="Times New Roman" pitchFamily="18" charset="0"/>
                <a:hlinkClick r:id="rId2"/>
              </a:rPr>
              <a:t>/</a:t>
            </a:r>
            <a:r>
              <a:rPr lang="lv-LV"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anose="02020603050405020304" pitchFamily="18" charset="0"/>
                <a:cs typeface="Times New Roman" panose="02020603050405020304" pitchFamily="18" charset="0"/>
              </a:rPr>
              <a:t>NBS STRUKTŪRA</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19200"/>
            <a:ext cx="7649574" cy="4906963"/>
          </a:xfrm>
        </p:spPr>
      </p:pic>
    </p:spTree>
    <p:extLst>
      <p:ext uri="{BB962C8B-B14F-4D97-AF65-F5344CB8AC3E}">
        <p14:creationId xmlns:p14="http://schemas.microsoft.com/office/powerpoint/2010/main" val="4188898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anose="02020603050405020304" pitchFamily="18" charset="0"/>
                <a:cs typeface="Times New Roman" panose="02020603050405020304" pitchFamily="18" charset="0"/>
              </a:rPr>
              <a:t>NBS VIENĪBAS</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143000"/>
            <a:ext cx="7848600" cy="5886450"/>
          </a:xfrm>
        </p:spPr>
      </p:pic>
    </p:spTree>
    <p:extLst>
      <p:ext uri="{BB962C8B-B14F-4D97-AF65-F5344CB8AC3E}">
        <p14:creationId xmlns:p14="http://schemas.microsoft.com/office/powerpoint/2010/main" val="1516910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latin typeface="Times New Roman" pitchFamily="18" charset="0"/>
                <a:cs typeface="Times New Roman" pitchFamily="18" charset="0"/>
              </a:rPr>
              <a:t>Zemessardze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endParaRPr lang="lv-LV" dirty="0" smtClean="0"/>
          </a:p>
          <a:p>
            <a:pPr algn="just">
              <a:buNone/>
            </a:pPr>
            <a:r>
              <a:rPr lang="lv-LV" dirty="0" smtClean="0">
                <a:latin typeface="Times New Roman" pitchFamily="18" charset="0"/>
                <a:cs typeface="Times New Roman" pitchFamily="18" charset="0"/>
              </a:rPr>
              <a:t>    1991.gada 23.augustā kā viens no pirmajiem atjaunotās Latvijas Republikas likumiem tika pieņemts likums “Par Latvijas Republikas Zemessardzi”. </a:t>
            </a:r>
          </a:p>
          <a:p>
            <a:pPr algn="just">
              <a:buNone/>
            </a:pPr>
            <a:r>
              <a:rPr lang="lv-LV" dirty="0">
                <a:latin typeface="Times New Roman" pitchFamily="18" charset="0"/>
                <a:cs typeface="Times New Roman" pitchFamily="18" charset="0"/>
              </a:rPr>
              <a:t> </a:t>
            </a:r>
            <a:r>
              <a:rPr lang="lv-LV" dirty="0" smtClean="0">
                <a:latin typeface="Times New Roman" pitchFamily="18" charset="0"/>
                <a:cs typeface="Times New Roman" pitchFamily="18" charset="0"/>
              </a:rPr>
              <a:t>   Tas nosaka, ka Latvijas Republikas Zemessardze (ZS) ir brīvprātīgs militarizēts sabiedrības pašaizsardzības formējums. Tā mērķis ir iesaistīt Latvijas Republikas pilsoņus valsts teritorijas un sabiedrības aizsardzībā. Zemessardze ir Nacionālo bruņoto spēku sastāvdaļa un regulāro spēku rezerve, tā piedalās valsts aizsardzības sistēmas uzdevumu plānošanā un izpildē saskaņā ar valsts aizsardzības plānu.</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lv-LV" sz="3600" dirty="0" smtClean="0">
                <a:latin typeface="Times New Roman" pitchFamily="18" charset="0"/>
                <a:cs typeface="Times New Roman" pitchFamily="18" charset="0"/>
              </a:rPr>
              <a:t>Zemessardzes uzdevumi </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533400" y="1143000"/>
            <a:ext cx="8229600" cy="5486400"/>
          </a:xfrm>
        </p:spPr>
        <p:txBody>
          <a:bodyPr>
            <a:normAutofit fontScale="25000" lnSpcReduction="20000"/>
          </a:bodyPr>
          <a:lstStyle/>
          <a:p>
            <a:pPr>
              <a:buFont typeface="Wingdings" pitchFamily="2" charset="2"/>
              <a:buChar char="Ø"/>
            </a:pPr>
            <a:r>
              <a:rPr lang="lv-LV" sz="6200" dirty="0" smtClean="0">
                <a:latin typeface="Times New Roman" pitchFamily="18" charset="0"/>
                <a:cs typeface="Times New Roman" pitchFamily="18" charset="0"/>
              </a:rPr>
              <a:t> Sagatavot Latvijas pilsoņus dienestam Zemessardzē un apmācīt Zemessardzes personālsastāvu;</a:t>
            </a:r>
          </a:p>
          <a:p>
            <a:pPr>
              <a:buNone/>
            </a:pPr>
            <a:endParaRPr lang="lv-LV" sz="6200" dirty="0" smtClean="0">
              <a:latin typeface="Times New Roman" pitchFamily="18" charset="0"/>
              <a:cs typeface="Times New Roman" pitchFamily="18" charset="0"/>
            </a:endParaRPr>
          </a:p>
          <a:p>
            <a:pPr>
              <a:buFont typeface="Wingdings" pitchFamily="2" charset="2"/>
              <a:buChar char="Ø"/>
            </a:pPr>
            <a:r>
              <a:rPr lang="lv-LV" sz="6200" dirty="0" smtClean="0">
                <a:latin typeface="Times New Roman" pitchFamily="18" charset="0"/>
                <a:cs typeface="Times New Roman" pitchFamily="18" charset="0"/>
              </a:rPr>
              <a:t> Pildīt valsts aizsardzības uzdevumus; </a:t>
            </a:r>
          </a:p>
          <a:p>
            <a:pPr>
              <a:buNone/>
            </a:pPr>
            <a:endParaRPr lang="lv-LV" sz="6200" dirty="0" smtClean="0">
              <a:latin typeface="Times New Roman" pitchFamily="18" charset="0"/>
              <a:cs typeface="Times New Roman" pitchFamily="18" charset="0"/>
            </a:endParaRPr>
          </a:p>
          <a:p>
            <a:pPr>
              <a:buFont typeface="Wingdings" pitchFamily="2" charset="2"/>
              <a:buChar char="Ø"/>
            </a:pPr>
            <a:r>
              <a:rPr lang="lv-LV" sz="6200" dirty="0" smtClean="0">
                <a:latin typeface="Times New Roman" pitchFamily="18" charset="0"/>
                <a:cs typeface="Times New Roman" pitchFamily="18" charset="0"/>
              </a:rPr>
              <a:t>Likumos un starptautiskajos līgumos noteiktajā kārtībā piedalīties    starptautiskajās  operācijās un ātrās reaģēšanas spēkos; </a:t>
            </a:r>
          </a:p>
          <a:p>
            <a:pPr>
              <a:buNone/>
            </a:pPr>
            <a:endParaRPr lang="lv-LV" sz="6200" dirty="0" smtClean="0">
              <a:latin typeface="Times New Roman" pitchFamily="18" charset="0"/>
              <a:cs typeface="Times New Roman" pitchFamily="18" charset="0"/>
            </a:endParaRPr>
          </a:p>
          <a:p>
            <a:pPr>
              <a:buFont typeface="Wingdings" pitchFamily="2" charset="2"/>
              <a:buChar char="Ø"/>
            </a:pPr>
            <a:r>
              <a:rPr lang="lv-LV" sz="6200" dirty="0" smtClean="0">
                <a:latin typeface="Times New Roman" pitchFamily="18" charset="0"/>
                <a:cs typeface="Times New Roman" pitchFamily="18" charset="0"/>
              </a:rPr>
              <a:t>Iznīcināt sprādzienbīstamus priekšmetus; </a:t>
            </a:r>
          </a:p>
          <a:p>
            <a:pPr>
              <a:buNone/>
            </a:pPr>
            <a:endParaRPr lang="lv-LV" sz="6200" dirty="0" smtClean="0">
              <a:latin typeface="Times New Roman" pitchFamily="18" charset="0"/>
              <a:cs typeface="Times New Roman" pitchFamily="18" charset="0"/>
            </a:endParaRPr>
          </a:p>
          <a:p>
            <a:pPr>
              <a:buFont typeface="Wingdings" pitchFamily="2" charset="2"/>
              <a:buChar char="Ø"/>
            </a:pPr>
            <a:r>
              <a:rPr lang="lv-LV" sz="6200" dirty="0" smtClean="0">
                <a:latin typeface="Times New Roman" pitchFamily="18" charset="0"/>
                <a:cs typeface="Times New Roman" pitchFamily="18" charset="0"/>
              </a:rPr>
              <a:t>Piedalīties avārijās, ugunsdzēsības un glābšanas darbos un ārkārtējo  situāciju       izraisījušo notikumu seku likvidēšanas pasākumos; </a:t>
            </a:r>
          </a:p>
          <a:p>
            <a:pPr>
              <a:buNone/>
            </a:pPr>
            <a:endParaRPr lang="lv-LV" sz="6200" dirty="0" smtClean="0">
              <a:latin typeface="Times New Roman" pitchFamily="18" charset="0"/>
              <a:cs typeface="Times New Roman" pitchFamily="18" charset="0"/>
            </a:endParaRPr>
          </a:p>
          <a:p>
            <a:pPr>
              <a:buFont typeface="Wingdings" pitchFamily="2" charset="2"/>
              <a:buChar char="Ø"/>
            </a:pPr>
            <a:r>
              <a:rPr lang="lv-LV" sz="6200" dirty="0" smtClean="0">
                <a:latin typeface="Times New Roman" pitchFamily="18" charset="0"/>
                <a:cs typeface="Times New Roman" pitchFamily="18" charset="0"/>
              </a:rPr>
              <a:t>Nodrošināt Nacionālo bruņoto spēku komandiera noteikto objektu apsardzi; </a:t>
            </a:r>
          </a:p>
          <a:p>
            <a:pPr>
              <a:buFont typeface="Wingdings" pitchFamily="2" charset="2"/>
              <a:buChar char="Ø"/>
            </a:pPr>
            <a:endParaRPr lang="lv-LV" sz="6200" dirty="0" smtClean="0">
              <a:latin typeface="Times New Roman" pitchFamily="18" charset="0"/>
              <a:cs typeface="Times New Roman" pitchFamily="18" charset="0"/>
            </a:endParaRPr>
          </a:p>
          <a:p>
            <a:pPr>
              <a:buFont typeface="Wingdings" pitchFamily="2" charset="2"/>
              <a:buChar char="Ø"/>
            </a:pPr>
            <a:r>
              <a:rPr lang="lv-LV" sz="6200" dirty="0" smtClean="0">
                <a:latin typeface="Times New Roman" pitchFamily="18" charset="0"/>
                <a:cs typeface="Times New Roman" pitchFamily="18" charset="0"/>
              </a:rPr>
              <a:t>Sniegt atbalstu valsts un pašvaldību institūcijām likumpārkāpumu novēršanā, sabiedriskās kārtības un drošības garantēšanā.</a:t>
            </a:r>
            <a:br>
              <a:rPr lang="lv-LV" sz="6200" dirty="0" smtClean="0">
                <a:latin typeface="Times New Roman" pitchFamily="18" charset="0"/>
                <a:cs typeface="Times New Roman" pitchFamily="18" charset="0"/>
              </a:rPr>
            </a:br>
            <a:r>
              <a:rPr lang="lv-LV" sz="3600" dirty="0" smtClean="0">
                <a:latin typeface="Times New Roman" pitchFamily="18" charset="0"/>
                <a:cs typeface="Times New Roman" pitchFamily="18" charset="0"/>
              </a:rPr>
              <a:t/>
            </a:r>
            <a:br>
              <a:rPr lang="lv-LV" sz="3600" dirty="0" smtClean="0">
                <a:latin typeface="Times New Roman" pitchFamily="18" charset="0"/>
                <a:cs typeface="Times New Roman" pitchFamily="18" charset="0"/>
              </a:rPr>
            </a:br>
            <a:endParaRPr lang="lv-LV" sz="3600" dirty="0" smtClean="0">
              <a:latin typeface="Times New Roman" pitchFamily="18" charset="0"/>
              <a:cs typeface="Times New Roman" pitchFamily="18" charset="0"/>
            </a:endParaRPr>
          </a:p>
          <a:p>
            <a:pPr>
              <a:buNone/>
            </a:pPr>
            <a:r>
              <a:rPr lang="lv-LV" sz="3600" dirty="0" smtClean="0">
                <a:latin typeface="Times New Roman" pitchFamily="18" charset="0"/>
                <a:cs typeface="Times New Roman" pitchFamily="18" charset="0"/>
              </a:rPr>
              <a:t/>
            </a:r>
            <a:br>
              <a:rPr lang="lv-LV" sz="3600" dirty="0" smtClean="0">
                <a:latin typeface="Times New Roman" pitchFamily="18" charset="0"/>
                <a:cs typeface="Times New Roman" pitchFamily="18" charset="0"/>
              </a:rPr>
            </a:br>
            <a:r>
              <a:rPr lang="lv-LV" sz="3600" dirty="0" smtClean="0">
                <a:latin typeface="Times New Roman" pitchFamily="18" charset="0"/>
                <a:cs typeface="Times New Roman" pitchFamily="18" charset="0"/>
              </a:rPr>
              <a:t> </a:t>
            </a:r>
            <a:br>
              <a:rPr lang="lv-LV" sz="3600" dirty="0" smtClean="0">
                <a:latin typeface="Times New Roman" pitchFamily="18" charset="0"/>
                <a:cs typeface="Times New Roman" pitchFamily="18" charset="0"/>
              </a:rPr>
            </a:br>
            <a:r>
              <a:rPr lang="lv-LV" sz="3600" dirty="0" smtClean="0">
                <a:latin typeface="Times New Roman" pitchFamily="18" charset="0"/>
                <a:cs typeface="Times New Roman" pitchFamily="18" charset="0"/>
              </a:rPr>
              <a:t/>
            </a:r>
            <a:br>
              <a:rPr lang="lv-LV" sz="3600" dirty="0" smtClean="0">
                <a:latin typeface="Times New Roman" pitchFamily="18" charset="0"/>
                <a:cs typeface="Times New Roman" pitchFamily="18" charset="0"/>
              </a:rPr>
            </a:br>
            <a:endParaRPr lang="lv-LV" sz="3600" dirty="0" smtClean="0">
              <a:latin typeface="Times New Roman" pitchFamily="18" charset="0"/>
              <a:cs typeface="Times New Roman" pitchFamily="18" charset="0"/>
            </a:endParaRPr>
          </a:p>
          <a:p>
            <a:pPr>
              <a:buNone/>
            </a:pPr>
            <a:endParaRPr lang="lv-LV" sz="3600" dirty="0" smtClean="0">
              <a:latin typeface="Times New Roman" pitchFamily="18" charset="0"/>
              <a:cs typeface="Times New Roman" pitchFamily="18" charset="0"/>
            </a:endParaRPr>
          </a:p>
          <a:p>
            <a:pPr>
              <a:buNone/>
            </a:pPr>
            <a:r>
              <a:rPr lang="lv-LV" sz="3600" dirty="0" smtClean="0">
                <a:latin typeface="Times New Roman" pitchFamily="18" charset="0"/>
                <a:cs typeface="Times New Roman" pitchFamily="18" charset="0"/>
              </a:rPr>
              <a:t/>
            </a:r>
            <a:br>
              <a:rPr lang="lv-LV" sz="3600" dirty="0" smtClean="0">
                <a:latin typeface="Times New Roman" pitchFamily="18" charset="0"/>
                <a:cs typeface="Times New Roman" pitchFamily="18" charset="0"/>
              </a:rPr>
            </a:br>
            <a:r>
              <a:rPr lang="lv-LV" sz="3600" dirty="0" smtClean="0">
                <a:latin typeface="Times New Roman" pitchFamily="18" charset="0"/>
                <a:cs typeface="Times New Roman" pitchFamily="18" charset="0"/>
              </a:rPr>
              <a:t> </a:t>
            </a:r>
            <a:br>
              <a:rPr lang="lv-LV" sz="3600" dirty="0" smtClean="0">
                <a:latin typeface="Times New Roman" pitchFamily="18" charset="0"/>
                <a:cs typeface="Times New Roman" pitchFamily="18" charset="0"/>
              </a:rPr>
            </a:br>
            <a:r>
              <a:rPr lang="lv-LV" sz="3600" dirty="0" smtClean="0">
                <a:latin typeface="Times New Roman" pitchFamily="18" charset="0"/>
                <a:cs typeface="Times New Roman" pitchFamily="18" charset="0"/>
              </a:rPr>
              <a:t/>
            </a:r>
            <a:br>
              <a:rPr lang="lv-LV" sz="3600" dirty="0" smtClean="0">
                <a:latin typeface="Times New Roman" pitchFamily="18" charset="0"/>
                <a:cs typeface="Times New Roman" pitchFamily="18" charset="0"/>
              </a:rPr>
            </a:br>
            <a:r>
              <a:rPr lang="lv-LV" sz="3600" dirty="0" smtClean="0">
                <a:latin typeface="Times New Roman" pitchFamily="18" charset="0"/>
                <a:cs typeface="Times New Roman" pitchFamily="18" charset="0"/>
              </a:rPr>
              <a:t>  </a:t>
            </a:r>
            <a:br>
              <a:rPr lang="lv-LV" sz="3600" dirty="0" smtClean="0">
                <a:latin typeface="Times New Roman" pitchFamily="18" charset="0"/>
                <a:cs typeface="Times New Roman" pitchFamily="18" charset="0"/>
              </a:rPr>
            </a:br>
            <a:r>
              <a:rPr lang="lv-LV" sz="3600" dirty="0" smtClean="0">
                <a:latin typeface="Times New Roman" pitchFamily="18" charset="0"/>
                <a:cs typeface="Times New Roman" pitchFamily="18" charset="0"/>
              </a:rPr>
              <a:t/>
            </a:r>
            <a:br>
              <a:rPr lang="lv-LV" sz="3600" dirty="0" smtClean="0">
                <a:latin typeface="Times New Roman" pitchFamily="18" charset="0"/>
                <a:cs typeface="Times New Roman" pitchFamily="18" charset="0"/>
              </a:rPr>
            </a:br>
            <a:endParaRPr lang="en-US" sz="3600" dirty="0" smtClean="0">
              <a:latin typeface="Times New Roman" pitchFamily="18" charset="0"/>
              <a:cs typeface="Times New Roman" pitchFamily="18" charset="0"/>
            </a:endParaRPr>
          </a:p>
          <a:p>
            <a:pPr>
              <a:buNone/>
            </a:pP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3600" dirty="0" smtClean="0">
                <a:latin typeface="Times New Roman" pitchFamily="18" charset="0"/>
                <a:cs typeface="Times New Roman" pitchFamily="18" charset="0"/>
              </a:rPr>
              <a:t>Zemessardzes struktūra</a:t>
            </a:r>
            <a:endParaRPr lang="en-US" sz="3600" dirty="0">
              <a:latin typeface="Times New Roman" pitchFamily="18" charset="0"/>
              <a:cs typeface="Times New Roman" pitchFamily="18" charset="0"/>
            </a:endParaRPr>
          </a:p>
        </p:txBody>
      </p:sp>
      <p:sp>
        <p:nvSpPr>
          <p:cNvPr id="4" name="Rectangle 3"/>
          <p:cNvSpPr/>
          <p:nvPr/>
        </p:nvSpPr>
        <p:spPr>
          <a:xfrm>
            <a:off x="381000" y="1981200"/>
            <a:ext cx="8001000" cy="3246530"/>
          </a:xfrm>
          <a:prstGeom prst="rect">
            <a:avLst/>
          </a:prstGeom>
        </p:spPr>
        <p:txBody>
          <a:bodyPr wrap="square">
            <a:spAutoFit/>
          </a:bodyPr>
          <a:lstStyle/>
          <a:p>
            <a:pPr>
              <a:lnSpc>
                <a:spcPct val="150000"/>
              </a:lnSpc>
            </a:pPr>
            <a:r>
              <a:rPr lang="en-US" sz="2800" dirty="0" smtClean="0">
                <a:latin typeface="Times New Roman" pitchFamily="18" charset="0"/>
                <a:cs typeface="Times New Roman" pitchFamily="18" charset="0"/>
              </a:rPr>
              <a:t>Lai </a:t>
            </a:r>
            <a:r>
              <a:rPr lang="en-US" sz="2800" dirty="0" err="1" smtClean="0">
                <a:latin typeface="Times New Roman" pitchFamily="18" charset="0"/>
                <a:cs typeface="Times New Roman" pitchFamily="18" charset="0"/>
              </a:rPr>
              <a:t>efektīvāk</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vienkāršāk</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vadītu</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administrētu</a:t>
            </a:r>
            <a:r>
              <a:rPr lang="en-US" sz="2800" dirty="0" smtClean="0">
                <a:latin typeface="Times New Roman" pitchFamily="18" charset="0"/>
                <a:cs typeface="Times New Roman" pitchFamily="18" charset="0"/>
              </a:rPr>
              <a:t> ZS </a:t>
            </a:r>
            <a:r>
              <a:rPr lang="en-US" sz="2800" dirty="0" err="1" smtClean="0">
                <a:latin typeface="Times New Roman" pitchFamily="18" charset="0"/>
                <a:cs typeface="Times New Roman" pitchFamily="18" charset="0"/>
              </a:rPr>
              <a:t>vienības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izveidoti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trīs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Zemessardzes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novadi</a:t>
            </a:r>
            <a:r>
              <a:rPr lang="en-US" sz="2800" dirty="0" smtClean="0">
                <a:latin typeface="Times New Roman" pitchFamily="18" charset="0"/>
                <a:cs typeface="Times New Roman" pitchFamily="18" charset="0"/>
              </a:rPr>
              <a:t> (ZSN): 1.ZSN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bataljoniem</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novada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štābu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Liepājā</a:t>
            </a:r>
            <a:r>
              <a:rPr lang="lv-LV"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2.ZSN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 7 </a:t>
            </a:r>
            <a:r>
              <a:rPr lang="en-US" sz="2800" dirty="0" err="1" smtClean="0">
                <a:latin typeface="Times New Roman" pitchFamily="18" charset="0"/>
                <a:cs typeface="Times New Roman" pitchFamily="18" charset="0"/>
              </a:rPr>
              <a:t>bataljoniem</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novada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štābu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Rēzeknē</a:t>
            </a:r>
            <a:r>
              <a:rPr lang="lv-LV"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3.ZSN </a:t>
            </a:r>
            <a:r>
              <a:rPr lang="en-US" sz="2800" dirty="0" err="1" smtClean="0">
                <a:latin typeface="Times New Roman" pitchFamily="18" charset="0"/>
                <a:cs typeface="Times New Roman" pitchFamily="18" charset="0"/>
              </a:rPr>
              <a:t>ar</a:t>
            </a:r>
            <a:r>
              <a:rPr lang="en-US" sz="2800" dirty="0" smtClean="0">
                <a:latin typeface="Times New Roman" pitchFamily="18" charset="0"/>
                <a:cs typeface="Times New Roman" pitchFamily="18" charset="0"/>
              </a:rPr>
              <a:t> 6 </a:t>
            </a:r>
            <a:r>
              <a:rPr lang="en-US" sz="2800" dirty="0" err="1" smtClean="0">
                <a:latin typeface="Times New Roman" pitchFamily="18" charset="0"/>
                <a:cs typeface="Times New Roman" pitchFamily="18" charset="0"/>
              </a:rPr>
              <a:t>bataljoniem</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novada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štābu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Rīgā</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3600" dirty="0">
                <a:solidFill>
                  <a:prstClr val="black"/>
                </a:solidFill>
                <a:latin typeface="Times New Roman" pitchFamily="18" charset="0"/>
                <a:cs typeface="Times New Roman" pitchFamily="18" charset="0"/>
              </a:rPr>
              <a:t>Zemessardzes struktūra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670" y="1600200"/>
            <a:ext cx="7606659" cy="4525963"/>
          </a:xfrm>
        </p:spPr>
      </p:pic>
    </p:spTree>
    <p:extLst>
      <p:ext uri="{BB962C8B-B14F-4D97-AF65-F5344CB8AC3E}">
        <p14:creationId xmlns:p14="http://schemas.microsoft.com/office/powerpoint/2010/main" val="631919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Zemessardzes vadība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52400" y="1600200"/>
            <a:ext cx="4114800" cy="4525963"/>
          </a:xfrm>
        </p:spPr>
        <p:txBody>
          <a:bodyPr>
            <a:normAutofit/>
          </a:bodyPr>
          <a:lstStyle/>
          <a:p>
            <a:pPr algn="just">
              <a:buNone/>
            </a:pPr>
            <a:r>
              <a:rPr lang="lv-LV" dirty="0" smtClean="0"/>
              <a:t>    </a:t>
            </a:r>
            <a:r>
              <a:rPr lang="lv-LV" sz="2400" dirty="0" smtClean="0">
                <a:latin typeface="Times New Roman" pitchFamily="18" charset="0"/>
                <a:cs typeface="Times New Roman" pitchFamily="18" charset="0"/>
              </a:rPr>
              <a:t>Zemessardzes organizācijas pamatā ir vienvadības princips, un to realizē Zemessardzes komandieris, kas ir pakļauts Nacionālo bruņoto spēku komandierim. No 2011.gada 15.oktobra par Zemessardzes komandieri iecelts brigādes ģenerālis Leonīds Kalniņš.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76400"/>
            <a:ext cx="2787805" cy="4191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latin typeface="Times New Roman" pitchFamily="18" charset="0"/>
                <a:cs typeface="Times New Roman" pitchFamily="18" charset="0"/>
              </a:rPr>
              <a:t>Zemessardzes vadība</a:t>
            </a:r>
            <a:endParaRPr lang="en-US" dirty="0"/>
          </a:p>
        </p:txBody>
      </p:sp>
      <p:sp>
        <p:nvSpPr>
          <p:cNvPr id="3" name="Content Placeholder 2"/>
          <p:cNvSpPr>
            <a:spLocks noGrp="1"/>
          </p:cNvSpPr>
          <p:nvPr>
            <p:ph idx="1"/>
          </p:nvPr>
        </p:nvSpPr>
        <p:spPr/>
        <p:txBody>
          <a:bodyPr/>
          <a:lstStyle/>
          <a:p>
            <a:pPr algn="just">
              <a:buNone/>
            </a:pPr>
            <a:r>
              <a:rPr lang="lv-LV" dirty="0" smtClean="0">
                <a:latin typeface="Times New Roman" pitchFamily="18" charset="0"/>
                <a:cs typeface="Times New Roman" pitchFamily="18" charset="0"/>
              </a:rPr>
              <a:t>   </a:t>
            </a:r>
            <a:r>
              <a:rPr lang="lv-LV" sz="2400" dirty="0" smtClean="0">
                <a:latin typeface="Times New Roman" pitchFamily="18" charset="0"/>
                <a:cs typeface="Times New Roman" pitchFamily="18" charset="0"/>
              </a:rPr>
              <a:t>Pēc Latvijas iestāšanās NATO viens no galvenajiem Zemessardzes uzdevumiem ir veidot un apmācīt specializētos kaujas atbalsta un kaujas nodrošinājuma bataljonus uz Zemessardzes kājnieku bataljonu bāzes. Tādā veidā tiek nodrošināts bataljonu profesionālisms un Zemessardzes militāro funkciju padziļināšana atbilstoši NATO valstu prasībām.</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597</Words>
  <Application>Microsoft Office PowerPoint</Application>
  <PresentationFormat>On-screen Show (4:3)</PresentationFormat>
  <Paragraphs>50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Latvijas Republikas Zemessardze</vt:lpstr>
      <vt:lpstr>NBS STRUKTŪRA</vt:lpstr>
      <vt:lpstr>NBS VIENĪBAS</vt:lpstr>
      <vt:lpstr>Zemessardze</vt:lpstr>
      <vt:lpstr>Zemessardzes uzdevumi </vt:lpstr>
      <vt:lpstr>Zemessardzes struktūra</vt:lpstr>
      <vt:lpstr>Zemessardzes struktūra</vt:lpstr>
      <vt:lpstr>Zemessardzes vadība</vt:lpstr>
      <vt:lpstr>Zemessardzes vadība</vt:lpstr>
      <vt:lpstr>Zemessardzes specializētie bataljoni</vt:lpstr>
      <vt:lpstr>Zemessardzes specializētie bataljoni</vt:lpstr>
      <vt:lpstr>Zemessardzes specializētie bataljoni</vt:lpstr>
      <vt:lpstr>Zemessardzes specializētie bataljoni</vt:lpstr>
      <vt:lpstr>Zemessardzes specializētie bataljoni</vt:lpstr>
      <vt:lpstr>Apmācību struktūra</vt:lpstr>
      <vt:lpstr>Jautājumi http://www.zs.mil.lv/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Zemessardzes uzdevumi</dc:title>
  <dc:creator>Oskars Silagailis</dc:creator>
  <cp:lastModifiedBy>User</cp:lastModifiedBy>
  <cp:revision>51</cp:revision>
  <dcterms:created xsi:type="dcterms:W3CDTF">2006-08-16T00:00:00Z</dcterms:created>
  <dcterms:modified xsi:type="dcterms:W3CDTF">2016-06-10T04:24:38Z</dcterms:modified>
</cp:coreProperties>
</file>