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57" r:id="rId2"/>
    <p:sldId id="437" r:id="rId3"/>
    <p:sldId id="439" r:id="rId4"/>
    <p:sldId id="442" r:id="rId5"/>
    <p:sldId id="444" r:id="rId6"/>
    <p:sldId id="427" r:id="rId7"/>
    <p:sldId id="448" r:id="rId8"/>
    <p:sldId id="455" r:id="rId9"/>
    <p:sldId id="457" r:id="rId10"/>
    <p:sldId id="451" r:id="rId11"/>
    <p:sldId id="449" r:id="rId12"/>
    <p:sldId id="446" r:id="rId13"/>
    <p:sldId id="453" r:id="rId14"/>
    <p:sldId id="447" r:id="rId15"/>
    <p:sldId id="428" r:id="rId16"/>
  </p:sldIdLst>
  <p:sldSz cx="12192000" cy="6858000"/>
  <p:notesSz cx="7104063" cy="10234613"/>
  <p:embeddedFontLst>
    <p:embeddedFont>
      <p:font typeface="Barlow Black" panose="020B0604020202020204" charset="-70"/>
      <p:bold r:id="rId18"/>
      <p:boldItalic r:id="rId19"/>
    </p:embeddedFont>
    <p:embeddedFont>
      <p:font typeface="Barlow Medium" panose="020B0604020202020204" charset="-7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ga Buča" initials="DB" lastIdx="4" clrIdx="0">
    <p:extLst>
      <p:ext uri="{19B8F6BF-5375-455C-9EA6-DF929625EA0E}">
        <p15:presenceInfo xmlns:p15="http://schemas.microsoft.com/office/powerpoint/2012/main" userId="S-1-5-21-1392295500-4008925150-3175101875-44872" providerId="AD"/>
      </p:ext>
    </p:extLst>
  </p:cmAuthor>
  <p:cmAuthor id="2" name="Daiga Buča" initials="DB [2]" lastIdx="4" clrIdx="1">
    <p:extLst>
      <p:ext uri="{19B8F6BF-5375-455C-9EA6-DF929625EA0E}">
        <p15:presenceInfo xmlns:p15="http://schemas.microsoft.com/office/powerpoint/2012/main" userId="S-1-5-21-3436163404-3447743072-3151960552-2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E32"/>
    <a:srgbClr val="CCFF33"/>
    <a:srgbClr val="43505E"/>
    <a:srgbClr val="4CA661"/>
    <a:srgbClr val="275732"/>
    <a:srgbClr val="37794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82316" autoAdjust="0"/>
  </p:normalViewPr>
  <p:slideViewPr>
    <p:cSldViewPr snapToGrid="0" snapToObjects="1">
      <p:cViewPr varScale="1">
        <p:scale>
          <a:sx n="56" d="100"/>
          <a:sy n="56" d="100"/>
        </p:scale>
        <p:origin x="11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zp.lzp\data$\EkoBaltija\SHARED\EkoBaltija\R&amp;D%20Departaments\Project%20FBRZ\Textile%20RAS\ATD4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5446217635048"/>
          <c:y val="0.12250985261885575"/>
          <c:w val="0.45093961075370231"/>
          <c:h val="0.74597880136491934"/>
        </c:manualLayout>
      </c:layout>
      <c:doughnutChart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Pt>
            <c:idx val="0"/>
            <c:bubble3D val="0"/>
            <c:spPr>
              <a:solidFill>
                <a:srgbClr val="008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F4B-42D9-855A-6FFA8BAF47E6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4B-42D9-855A-6FFA8BAF47E6}"/>
              </c:ext>
            </c:extLst>
          </c:dPt>
          <c:dPt>
            <c:idx val="2"/>
            <c:bubble3D val="0"/>
            <c:spPr>
              <a:solidFill>
                <a:srgbClr val="4CA661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4B-42D9-855A-6FFA8BAF47E6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F4B-42D9-855A-6FFA8BAF47E6}"/>
              </c:ext>
            </c:extLst>
          </c:dPt>
          <c:dLbls>
            <c:dLbl>
              <c:idx val="0"/>
              <c:layout>
                <c:manualLayout>
                  <c:x val="-0.11889895697841116"/>
                  <c:y val="-3.33647086174060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rgbClr val="4CA661"/>
                        </a:solidFill>
                        <a:latin typeface="Barlow Medium" panose="00000600000000000000" pitchFamily="2" charset="0"/>
                        <a:ea typeface="+mn-ea"/>
                        <a:cs typeface="+mn-cs"/>
                      </a:defRPr>
                    </a:pPr>
                    <a:fld id="{E5ABD8EB-8C88-447C-80BB-A4F385C6E29D}" type="CATEGORYNAME">
                      <a:rPr lang="lv-LV">
                        <a:solidFill>
                          <a:srgbClr val="4CA661"/>
                        </a:solidFill>
                      </a:rPr>
                      <a:pPr>
                        <a:defRPr>
                          <a:solidFill>
                            <a:srgbClr val="4CA661"/>
                          </a:solidFill>
                        </a:defRPr>
                      </a:pPr>
                      <a:t>[CATEGORY NAME]</a:t>
                    </a:fld>
                    <a:r>
                      <a:rPr lang="lv-LV" baseline="0" dirty="0">
                        <a:solidFill>
                          <a:srgbClr val="4CA661"/>
                        </a:solidFill>
                      </a:rPr>
                      <a:t>
</a:t>
                    </a:r>
                    <a:fld id="{B321033D-B961-4F6D-9F51-4455B70A0197}" type="PERCENTAGE">
                      <a:rPr lang="lv-LV" baseline="0" smtClean="0">
                        <a:solidFill>
                          <a:srgbClr val="4CA661"/>
                        </a:solidFill>
                      </a:rPr>
                      <a:pPr>
                        <a:defRPr>
                          <a:solidFill>
                            <a:srgbClr val="4CA661"/>
                          </a:solidFill>
                        </a:defRPr>
                      </a:pPr>
                      <a:t>[PERCENTAGE]</a:t>
                    </a:fld>
                    <a:endParaRPr lang="lv-LV" baseline="0" dirty="0">
                      <a:solidFill>
                        <a:srgbClr val="4CA66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rgbClr val="4CA661"/>
                      </a:solidFill>
                      <a:latin typeface="Barlow Medium" panose="00000600000000000000" pitchFamily="2" charset="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081082745865875"/>
                      <c:h val="0.15180437483473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F4B-42D9-855A-6FFA8BAF47E6}"/>
                </c:ext>
              </c:extLst>
            </c:dLbl>
            <c:dLbl>
              <c:idx val="1"/>
              <c:layout>
                <c:manualLayout>
                  <c:x val="8.0074282348383975E-3"/>
                  <c:y val="-0.1304136835930182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rgbClr val="4CA661"/>
                        </a:solidFill>
                        <a:latin typeface="Barlow Medium" panose="00000600000000000000" pitchFamily="2" charset="0"/>
                        <a:ea typeface="+mn-ea"/>
                        <a:cs typeface="+mn-cs"/>
                      </a:defRPr>
                    </a:pPr>
                    <a:fld id="{8D955223-1409-4B16-BF5E-B72A7A6D74E7}" type="CATEGORYNAME">
                      <a:rPr lang="en-US">
                        <a:solidFill>
                          <a:srgbClr val="4CA661"/>
                        </a:solidFill>
                      </a:rPr>
                      <a:pPr>
                        <a:defRPr>
                          <a:solidFill>
                            <a:srgbClr val="4CA66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4CA661"/>
                        </a:solidFill>
                      </a:rPr>
                      <a:t>
</a:t>
                    </a:r>
                    <a:fld id="{448C4E6C-F727-4959-BFD5-C8756419357D}" type="PERCENTAGE">
                      <a:rPr lang="en-US" baseline="0" smtClean="0">
                        <a:solidFill>
                          <a:srgbClr val="4CA661"/>
                        </a:solidFill>
                      </a:rPr>
                      <a:pPr>
                        <a:defRPr>
                          <a:solidFill>
                            <a:srgbClr val="4CA66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rgbClr val="4CA66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rgbClr val="4CA661"/>
                      </a:solidFill>
                      <a:latin typeface="Barlow Medium" panose="00000600000000000000" pitchFamily="2" charset="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1141382462153"/>
                      <c:h val="0.222777848783448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4B-42D9-855A-6FFA8BAF47E6}"/>
                </c:ext>
              </c:extLst>
            </c:dLbl>
            <c:dLbl>
              <c:idx val="2"/>
              <c:layout>
                <c:manualLayout>
                  <c:x val="-0.1226831339386024"/>
                  <c:y val="0.1551729881485062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r" rtl="0">
                      <a:defRPr sz="1800" b="0" i="0" u="none" strike="noStrike" kern="1200" baseline="0">
                        <a:solidFill>
                          <a:srgbClr val="4CA661"/>
                        </a:solidFill>
                        <a:latin typeface="Barlow Medium" panose="00000600000000000000" pitchFamily="2" charset="0"/>
                        <a:ea typeface="+mn-ea"/>
                        <a:cs typeface="+mn-cs"/>
                      </a:defRPr>
                    </a:pPr>
                    <a:fld id="{17E94889-6B0C-431B-BF60-E290F71248B1}" type="CATEGORYNAME">
                      <a:rPr lang="en-US">
                        <a:solidFill>
                          <a:srgbClr val="4CA661"/>
                        </a:solidFill>
                      </a:rPr>
                      <a:pPr algn="r" rtl="0">
                        <a:defRPr>
                          <a:solidFill>
                            <a:srgbClr val="4CA66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4CA661"/>
                        </a:solidFill>
                      </a:rPr>
                      <a:t>
</a:t>
                    </a:r>
                    <a:fld id="{51CE94F4-CB30-40F0-A5D2-13BDB1DDD09F}" type="PERCENTAGE">
                      <a:rPr lang="en-US" baseline="0" smtClean="0">
                        <a:solidFill>
                          <a:srgbClr val="4CA661"/>
                        </a:solidFill>
                      </a:rPr>
                      <a:pPr algn="r" rtl="0">
                        <a:defRPr>
                          <a:solidFill>
                            <a:srgbClr val="4CA66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rgbClr val="4CA66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r" rtl="0">
                    <a:defRPr sz="1800" b="0" i="0" u="none" strike="noStrike" kern="1200" baseline="0">
                      <a:solidFill>
                        <a:srgbClr val="4CA661"/>
                      </a:solidFill>
                      <a:latin typeface="Barlow Medium" panose="00000600000000000000" pitchFamily="2" charset="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96146989344549"/>
                      <c:h val="0.199022637100073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4B-42D9-855A-6FFA8BAF47E6}"/>
                </c:ext>
              </c:extLst>
            </c:dLbl>
            <c:dLbl>
              <c:idx val="3"/>
              <c:layout>
                <c:manualLayout>
                  <c:x val="-0.10584811531360572"/>
                  <c:y val="0.1239837844468228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0" i="0" u="none" strike="noStrike" kern="1200" baseline="0">
                        <a:solidFill>
                          <a:schemeClr val="tx2"/>
                        </a:solidFill>
                        <a:latin typeface="Barlow Black" panose="00000A00000000000000" pitchFamily="2" charset="0"/>
                        <a:ea typeface="+mn-ea"/>
                        <a:cs typeface="+mn-cs"/>
                      </a:defRPr>
                    </a:pPr>
                    <a:fld id="{D69657E2-7D1C-42C5-B7BF-F5CEA8C5E16E}" type="CATEGORYNAME">
                      <a:rPr lang="en-US" sz="2400">
                        <a:latin typeface="Barlow Black" panose="00000A00000000000000" pitchFamily="2" charset="0"/>
                      </a:rPr>
                      <a:pPr>
                        <a:defRPr sz="2400">
                          <a:latin typeface="Barlow Black" panose="00000A00000000000000" pitchFamily="2" charset="0"/>
                        </a:defRPr>
                      </a:pPr>
                      <a:t>[CATEGORY NAME]</a:t>
                    </a:fld>
                    <a:r>
                      <a:rPr lang="en-US" sz="2400" baseline="0" dirty="0">
                        <a:latin typeface="Barlow Black" panose="00000A00000000000000" pitchFamily="2" charset="0"/>
                      </a:rPr>
                      <a:t>
</a:t>
                    </a:r>
                    <a:fld id="{0AA30E52-0912-47FF-8A2F-4094421AF3F1}" type="PERCENTAGE">
                      <a:rPr lang="en-US" sz="2800" baseline="0" smtClean="0">
                        <a:latin typeface="Barlow Black" panose="00000A00000000000000" pitchFamily="2" charset="0"/>
                      </a:rPr>
                      <a:pPr>
                        <a:defRPr sz="2400">
                          <a:latin typeface="Barlow Black" panose="00000A00000000000000" pitchFamily="2" charset="0"/>
                        </a:defRPr>
                      </a:pPr>
                      <a:t>[PERCENTAGE]</a:t>
                    </a:fld>
                    <a:endParaRPr lang="en-US" sz="2400" baseline="0" dirty="0">
                      <a:latin typeface="Barlow Black" panose="00000A00000000000000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2"/>
                      </a:solidFill>
                      <a:latin typeface="Barlow Black" panose="00000A00000000000000" pitchFamily="2" charset="0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759333417868394"/>
                      <c:h val="0.324506199571850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F4B-42D9-855A-6FFA8BAF4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Barlow Medium" panose="00000600000000000000" pitchFamily="2" charset="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'Tirgū novietotais'!$A$2:$A$5</c:f>
              <c:strCache>
                <c:ptCount val="4"/>
                <c:pt idx="0">
                  <c:v>Apģērbi</c:v>
                </c:pt>
                <c:pt idx="1">
                  <c:v>Apavi</c:v>
                </c:pt>
                <c:pt idx="2">
                  <c:v>Mājas tekstils</c:v>
                </c:pt>
                <c:pt idx="3">
                  <c:v>Lietoti tekstilizstrādājumi</c:v>
                </c:pt>
              </c:strCache>
            </c:strRef>
          </c:cat>
          <c:val>
            <c:numRef>
              <c:f>'Tirgū novietotais'!$D$2:$D$5</c:f>
              <c:numCache>
                <c:formatCode>0.0</c:formatCode>
                <c:ptCount val="4"/>
                <c:pt idx="0">
                  <c:v>11.697913000000002</c:v>
                </c:pt>
                <c:pt idx="1">
                  <c:v>4.3392740000000005</c:v>
                </c:pt>
                <c:pt idx="2">
                  <c:v>2.1692900000000002</c:v>
                </c:pt>
                <c:pt idx="3">
                  <c:v>9.4871569999999998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4B-42D9-855A-6FFA8BAF4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Barlow Medium" panose="00000600000000000000" pitchFamily="2" charset="0"/>
        </a:defRPr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03018-9C1F-48AC-8082-E6B7239782BC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45D91AF-EB1B-4925-BAC5-5D61B3518B99}">
      <dgm:prSet custT="1"/>
      <dgm:spPr/>
      <dgm:t>
        <a:bodyPr/>
        <a:lstStyle/>
        <a:p>
          <a:r>
            <a:rPr lang="lv-LV" sz="2400" b="0" dirty="0">
              <a:latin typeface="Barlow Medium" panose="00000600000000000000" pitchFamily="2" charset="0"/>
            </a:rPr>
            <a:t>Jānodrošina un jāapliecina vismaz 50% apjoma novirzīšana labdarībai Latvijā</a:t>
          </a:r>
          <a:endParaRPr lang="en-US" sz="2400" b="0" dirty="0">
            <a:latin typeface="Barlow Medium" panose="00000600000000000000" pitchFamily="2" charset="0"/>
          </a:endParaRPr>
        </a:p>
      </dgm:t>
    </dgm:pt>
    <dgm:pt modelId="{9F224095-EBD5-4F37-92C1-F67CFA008A46}" type="parTrans" cxnId="{0C17C0CA-AF13-4F7E-9915-F48B3029E415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87CAA2CF-E6FF-4751-9BC6-C0AF35734FD4}" type="sibTrans" cxnId="{0C17C0CA-AF13-4F7E-9915-F48B3029E415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C159B041-D0ED-4EF8-96F2-F1D09D823FB6}">
      <dgm:prSet custT="1"/>
      <dgm:spPr>
        <a:solidFill>
          <a:srgbClr val="507E32"/>
        </a:solidFill>
      </dgm:spPr>
      <dgm:t>
        <a:bodyPr/>
        <a:lstStyle/>
        <a:p>
          <a:r>
            <a:rPr lang="lv-LV" sz="2400" b="0" dirty="0">
              <a:latin typeface="Barlow Medium" panose="00000600000000000000" pitchFamily="2" charset="0"/>
            </a:rPr>
            <a:t>Īpaši nosacījumi</a:t>
          </a:r>
          <a:endParaRPr lang="en-US" sz="2400" b="0" dirty="0">
            <a:latin typeface="Barlow Medium" panose="00000600000000000000" pitchFamily="2" charset="0"/>
          </a:endParaRPr>
        </a:p>
      </dgm:t>
    </dgm:pt>
    <dgm:pt modelId="{F8E2557A-0559-4E71-B9CD-EC6106F89AB0}" type="parTrans" cxnId="{E51CBABB-679F-419B-A8AE-12CE3111E16D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09C06B13-1788-480A-A8BF-5B38FC45CBA1}" type="sibTrans" cxnId="{E51CBABB-679F-419B-A8AE-12CE3111E16D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BE5BC9FA-A680-4622-B847-031440F70911}">
      <dgm:prSet phldrT="[Text]" custT="1"/>
      <dgm:spPr>
        <a:solidFill>
          <a:srgbClr val="43505E"/>
        </a:solidFill>
      </dgm:spPr>
      <dgm:t>
        <a:bodyPr/>
        <a:lstStyle/>
        <a:p>
          <a:r>
            <a:rPr lang="lv-LV" sz="2400" b="0" dirty="0">
              <a:latin typeface="Barlow Medium" panose="00000600000000000000" pitchFamily="2" charset="0"/>
            </a:rPr>
            <a:t>Nepieciešama papildu izpēte par savāktajiem apjomiem labdarībā un to novirzīšanu</a:t>
          </a:r>
          <a:endParaRPr lang="en-US" sz="2400" b="0" dirty="0">
            <a:latin typeface="Barlow Medium" panose="00000600000000000000" pitchFamily="2" charset="0"/>
          </a:endParaRPr>
        </a:p>
      </dgm:t>
    </dgm:pt>
    <dgm:pt modelId="{5DFAA76E-B7EC-440F-A7E7-9C068E0A37D6}" type="sibTrans" cxnId="{63F547EE-ACD6-4C3D-BF89-5E22CF157A73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E01D9CE2-EC26-444E-9A07-7E57F4CA09DA}" type="parTrans" cxnId="{63F547EE-ACD6-4C3D-BF89-5E22CF157A73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603581F2-837E-439F-9FC8-2BCFED9C2930}" type="pres">
      <dgm:prSet presAssocID="{D8A03018-9C1F-48AC-8082-E6B7239782BC}" presName="diagram" presStyleCnt="0">
        <dgm:presLayoutVars>
          <dgm:dir/>
          <dgm:resizeHandles val="exact"/>
        </dgm:presLayoutVars>
      </dgm:prSet>
      <dgm:spPr/>
    </dgm:pt>
    <dgm:pt modelId="{FB8A6D9E-76F6-40E5-A367-995138D24AA5}" type="pres">
      <dgm:prSet presAssocID="{C159B041-D0ED-4EF8-96F2-F1D09D823FB6}" presName="node" presStyleLbl="node1" presStyleIdx="0" presStyleCnt="3" custScaleY="97427">
        <dgm:presLayoutVars>
          <dgm:bulletEnabled val="1"/>
        </dgm:presLayoutVars>
      </dgm:prSet>
      <dgm:spPr/>
    </dgm:pt>
    <dgm:pt modelId="{9E2469C8-89E7-48AE-9462-7FB626D6981B}" type="pres">
      <dgm:prSet presAssocID="{09C06B13-1788-480A-A8BF-5B38FC45CBA1}" presName="sibTrans" presStyleCnt="0"/>
      <dgm:spPr/>
    </dgm:pt>
    <dgm:pt modelId="{7B8871E9-3F4F-4150-AD38-6F61EDF08AEA}" type="pres">
      <dgm:prSet presAssocID="{F45D91AF-EB1B-4925-BAC5-5D61B3518B99}" presName="node" presStyleLbl="node1" presStyleIdx="1" presStyleCnt="3" custScaleY="96354">
        <dgm:presLayoutVars>
          <dgm:bulletEnabled val="1"/>
        </dgm:presLayoutVars>
      </dgm:prSet>
      <dgm:spPr/>
    </dgm:pt>
    <dgm:pt modelId="{4292918C-C339-4219-8EB1-D7B99A65C9F5}" type="pres">
      <dgm:prSet presAssocID="{87CAA2CF-E6FF-4751-9BC6-C0AF35734FD4}" presName="sibTrans" presStyleCnt="0"/>
      <dgm:spPr/>
    </dgm:pt>
    <dgm:pt modelId="{E969B783-919E-4DC1-9DA9-F0BD8F1BE672}" type="pres">
      <dgm:prSet presAssocID="{BE5BC9FA-A680-4622-B847-031440F70911}" presName="node" presStyleLbl="node1" presStyleIdx="2" presStyleCnt="3" custScaleY="95281">
        <dgm:presLayoutVars>
          <dgm:bulletEnabled val="1"/>
        </dgm:presLayoutVars>
      </dgm:prSet>
      <dgm:spPr/>
    </dgm:pt>
  </dgm:ptLst>
  <dgm:cxnLst>
    <dgm:cxn modelId="{0043E012-9132-4233-BC1B-533C253EC024}" type="presOf" srcId="{BE5BC9FA-A680-4622-B847-031440F70911}" destId="{E969B783-919E-4DC1-9DA9-F0BD8F1BE672}" srcOrd="0" destOrd="0" presId="urn:microsoft.com/office/officeart/2005/8/layout/default"/>
    <dgm:cxn modelId="{3488B3B5-B4D5-466F-B135-44ABCED18596}" type="presOf" srcId="{C159B041-D0ED-4EF8-96F2-F1D09D823FB6}" destId="{FB8A6D9E-76F6-40E5-A367-995138D24AA5}" srcOrd="0" destOrd="0" presId="urn:microsoft.com/office/officeart/2005/8/layout/default"/>
    <dgm:cxn modelId="{E51CBABB-679F-419B-A8AE-12CE3111E16D}" srcId="{D8A03018-9C1F-48AC-8082-E6B7239782BC}" destId="{C159B041-D0ED-4EF8-96F2-F1D09D823FB6}" srcOrd="0" destOrd="0" parTransId="{F8E2557A-0559-4E71-B9CD-EC6106F89AB0}" sibTransId="{09C06B13-1788-480A-A8BF-5B38FC45CBA1}"/>
    <dgm:cxn modelId="{0C17C0CA-AF13-4F7E-9915-F48B3029E415}" srcId="{D8A03018-9C1F-48AC-8082-E6B7239782BC}" destId="{F45D91AF-EB1B-4925-BAC5-5D61B3518B99}" srcOrd="1" destOrd="0" parTransId="{9F224095-EBD5-4F37-92C1-F67CFA008A46}" sibTransId="{87CAA2CF-E6FF-4751-9BC6-C0AF35734FD4}"/>
    <dgm:cxn modelId="{9E146FD0-905F-405E-B5C2-0DABB6241B14}" type="presOf" srcId="{D8A03018-9C1F-48AC-8082-E6B7239782BC}" destId="{603581F2-837E-439F-9FC8-2BCFED9C2930}" srcOrd="0" destOrd="0" presId="urn:microsoft.com/office/officeart/2005/8/layout/default"/>
    <dgm:cxn modelId="{FF4DF8D6-E1FA-4453-BEB7-8BF3B4C1B091}" type="presOf" srcId="{F45D91AF-EB1B-4925-BAC5-5D61B3518B99}" destId="{7B8871E9-3F4F-4150-AD38-6F61EDF08AEA}" srcOrd="0" destOrd="0" presId="urn:microsoft.com/office/officeart/2005/8/layout/default"/>
    <dgm:cxn modelId="{63F547EE-ACD6-4C3D-BF89-5E22CF157A73}" srcId="{D8A03018-9C1F-48AC-8082-E6B7239782BC}" destId="{BE5BC9FA-A680-4622-B847-031440F70911}" srcOrd="2" destOrd="0" parTransId="{E01D9CE2-EC26-444E-9A07-7E57F4CA09DA}" sibTransId="{5DFAA76E-B7EC-440F-A7E7-9C068E0A37D6}"/>
    <dgm:cxn modelId="{94E54E61-494A-4C5F-B1AD-541E5740D86B}" type="presParOf" srcId="{603581F2-837E-439F-9FC8-2BCFED9C2930}" destId="{FB8A6D9E-76F6-40E5-A367-995138D24AA5}" srcOrd="0" destOrd="0" presId="urn:microsoft.com/office/officeart/2005/8/layout/default"/>
    <dgm:cxn modelId="{9C50621B-FD55-4C24-8C30-A9B4C6D3140A}" type="presParOf" srcId="{603581F2-837E-439F-9FC8-2BCFED9C2930}" destId="{9E2469C8-89E7-48AE-9462-7FB626D6981B}" srcOrd="1" destOrd="0" presId="urn:microsoft.com/office/officeart/2005/8/layout/default"/>
    <dgm:cxn modelId="{D8F73E3C-42A1-4DBC-BC90-14C8C4E60F11}" type="presParOf" srcId="{603581F2-837E-439F-9FC8-2BCFED9C2930}" destId="{7B8871E9-3F4F-4150-AD38-6F61EDF08AEA}" srcOrd="2" destOrd="0" presId="urn:microsoft.com/office/officeart/2005/8/layout/default"/>
    <dgm:cxn modelId="{DC53B7F4-3178-4FE5-9824-586DA159BDD2}" type="presParOf" srcId="{603581F2-837E-439F-9FC8-2BCFED9C2930}" destId="{4292918C-C339-4219-8EB1-D7B99A65C9F5}" srcOrd="3" destOrd="0" presId="urn:microsoft.com/office/officeart/2005/8/layout/default"/>
    <dgm:cxn modelId="{5692736D-DFD1-457E-B0E5-D99EAC04D02F}" type="presParOf" srcId="{603581F2-837E-439F-9FC8-2BCFED9C2930}" destId="{E969B783-919E-4DC1-9DA9-F0BD8F1BE67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A03018-9C1F-48AC-8082-E6B7239782BC}" type="doc">
      <dgm:prSet loTypeId="urn:microsoft.com/office/officeart/2005/8/layout/process5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F45D91AF-EB1B-4925-BAC5-5D61B3518B99}">
      <dgm:prSet custT="1"/>
      <dgm:spPr>
        <a:solidFill>
          <a:srgbClr val="43505E"/>
        </a:solidFill>
      </dgm:spPr>
      <dgm:t>
        <a:bodyPr/>
        <a:lstStyle/>
        <a:p>
          <a:r>
            <a:rPr lang="lv-LV" sz="1800" dirty="0">
              <a:latin typeface="Barlow Medium" panose="020B0604020202020204" charset="-70"/>
            </a:rPr>
            <a:t>Likumprojektu sagatavošana un virzīšana uz VSS, MKK, MK grozījumu apstiprināšana MK (līdz 2021.gada jūnijam)</a:t>
          </a:r>
          <a:endParaRPr lang="en-US" sz="1800" b="0" dirty="0">
            <a:latin typeface="Barlow Medium" panose="020B0604020202020204" charset="-70"/>
          </a:endParaRPr>
        </a:p>
      </dgm:t>
    </dgm:pt>
    <dgm:pt modelId="{9F224095-EBD5-4F37-92C1-F67CFA008A46}" type="parTrans" cxnId="{0C17C0CA-AF13-4F7E-9915-F48B3029E415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87CAA2CF-E6FF-4751-9BC6-C0AF35734FD4}" type="sibTrans" cxnId="{0C17C0CA-AF13-4F7E-9915-F48B3029E415}">
      <dgm:prSet/>
      <dgm:spPr>
        <a:solidFill>
          <a:srgbClr val="43505E"/>
        </a:solidFill>
      </dgm:spPr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C159B041-D0ED-4EF8-96F2-F1D09D823FB6}">
      <dgm:prSet custT="1"/>
      <dgm:spPr>
        <a:solidFill>
          <a:srgbClr val="43505E"/>
        </a:solidFill>
      </dgm:spPr>
      <dgm:t>
        <a:bodyPr/>
        <a:lstStyle/>
        <a:p>
          <a:r>
            <a:rPr lang="lv-LV" sz="1800" b="0" dirty="0">
              <a:latin typeface="Barlow Medium" panose="020B0604020202020204" charset="-70"/>
            </a:rPr>
            <a:t>Darba grupas izveide (marts)</a:t>
          </a:r>
          <a:endParaRPr lang="en-US" sz="1800" b="0" dirty="0">
            <a:latin typeface="Barlow Medium" panose="020B0604020202020204" charset="-70"/>
          </a:endParaRPr>
        </a:p>
      </dgm:t>
    </dgm:pt>
    <dgm:pt modelId="{F8E2557A-0559-4E71-B9CD-EC6106F89AB0}" type="parTrans" cxnId="{E51CBABB-679F-419B-A8AE-12CE3111E16D}">
      <dgm:prSet/>
      <dgm:spPr/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09C06B13-1788-480A-A8BF-5B38FC45CBA1}" type="sibTrans" cxnId="{E51CBABB-679F-419B-A8AE-12CE3111E16D}">
      <dgm:prSet/>
      <dgm:spPr>
        <a:solidFill>
          <a:srgbClr val="43505E"/>
        </a:solidFill>
      </dgm:spPr>
      <dgm:t>
        <a:bodyPr/>
        <a:lstStyle/>
        <a:p>
          <a:endParaRPr lang="en-US" sz="1800" b="0">
            <a:latin typeface="Barlow Medium" panose="00000600000000000000" pitchFamily="2" charset="0"/>
          </a:endParaRPr>
        </a:p>
      </dgm:t>
    </dgm:pt>
    <dgm:pt modelId="{8CAA554F-53CC-4916-BB2D-9B694938C4AE}">
      <dgm:prSet custT="1"/>
      <dgm:spPr>
        <a:solidFill>
          <a:srgbClr val="43505E"/>
        </a:solidFill>
      </dgm:spPr>
      <dgm:t>
        <a:bodyPr/>
        <a:lstStyle/>
        <a:p>
          <a:r>
            <a:rPr lang="lv-LV" sz="1800" b="0" dirty="0">
              <a:latin typeface="Barlow Medium" panose="020B0604020202020204" charset="-70"/>
            </a:rPr>
            <a:t>Grozījumu apstiprināšana Saeimā (līdz 2021.gada oktobra beigām)</a:t>
          </a:r>
          <a:endParaRPr lang="en-US" sz="1800" b="0" dirty="0">
            <a:latin typeface="Barlow Medium" panose="020B0604020202020204" charset="-70"/>
          </a:endParaRPr>
        </a:p>
      </dgm:t>
    </dgm:pt>
    <dgm:pt modelId="{DA24FEB3-4CDF-4264-8B45-1444750E6B46}" type="parTrans" cxnId="{494685D8-983A-4132-AC6B-2610EFB375CF}">
      <dgm:prSet/>
      <dgm:spPr/>
      <dgm:t>
        <a:bodyPr/>
        <a:lstStyle/>
        <a:p>
          <a:endParaRPr lang="lv-LV"/>
        </a:p>
      </dgm:t>
    </dgm:pt>
    <dgm:pt modelId="{1F771F1D-03DA-4D6B-B573-53DC722F24B7}" type="sibTrans" cxnId="{494685D8-983A-4132-AC6B-2610EFB375CF}">
      <dgm:prSet/>
      <dgm:spPr>
        <a:solidFill>
          <a:srgbClr val="43505E"/>
        </a:solidFill>
      </dgm:spPr>
      <dgm:t>
        <a:bodyPr/>
        <a:lstStyle/>
        <a:p>
          <a:endParaRPr lang="lv-LV"/>
        </a:p>
      </dgm:t>
    </dgm:pt>
    <dgm:pt modelId="{2104A5E3-F3EC-4CF7-B08B-CCACD5903DE1}">
      <dgm:prSet custT="1"/>
      <dgm:spPr>
        <a:solidFill>
          <a:srgbClr val="43505E"/>
        </a:solidFill>
      </dgm:spPr>
      <dgm:t>
        <a:bodyPr/>
        <a:lstStyle/>
        <a:p>
          <a:r>
            <a:rPr lang="lv-LV" sz="1800" b="0" dirty="0">
              <a:latin typeface="Barlow Medium" panose="020B0604020202020204" charset="-70"/>
            </a:rPr>
            <a:t>MK noteikumu apstiprināšana (2022.gada marts)</a:t>
          </a:r>
          <a:endParaRPr lang="en-US" sz="1800" b="0" dirty="0">
            <a:latin typeface="Barlow Medium" panose="020B0604020202020204" charset="-70"/>
          </a:endParaRPr>
        </a:p>
      </dgm:t>
    </dgm:pt>
    <dgm:pt modelId="{C8705967-A10C-4028-B079-08DA25AEB15A}" type="parTrans" cxnId="{8E9095B6-A393-4D4C-A549-D73E70AB4586}">
      <dgm:prSet/>
      <dgm:spPr/>
      <dgm:t>
        <a:bodyPr/>
        <a:lstStyle/>
        <a:p>
          <a:endParaRPr lang="lv-LV"/>
        </a:p>
      </dgm:t>
    </dgm:pt>
    <dgm:pt modelId="{7C41D3D0-68A1-4556-9AEE-BE547622686D}" type="sibTrans" cxnId="{8E9095B6-A393-4D4C-A549-D73E70AB4586}">
      <dgm:prSet/>
      <dgm:spPr>
        <a:solidFill>
          <a:srgbClr val="43505E"/>
        </a:solidFill>
      </dgm:spPr>
      <dgm:t>
        <a:bodyPr/>
        <a:lstStyle/>
        <a:p>
          <a:endParaRPr lang="lv-LV"/>
        </a:p>
      </dgm:t>
    </dgm:pt>
    <dgm:pt modelId="{FB8FD745-B5B1-4A56-8D75-F2EA95A168BE}">
      <dgm:prSet custT="1"/>
      <dgm:spPr>
        <a:solidFill>
          <a:srgbClr val="4CA661"/>
        </a:solidFill>
      </dgm:spPr>
      <dgm:t>
        <a:bodyPr/>
        <a:lstStyle/>
        <a:p>
          <a:r>
            <a:rPr lang="lv-LV" sz="1800" b="0" dirty="0">
              <a:latin typeface="Barlow Medium" panose="020B0604020202020204" charset="-70"/>
            </a:rPr>
            <a:t>Tekstila apsaimniekošanas sistēma sāk darbu (2023.gada 1.janvāris)</a:t>
          </a:r>
          <a:endParaRPr lang="en-US" sz="1800" b="0" dirty="0">
            <a:latin typeface="Barlow Medium" panose="020B0604020202020204" charset="-70"/>
          </a:endParaRPr>
        </a:p>
      </dgm:t>
    </dgm:pt>
    <dgm:pt modelId="{00F4EE73-17A0-4B30-B843-20AE7D116416}" type="parTrans" cxnId="{530F1013-0ED9-4155-910F-1E14D95DDF7F}">
      <dgm:prSet/>
      <dgm:spPr/>
      <dgm:t>
        <a:bodyPr/>
        <a:lstStyle/>
        <a:p>
          <a:endParaRPr lang="lv-LV"/>
        </a:p>
      </dgm:t>
    </dgm:pt>
    <dgm:pt modelId="{24E57A9C-8987-45F6-B092-42A6F9388297}" type="sibTrans" cxnId="{530F1013-0ED9-4155-910F-1E14D95DDF7F}">
      <dgm:prSet/>
      <dgm:spPr/>
      <dgm:t>
        <a:bodyPr/>
        <a:lstStyle/>
        <a:p>
          <a:endParaRPr lang="lv-LV"/>
        </a:p>
      </dgm:t>
    </dgm:pt>
    <dgm:pt modelId="{AFFEA8C2-FF69-4B82-B945-F41A3E1FE744}" type="pres">
      <dgm:prSet presAssocID="{D8A03018-9C1F-48AC-8082-E6B7239782BC}" presName="diagram" presStyleCnt="0">
        <dgm:presLayoutVars>
          <dgm:dir/>
          <dgm:resizeHandles val="exact"/>
        </dgm:presLayoutVars>
      </dgm:prSet>
      <dgm:spPr/>
    </dgm:pt>
    <dgm:pt modelId="{D6CD340B-33A4-4BCB-9DE2-EB34528D9398}" type="pres">
      <dgm:prSet presAssocID="{C159B041-D0ED-4EF8-96F2-F1D09D823FB6}" presName="node" presStyleLbl="node1" presStyleIdx="0" presStyleCnt="5">
        <dgm:presLayoutVars>
          <dgm:bulletEnabled val="1"/>
        </dgm:presLayoutVars>
      </dgm:prSet>
      <dgm:spPr/>
    </dgm:pt>
    <dgm:pt modelId="{F5E4A82B-9283-4A33-A302-B2E1E904B0D1}" type="pres">
      <dgm:prSet presAssocID="{09C06B13-1788-480A-A8BF-5B38FC45CBA1}" presName="sibTrans" presStyleLbl="sibTrans2D1" presStyleIdx="0" presStyleCnt="4"/>
      <dgm:spPr/>
    </dgm:pt>
    <dgm:pt modelId="{E26F01B3-E6B9-49C1-AE1B-7A4A33C8A39F}" type="pres">
      <dgm:prSet presAssocID="{09C06B13-1788-480A-A8BF-5B38FC45CBA1}" presName="connectorText" presStyleLbl="sibTrans2D1" presStyleIdx="0" presStyleCnt="4"/>
      <dgm:spPr/>
    </dgm:pt>
    <dgm:pt modelId="{F5F263E1-43CE-4B27-BC0B-94F0729764B3}" type="pres">
      <dgm:prSet presAssocID="{F45D91AF-EB1B-4925-BAC5-5D61B3518B99}" presName="node" presStyleLbl="node1" presStyleIdx="1" presStyleCnt="5">
        <dgm:presLayoutVars>
          <dgm:bulletEnabled val="1"/>
        </dgm:presLayoutVars>
      </dgm:prSet>
      <dgm:spPr/>
    </dgm:pt>
    <dgm:pt modelId="{AA2D4614-37E8-4F44-A6FF-4755017D559F}" type="pres">
      <dgm:prSet presAssocID="{87CAA2CF-E6FF-4751-9BC6-C0AF35734FD4}" presName="sibTrans" presStyleLbl="sibTrans2D1" presStyleIdx="1" presStyleCnt="4"/>
      <dgm:spPr/>
    </dgm:pt>
    <dgm:pt modelId="{FB998CB2-BC3C-40D6-A20D-06F45B34CB69}" type="pres">
      <dgm:prSet presAssocID="{87CAA2CF-E6FF-4751-9BC6-C0AF35734FD4}" presName="connectorText" presStyleLbl="sibTrans2D1" presStyleIdx="1" presStyleCnt="4"/>
      <dgm:spPr/>
    </dgm:pt>
    <dgm:pt modelId="{7E9C61A9-3820-4C0A-A617-BE39AB31D789}" type="pres">
      <dgm:prSet presAssocID="{8CAA554F-53CC-4916-BB2D-9B694938C4AE}" presName="node" presStyleLbl="node1" presStyleIdx="2" presStyleCnt="5">
        <dgm:presLayoutVars>
          <dgm:bulletEnabled val="1"/>
        </dgm:presLayoutVars>
      </dgm:prSet>
      <dgm:spPr/>
    </dgm:pt>
    <dgm:pt modelId="{D7A9EB1F-71FC-4A16-BE53-55B97D128C35}" type="pres">
      <dgm:prSet presAssocID="{1F771F1D-03DA-4D6B-B573-53DC722F24B7}" presName="sibTrans" presStyleLbl="sibTrans2D1" presStyleIdx="2" presStyleCnt="4"/>
      <dgm:spPr/>
    </dgm:pt>
    <dgm:pt modelId="{FD011B6B-EC28-40AE-98D0-A2B10BDB715F}" type="pres">
      <dgm:prSet presAssocID="{1F771F1D-03DA-4D6B-B573-53DC722F24B7}" presName="connectorText" presStyleLbl="sibTrans2D1" presStyleIdx="2" presStyleCnt="4"/>
      <dgm:spPr/>
    </dgm:pt>
    <dgm:pt modelId="{8372A307-EB8D-484D-BAA3-1584430AF39E}" type="pres">
      <dgm:prSet presAssocID="{2104A5E3-F3EC-4CF7-B08B-CCACD5903DE1}" presName="node" presStyleLbl="node1" presStyleIdx="3" presStyleCnt="5">
        <dgm:presLayoutVars>
          <dgm:bulletEnabled val="1"/>
        </dgm:presLayoutVars>
      </dgm:prSet>
      <dgm:spPr/>
    </dgm:pt>
    <dgm:pt modelId="{D9E0A82F-EE38-4B61-BF96-CC3D6601E514}" type="pres">
      <dgm:prSet presAssocID="{7C41D3D0-68A1-4556-9AEE-BE547622686D}" presName="sibTrans" presStyleLbl="sibTrans2D1" presStyleIdx="3" presStyleCnt="4"/>
      <dgm:spPr/>
    </dgm:pt>
    <dgm:pt modelId="{8991E95E-F108-4D46-8578-2ECDD8403059}" type="pres">
      <dgm:prSet presAssocID="{7C41D3D0-68A1-4556-9AEE-BE547622686D}" presName="connectorText" presStyleLbl="sibTrans2D1" presStyleIdx="3" presStyleCnt="4"/>
      <dgm:spPr/>
    </dgm:pt>
    <dgm:pt modelId="{E67A95B7-075A-4EAE-8B8A-55835F42A16C}" type="pres">
      <dgm:prSet presAssocID="{FB8FD745-B5B1-4A56-8D75-F2EA95A168BE}" presName="node" presStyleLbl="node1" presStyleIdx="4" presStyleCnt="5">
        <dgm:presLayoutVars>
          <dgm:bulletEnabled val="1"/>
        </dgm:presLayoutVars>
      </dgm:prSet>
      <dgm:spPr/>
    </dgm:pt>
  </dgm:ptLst>
  <dgm:cxnLst>
    <dgm:cxn modelId="{66DDD608-7FD9-4759-9858-68132F8D18DC}" type="presOf" srcId="{87CAA2CF-E6FF-4751-9BC6-C0AF35734FD4}" destId="{AA2D4614-37E8-4F44-A6FF-4755017D559F}" srcOrd="0" destOrd="0" presId="urn:microsoft.com/office/officeart/2005/8/layout/process5"/>
    <dgm:cxn modelId="{EBF0880F-96C0-403B-80BC-F9AC7E972DB3}" type="presOf" srcId="{7C41D3D0-68A1-4556-9AEE-BE547622686D}" destId="{8991E95E-F108-4D46-8578-2ECDD8403059}" srcOrd="1" destOrd="0" presId="urn:microsoft.com/office/officeart/2005/8/layout/process5"/>
    <dgm:cxn modelId="{530F1013-0ED9-4155-910F-1E14D95DDF7F}" srcId="{D8A03018-9C1F-48AC-8082-E6B7239782BC}" destId="{FB8FD745-B5B1-4A56-8D75-F2EA95A168BE}" srcOrd="4" destOrd="0" parTransId="{00F4EE73-17A0-4B30-B843-20AE7D116416}" sibTransId="{24E57A9C-8987-45F6-B092-42A6F9388297}"/>
    <dgm:cxn modelId="{8F8F0E1D-F5A7-424E-9D37-D55280A5E178}" type="presOf" srcId="{C159B041-D0ED-4EF8-96F2-F1D09D823FB6}" destId="{D6CD340B-33A4-4BCB-9DE2-EB34528D9398}" srcOrd="0" destOrd="0" presId="urn:microsoft.com/office/officeart/2005/8/layout/process5"/>
    <dgm:cxn modelId="{326F891D-5C76-457A-A16C-BC66A5E57677}" type="presOf" srcId="{1F771F1D-03DA-4D6B-B573-53DC722F24B7}" destId="{FD011B6B-EC28-40AE-98D0-A2B10BDB715F}" srcOrd="1" destOrd="0" presId="urn:microsoft.com/office/officeart/2005/8/layout/process5"/>
    <dgm:cxn modelId="{1BADCD29-971B-4E90-9321-A006905E26B8}" type="presOf" srcId="{FB8FD745-B5B1-4A56-8D75-F2EA95A168BE}" destId="{E67A95B7-075A-4EAE-8B8A-55835F42A16C}" srcOrd="0" destOrd="0" presId="urn:microsoft.com/office/officeart/2005/8/layout/process5"/>
    <dgm:cxn modelId="{CFDA5960-3CF1-44D3-AEFD-FC0786D957F0}" type="presOf" srcId="{7C41D3D0-68A1-4556-9AEE-BE547622686D}" destId="{D9E0A82F-EE38-4B61-BF96-CC3D6601E514}" srcOrd="0" destOrd="0" presId="urn:microsoft.com/office/officeart/2005/8/layout/process5"/>
    <dgm:cxn modelId="{0D1D5863-34B9-4466-A01D-22EDCEB37F1A}" type="presOf" srcId="{D8A03018-9C1F-48AC-8082-E6B7239782BC}" destId="{AFFEA8C2-FF69-4B82-B945-F41A3E1FE744}" srcOrd="0" destOrd="0" presId="urn:microsoft.com/office/officeart/2005/8/layout/process5"/>
    <dgm:cxn modelId="{49FC6281-79F7-4D3F-A5D7-FC6416F82B62}" type="presOf" srcId="{09C06B13-1788-480A-A8BF-5B38FC45CBA1}" destId="{F5E4A82B-9283-4A33-A302-B2E1E904B0D1}" srcOrd="0" destOrd="0" presId="urn:microsoft.com/office/officeart/2005/8/layout/process5"/>
    <dgm:cxn modelId="{5A89DA86-6F1D-4BC6-9D4A-F508A74D3E41}" type="presOf" srcId="{1F771F1D-03DA-4D6B-B573-53DC722F24B7}" destId="{D7A9EB1F-71FC-4A16-BE53-55B97D128C35}" srcOrd="0" destOrd="0" presId="urn:microsoft.com/office/officeart/2005/8/layout/process5"/>
    <dgm:cxn modelId="{97B75D95-31CF-4FEE-A39E-3A760033797C}" type="presOf" srcId="{09C06B13-1788-480A-A8BF-5B38FC45CBA1}" destId="{E26F01B3-E6B9-49C1-AE1B-7A4A33C8A39F}" srcOrd="1" destOrd="0" presId="urn:microsoft.com/office/officeart/2005/8/layout/process5"/>
    <dgm:cxn modelId="{0516DC99-42D4-49FB-9057-68F859FB9F7C}" type="presOf" srcId="{2104A5E3-F3EC-4CF7-B08B-CCACD5903DE1}" destId="{8372A307-EB8D-484D-BAA3-1584430AF39E}" srcOrd="0" destOrd="0" presId="urn:microsoft.com/office/officeart/2005/8/layout/process5"/>
    <dgm:cxn modelId="{956710A9-5F65-48EF-8558-A4241572C53D}" type="presOf" srcId="{F45D91AF-EB1B-4925-BAC5-5D61B3518B99}" destId="{F5F263E1-43CE-4B27-BC0B-94F0729764B3}" srcOrd="0" destOrd="0" presId="urn:microsoft.com/office/officeart/2005/8/layout/process5"/>
    <dgm:cxn modelId="{17B3A7B2-3648-4D5E-9F78-7D38973D4694}" type="presOf" srcId="{87CAA2CF-E6FF-4751-9BC6-C0AF35734FD4}" destId="{FB998CB2-BC3C-40D6-A20D-06F45B34CB69}" srcOrd="1" destOrd="0" presId="urn:microsoft.com/office/officeart/2005/8/layout/process5"/>
    <dgm:cxn modelId="{8E9095B6-A393-4D4C-A549-D73E70AB4586}" srcId="{D8A03018-9C1F-48AC-8082-E6B7239782BC}" destId="{2104A5E3-F3EC-4CF7-B08B-CCACD5903DE1}" srcOrd="3" destOrd="0" parTransId="{C8705967-A10C-4028-B079-08DA25AEB15A}" sibTransId="{7C41D3D0-68A1-4556-9AEE-BE547622686D}"/>
    <dgm:cxn modelId="{E51CBABB-679F-419B-A8AE-12CE3111E16D}" srcId="{D8A03018-9C1F-48AC-8082-E6B7239782BC}" destId="{C159B041-D0ED-4EF8-96F2-F1D09D823FB6}" srcOrd="0" destOrd="0" parTransId="{F8E2557A-0559-4E71-B9CD-EC6106F89AB0}" sibTransId="{09C06B13-1788-480A-A8BF-5B38FC45CBA1}"/>
    <dgm:cxn modelId="{0C17C0CA-AF13-4F7E-9915-F48B3029E415}" srcId="{D8A03018-9C1F-48AC-8082-E6B7239782BC}" destId="{F45D91AF-EB1B-4925-BAC5-5D61B3518B99}" srcOrd="1" destOrd="0" parTransId="{9F224095-EBD5-4F37-92C1-F67CFA008A46}" sibTransId="{87CAA2CF-E6FF-4751-9BC6-C0AF35734FD4}"/>
    <dgm:cxn modelId="{494685D8-983A-4132-AC6B-2610EFB375CF}" srcId="{D8A03018-9C1F-48AC-8082-E6B7239782BC}" destId="{8CAA554F-53CC-4916-BB2D-9B694938C4AE}" srcOrd="2" destOrd="0" parTransId="{DA24FEB3-4CDF-4264-8B45-1444750E6B46}" sibTransId="{1F771F1D-03DA-4D6B-B573-53DC722F24B7}"/>
    <dgm:cxn modelId="{8D0F26E4-6678-48AF-A025-0384541441B9}" type="presOf" srcId="{8CAA554F-53CC-4916-BB2D-9B694938C4AE}" destId="{7E9C61A9-3820-4C0A-A617-BE39AB31D789}" srcOrd="0" destOrd="0" presId="urn:microsoft.com/office/officeart/2005/8/layout/process5"/>
    <dgm:cxn modelId="{E1C1DFB0-15D5-498F-B117-C1F8F6C0F306}" type="presParOf" srcId="{AFFEA8C2-FF69-4B82-B945-F41A3E1FE744}" destId="{D6CD340B-33A4-4BCB-9DE2-EB34528D9398}" srcOrd="0" destOrd="0" presId="urn:microsoft.com/office/officeart/2005/8/layout/process5"/>
    <dgm:cxn modelId="{8EF7B857-B9D6-42B8-B27D-2E405AFDB9B3}" type="presParOf" srcId="{AFFEA8C2-FF69-4B82-B945-F41A3E1FE744}" destId="{F5E4A82B-9283-4A33-A302-B2E1E904B0D1}" srcOrd="1" destOrd="0" presId="urn:microsoft.com/office/officeart/2005/8/layout/process5"/>
    <dgm:cxn modelId="{8BC8966B-CD92-49B5-8D60-DF1DB290FE4D}" type="presParOf" srcId="{F5E4A82B-9283-4A33-A302-B2E1E904B0D1}" destId="{E26F01B3-E6B9-49C1-AE1B-7A4A33C8A39F}" srcOrd="0" destOrd="0" presId="urn:microsoft.com/office/officeart/2005/8/layout/process5"/>
    <dgm:cxn modelId="{8C4D8608-91BC-40C7-A38E-30AA4EAE1341}" type="presParOf" srcId="{AFFEA8C2-FF69-4B82-B945-F41A3E1FE744}" destId="{F5F263E1-43CE-4B27-BC0B-94F0729764B3}" srcOrd="2" destOrd="0" presId="urn:microsoft.com/office/officeart/2005/8/layout/process5"/>
    <dgm:cxn modelId="{93903BF9-921F-4203-8986-71BC18F0E8FA}" type="presParOf" srcId="{AFFEA8C2-FF69-4B82-B945-F41A3E1FE744}" destId="{AA2D4614-37E8-4F44-A6FF-4755017D559F}" srcOrd="3" destOrd="0" presId="urn:microsoft.com/office/officeart/2005/8/layout/process5"/>
    <dgm:cxn modelId="{2CB640C2-E66E-47C8-A56A-70F697686004}" type="presParOf" srcId="{AA2D4614-37E8-4F44-A6FF-4755017D559F}" destId="{FB998CB2-BC3C-40D6-A20D-06F45B34CB69}" srcOrd="0" destOrd="0" presId="urn:microsoft.com/office/officeart/2005/8/layout/process5"/>
    <dgm:cxn modelId="{9F90A226-23DE-4AC4-9A35-944973E87F28}" type="presParOf" srcId="{AFFEA8C2-FF69-4B82-B945-F41A3E1FE744}" destId="{7E9C61A9-3820-4C0A-A617-BE39AB31D789}" srcOrd="4" destOrd="0" presId="urn:microsoft.com/office/officeart/2005/8/layout/process5"/>
    <dgm:cxn modelId="{7F4F1109-3137-47DE-86EE-0271BEF27F8D}" type="presParOf" srcId="{AFFEA8C2-FF69-4B82-B945-F41A3E1FE744}" destId="{D7A9EB1F-71FC-4A16-BE53-55B97D128C35}" srcOrd="5" destOrd="0" presId="urn:microsoft.com/office/officeart/2005/8/layout/process5"/>
    <dgm:cxn modelId="{0BFBB763-2E7E-4CC2-A89B-811F315A6996}" type="presParOf" srcId="{D7A9EB1F-71FC-4A16-BE53-55B97D128C35}" destId="{FD011B6B-EC28-40AE-98D0-A2B10BDB715F}" srcOrd="0" destOrd="0" presId="urn:microsoft.com/office/officeart/2005/8/layout/process5"/>
    <dgm:cxn modelId="{501292D7-8089-46F4-9E23-F71578FAB5F8}" type="presParOf" srcId="{AFFEA8C2-FF69-4B82-B945-F41A3E1FE744}" destId="{8372A307-EB8D-484D-BAA3-1584430AF39E}" srcOrd="6" destOrd="0" presId="urn:microsoft.com/office/officeart/2005/8/layout/process5"/>
    <dgm:cxn modelId="{DAF256CF-E723-404E-A8D8-FC7DEB195E0B}" type="presParOf" srcId="{AFFEA8C2-FF69-4B82-B945-F41A3E1FE744}" destId="{D9E0A82F-EE38-4B61-BF96-CC3D6601E514}" srcOrd="7" destOrd="0" presId="urn:microsoft.com/office/officeart/2005/8/layout/process5"/>
    <dgm:cxn modelId="{B297D0E3-344F-4243-B981-22D5342AF719}" type="presParOf" srcId="{D9E0A82F-EE38-4B61-BF96-CC3D6601E514}" destId="{8991E95E-F108-4D46-8578-2ECDD8403059}" srcOrd="0" destOrd="0" presId="urn:microsoft.com/office/officeart/2005/8/layout/process5"/>
    <dgm:cxn modelId="{B4A2E94D-F685-4784-8A14-5E94ECE86B92}" type="presParOf" srcId="{AFFEA8C2-FF69-4B82-B945-F41A3E1FE744}" destId="{E67A95B7-075A-4EAE-8B8A-55835F42A16C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A6D9E-76F6-40E5-A367-995138D24AA5}">
      <dsp:nvSpPr>
        <dsp:cNvPr id="0" name=""/>
        <dsp:cNvSpPr/>
      </dsp:nvSpPr>
      <dsp:spPr>
        <a:xfrm>
          <a:off x="0" y="513422"/>
          <a:ext cx="3506089" cy="2049526"/>
        </a:xfrm>
        <a:prstGeom prst="rect">
          <a:avLst/>
        </a:prstGeom>
        <a:solidFill>
          <a:srgbClr val="507E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0" kern="1200" dirty="0">
              <a:latin typeface="Barlow Medium" panose="00000600000000000000" pitchFamily="2" charset="0"/>
            </a:rPr>
            <a:t>Īpaši nosacījumi</a:t>
          </a:r>
          <a:endParaRPr lang="en-US" sz="2400" b="0" kern="1200" dirty="0">
            <a:latin typeface="Barlow Medium" panose="00000600000000000000" pitchFamily="2" charset="0"/>
          </a:endParaRPr>
        </a:p>
      </dsp:txBody>
      <dsp:txXfrm>
        <a:off x="0" y="513422"/>
        <a:ext cx="3506089" cy="2049526"/>
      </dsp:txXfrm>
    </dsp:sp>
    <dsp:sp modelId="{7B8871E9-3F4F-4150-AD38-6F61EDF08AEA}">
      <dsp:nvSpPr>
        <dsp:cNvPr id="0" name=""/>
        <dsp:cNvSpPr/>
      </dsp:nvSpPr>
      <dsp:spPr>
        <a:xfrm>
          <a:off x="3856698" y="524708"/>
          <a:ext cx="3506089" cy="2026954"/>
        </a:xfrm>
        <a:prstGeom prst="rect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0" kern="1200" dirty="0">
              <a:latin typeface="Barlow Medium" panose="00000600000000000000" pitchFamily="2" charset="0"/>
            </a:rPr>
            <a:t>Jānodrošina un jāapliecina vismaz 50% apjoma novirzīšana labdarībai Latvijā</a:t>
          </a:r>
          <a:endParaRPr lang="en-US" sz="2400" b="0" kern="1200" dirty="0">
            <a:latin typeface="Barlow Medium" panose="00000600000000000000" pitchFamily="2" charset="0"/>
          </a:endParaRPr>
        </a:p>
      </dsp:txBody>
      <dsp:txXfrm>
        <a:off x="3856698" y="524708"/>
        <a:ext cx="3506089" cy="2026954"/>
      </dsp:txXfrm>
    </dsp:sp>
    <dsp:sp modelId="{E969B783-919E-4DC1-9DA9-F0BD8F1BE672}">
      <dsp:nvSpPr>
        <dsp:cNvPr id="0" name=""/>
        <dsp:cNvSpPr/>
      </dsp:nvSpPr>
      <dsp:spPr>
        <a:xfrm>
          <a:off x="7713396" y="535994"/>
          <a:ext cx="3506089" cy="2004382"/>
        </a:xfrm>
        <a:prstGeom prst="rect">
          <a:avLst/>
        </a:prstGeom>
        <a:solidFill>
          <a:srgbClr val="435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400" b="0" kern="1200" dirty="0">
              <a:latin typeface="Barlow Medium" panose="00000600000000000000" pitchFamily="2" charset="0"/>
            </a:rPr>
            <a:t>Nepieciešama papildu izpēte par savāktajiem apjomiem labdarībā un to novirzīšanu</a:t>
          </a:r>
          <a:endParaRPr lang="en-US" sz="2400" b="0" kern="1200" dirty="0">
            <a:latin typeface="Barlow Medium" panose="00000600000000000000" pitchFamily="2" charset="0"/>
          </a:endParaRPr>
        </a:p>
      </dsp:txBody>
      <dsp:txXfrm>
        <a:off x="7713396" y="535994"/>
        <a:ext cx="3506089" cy="2004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D340B-33A4-4BCB-9DE2-EB34528D9398}">
      <dsp:nvSpPr>
        <dsp:cNvPr id="0" name=""/>
        <dsp:cNvSpPr/>
      </dsp:nvSpPr>
      <dsp:spPr>
        <a:xfrm>
          <a:off x="9474" y="537829"/>
          <a:ext cx="2831932" cy="1699159"/>
        </a:xfrm>
        <a:prstGeom prst="roundRect">
          <a:avLst>
            <a:gd name="adj" fmla="val 10000"/>
          </a:avLst>
        </a:prstGeom>
        <a:solidFill>
          <a:srgbClr val="435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latin typeface="Barlow Medium" panose="020B0604020202020204" charset="-70"/>
            </a:rPr>
            <a:t>Darba grupas izveide (marts)</a:t>
          </a:r>
          <a:endParaRPr lang="en-US" sz="1800" b="0" kern="1200" dirty="0">
            <a:latin typeface="Barlow Medium" panose="020B0604020202020204" charset="-70"/>
          </a:endParaRPr>
        </a:p>
      </dsp:txBody>
      <dsp:txXfrm>
        <a:off x="59241" y="587596"/>
        <a:ext cx="2732398" cy="1599625"/>
      </dsp:txXfrm>
    </dsp:sp>
    <dsp:sp modelId="{F5E4A82B-9283-4A33-A302-B2E1E904B0D1}">
      <dsp:nvSpPr>
        <dsp:cNvPr id="0" name=""/>
        <dsp:cNvSpPr/>
      </dsp:nvSpPr>
      <dsp:spPr>
        <a:xfrm>
          <a:off x="3090617" y="1036249"/>
          <a:ext cx="600369" cy="702319"/>
        </a:xfrm>
        <a:prstGeom prst="rightArrow">
          <a:avLst>
            <a:gd name="adj1" fmla="val 60000"/>
            <a:gd name="adj2" fmla="val 50000"/>
          </a:avLst>
        </a:prstGeom>
        <a:solidFill>
          <a:srgbClr val="4350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Barlow Medium" panose="00000600000000000000" pitchFamily="2" charset="0"/>
          </a:endParaRPr>
        </a:p>
      </dsp:txBody>
      <dsp:txXfrm>
        <a:off x="3090617" y="1176713"/>
        <a:ext cx="420258" cy="421391"/>
      </dsp:txXfrm>
    </dsp:sp>
    <dsp:sp modelId="{F5F263E1-43CE-4B27-BC0B-94F0729764B3}">
      <dsp:nvSpPr>
        <dsp:cNvPr id="0" name=""/>
        <dsp:cNvSpPr/>
      </dsp:nvSpPr>
      <dsp:spPr>
        <a:xfrm>
          <a:off x="3974180" y="537829"/>
          <a:ext cx="2831932" cy="1699159"/>
        </a:xfrm>
        <a:prstGeom prst="roundRect">
          <a:avLst>
            <a:gd name="adj" fmla="val 10000"/>
          </a:avLst>
        </a:prstGeom>
        <a:solidFill>
          <a:srgbClr val="435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kern="1200" dirty="0">
              <a:latin typeface="Barlow Medium" panose="020B0604020202020204" charset="-70"/>
            </a:rPr>
            <a:t>Likumprojektu sagatavošana un virzīšana uz VSS, MKK, MK grozījumu apstiprināšana MK (līdz 2021.gada jūnijam)</a:t>
          </a:r>
          <a:endParaRPr lang="en-US" sz="1800" b="0" kern="1200" dirty="0">
            <a:latin typeface="Barlow Medium" panose="020B0604020202020204" charset="-70"/>
          </a:endParaRPr>
        </a:p>
      </dsp:txBody>
      <dsp:txXfrm>
        <a:off x="4023947" y="587596"/>
        <a:ext cx="2732398" cy="1599625"/>
      </dsp:txXfrm>
    </dsp:sp>
    <dsp:sp modelId="{AA2D4614-37E8-4F44-A6FF-4755017D559F}">
      <dsp:nvSpPr>
        <dsp:cNvPr id="0" name=""/>
        <dsp:cNvSpPr/>
      </dsp:nvSpPr>
      <dsp:spPr>
        <a:xfrm>
          <a:off x="7055323" y="1036249"/>
          <a:ext cx="600369" cy="702319"/>
        </a:xfrm>
        <a:prstGeom prst="rightArrow">
          <a:avLst>
            <a:gd name="adj1" fmla="val 60000"/>
            <a:gd name="adj2" fmla="val 50000"/>
          </a:avLst>
        </a:prstGeom>
        <a:solidFill>
          <a:srgbClr val="4350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0" kern="1200">
            <a:latin typeface="Barlow Medium" panose="00000600000000000000" pitchFamily="2" charset="0"/>
          </a:endParaRPr>
        </a:p>
      </dsp:txBody>
      <dsp:txXfrm>
        <a:off x="7055323" y="1176713"/>
        <a:ext cx="420258" cy="421391"/>
      </dsp:txXfrm>
    </dsp:sp>
    <dsp:sp modelId="{7E9C61A9-3820-4C0A-A617-BE39AB31D789}">
      <dsp:nvSpPr>
        <dsp:cNvPr id="0" name=""/>
        <dsp:cNvSpPr/>
      </dsp:nvSpPr>
      <dsp:spPr>
        <a:xfrm>
          <a:off x="7938886" y="537829"/>
          <a:ext cx="2831932" cy="1699159"/>
        </a:xfrm>
        <a:prstGeom prst="roundRect">
          <a:avLst>
            <a:gd name="adj" fmla="val 10000"/>
          </a:avLst>
        </a:prstGeom>
        <a:solidFill>
          <a:srgbClr val="435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latin typeface="Barlow Medium" panose="020B0604020202020204" charset="-70"/>
            </a:rPr>
            <a:t>Grozījumu apstiprināšana Saeimā (līdz 2021.gada oktobra beigām)</a:t>
          </a:r>
          <a:endParaRPr lang="en-US" sz="1800" b="0" kern="1200" dirty="0">
            <a:latin typeface="Barlow Medium" panose="020B0604020202020204" charset="-70"/>
          </a:endParaRPr>
        </a:p>
      </dsp:txBody>
      <dsp:txXfrm>
        <a:off x="7988653" y="587596"/>
        <a:ext cx="2732398" cy="1599625"/>
      </dsp:txXfrm>
    </dsp:sp>
    <dsp:sp modelId="{D7A9EB1F-71FC-4A16-BE53-55B97D128C35}">
      <dsp:nvSpPr>
        <dsp:cNvPr id="0" name=""/>
        <dsp:cNvSpPr/>
      </dsp:nvSpPr>
      <dsp:spPr>
        <a:xfrm rot="5400000">
          <a:off x="9054667" y="2435224"/>
          <a:ext cx="600369" cy="702319"/>
        </a:xfrm>
        <a:prstGeom prst="rightArrow">
          <a:avLst>
            <a:gd name="adj1" fmla="val 60000"/>
            <a:gd name="adj2" fmla="val 50000"/>
          </a:avLst>
        </a:prstGeom>
        <a:solidFill>
          <a:srgbClr val="4350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3000" kern="1200"/>
        </a:p>
      </dsp:txBody>
      <dsp:txXfrm rot="-5400000">
        <a:off x="9144157" y="2486199"/>
        <a:ext cx="421391" cy="420258"/>
      </dsp:txXfrm>
    </dsp:sp>
    <dsp:sp modelId="{8372A307-EB8D-484D-BAA3-1584430AF39E}">
      <dsp:nvSpPr>
        <dsp:cNvPr id="0" name=""/>
        <dsp:cNvSpPr/>
      </dsp:nvSpPr>
      <dsp:spPr>
        <a:xfrm>
          <a:off x="7938886" y="3369762"/>
          <a:ext cx="2831932" cy="1699159"/>
        </a:xfrm>
        <a:prstGeom prst="roundRect">
          <a:avLst>
            <a:gd name="adj" fmla="val 10000"/>
          </a:avLst>
        </a:prstGeom>
        <a:solidFill>
          <a:srgbClr val="4350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latin typeface="Barlow Medium" panose="020B0604020202020204" charset="-70"/>
            </a:rPr>
            <a:t>MK noteikumu apstiprināšana (2022.gada marts)</a:t>
          </a:r>
          <a:endParaRPr lang="en-US" sz="1800" b="0" kern="1200" dirty="0">
            <a:latin typeface="Barlow Medium" panose="020B0604020202020204" charset="-70"/>
          </a:endParaRPr>
        </a:p>
      </dsp:txBody>
      <dsp:txXfrm>
        <a:off x="7988653" y="3419529"/>
        <a:ext cx="2732398" cy="1599625"/>
      </dsp:txXfrm>
    </dsp:sp>
    <dsp:sp modelId="{D9E0A82F-EE38-4B61-BF96-CC3D6601E514}">
      <dsp:nvSpPr>
        <dsp:cNvPr id="0" name=""/>
        <dsp:cNvSpPr/>
      </dsp:nvSpPr>
      <dsp:spPr>
        <a:xfrm rot="10800000">
          <a:off x="7089306" y="3868182"/>
          <a:ext cx="600369" cy="702319"/>
        </a:xfrm>
        <a:prstGeom prst="rightArrow">
          <a:avLst>
            <a:gd name="adj1" fmla="val 60000"/>
            <a:gd name="adj2" fmla="val 50000"/>
          </a:avLst>
        </a:prstGeom>
        <a:solidFill>
          <a:srgbClr val="43505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3000" kern="1200"/>
        </a:p>
      </dsp:txBody>
      <dsp:txXfrm rot="10800000">
        <a:off x="7269417" y="4008646"/>
        <a:ext cx="420258" cy="421391"/>
      </dsp:txXfrm>
    </dsp:sp>
    <dsp:sp modelId="{E67A95B7-075A-4EAE-8B8A-55835F42A16C}">
      <dsp:nvSpPr>
        <dsp:cNvPr id="0" name=""/>
        <dsp:cNvSpPr/>
      </dsp:nvSpPr>
      <dsp:spPr>
        <a:xfrm>
          <a:off x="3974180" y="3369762"/>
          <a:ext cx="2831932" cy="1699159"/>
        </a:xfrm>
        <a:prstGeom prst="roundRect">
          <a:avLst>
            <a:gd name="adj" fmla="val 10000"/>
          </a:avLst>
        </a:prstGeom>
        <a:solidFill>
          <a:srgbClr val="4CA66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0" kern="1200" dirty="0">
              <a:latin typeface="Barlow Medium" panose="020B0604020202020204" charset="-70"/>
            </a:rPr>
            <a:t>Tekstila apsaimniekošanas sistēma sāk darbu (2023.gada 1.janvāris)</a:t>
          </a:r>
          <a:endParaRPr lang="en-US" sz="1800" b="0" kern="1200" dirty="0">
            <a:latin typeface="Barlow Medium" panose="020B0604020202020204" charset="-70"/>
          </a:endParaRPr>
        </a:p>
      </dsp:txBody>
      <dsp:txXfrm>
        <a:off x="4023947" y="3419529"/>
        <a:ext cx="2732398" cy="1599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DC4B7E5-A20B-F341-94EB-AAD1B35803D5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98D8D40-6823-0343-9A20-D94BC8CFF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4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6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lv-LV" sz="1300" dirty="0"/>
              <a:t>DRN objekts – tikai tekstila izstrādājumi (apģērbs, apavi, mājas tekstils). Auduma atgriezumus neiekļaujam kā DRN objektu, taču ar tiem varam pildīt savākšanas/reģenerācijas normas.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5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3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0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5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8D8D40-6823-0343-9A20-D94BC8CFF4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3EF5-757A-0C46-821B-81BDF4A8F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B2149-9DF8-9048-96D8-4D3A9E988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1A5DF-60B9-3E46-BA90-565ECE77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6A79-E525-E548-9429-0F7C9B18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D953F-744A-D04E-9AD0-E59D3B4B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0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3CB4-4CA6-784A-93B1-336944BD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BE1A7-4830-0246-8020-CBA667AB8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9A99E-8DCB-9249-8099-29A34736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21D3D-DA22-0843-BC37-C259611A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ED0A-CA18-4845-81FD-CF25F101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4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D53DC-257E-A749-8EE9-2191148AB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BA772-8BA0-6B4D-A41E-CE6F28338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73AE2-322B-BE46-A342-0E2EB890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A7F34-EA8C-9E4A-BDDE-DD3AA25F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E16B5-8528-1941-A388-4FF61513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8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art Basic slaids plu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>
          <a:xfrm>
            <a:off x="609600" y="114298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v-LV" dirty="0"/>
              <a:t>Teksta slaida virsraksts</a:t>
            </a:r>
            <a:endParaRPr lang="en-US" dirty="0"/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85994"/>
            <a:ext cx="10915688" cy="952505"/>
          </a:xfrm>
        </p:spPr>
        <p:txBody>
          <a:bodyPr anchor="t">
            <a:noAutofit/>
          </a:bodyPr>
          <a:lstStyle>
            <a:lvl1pPr marL="0" indent="0">
              <a:lnSpc>
                <a:spcPct val="112000"/>
              </a:lnSpc>
              <a:buNone/>
              <a:defRPr sz="2400" baseline="0">
                <a:solidFill>
                  <a:srgbClr val="43505E"/>
                </a:solidFill>
              </a:defRPr>
            </a:lvl1pPr>
            <a:lvl2pPr marL="0" indent="0">
              <a:lnSpc>
                <a:spcPct val="112000"/>
              </a:lnSpc>
              <a:buNone/>
              <a:defRPr sz="2400">
                <a:solidFill>
                  <a:srgbClr val="43505E"/>
                </a:solidFill>
              </a:defRPr>
            </a:lvl2pPr>
            <a:lvl3pPr marL="0" indent="0">
              <a:lnSpc>
                <a:spcPct val="112000"/>
              </a:lnSpc>
              <a:buNone/>
              <a:defRPr sz="2400">
                <a:solidFill>
                  <a:srgbClr val="43505E"/>
                </a:solidFill>
              </a:defRPr>
            </a:lvl3pPr>
            <a:lvl4pPr marL="0" indent="0">
              <a:lnSpc>
                <a:spcPct val="112000"/>
              </a:lnSpc>
              <a:buNone/>
              <a:defRPr sz="2400">
                <a:solidFill>
                  <a:srgbClr val="43505E"/>
                </a:solidFill>
              </a:defRPr>
            </a:lvl4pPr>
            <a:lvl5pPr marL="0" indent="0">
              <a:lnSpc>
                <a:spcPct val="112000"/>
              </a:lnSpc>
              <a:buNone/>
              <a:defRPr sz="2400">
                <a:solidFill>
                  <a:srgbClr val="43505E"/>
                </a:solidFill>
              </a:defRPr>
            </a:lvl5pPr>
          </a:lstStyle>
          <a:p>
            <a:pPr lvl="0"/>
            <a:r>
              <a:rPr lang="lv-LV" dirty="0"/>
              <a:t>Lorem ipsum dolor si atmet, teksts iet te. </a:t>
            </a:r>
            <a:r>
              <a:rPr lang="en-US" dirty="0" err="1"/>
              <a:t>Maksimums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lv-LV" dirty="0"/>
              <a:t>vās rindās šis teksts ir jāsaliek citādi būs ļoti par daudz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8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C0D0-9E79-5144-B2E2-CFE037D1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FF9D2-F65D-F241-8177-7160A1A0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5B22-8B5F-4C4F-89A6-EBD7A410B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7517C-7EA1-E644-9289-FAD0ECF0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4B1E5-81E8-A147-B39C-40D4BFEF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375C-6958-784A-9EDD-D14E12F7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0719D-865E-2E47-923F-B5B9FD9B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6E28D-808F-7A47-881C-821F0061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570BB-75BF-9340-B72C-D0A046A7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5AFA5-1BEE-2242-ACE5-A0F87133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3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A99F-BEA7-8D49-83D4-EDEF099A5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E5B4-5A41-204F-9821-37129159A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A05D6-EEFB-0445-9F84-8F9140928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E13F6-9077-2A47-BD86-B37B3DDC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8F30F-FD36-3046-B045-C5D94D99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4069C-2EAA-C249-9226-75CC05DB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1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A01F7-FFB9-A648-A131-E0FB97908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B406D-891D-E44E-99F7-E47C7DE92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C3C17-37A5-FC44-862D-FDFC47DF0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53DC2-DF91-924E-8DA8-7A0C3633D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562F0-6BB5-6A4F-A1FD-16847C5CA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BA7E40-C3B5-BC40-88AE-DAB2AA5E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5BF50-EE87-4947-B61B-287FC4AB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438543-36B5-3646-8174-65682940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6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0F5E-C60F-9A4A-8B10-DFD62412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2E80C-B1CE-3245-ACDC-21B4EDC0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6B0BD-6565-D646-963E-EBC55CB3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1C20F-9347-A24B-BCA9-0E65D525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6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7FE9F-8523-BC46-B2D6-553565E2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5211F-C498-7749-BF4F-AB173ED0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7EF48-90D6-024C-8908-8F06D5DC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EEBC-8481-3049-934D-C63C04C7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E80AC-BC23-2540-B797-5E8B99ADF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6483B-E3EE-C443-A2E2-6F922012D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0D886-E6E7-8446-B27D-93E191BE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30671-DF06-8A45-8E66-A411D1AD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DF9FC-5589-4B44-85B4-5E18C4E2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84076-1E78-DE4D-B1F0-34524EC87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FD79D-333F-774E-A1CA-ECF55DEB5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CCF3A-37A2-6646-BB14-74271BB00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09003-0801-8745-B952-6490CEE1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D734C-BD75-C244-8DBA-4F2EA7C10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48A2-CC7D-7847-950E-A46A8F2C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61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1AC52-5F83-1A4D-9F8C-74963AE6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BF86C-7FBE-DD42-889A-EC6B5B4F8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69A8B-1850-E847-9B74-8F9701D9D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A2865-516E-1040-BF87-C797E514BB87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81C2B-530D-CF4C-88A4-EEE66AA49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64681-A5DB-DB4A-9227-F9830D44D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E2063-8FE0-BA48-A9EA-E5180428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0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hippingstorm.com/en/list-of-weight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58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1.xml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48.svg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2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svg"/><Relationship Id="rId5" Type="http://schemas.openxmlformats.org/officeDocument/2006/relationships/image" Target="../media/image5.png"/><Relationship Id="rId4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6">
              <a:lumMod val="75000"/>
            </a:schemeClr>
          </a:fgClr>
          <a:bgClr>
            <a:srgbClr val="4CA66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9A272D-34ED-4EB1-89D8-8F7A8F9F7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51157">
            <a:off x="2523696" y="188355"/>
            <a:ext cx="7324725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28962" y="2478507"/>
            <a:ext cx="9693442" cy="3080084"/>
          </a:xfrm>
        </p:spPr>
        <p:txBody>
          <a:bodyPr>
            <a:noAutofit/>
          </a:bodyPr>
          <a:lstStyle/>
          <a:p>
            <a:r>
              <a:rPr lang="lv-LV" sz="7200" spc="-133" dirty="0">
                <a:solidFill>
                  <a:schemeClr val="bg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Tekstila atkritumi Latvijā</a:t>
            </a:r>
            <a:endParaRPr lang="en-US" sz="7200" spc="-133" dirty="0">
              <a:solidFill>
                <a:schemeClr val="bg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BB15B35-D8CD-4C86-8DA4-0D8085B0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55691">
            <a:off x="8712353" y="1666410"/>
            <a:ext cx="258637" cy="96223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4A57BB-2071-41B6-AA22-C5B8BE61B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25482">
            <a:off x="3639833" y="2275113"/>
            <a:ext cx="1124108" cy="10674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30DC6CC-09AD-4155-9D20-CB39D339A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2006">
            <a:off x="7455911" y="5242949"/>
            <a:ext cx="773739" cy="73477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95CC0-293A-4AB4-9F92-90663FA6BA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335147">
            <a:off x="2351951" y="1758826"/>
            <a:ext cx="722931" cy="106887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B8591C8-4D45-4F3C-8889-EF5611726D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702687">
            <a:off x="8206530" y="5025740"/>
            <a:ext cx="584273" cy="10266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F4766A3-5A45-4CBC-AC34-10201D6C2C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302463">
            <a:off x="7623135" y="1133764"/>
            <a:ext cx="946501" cy="156822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119B177-6F9E-4254-B2CE-AC29E28168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0984966">
            <a:off x="8459429" y="2359744"/>
            <a:ext cx="1478577" cy="11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B9C1DC-DAC8-4976-81E2-FEE2D39A463F}"/>
              </a:ext>
            </a:extLst>
          </p:cNvPr>
          <p:cNvSpPr txBox="1">
            <a:spLocks/>
          </p:cNvSpPr>
          <p:nvPr/>
        </p:nvSpPr>
        <p:spPr>
          <a:xfrm>
            <a:off x="587865" y="209245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Potenciālās apsaimniekošanas maksas RAS sistēmā/ DRN likmes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2EF6C3-A46F-4D65-A3BD-C529450F2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62887">
            <a:off x="569133" y="3195591"/>
            <a:ext cx="749446" cy="7117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BE24EBD-1D2E-4061-B875-355C2DD7C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984966">
            <a:off x="8828430" y="4380224"/>
            <a:ext cx="2392562" cy="18686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1EE7BD2-4F6C-41BF-A4C8-8DC62525E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491228">
            <a:off x="10478142" y="1681673"/>
            <a:ext cx="902960" cy="13350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7685547-C9EA-41EB-9F10-238F3C833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93059">
            <a:off x="1210169" y="3554738"/>
            <a:ext cx="539119" cy="9272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235728-3749-4811-BDBA-5B1D08B6E424}"/>
              </a:ext>
            </a:extLst>
          </p:cNvPr>
          <p:cNvGrpSpPr/>
          <p:nvPr/>
        </p:nvGrpSpPr>
        <p:grpSpPr>
          <a:xfrm>
            <a:off x="2232393" y="1968866"/>
            <a:ext cx="3071127" cy="2500635"/>
            <a:chOff x="2051062" y="1891882"/>
            <a:chExt cx="2224175" cy="16673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A0D417-3610-43AF-A447-BCE430666797}"/>
                </a:ext>
              </a:extLst>
            </p:cNvPr>
            <p:cNvSpPr/>
            <p:nvPr/>
          </p:nvSpPr>
          <p:spPr>
            <a:xfrm>
              <a:off x="2051062" y="1891882"/>
              <a:ext cx="2224175" cy="1667357"/>
            </a:xfrm>
            <a:prstGeom prst="rect">
              <a:avLst/>
            </a:prstGeom>
            <a:pattFill prst="pct5">
              <a:fgClr>
                <a:srgbClr val="008000"/>
              </a:fgClr>
              <a:bgClr>
                <a:schemeClr val="accent6">
                  <a:lumMod val="60000"/>
                  <a:lumOff val="40000"/>
                </a:schemeClr>
              </a:bgClr>
            </a:patt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315792"/>
                <a:satOff val="-13804"/>
                <a:lumOff val="376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3FDAC8-4933-4FAD-A71A-091232A0A46D}"/>
                </a:ext>
              </a:extLst>
            </p:cNvPr>
            <p:cNvSpPr txBox="1"/>
            <p:nvPr/>
          </p:nvSpPr>
          <p:spPr>
            <a:xfrm>
              <a:off x="2051062" y="1891882"/>
              <a:ext cx="2224175" cy="1667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b="0" kern="1200" dirty="0">
                <a:latin typeface="Barlow Medium" panose="000006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5D7C7C-542D-49D2-A56B-C68412410752}"/>
              </a:ext>
            </a:extLst>
          </p:cNvPr>
          <p:cNvGrpSpPr/>
          <p:nvPr/>
        </p:nvGrpSpPr>
        <p:grpSpPr>
          <a:xfrm>
            <a:off x="2655867" y="4748180"/>
            <a:ext cx="2224175" cy="1667357"/>
            <a:chOff x="4497655" y="1891882"/>
            <a:chExt cx="2224175" cy="16673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59A693-7672-4362-884E-7F80191FB5D0}"/>
                </a:ext>
              </a:extLst>
            </p:cNvPr>
            <p:cNvSpPr/>
            <p:nvPr/>
          </p:nvSpPr>
          <p:spPr>
            <a:xfrm>
              <a:off x="4497655" y="1891882"/>
              <a:ext cx="2224175" cy="166735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210528"/>
                <a:satOff val="-9203"/>
                <a:lumOff val="25121"/>
                <a:alphaOff val="0"/>
              </a:schemeClr>
            </a:fillRef>
            <a:effectRef idx="0">
              <a:schemeClr val="accent6">
                <a:shade val="50000"/>
                <a:hueOff val="210528"/>
                <a:satOff val="-9203"/>
                <a:lumOff val="251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F972E-91AB-46B8-A9A0-8CEF023EC111}"/>
                </a:ext>
              </a:extLst>
            </p:cNvPr>
            <p:cNvSpPr txBox="1"/>
            <p:nvPr/>
          </p:nvSpPr>
          <p:spPr>
            <a:xfrm>
              <a:off x="4497655" y="1891882"/>
              <a:ext cx="2224175" cy="1667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en-US" sz="1800" b="0" kern="1200" dirty="0">
                <a:latin typeface="Barlow Medium" panose="000006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C8A76-992E-4BE2-AE51-FCFDE1DA4CE8}"/>
              </a:ext>
            </a:extLst>
          </p:cNvPr>
          <p:cNvGrpSpPr/>
          <p:nvPr/>
        </p:nvGrpSpPr>
        <p:grpSpPr>
          <a:xfrm>
            <a:off x="6503012" y="1958755"/>
            <a:ext cx="3250588" cy="2595777"/>
            <a:chOff x="6944248" y="1891882"/>
            <a:chExt cx="2224175" cy="16673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B24A10-F1E5-4271-89AF-94F47FF4DD11}"/>
                </a:ext>
              </a:extLst>
            </p:cNvPr>
            <p:cNvSpPr/>
            <p:nvPr/>
          </p:nvSpPr>
          <p:spPr>
            <a:xfrm>
              <a:off x="6944248" y="1891882"/>
              <a:ext cx="2224175" cy="1667357"/>
            </a:xfrm>
            <a:prstGeom prst="rect">
              <a:avLst/>
            </a:prstGeom>
            <a:solidFill>
              <a:srgbClr val="43505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105264"/>
                <a:satOff val="-4601"/>
                <a:lumOff val="125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179516-3768-4E27-BA16-055AF2E4A0CD}"/>
                </a:ext>
              </a:extLst>
            </p:cNvPr>
            <p:cNvSpPr txBox="1"/>
            <p:nvPr/>
          </p:nvSpPr>
          <p:spPr>
            <a:xfrm>
              <a:off x="6944248" y="1891882"/>
              <a:ext cx="2224175" cy="16673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b="0" kern="1200" dirty="0">
                <a:latin typeface="Barlow Medium" panose="00000600000000000000" pitchFamily="2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182AF30-9475-49A7-8249-B6CD0215ED8D}"/>
              </a:ext>
            </a:extLst>
          </p:cNvPr>
          <p:cNvSpPr/>
          <p:nvPr/>
        </p:nvSpPr>
        <p:spPr>
          <a:xfrm>
            <a:off x="2304731" y="2138887"/>
            <a:ext cx="292644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sz="2400" b="1" dirty="0">
                <a:solidFill>
                  <a:schemeClr val="bg1"/>
                </a:solidFill>
                <a:latin typeface="Barlow Medium" panose="020B0604020202020204" charset="-70"/>
              </a:rPr>
              <a:t>Apsaimniekošanas </a:t>
            </a:r>
            <a:r>
              <a:rPr lang="lv-LV" sz="2400" dirty="0">
                <a:solidFill>
                  <a:schemeClr val="bg1"/>
                </a:solidFill>
                <a:latin typeface="Barlow Medium" panose="020B0604020202020204" charset="-70"/>
              </a:rPr>
              <a:t>maksa RAS sistēmā jauniem izstrādājumiem</a:t>
            </a:r>
            <a:endParaRPr lang="lv-LV" sz="2400" dirty="0">
              <a:solidFill>
                <a:schemeClr val="bg1"/>
              </a:solidFill>
              <a:latin typeface="Barlow Medium" panose="00000600000000000000" pitchFamily="2" charset="0"/>
            </a:endParaRPr>
          </a:p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sz="3000" b="1" dirty="0">
                <a:solidFill>
                  <a:schemeClr val="bg1"/>
                </a:solidFill>
                <a:latin typeface="Barlow Medium" panose="00000600000000000000" pitchFamily="2" charset="0"/>
              </a:rPr>
              <a:t>~ 150 EUR/tonnā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8A2173-F492-4D06-A0E8-91C7CA3F3CF8}"/>
              </a:ext>
            </a:extLst>
          </p:cNvPr>
          <p:cNvSpPr/>
          <p:nvPr/>
        </p:nvSpPr>
        <p:spPr>
          <a:xfrm>
            <a:off x="6665081" y="2147327"/>
            <a:ext cx="2926449" cy="282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sz="2400" b="1" dirty="0">
                <a:solidFill>
                  <a:schemeClr val="bg1"/>
                </a:solidFill>
                <a:latin typeface="Barlow Medium" panose="020B0604020202020204" charset="-70"/>
              </a:rPr>
              <a:t>Pilnais DRN</a:t>
            </a:r>
            <a:endParaRPr lang="lv-LV" sz="2400" dirty="0">
              <a:solidFill>
                <a:schemeClr val="bg1"/>
              </a:solidFill>
              <a:latin typeface="Barlow Medium" panose="00000600000000000000" pitchFamily="2" charset="0"/>
            </a:endParaRPr>
          </a:p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sz="2400" dirty="0">
                <a:solidFill>
                  <a:schemeClr val="bg1"/>
                </a:solidFill>
                <a:latin typeface="Barlow Medium" panose="00000600000000000000" pitchFamily="2" charset="0"/>
              </a:rPr>
              <a:t>importētajiem lietotajiem izstrādājumiem</a:t>
            </a:r>
          </a:p>
          <a:p>
            <a:pPr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sz="3000" b="1" dirty="0">
                <a:solidFill>
                  <a:schemeClr val="bg1"/>
                </a:solidFill>
                <a:latin typeface="Barlow Medium" panose="00000600000000000000" pitchFamily="2" charset="0"/>
              </a:rPr>
              <a:t>~ 500 EUR/tonnā</a:t>
            </a:r>
          </a:p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endParaRPr lang="lv-LV" sz="2400" dirty="0">
              <a:solidFill>
                <a:schemeClr val="bg1"/>
              </a:solidFill>
              <a:latin typeface="Barlow Medium" panose="000006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4F4DCA-8632-4702-BAFE-AAC6EBD63691}"/>
              </a:ext>
            </a:extLst>
          </p:cNvPr>
          <p:cNvSpPr/>
          <p:nvPr/>
        </p:nvSpPr>
        <p:spPr>
          <a:xfrm>
            <a:off x="2748927" y="5258692"/>
            <a:ext cx="203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dirty="0">
                <a:solidFill>
                  <a:schemeClr val="bg1"/>
                </a:solidFill>
                <a:latin typeface="Barlow Medium" panose="020B0604020202020204" charset="-70"/>
              </a:rPr>
              <a:t>17 820 tonnas jeb 2,67 milj. EUR</a:t>
            </a:r>
            <a:endParaRPr lang="lv-LV" dirty="0">
              <a:solidFill>
                <a:schemeClr val="bg1"/>
              </a:solidFill>
              <a:latin typeface="Barlow Medium" panose="000006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ACE737-49D0-4AF5-9B7A-06F4CBDA46DC}"/>
              </a:ext>
            </a:extLst>
          </p:cNvPr>
          <p:cNvGrpSpPr/>
          <p:nvPr/>
        </p:nvGrpSpPr>
        <p:grpSpPr>
          <a:xfrm>
            <a:off x="7058291" y="4748180"/>
            <a:ext cx="2224175" cy="1667357"/>
            <a:chOff x="827765" y="2107"/>
            <a:chExt cx="2224175" cy="1667357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2B07AD-1BB4-476B-837E-F632B730505D}"/>
                </a:ext>
              </a:extLst>
            </p:cNvPr>
            <p:cNvSpPr/>
            <p:nvPr/>
          </p:nvSpPr>
          <p:spPr>
            <a:xfrm>
              <a:off x="827765" y="2107"/>
              <a:ext cx="2224175" cy="166735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8DCB76-3091-4D16-AEC9-E1FA1F01F804}"/>
                </a:ext>
              </a:extLst>
            </p:cNvPr>
            <p:cNvSpPr txBox="1"/>
            <p:nvPr/>
          </p:nvSpPr>
          <p:spPr>
            <a:xfrm>
              <a:off x="827765" y="2107"/>
              <a:ext cx="2224175" cy="16673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1800" b="0" kern="1200" dirty="0">
                  <a:latin typeface="Barlow Medium" panose="00000600000000000000" pitchFamily="2" charset="0"/>
                </a:rPr>
                <a:t>9 180 tonnas jeb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1800" b="0" kern="1200" dirty="0">
                  <a:latin typeface="Barlow Medium" panose="00000600000000000000" pitchFamily="2" charset="0"/>
                </a:rPr>
                <a:t>4,58 milj. EUR</a:t>
              </a:r>
              <a:endParaRPr lang="en-US" sz="1800" b="0" kern="1200" dirty="0">
                <a:latin typeface="Barlow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53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1957BA-B265-48D3-BD16-439F3D2B9730}"/>
              </a:ext>
            </a:extLst>
          </p:cNvPr>
          <p:cNvSpPr/>
          <p:nvPr/>
        </p:nvSpPr>
        <p:spPr>
          <a:xfrm>
            <a:off x="317148" y="6254234"/>
            <a:ext cx="7061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>
                <a:solidFill>
                  <a:srgbClr val="4CA66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Avots izstrādājumu svaram</a:t>
            </a:r>
            <a:r>
              <a:rPr lang="lv-LV" u="sng" dirty="0">
                <a:solidFill>
                  <a:srgbClr val="4CA66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https://shippingstorm.com/en/list-of-weight/</a:t>
            </a:r>
            <a:endParaRPr lang="lv-LV" u="sng" dirty="0">
              <a:solidFill>
                <a:srgbClr val="4CA66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51C15FC-9061-49D3-9C45-9FDA72108431}"/>
              </a:ext>
            </a:extLst>
          </p:cNvPr>
          <p:cNvSpPr txBox="1">
            <a:spLocks/>
          </p:cNvSpPr>
          <p:nvPr/>
        </p:nvSpPr>
        <p:spPr>
          <a:xfrm>
            <a:off x="587865" y="209245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Potenciālā ietekme uz apģērbu cenām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FC6444-7F86-41A9-8D4A-7559C90A6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432718"/>
              </p:ext>
            </p:extLst>
          </p:nvPr>
        </p:nvGraphicFramePr>
        <p:xfrm>
          <a:off x="894735" y="1608047"/>
          <a:ext cx="10473424" cy="421065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317616">
                  <a:extLst>
                    <a:ext uri="{9D8B030D-6E8A-4147-A177-3AD203B41FA5}">
                      <a16:colId xmlns:a16="http://schemas.microsoft.com/office/drawing/2014/main" val="912674498"/>
                    </a:ext>
                  </a:extLst>
                </a:gridCol>
                <a:gridCol w="2051936">
                  <a:extLst>
                    <a:ext uri="{9D8B030D-6E8A-4147-A177-3AD203B41FA5}">
                      <a16:colId xmlns:a16="http://schemas.microsoft.com/office/drawing/2014/main" val="1944053835"/>
                    </a:ext>
                  </a:extLst>
                </a:gridCol>
                <a:gridCol w="2051936">
                  <a:extLst>
                    <a:ext uri="{9D8B030D-6E8A-4147-A177-3AD203B41FA5}">
                      <a16:colId xmlns:a16="http://schemas.microsoft.com/office/drawing/2014/main" val="268351212"/>
                    </a:ext>
                  </a:extLst>
                </a:gridCol>
                <a:gridCol w="2051936">
                  <a:extLst>
                    <a:ext uri="{9D8B030D-6E8A-4147-A177-3AD203B41FA5}">
                      <a16:colId xmlns:a16="http://schemas.microsoft.com/office/drawing/2014/main" val="308888658"/>
                    </a:ext>
                  </a:extLst>
                </a:gridCol>
              </a:tblGrid>
              <a:tr h="713547">
                <a:tc rowSpan="2">
                  <a:txBody>
                    <a:bodyPr/>
                    <a:lstStyle/>
                    <a:p>
                      <a:pPr algn="l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Izstrādājumu piemēri: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Svars (kg)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Jaunam</a:t>
                      </a:r>
                    </a:p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 EUR/t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Lietotam</a:t>
                      </a:r>
                    </a:p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 EUR/t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669856"/>
                  </a:ext>
                </a:extLst>
              </a:tr>
              <a:tr h="578268">
                <a:tc vMerge="1">
                  <a:txBody>
                    <a:bodyPr/>
                    <a:lstStyle/>
                    <a:p>
                      <a:pPr algn="l" fontAlgn="b"/>
                      <a:endParaRPr lang="lv-LV" sz="24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EUR</a:t>
                      </a:r>
                      <a:endParaRPr lang="lv-LV" sz="2400" b="1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50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311428"/>
                  </a:ext>
                </a:extLst>
              </a:tr>
              <a:tr h="578268">
                <a:tc>
                  <a:txBody>
                    <a:bodyPr/>
                    <a:lstStyle/>
                    <a:p>
                      <a:pPr algn="l" fontAlgn="b"/>
                      <a:r>
                        <a:rPr lang="lv-LV" sz="2200" u="none" strike="noStrike" dirty="0">
                          <a:effectLst/>
                        </a:rPr>
                        <a:t>Sieviešu svārki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0,25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>
                          <a:effectLst/>
                        </a:rPr>
                        <a:t>0,0375</a:t>
                      </a:r>
                      <a:endParaRPr lang="lv-LV" sz="2200" b="0" i="0" u="none" strike="noStrike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0,125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589198"/>
                  </a:ext>
                </a:extLst>
              </a:tr>
              <a:tr h="578268">
                <a:tc>
                  <a:txBody>
                    <a:bodyPr/>
                    <a:lstStyle/>
                    <a:p>
                      <a:pPr algn="l" fontAlgn="b"/>
                      <a:r>
                        <a:rPr lang="lv-LV" sz="2200" u="none" strike="noStrike" dirty="0">
                          <a:effectLst/>
                        </a:rPr>
                        <a:t>Vīriešu bikses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0,7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0,105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>
                          <a:effectLst/>
                        </a:rPr>
                        <a:t>0,35</a:t>
                      </a:r>
                      <a:endParaRPr lang="lv-LV" sz="2200" b="0" i="0" u="none" strike="noStrike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301423"/>
                  </a:ext>
                </a:extLst>
              </a:tr>
              <a:tr h="578268">
                <a:tc>
                  <a:txBody>
                    <a:bodyPr/>
                    <a:lstStyle/>
                    <a:p>
                      <a:pPr algn="l" fontAlgn="b"/>
                      <a:r>
                        <a:rPr lang="lv-LV" sz="2200" u="none" strike="noStrike" dirty="0">
                          <a:effectLst/>
                        </a:rPr>
                        <a:t>Vīriešu T-krekls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0,25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0,0375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0,125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418440"/>
                  </a:ext>
                </a:extLst>
              </a:tr>
              <a:tr h="578268">
                <a:tc>
                  <a:txBody>
                    <a:bodyPr/>
                    <a:lstStyle/>
                    <a:p>
                      <a:pPr algn="l" fontAlgn="b"/>
                      <a:r>
                        <a:rPr lang="lv-LV" sz="2200" u="none" strike="noStrike" dirty="0">
                          <a:effectLst/>
                        </a:rPr>
                        <a:t>Vīriešu džemperis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0,6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0,09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0,3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4031093"/>
                  </a:ext>
                </a:extLst>
              </a:tr>
              <a:tr h="578268">
                <a:tc>
                  <a:txBody>
                    <a:bodyPr/>
                    <a:lstStyle/>
                    <a:p>
                      <a:pPr algn="l" fontAlgn="b"/>
                      <a:r>
                        <a:rPr lang="lv-LV" sz="2200" u="none" strike="noStrike">
                          <a:effectLst/>
                        </a:rPr>
                        <a:t>Ziemas jaka/mētelis</a:t>
                      </a:r>
                      <a:endParaRPr lang="lv-LV" sz="2200" b="0" i="0" u="none" strike="noStrike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2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0,3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2200" u="none" strike="noStrike" dirty="0">
                          <a:effectLst/>
                        </a:rPr>
                        <a:t>1</a:t>
                      </a:r>
                      <a:endParaRPr lang="lv-LV" sz="2200" b="0" i="0" u="none" strike="noStrike" dirty="0">
                        <a:solidFill>
                          <a:schemeClr val="bg1"/>
                        </a:solidFill>
                        <a:effectLst/>
                        <a:latin typeface="Barlow Medium" panose="020B0604020202020204" charset="-7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757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6157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279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2">
              <a:lumMod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6C1067-3A11-4C9C-ACA8-84F1101ED071}"/>
              </a:ext>
            </a:extLst>
          </p:cNvPr>
          <p:cNvSpPr txBox="1">
            <a:spLocks/>
          </p:cNvSpPr>
          <p:nvPr/>
        </p:nvSpPr>
        <p:spPr>
          <a:xfrm>
            <a:off x="705852" y="425917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72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Ziedojumi/ labdarība</a:t>
            </a:r>
            <a:endParaRPr lang="en-US" sz="72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6AB2ECA-8FC5-4136-BFD6-B4BCC02A3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868039"/>
              </p:ext>
            </p:extLst>
          </p:nvPr>
        </p:nvGraphicFramePr>
        <p:xfrm>
          <a:off x="571461" y="1664962"/>
          <a:ext cx="11219486" cy="3076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7C0D9DBD-43CB-4B42-93BE-ACE4DD3E8E19}"/>
              </a:ext>
            </a:extLst>
          </p:cNvPr>
          <p:cNvGrpSpPr/>
          <p:nvPr/>
        </p:nvGrpSpPr>
        <p:grpSpPr>
          <a:xfrm>
            <a:off x="1790781" y="4492978"/>
            <a:ext cx="4390423" cy="1722702"/>
            <a:chOff x="8608545" y="195947"/>
            <a:chExt cx="2607653" cy="2282177"/>
          </a:xfrm>
          <a:solidFill>
            <a:srgbClr val="4CA66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128A38-7FDB-4FED-BFD6-4B60FEA70C47}"/>
                </a:ext>
              </a:extLst>
            </p:cNvPr>
            <p:cNvSpPr/>
            <p:nvPr/>
          </p:nvSpPr>
          <p:spPr>
            <a:xfrm>
              <a:off x="8608545" y="195947"/>
              <a:ext cx="2607653" cy="2282177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2892CD-9576-4CFA-BD38-1A4E5DB5A869}"/>
                </a:ext>
              </a:extLst>
            </p:cNvPr>
            <p:cNvSpPr txBox="1"/>
            <p:nvPr/>
          </p:nvSpPr>
          <p:spPr>
            <a:xfrm>
              <a:off x="8608545" y="195947"/>
              <a:ext cx="2607653" cy="228217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2400" b="0" kern="1200" dirty="0">
                  <a:latin typeface="Barlow Medium" panose="00000600000000000000" pitchFamily="2" charset="0"/>
                </a:rPr>
                <a:t>Ziedojuma tekstila apjoma reģistrācija, realizācijas uzraudzība.</a:t>
              </a:r>
              <a:endParaRPr lang="en-US" sz="2400" b="0" kern="1200" dirty="0">
                <a:latin typeface="Barlow Medium" panose="000006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B3E663-5704-49E3-ABFD-3F8C18988E8D}"/>
              </a:ext>
            </a:extLst>
          </p:cNvPr>
          <p:cNvGrpSpPr/>
          <p:nvPr/>
        </p:nvGrpSpPr>
        <p:grpSpPr>
          <a:xfrm>
            <a:off x="6654840" y="4492978"/>
            <a:ext cx="4390423" cy="1722702"/>
            <a:chOff x="4305916" y="2738889"/>
            <a:chExt cx="2607653" cy="1564592"/>
          </a:xfrm>
          <a:solidFill>
            <a:srgbClr val="377947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AA4F5A-3679-4FE3-A873-76C8986BB5BA}"/>
                </a:ext>
              </a:extLst>
            </p:cNvPr>
            <p:cNvSpPr/>
            <p:nvPr/>
          </p:nvSpPr>
          <p:spPr>
            <a:xfrm>
              <a:off x="4305916" y="2738889"/>
              <a:ext cx="2607653" cy="156459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1195FA-125E-41A1-9B6D-7EA6CB69F279}"/>
                </a:ext>
              </a:extLst>
            </p:cNvPr>
            <p:cNvSpPr txBox="1"/>
            <p:nvPr/>
          </p:nvSpPr>
          <p:spPr>
            <a:xfrm>
              <a:off x="4305916" y="2738889"/>
              <a:ext cx="2607653" cy="15645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2400" b="0" kern="1200" dirty="0">
                  <a:latin typeface="Barlow Medium" panose="00000600000000000000" pitchFamily="2" charset="0"/>
                </a:rPr>
                <a:t>Pilna DRN nodokļa nomaksa tekstila pārdošanas brīdī </a:t>
              </a:r>
              <a:endParaRPr lang="en-US" sz="2400" b="0" kern="1200" dirty="0">
                <a:latin typeface="Barlow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399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BB15B35-D8CD-4C86-8DA4-0D8085B0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1998">
            <a:off x="9141679" y="1232931"/>
            <a:ext cx="258637" cy="96223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4A57BB-2071-41B6-AA22-C5B8BE61B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62887">
            <a:off x="1172199" y="4198679"/>
            <a:ext cx="749446" cy="7117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119B177-6F9E-4254-B2CE-AC29E2816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84966">
            <a:off x="6516721" y="1362419"/>
            <a:ext cx="2392562" cy="1868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C172141-8779-4C76-B5E6-507A1A61D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57569">
            <a:off x="3731655" y="1673474"/>
            <a:ext cx="1129889" cy="10729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C07A70F-FA6F-41B2-802A-EAE51AB77A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491228">
            <a:off x="10478142" y="1681673"/>
            <a:ext cx="902960" cy="133505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F25A5D-96BB-4C0C-8A45-C474BA6AA4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93059">
            <a:off x="1916170" y="4542013"/>
            <a:ext cx="539119" cy="9272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FB8A6E-5ABE-4086-A867-DB18C745EFB0}"/>
              </a:ext>
            </a:extLst>
          </p:cNvPr>
          <p:cNvSpPr txBox="1"/>
          <p:nvPr/>
        </p:nvSpPr>
        <p:spPr>
          <a:xfrm>
            <a:off x="908115" y="2465445"/>
            <a:ext cx="3327662" cy="1908545"/>
          </a:xfrm>
          <a:prstGeom prst="rect">
            <a:avLst/>
          </a:prstGeom>
          <a:solidFill>
            <a:srgbClr val="43505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b="1" kern="1200" dirty="0">
                <a:latin typeface="Barlow Medium" panose="020B0604020202020204" charset="-70"/>
              </a:rPr>
              <a:t>Obligāti</a:t>
            </a:r>
            <a:r>
              <a:rPr lang="lv-LV" kern="1200" dirty="0">
                <a:latin typeface="Barlow Black" panose="00000A00000000000000" pitchFamily="2" charset="0"/>
              </a:rPr>
              <a:t> </a:t>
            </a:r>
            <a:r>
              <a:rPr lang="lv-LV" dirty="0">
                <a:latin typeface="Barlow Medium" panose="00000600000000000000" pitchFamily="2" charset="0"/>
              </a:rPr>
              <a:t>noteikts</a:t>
            </a:r>
            <a:r>
              <a:rPr lang="lv-LV" kern="1200" dirty="0">
                <a:latin typeface="Barlow Medium" panose="00000600000000000000" pitchFamily="2" charset="0"/>
              </a:rPr>
              <a:t> no mājsaimniecībām savācamais tekstila apjoms (50-70% robežās)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EE490-04C8-44DD-A3C7-CD235D10293C}"/>
              </a:ext>
            </a:extLst>
          </p:cNvPr>
          <p:cNvGrpSpPr/>
          <p:nvPr/>
        </p:nvGrpSpPr>
        <p:grpSpPr>
          <a:xfrm>
            <a:off x="4385340" y="2471886"/>
            <a:ext cx="3327662" cy="1908545"/>
            <a:chOff x="3209" y="33205"/>
            <a:chExt cx="2612229" cy="1908545"/>
          </a:xfrm>
          <a:solidFill>
            <a:srgbClr val="4CA66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3A3FBF-2EBA-4EEC-B907-9ED664440FFF}"/>
                </a:ext>
              </a:extLst>
            </p:cNvPr>
            <p:cNvSpPr/>
            <p:nvPr/>
          </p:nvSpPr>
          <p:spPr>
            <a:xfrm>
              <a:off x="3209" y="33205"/>
              <a:ext cx="2545909" cy="190854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7E6669-8B87-407B-9953-1C20705E5FDC}"/>
                </a:ext>
              </a:extLst>
            </p:cNvPr>
            <p:cNvSpPr txBox="1"/>
            <p:nvPr/>
          </p:nvSpPr>
          <p:spPr>
            <a:xfrm>
              <a:off x="3209" y="33205"/>
              <a:ext cx="2612229" cy="19085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kern="1200" dirty="0">
                  <a:latin typeface="Barlow Medium" panose="00000600000000000000" pitchFamily="2" charset="0"/>
                </a:rPr>
                <a:t>Noteikta maksimālā robeža/ īpatsvars noglabāšanai poligonā </a:t>
              </a:r>
              <a:r>
                <a:rPr lang="lv-LV" dirty="0">
                  <a:latin typeface="Barlow Medium" panose="020B0604020202020204" charset="-70"/>
                </a:rPr>
                <a:t>(</a:t>
              </a:r>
              <a:r>
                <a:rPr lang="lv-LV" kern="1200" dirty="0">
                  <a:latin typeface="Barlow Black" panose="00000A00000000000000" pitchFamily="2" charset="0"/>
                </a:rPr>
                <a:t>50%</a:t>
              </a:r>
              <a:r>
                <a:rPr lang="lv-LV" kern="1200" dirty="0">
                  <a:latin typeface="Barlow Medium" panose="00000600000000000000" pitchFamily="2" charset="0"/>
                </a:rPr>
                <a:t> sākotnēji un pakāpeniski samazinot)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AE013E-6681-47E9-80FC-E803C873FFAA}"/>
              </a:ext>
            </a:extLst>
          </p:cNvPr>
          <p:cNvGrpSpPr/>
          <p:nvPr/>
        </p:nvGrpSpPr>
        <p:grpSpPr>
          <a:xfrm>
            <a:off x="7862565" y="2482430"/>
            <a:ext cx="3327662" cy="1908545"/>
            <a:chOff x="3209" y="33205"/>
            <a:chExt cx="2612229" cy="1908545"/>
          </a:xfrm>
          <a:solidFill>
            <a:srgbClr val="00800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5A2B4B-69AB-4154-BFA4-262456726005}"/>
                </a:ext>
              </a:extLst>
            </p:cNvPr>
            <p:cNvSpPr/>
            <p:nvPr/>
          </p:nvSpPr>
          <p:spPr>
            <a:xfrm>
              <a:off x="3209" y="33205"/>
              <a:ext cx="2545909" cy="190854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7884A5-C041-4B8E-A633-3D4981CBCA18}"/>
                </a:ext>
              </a:extLst>
            </p:cNvPr>
            <p:cNvSpPr txBox="1"/>
            <p:nvPr/>
          </p:nvSpPr>
          <p:spPr>
            <a:xfrm>
              <a:off x="3209" y="33205"/>
              <a:ext cx="2612229" cy="19085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dirty="0">
                  <a:latin typeface="Barlow Medium" panose="00000600000000000000" pitchFamily="2" charset="0"/>
                </a:rPr>
                <a:t>Definēts  apjoms, no kura ražotājs/tirgotājs kļūst par DRN maksātāju </a:t>
              </a:r>
              <a:endParaRPr lang="lv-LV" kern="1200" dirty="0">
                <a:latin typeface="Barlow Medium" panose="00000600000000000000" pitchFamily="2" charset="0"/>
              </a:endParaRPr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98AECE9E-2B22-4E93-83AB-49C059022BAD}"/>
              </a:ext>
            </a:extLst>
          </p:cNvPr>
          <p:cNvSpPr txBox="1">
            <a:spLocks/>
          </p:cNvSpPr>
          <p:nvPr/>
        </p:nvSpPr>
        <p:spPr>
          <a:xfrm>
            <a:off x="587865" y="209245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Regulējumā jāiekļauj: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1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62825B8-58B5-4A07-ACF8-A170A763A2C0}"/>
              </a:ext>
            </a:extLst>
          </p:cNvPr>
          <p:cNvSpPr txBox="1">
            <a:spLocks/>
          </p:cNvSpPr>
          <p:nvPr/>
        </p:nvSpPr>
        <p:spPr>
          <a:xfrm>
            <a:off x="705852" y="188851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72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Iespējamais laika plāns </a:t>
            </a:r>
            <a:endParaRPr lang="en-US" sz="72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1D453F-3DC2-4F76-B6E0-FC675179A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848751"/>
              </p:ext>
            </p:extLst>
          </p:nvPr>
        </p:nvGraphicFramePr>
        <p:xfrm>
          <a:off x="628650" y="1581150"/>
          <a:ext cx="10780294" cy="560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198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C143E-BA35-DE4E-85D2-AC1C9CBE0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54E1C-D474-44AC-BAFB-9550661FE188}"/>
              </a:ext>
            </a:extLst>
          </p:cNvPr>
          <p:cNvSpPr txBox="1"/>
          <p:nvPr/>
        </p:nvSpPr>
        <p:spPr>
          <a:xfrm>
            <a:off x="1792705" y="1997242"/>
            <a:ext cx="8662737" cy="2899611"/>
          </a:xfrm>
          <a:prstGeom prst="rect">
            <a:avLst/>
          </a:prstGeom>
          <a:pattFill prst="wdUpDiag">
            <a:fgClr>
              <a:srgbClr val="008000"/>
            </a:fgClr>
            <a:bgClr>
              <a:srgbClr val="4CA661"/>
            </a:bgClr>
          </a:patt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sz="4500" kern="1200" dirty="0">
                <a:latin typeface="Barlow Black" panose="00000A00000000000000" pitchFamily="2" charset="0"/>
              </a:rPr>
              <a:t>LIKSIM SPĒKUS KOPĀ, </a:t>
            </a:r>
            <a:br>
              <a:rPr lang="lv-LV" sz="4500" kern="1200" dirty="0">
                <a:latin typeface="Barlow Black" panose="00000A00000000000000" pitchFamily="2" charset="0"/>
              </a:rPr>
            </a:br>
            <a:r>
              <a:rPr lang="lv-LV" sz="4500" kern="1200" dirty="0">
                <a:latin typeface="Barlow Medium" panose="00000600000000000000" pitchFamily="2" charset="0"/>
              </a:rPr>
              <a:t>BET ATKRITUMUS ATSEVIŠĶI!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1830E5-068E-4636-B60B-B46711947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55691">
            <a:off x="9481563" y="1545878"/>
            <a:ext cx="258637" cy="96223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89DB27F-CA34-4E59-AC71-AEC42115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25482">
            <a:off x="3381381" y="1464143"/>
            <a:ext cx="1124108" cy="10674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12C12DF-80F3-4F14-B882-34936E688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22006">
            <a:off x="6023206" y="4545604"/>
            <a:ext cx="969630" cy="9208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95BCB38-74EA-4F4F-8EC2-B73A4DE02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335147">
            <a:off x="2351950" y="1176240"/>
            <a:ext cx="722931" cy="106887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D94A107-0E66-43B9-BEDF-E8CA79310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702687">
            <a:off x="7120687" y="4450413"/>
            <a:ext cx="732196" cy="128657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0570EED-89CB-4B61-BB5F-43F02C191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302463">
            <a:off x="8392345" y="1013232"/>
            <a:ext cx="946501" cy="15682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15295BA-3B24-435E-B3A6-153FE187B0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984966">
            <a:off x="9595557" y="2150760"/>
            <a:ext cx="1215430" cy="9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BB15B35-D8CD-4C86-8DA4-0D8085B0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1998">
            <a:off x="9141679" y="1232931"/>
            <a:ext cx="258637" cy="96223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4A57BB-2071-41B6-AA22-C5B8BE61B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62887">
            <a:off x="1172199" y="4198679"/>
            <a:ext cx="749446" cy="7117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119B177-6F9E-4254-B2CE-AC29E2816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84966">
            <a:off x="6507019" y="1057989"/>
            <a:ext cx="2392562" cy="1868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C172141-8779-4C76-B5E6-507A1A61D6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57569">
            <a:off x="3731655" y="1673474"/>
            <a:ext cx="1129889" cy="10729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C07A70F-FA6F-41B2-802A-EAE51AB77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491228">
            <a:off x="10478142" y="1681673"/>
            <a:ext cx="902960" cy="133505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F25A5D-96BB-4C0C-8A45-C474BA6AA4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93059">
            <a:off x="1916170" y="4542013"/>
            <a:ext cx="539119" cy="927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A8D1B5-6FB2-418F-AC0B-06E9EF2D2BC7}"/>
              </a:ext>
            </a:extLst>
          </p:cNvPr>
          <p:cNvSpPr txBox="1"/>
          <p:nvPr/>
        </p:nvSpPr>
        <p:spPr>
          <a:xfrm>
            <a:off x="2444416" y="6022683"/>
            <a:ext cx="7279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Avots: Eiropas Vides aģentūra,  UNEP un Ellen MacArthur Foundation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FB8A6E-5ABE-4086-A867-DB18C745EFB0}"/>
              </a:ext>
            </a:extLst>
          </p:cNvPr>
          <p:cNvSpPr txBox="1"/>
          <p:nvPr/>
        </p:nvSpPr>
        <p:spPr>
          <a:xfrm>
            <a:off x="908115" y="2465445"/>
            <a:ext cx="3327662" cy="1908545"/>
          </a:xfrm>
          <a:prstGeom prst="rect">
            <a:avLst/>
          </a:prstGeom>
          <a:solidFill>
            <a:srgbClr val="43505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kern="1200" dirty="0">
                <a:latin typeface="Barlow Black" panose="00000A00000000000000" pitchFamily="2" charset="0"/>
              </a:rPr>
              <a:t>Pasaulē  87% </a:t>
            </a:r>
            <a:r>
              <a:rPr lang="lv-LV" kern="1200" dirty="0">
                <a:latin typeface="Barlow Medium" panose="00000600000000000000" pitchFamily="2" charset="0"/>
              </a:rPr>
              <a:t>no visiem tekstilizstrādājumiem nonāk </a:t>
            </a:r>
            <a:r>
              <a:rPr lang="lv-LV" kern="1200" dirty="0">
                <a:latin typeface="Barlow Black" panose="00000A00000000000000" pitchFamily="2" charset="0"/>
              </a:rPr>
              <a:t>atkritumu poligonos </a:t>
            </a:r>
            <a:r>
              <a:rPr lang="lv-LV" kern="1200" dirty="0">
                <a:latin typeface="Barlow Medium" panose="00000600000000000000" pitchFamily="2" charset="0"/>
              </a:rPr>
              <a:t>– tiek aprakti  vai sadedzināti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EE490-04C8-44DD-A3C7-CD235D10293C}"/>
              </a:ext>
            </a:extLst>
          </p:cNvPr>
          <p:cNvGrpSpPr/>
          <p:nvPr/>
        </p:nvGrpSpPr>
        <p:grpSpPr>
          <a:xfrm>
            <a:off x="4385340" y="2471886"/>
            <a:ext cx="3327662" cy="1908545"/>
            <a:chOff x="3209" y="33205"/>
            <a:chExt cx="2612229" cy="1908545"/>
          </a:xfrm>
          <a:solidFill>
            <a:srgbClr val="4CA66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3A3FBF-2EBA-4EEC-B907-9ED664440FFF}"/>
                </a:ext>
              </a:extLst>
            </p:cNvPr>
            <p:cNvSpPr/>
            <p:nvPr/>
          </p:nvSpPr>
          <p:spPr>
            <a:xfrm>
              <a:off x="3209" y="33205"/>
              <a:ext cx="2545909" cy="190854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7E6669-8B87-407B-9953-1C20705E5FDC}"/>
                </a:ext>
              </a:extLst>
            </p:cNvPr>
            <p:cNvSpPr txBox="1"/>
            <p:nvPr/>
          </p:nvSpPr>
          <p:spPr>
            <a:xfrm>
              <a:off x="3209" y="33205"/>
              <a:ext cx="2612229" cy="19085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kern="1200" dirty="0">
                  <a:latin typeface="Barlow Medium" panose="00000600000000000000" pitchFamily="2" charset="0"/>
                </a:rPr>
                <a:t>Tikai </a:t>
              </a:r>
              <a:r>
                <a:rPr lang="lv-LV" kern="1200" dirty="0">
                  <a:latin typeface="Barlow Black" panose="00000A00000000000000" pitchFamily="2" charset="0"/>
                </a:rPr>
                <a:t>15–20%</a:t>
              </a:r>
              <a:r>
                <a:rPr lang="lv-LV" kern="1200" dirty="0">
                  <a:latin typeface="Barlow Medium" panose="00000600000000000000" pitchFamily="2" charset="0"/>
                </a:rPr>
                <a:t> apģērba tiek savākti </a:t>
              </a:r>
              <a:r>
                <a:rPr lang="lv-LV" kern="1200" dirty="0">
                  <a:latin typeface="Barlow Black" panose="00000A00000000000000" pitchFamily="2" charset="0"/>
                </a:rPr>
                <a:t>atkārtotai izmantošanai </a:t>
              </a:r>
              <a:r>
                <a:rPr lang="lv-LV" kern="1200" dirty="0">
                  <a:latin typeface="Barlow Medium" panose="00000600000000000000" pitchFamily="2" charset="0"/>
                </a:rPr>
                <a:t>vai pārstrādei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AE013E-6681-47E9-80FC-E803C873FFAA}"/>
              </a:ext>
            </a:extLst>
          </p:cNvPr>
          <p:cNvGrpSpPr/>
          <p:nvPr/>
        </p:nvGrpSpPr>
        <p:grpSpPr>
          <a:xfrm>
            <a:off x="7862565" y="2482430"/>
            <a:ext cx="3327662" cy="1908545"/>
            <a:chOff x="3209" y="33205"/>
            <a:chExt cx="2612229" cy="1908545"/>
          </a:xfrm>
          <a:solidFill>
            <a:srgbClr val="00800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5A2B4B-69AB-4154-BFA4-262456726005}"/>
                </a:ext>
              </a:extLst>
            </p:cNvPr>
            <p:cNvSpPr/>
            <p:nvPr/>
          </p:nvSpPr>
          <p:spPr>
            <a:xfrm>
              <a:off x="3209" y="33205"/>
              <a:ext cx="2545909" cy="1908545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7884A5-C041-4B8E-A633-3D4981CBCA18}"/>
                </a:ext>
              </a:extLst>
            </p:cNvPr>
            <p:cNvSpPr txBox="1"/>
            <p:nvPr/>
          </p:nvSpPr>
          <p:spPr>
            <a:xfrm>
              <a:off x="3209" y="33205"/>
              <a:ext cx="2612229" cy="19085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kern="1200" dirty="0">
                  <a:latin typeface="Barlow Medium" panose="00000600000000000000" pitchFamily="2" charset="0"/>
                </a:rPr>
                <a:t>Jaunos apģērbos tiek  pārstrādāts mazāk nekā </a:t>
              </a:r>
              <a:br>
                <a:rPr lang="en-US" kern="1200" dirty="0">
                  <a:latin typeface="Barlow Medium" panose="00000600000000000000" pitchFamily="2" charset="0"/>
                </a:rPr>
              </a:br>
              <a:r>
                <a:rPr lang="lv-LV" kern="1200" dirty="0">
                  <a:latin typeface="Barlow Medium" panose="00000600000000000000" pitchFamily="2" charset="0"/>
                </a:rPr>
                <a:t>1% tekstilmateriālu</a:t>
              </a:r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1A405D52-EE9C-476E-97BE-A14636707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905" y="625555"/>
            <a:ext cx="8235615" cy="780329"/>
          </a:xfrm>
        </p:spPr>
        <p:txBody>
          <a:bodyPr anchor="ctr">
            <a:noAutofit/>
          </a:bodyPr>
          <a:lstStyle/>
          <a:p>
            <a:r>
              <a:rPr lang="lv-LV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Esošā situācija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A7A880-D735-4EA2-9B12-3B263F0F66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728666"/>
              </p:ext>
            </p:extLst>
          </p:nvPr>
        </p:nvGraphicFramePr>
        <p:xfrm>
          <a:off x="493086" y="1647843"/>
          <a:ext cx="6758537" cy="423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87905" y="625555"/>
            <a:ext cx="9216189" cy="780329"/>
          </a:xfrm>
        </p:spPr>
        <p:txBody>
          <a:bodyPr anchor="ctr">
            <a:noAutofit/>
          </a:bodyPr>
          <a:lstStyle/>
          <a:p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Tekstila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apjoms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Latvijas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tirgū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490EC2B-4634-42AD-BD99-93E6BA4DF974}"/>
              </a:ext>
            </a:extLst>
          </p:cNvPr>
          <p:cNvSpPr txBox="1">
            <a:spLocks/>
          </p:cNvSpPr>
          <p:nvPr/>
        </p:nvSpPr>
        <p:spPr>
          <a:xfrm>
            <a:off x="5376855" y="2904346"/>
            <a:ext cx="418383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400" dirty="0">
                <a:solidFill>
                  <a:srgbClr val="008000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Jauni</a:t>
            </a:r>
            <a:br>
              <a:rPr lang="lv-LV" sz="2400" dirty="0">
                <a:solidFill>
                  <a:srgbClr val="008000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</a:br>
            <a:r>
              <a:rPr lang="lv-LV" sz="2400" dirty="0">
                <a:solidFill>
                  <a:srgbClr val="008000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tekstilizstrādājumi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solidFill>
                  <a:srgbClr val="008000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66%</a:t>
            </a:r>
            <a:endParaRPr lang="lv-LV" sz="2800" dirty="0">
              <a:solidFill>
                <a:srgbClr val="008000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A8D1B5-6FB2-418F-AC0B-06E9EF2D2BC7}"/>
              </a:ext>
            </a:extLst>
          </p:cNvPr>
          <p:cNvSpPr txBox="1"/>
          <p:nvPr/>
        </p:nvSpPr>
        <p:spPr>
          <a:xfrm>
            <a:off x="2444416" y="6022683"/>
            <a:ext cx="7279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Avots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: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Centrālā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statistikas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pārvalde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Barlow Medium" panose="00000600000000000000" pitchFamily="2" charset="0"/>
              </a:rPr>
              <a:t> (2018.  gads)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9A28A4D-92BA-4935-8E8A-167606A5B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45595">
            <a:off x="6189504" y="2413443"/>
            <a:ext cx="1018498" cy="88887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5B62D2-0ADF-494F-977A-9DD1CF957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84966">
            <a:off x="1575832" y="1864665"/>
            <a:ext cx="1429463" cy="11164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E6C77B4-89A6-4032-A92C-6BD7E38203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729601">
            <a:off x="6386076" y="3902241"/>
            <a:ext cx="838016" cy="13884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D165614-300D-4C9B-9C24-988FC76D7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173857">
            <a:off x="5528743" y="4395547"/>
            <a:ext cx="744617" cy="462176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11FF035F-091A-4250-9C8F-8CD0AA9299A5}"/>
              </a:ext>
            </a:extLst>
          </p:cNvPr>
          <p:cNvSpPr txBox="1">
            <a:spLocks/>
          </p:cNvSpPr>
          <p:nvPr/>
        </p:nvSpPr>
        <p:spPr>
          <a:xfrm>
            <a:off x="7665373" y="3859061"/>
            <a:ext cx="4711130" cy="1902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v-LV" sz="28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14,3 kg apģērbu </a:t>
            </a:r>
          </a:p>
          <a:p>
            <a:pPr>
              <a:lnSpc>
                <a:spcPct val="100000"/>
              </a:lnSpc>
            </a:pPr>
            <a: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uz vienu iedzīvotāju,</a:t>
            </a:r>
            <a:br>
              <a:rPr lang="en-US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no tiem: </a:t>
            </a:r>
          </a:p>
          <a:p>
            <a:pPr>
              <a:lnSpc>
                <a:spcPct val="100000"/>
              </a:lnSpc>
            </a:pPr>
            <a:r>
              <a:rPr lang="lv-LV" sz="1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9,4 kg jauni un 4,9 kg lietoti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2F6D0E0-0FBE-4795-B49B-21319FE2D93D}"/>
              </a:ext>
            </a:extLst>
          </p:cNvPr>
          <p:cNvSpPr txBox="1">
            <a:spLocks/>
          </p:cNvSpPr>
          <p:nvPr/>
        </p:nvSpPr>
        <p:spPr>
          <a:xfrm>
            <a:off x="7923755" y="2021525"/>
            <a:ext cx="418383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lv-LV" sz="28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27 000 tonnu</a:t>
            </a:r>
          </a:p>
          <a:p>
            <a:pPr>
              <a:lnSpc>
                <a:spcPct val="100000"/>
              </a:lnSpc>
            </a:pPr>
            <a: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tekstila izstrādājumu</a:t>
            </a:r>
            <a:b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ik gadu nonāk</a:t>
            </a:r>
            <a:b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r>
              <a:rPr lang="en-US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L</a:t>
            </a:r>
            <a: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atvijas tirgū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FF2B27-6A0B-4277-B2E9-B71D0C060DDA}"/>
              </a:ext>
            </a:extLst>
          </p:cNvPr>
          <p:cNvCxnSpPr>
            <a:cxnSpLocks/>
          </p:cNvCxnSpPr>
          <p:nvPr/>
        </p:nvCxnSpPr>
        <p:spPr>
          <a:xfrm>
            <a:off x="3788133" y="1746387"/>
            <a:ext cx="0" cy="2066828"/>
          </a:xfrm>
          <a:prstGeom prst="line">
            <a:avLst/>
          </a:prstGeom>
          <a:ln w="19050">
            <a:solidFill>
              <a:srgbClr val="4CA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C4EEB1-A11B-4C54-BB30-BDE0C27729C5}"/>
              </a:ext>
            </a:extLst>
          </p:cNvPr>
          <p:cNvCxnSpPr>
            <a:cxnSpLocks/>
          </p:cNvCxnSpPr>
          <p:nvPr/>
        </p:nvCxnSpPr>
        <p:spPr>
          <a:xfrm flipH="1">
            <a:off x="2153653" y="3813215"/>
            <a:ext cx="1646196" cy="997013"/>
          </a:xfrm>
          <a:prstGeom prst="line">
            <a:avLst/>
          </a:prstGeom>
          <a:ln w="19050">
            <a:solidFill>
              <a:srgbClr val="4CA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1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81DDDC6-2C24-4389-A45F-11E0CE359CCD}"/>
              </a:ext>
            </a:extLst>
          </p:cNvPr>
          <p:cNvSpPr txBox="1">
            <a:spLocks/>
          </p:cNvSpPr>
          <p:nvPr/>
        </p:nvSpPr>
        <p:spPr>
          <a:xfrm>
            <a:off x="705852" y="649619"/>
            <a:ext cx="10780295" cy="780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Tekstila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«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otrās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dzīves</a:t>
            </a:r>
            <a:r>
              <a:rPr lang="en-US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» </a:t>
            </a:r>
            <a:r>
              <a:rPr lang="en-US" sz="45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iespējas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C3A48-DDA6-44D9-A5C3-031BB7E76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9508"/>
          <a:stretch/>
        </p:blipFill>
        <p:spPr>
          <a:xfrm>
            <a:off x="9561980" y="3272589"/>
            <a:ext cx="1984399" cy="1805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94E01-D563-46E4-A212-CAD3C0540C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831"/>
          <a:stretch/>
        </p:blipFill>
        <p:spPr>
          <a:xfrm>
            <a:off x="1460571" y="3889820"/>
            <a:ext cx="2289146" cy="1813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B0600-856E-4101-AA7F-5A71C7700F7A}"/>
              </a:ext>
            </a:extLst>
          </p:cNvPr>
          <p:cNvSpPr txBox="1"/>
          <p:nvPr/>
        </p:nvSpPr>
        <p:spPr>
          <a:xfrm>
            <a:off x="2092491" y="1735656"/>
            <a:ext cx="800701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4500" dirty="0">
                <a:solidFill>
                  <a:srgbClr val="43505E"/>
                </a:solidFill>
                <a:latin typeface="Barlow Black" panose="00000A00000000000000" pitchFamily="2" charset="0"/>
              </a:rPr>
              <a:t>NO 481,96 TONNĀM: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36FCDB-F7DC-4E4F-8924-E615D764F28E}"/>
              </a:ext>
            </a:extLst>
          </p:cNvPr>
          <p:cNvSpPr txBox="1"/>
          <p:nvPr/>
        </p:nvSpPr>
        <p:spPr>
          <a:xfrm>
            <a:off x="731640" y="2678874"/>
            <a:ext cx="5452584" cy="1152390"/>
          </a:xfrm>
          <a:prstGeom prst="rect">
            <a:avLst/>
          </a:prstGeom>
          <a:solidFill>
            <a:srgbClr val="4CA66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kern="1200" dirty="0">
                <a:latin typeface="Barlow Black" panose="00000A00000000000000" pitchFamily="2" charset="0"/>
              </a:rPr>
              <a:t>247 </a:t>
            </a:r>
            <a:r>
              <a:rPr lang="lv-LV" dirty="0">
                <a:latin typeface="Barlow Black" panose="00000A00000000000000" pitchFamily="2" charset="0"/>
              </a:rPr>
              <a:t>tonnas</a:t>
            </a:r>
            <a:r>
              <a:rPr lang="lv-LV" kern="1200" dirty="0">
                <a:latin typeface="Barlow Black" panose="00000A00000000000000" pitchFamily="2" charset="0"/>
              </a:rPr>
              <a:t> realizētas </a:t>
            </a:r>
            <a:r>
              <a:rPr lang="lv-LV" kern="1200" dirty="0">
                <a:latin typeface="Barlow Medium" panose="00000600000000000000" pitchFamily="2" charset="0"/>
              </a:rPr>
              <a:t>atkārtotai lietošanai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88ABB8-8F19-4B4B-ACA9-B508BFECBA45}"/>
              </a:ext>
            </a:extLst>
          </p:cNvPr>
          <p:cNvSpPr txBox="1"/>
          <p:nvPr/>
        </p:nvSpPr>
        <p:spPr>
          <a:xfrm>
            <a:off x="3823756" y="3889820"/>
            <a:ext cx="2360467" cy="1188040"/>
          </a:xfrm>
          <a:prstGeom prst="rect">
            <a:avLst/>
          </a:prstGeom>
          <a:solidFill>
            <a:srgbClr val="008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spcBef>
                <a:spcPct val="0"/>
              </a:spcBef>
              <a:spcAft>
                <a:spcPct val="35000"/>
              </a:spcAft>
            </a:pPr>
            <a:r>
              <a:rPr lang="lv-LV" dirty="0">
                <a:latin typeface="Barlow Black" panose="00000A00000000000000" pitchFamily="2" charset="0"/>
              </a:rPr>
              <a:t>1,096 tonna </a:t>
            </a:r>
            <a:r>
              <a:rPr lang="lv-LV" dirty="0">
                <a:latin typeface="Barlow Medium" panose="00000600000000000000" pitchFamily="2" charset="0"/>
              </a:rPr>
              <a:t>ziedota organizācijai </a:t>
            </a:r>
            <a:br>
              <a:rPr lang="lv-LV" dirty="0">
                <a:latin typeface="Barlow Medium" panose="00000600000000000000" pitchFamily="2" charset="0"/>
              </a:rPr>
            </a:br>
            <a:r>
              <a:rPr lang="lv-LV" dirty="0">
                <a:latin typeface="Barlow Medium" panose="00000600000000000000" pitchFamily="2" charset="0"/>
              </a:rPr>
              <a:t>«Taureņa efekts</a:t>
            </a:r>
            <a:endParaRPr lang="lv-LV" kern="1200" dirty="0">
              <a:latin typeface="Barlow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5210D-D702-4CC9-B29F-A479EE92A370}"/>
              </a:ext>
            </a:extLst>
          </p:cNvPr>
          <p:cNvSpPr txBox="1"/>
          <p:nvPr/>
        </p:nvSpPr>
        <p:spPr>
          <a:xfrm>
            <a:off x="6258259" y="2687347"/>
            <a:ext cx="3258719" cy="2390513"/>
          </a:xfrm>
          <a:prstGeom prst="rect">
            <a:avLst/>
          </a:prstGeom>
          <a:solidFill>
            <a:srgbClr val="43505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kern="1200" dirty="0">
                <a:latin typeface="Barlow Black" panose="00000A00000000000000" pitchFamily="2" charset="0"/>
              </a:rPr>
              <a:t>209,89 tonnas </a:t>
            </a:r>
            <a:br>
              <a:rPr lang="lv-LV" kern="1200" dirty="0">
                <a:latin typeface="Barlow Black" panose="00000A00000000000000" pitchFamily="2" charset="0"/>
              </a:rPr>
            </a:br>
            <a:r>
              <a:rPr lang="lv-LV" kern="1200" dirty="0">
                <a:latin typeface="Barlow Medium" panose="00000600000000000000" pitchFamily="2" charset="0"/>
              </a:rPr>
              <a:t>nodotas</a:t>
            </a:r>
            <a:br>
              <a:rPr lang="lv-LV" kern="1200" dirty="0">
                <a:latin typeface="Barlow Medium" panose="00000600000000000000" pitchFamily="2" charset="0"/>
              </a:rPr>
            </a:br>
            <a:r>
              <a:rPr lang="lv-LV" kern="1200" dirty="0">
                <a:latin typeface="Barlow Black" panose="00000A00000000000000" pitchFamily="2" charset="0"/>
              </a:rPr>
              <a:t>poligonā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B889A8-71FD-475D-8271-E160B73AC711}"/>
              </a:ext>
            </a:extLst>
          </p:cNvPr>
          <p:cNvSpPr txBox="1"/>
          <p:nvPr/>
        </p:nvSpPr>
        <p:spPr>
          <a:xfrm>
            <a:off x="8279566" y="5136434"/>
            <a:ext cx="1993547" cy="1152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b="1" kern="1200" dirty="0">
                <a:latin typeface="Barlow Black" panose="020B0604020202020204" charset="-70"/>
              </a:rPr>
              <a:t>4,012 tonnas </a:t>
            </a:r>
            <a:r>
              <a:rPr lang="lv-LV" kern="1200" dirty="0">
                <a:latin typeface="Barlow Medium" panose="020B0604020202020204" charset="-70"/>
              </a:rPr>
              <a:t>nošķirots kā iepakojums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EE3A0-CD9B-4131-9AEC-1C0BD1C825A4}"/>
              </a:ext>
            </a:extLst>
          </p:cNvPr>
          <p:cNvSpPr txBox="1"/>
          <p:nvPr/>
        </p:nvSpPr>
        <p:spPr>
          <a:xfrm>
            <a:off x="3823757" y="5136434"/>
            <a:ext cx="4381772" cy="115239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dirty="0">
                <a:latin typeface="Barlow Black" panose="00000A00000000000000" pitchFamily="2" charset="0"/>
              </a:rPr>
              <a:t>19,96 tonnas </a:t>
            </a:r>
            <a:r>
              <a:rPr lang="lv-LV" kern="1200" dirty="0">
                <a:latin typeface="Barlow Black" panose="00000A00000000000000" pitchFamily="2" charset="0"/>
              </a:rPr>
              <a:t>atlikums </a:t>
            </a:r>
            <a:br>
              <a:rPr lang="lv-LV" kern="1200" dirty="0">
                <a:latin typeface="Barlow Black" panose="00000A00000000000000" pitchFamily="2" charset="0"/>
              </a:rPr>
            </a:br>
            <a:r>
              <a:rPr lang="lv-LV" kern="1200" dirty="0">
                <a:latin typeface="Barlow Medium" panose="00000600000000000000" pitchFamily="2" charset="0"/>
              </a:rPr>
              <a:t>(gaida tirgus pieprasījumu)</a:t>
            </a:r>
          </a:p>
        </p:txBody>
      </p:sp>
    </p:spTree>
    <p:extLst>
      <p:ext uri="{BB962C8B-B14F-4D97-AF65-F5344CB8AC3E}">
        <p14:creationId xmlns:p14="http://schemas.microsoft.com/office/powerpoint/2010/main" val="386440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008000"/>
          </a:fgClr>
          <a:bgClr>
            <a:srgbClr val="4CA66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3021" y="454304"/>
            <a:ext cx="9693442" cy="1407475"/>
          </a:xfrm>
        </p:spPr>
        <p:txBody>
          <a:bodyPr anchor="ctr">
            <a:noAutofit/>
          </a:bodyPr>
          <a:lstStyle/>
          <a:p>
            <a:r>
              <a:rPr lang="lv-LV" sz="7200" spc="-133" dirty="0">
                <a:solidFill>
                  <a:schemeClr val="bg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Izaicinājums un iespēja</a:t>
            </a:r>
            <a:endParaRPr lang="en-US" sz="7200" spc="-133" dirty="0">
              <a:solidFill>
                <a:schemeClr val="bg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BB15B35-D8CD-4C86-8DA4-0D8085B0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0994">
            <a:off x="1422698" y="5440530"/>
            <a:ext cx="535469" cy="199216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119B177-6F9E-4254-B2CE-AC29E2816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84966">
            <a:off x="9989095" y="676112"/>
            <a:ext cx="2912866" cy="2274971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4CE58E0-07C4-403B-A936-6375C64E3BD5}"/>
              </a:ext>
            </a:extLst>
          </p:cNvPr>
          <p:cNvSpPr txBox="1">
            <a:spLocks/>
          </p:cNvSpPr>
          <p:nvPr/>
        </p:nvSpPr>
        <p:spPr>
          <a:xfrm>
            <a:off x="443023" y="3628591"/>
            <a:ext cx="10021748" cy="936556"/>
          </a:xfrm>
          <a:prstGeom prst="rect">
            <a:avLst/>
          </a:prstGeom>
          <a:solidFill>
            <a:srgbClr val="43505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CCFF33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nosaka, </a:t>
            </a:r>
            <a:r>
              <a:rPr lang="lv-LV" sz="3000" dirty="0">
                <a:solidFill>
                  <a:schemeClr val="bg1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ka izveidotai tekstilmateriālu </a:t>
            </a:r>
            <a:br>
              <a:rPr lang="lv-LV" sz="3000" dirty="0">
                <a:solidFill>
                  <a:schemeClr val="bg1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r>
              <a:rPr lang="lv-LV" sz="3000" dirty="0">
                <a:solidFill>
                  <a:schemeClr val="bg1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dalītās vākšanas sistēmai jābūt</a:t>
            </a:r>
            <a:endParaRPr lang="lv-LV" sz="3000" spc="-133" dirty="0">
              <a:solidFill>
                <a:schemeClr val="bg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3DAB229-6471-4736-A7E9-92214FCBC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606181">
            <a:off x="962354" y="5114673"/>
            <a:ext cx="381335" cy="14187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73A7D6-E866-407C-9A27-296D871A241C}"/>
              </a:ext>
            </a:extLst>
          </p:cNvPr>
          <p:cNvSpPr/>
          <p:nvPr/>
        </p:nvSpPr>
        <p:spPr>
          <a:xfrm>
            <a:off x="443023" y="2398774"/>
            <a:ext cx="4910255" cy="1037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490EC2B-4634-42AD-BD99-93E6BA4DF974}"/>
              </a:ext>
            </a:extLst>
          </p:cNvPr>
          <p:cNvSpPr txBox="1">
            <a:spLocks/>
          </p:cNvSpPr>
          <p:nvPr/>
        </p:nvSpPr>
        <p:spPr>
          <a:xfrm>
            <a:off x="71936" y="2835260"/>
            <a:ext cx="546737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ES Direktīvas prasība</a:t>
            </a:r>
            <a:b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endParaRPr lang="lv-LV" sz="2800" dirty="0">
              <a:solidFill>
                <a:srgbClr val="43505E"/>
              </a:solidFill>
              <a:latin typeface="Barlow Medium" panose="000006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FD0E5-E7C4-4B8B-BDC8-CBBE8F2CE972}"/>
              </a:ext>
            </a:extLst>
          </p:cNvPr>
          <p:cNvSpPr/>
          <p:nvPr/>
        </p:nvSpPr>
        <p:spPr>
          <a:xfrm>
            <a:off x="5554516" y="2406764"/>
            <a:ext cx="4910255" cy="1037739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7A1F3-59F2-4D03-9BB2-0AC98798923A}"/>
              </a:ext>
            </a:extLst>
          </p:cNvPr>
          <p:cNvSpPr/>
          <p:nvPr/>
        </p:nvSpPr>
        <p:spPr>
          <a:xfrm>
            <a:off x="5567294" y="2419057"/>
            <a:ext cx="4897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Latvijas atkritumu apsaimniekošanas valsts plāns</a:t>
            </a:r>
            <a:endParaRPr lang="lv-LV" sz="2800" dirty="0">
              <a:solidFill>
                <a:srgbClr val="43505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4A106B-D53A-41C1-BC82-A1DC4A1D2D14}"/>
              </a:ext>
            </a:extLst>
          </p:cNvPr>
          <p:cNvSpPr/>
          <p:nvPr/>
        </p:nvSpPr>
        <p:spPr>
          <a:xfrm>
            <a:off x="5539309" y="4770884"/>
            <a:ext cx="4910255" cy="1037739"/>
          </a:xfrm>
          <a:prstGeom prst="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4FA639-B66B-46C6-A91D-A4990ECADFC1}"/>
              </a:ext>
            </a:extLst>
          </p:cNvPr>
          <p:cNvSpPr/>
          <p:nvPr/>
        </p:nvSpPr>
        <p:spPr>
          <a:xfrm>
            <a:off x="443023" y="4770884"/>
            <a:ext cx="4910255" cy="1037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F361EC1-7587-49A0-A2E0-A6FB8A8DF5FA}"/>
              </a:ext>
            </a:extLst>
          </p:cNvPr>
          <p:cNvSpPr txBox="1">
            <a:spLocks/>
          </p:cNvSpPr>
          <p:nvPr/>
        </p:nvSpPr>
        <p:spPr>
          <a:xfrm>
            <a:off x="-114095" y="5256941"/>
            <a:ext cx="546737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līdz 2025. gadam</a:t>
            </a:r>
            <a:b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endParaRPr lang="lv-LV" sz="2800" dirty="0">
              <a:solidFill>
                <a:srgbClr val="43505E"/>
              </a:solidFill>
              <a:latin typeface="Barlow Medium" panose="000006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1D7B1AE-7D6E-42B6-8D49-D13D2A591C17}"/>
              </a:ext>
            </a:extLst>
          </p:cNvPr>
          <p:cNvSpPr txBox="1">
            <a:spLocks/>
          </p:cNvSpPr>
          <p:nvPr/>
        </p:nvSpPr>
        <p:spPr>
          <a:xfrm>
            <a:off x="5121934" y="5179621"/>
            <a:ext cx="546737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  <a:t>līdz 2023. gadam</a:t>
            </a:r>
            <a:br>
              <a:rPr lang="lv-LV" sz="2800" dirty="0">
                <a:solidFill>
                  <a:srgbClr val="43505E"/>
                </a:solidFill>
                <a:latin typeface="Barlow Medium" panose="00000600000000000000" pitchFamily="2" charset="0"/>
                <a:cs typeface="Effra Heavy" panose="020B0803020203020204" pitchFamily="34" charset="0"/>
              </a:rPr>
            </a:br>
            <a:endParaRPr lang="lv-LV" sz="2800" dirty="0">
              <a:solidFill>
                <a:srgbClr val="43505E"/>
              </a:solidFill>
              <a:latin typeface="Barlow Medium" panose="000006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1EF9E04-3160-4507-B84B-D516D6E53490}"/>
              </a:ext>
            </a:extLst>
          </p:cNvPr>
          <p:cNvSpPr/>
          <p:nvPr/>
        </p:nvSpPr>
        <p:spPr>
          <a:xfrm>
            <a:off x="8697686" y="3629910"/>
            <a:ext cx="827314" cy="93655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6008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62825B8-58B5-4A07-ACF8-A170A763A2C0}"/>
              </a:ext>
            </a:extLst>
          </p:cNvPr>
          <p:cNvSpPr txBox="1">
            <a:spLocks/>
          </p:cNvSpPr>
          <p:nvPr/>
        </p:nvSpPr>
        <p:spPr>
          <a:xfrm>
            <a:off x="705852" y="651697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72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Citu valstu pieredze</a:t>
            </a:r>
            <a:endParaRPr lang="en-US" sz="72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9A33F88-A313-49B2-9060-B207B0E88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855" y="3460714"/>
            <a:ext cx="637458" cy="95940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FB17C2-3A7A-4961-A6F2-8A5488D8A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562887">
            <a:off x="1216823" y="4989780"/>
            <a:ext cx="525498" cy="49903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2E95ED-0F4A-48FE-A41E-6FA248F3B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10295">
            <a:off x="889710" y="4741233"/>
            <a:ext cx="744932" cy="11014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D961E97-13EE-42D1-88A6-045DCF196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4550" y="2199697"/>
            <a:ext cx="658217" cy="67242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B85C39C-48B3-4021-B16E-B581BC1F7B91}"/>
              </a:ext>
            </a:extLst>
          </p:cNvPr>
          <p:cNvSpPr txBox="1">
            <a:spLocks/>
          </p:cNvSpPr>
          <p:nvPr/>
        </p:nvSpPr>
        <p:spPr>
          <a:xfrm>
            <a:off x="2206362" y="2021525"/>
            <a:ext cx="883108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Sistēma efektīvi darbojas Francijā jau vairāk nekā 10 gadus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F95AC0D-AA9E-48B0-814B-2B42FA29B832}"/>
              </a:ext>
            </a:extLst>
          </p:cNvPr>
          <p:cNvSpPr txBox="1">
            <a:spLocks/>
          </p:cNvSpPr>
          <p:nvPr/>
        </p:nvSpPr>
        <p:spPr>
          <a:xfrm>
            <a:off x="2132908" y="3236679"/>
            <a:ext cx="883108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Arī citās ES valstīs šobrīd strādā pie ietvara, izpētes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5E6F413-01C4-40FD-B8F9-F6A23D8CB4D6}"/>
              </a:ext>
            </a:extLst>
          </p:cNvPr>
          <p:cNvSpPr txBox="1">
            <a:spLocks/>
          </p:cNvSpPr>
          <p:nvPr/>
        </p:nvSpPr>
        <p:spPr>
          <a:xfrm>
            <a:off x="2132908" y="4534195"/>
            <a:ext cx="883108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Visas strādājošās vai izpētē esošās sistēmas balstās uz ražotāju maksājumiem - RAS</a:t>
            </a:r>
          </a:p>
        </p:txBody>
      </p:sp>
    </p:spTree>
    <p:extLst>
      <p:ext uri="{BB962C8B-B14F-4D97-AF65-F5344CB8AC3E}">
        <p14:creationId xmlns:p14="http://schemas.microsoft.com/office/powerpoint/2010/main" val="274726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62825B8-58B5-4A07-ACF8-A170A763A2C0}"/>
              </a:ext>
            </a:extLst>
          </p:cNvPr>
          <p:cNvSpPr txBox="1">
            <a:spLocks/>
          </p:cNvSpPr>
          <p:nvPr/>
        </p:nvSpPr>
        <p:spPr>
          <a:xfrm>
            <a:off x="587865" y="209245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45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Finansējuma avoti sistēmas izveidei</a:t>
            </a:r>
            <a:endParaRPr lang="en-US" sz="45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32614-25A0-425F-8A83-48A261573992}"/>
              </a:ext>
            </a:extLst>
          </p:cNvPr>
          <p:cNvSpPr txBox="1"/>
          <p:nvPr/>
        </p:nvSpPr>
        <p:spPr>
          <a:xfrm>
            <a:off x="567253" y="1637071"/>
            <a:ext cx="3306658" cy="5011684"/>
          </a:xfrm>
          <a:prstGeom prst="rect">
            <a:avLst/>
          </a:prstGeom>
          <a:solidFill>
            <a:srgbClr val="4CA66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kern="1200" dirty="0">
                <a:latin typeface="Barlow Black" panose="00000A00000000000000" pitchFamily="2" charset="0"/>
              </a:rPr>
              <a:t>Ražotāju atbildības sistēma</a:t>
            </a:r>
            <a:endParaRPr lang="lv-LV" kern="1200" dirty="0">
              <a:latin typeface="Barlow Medium" panose="00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36B2A1-14D8-4D74-BE61-BFFCEC8B6447}"/>
              </a:ext>
            </a:extLst>
          </p:cNvPr>
          <p:cNvSpPr txBox="1"/>
          <p:nvPr/>
        </p:nvSpPr>
        <p:spPr>
          <a:xfrm>
            <a:off x="4430611" y="1637072"/>
            <a:ext cx="3306658" cy="5011684"/>
          </a:xfrm>
          <a:prstGeom prst="rect">
            <a:avLst/>
          </a:prstGeom>
          <a:solidFill>
            <a:srgbClr val="27573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dirty="0">
                <a:latin typeface="Barlow Black" panose="00000A00000000000000" pitchFamily="2" charset="0"/>
              </a:rPr>
              <a:t>Sadzīves atkritumu apsaimniekošanas tarifs</a:t>
            </a:r>
            <a:endParaRPr lang="lv-LV" kern="1200" dirty="0">
              <a:latin typeface="Barlow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08473-53CB-47A2-B54F-95F0446BC93B}"/>
              </a:ext>
            </a:extLst>
          </p:cNvPr>
          <p:cNvSpPr txBox="1"/>
          <p:nvPr/>
        </p:nvSpPr>
        <p:spPr>
          <a:xfrm>
            <a:off x="8318089" y="1637072"/>
            <a:ext cx="3465871" cy="5011684"/>
          </a:xfrm>
          <a:prstGeom prst="rect">
            <a:avLst/>
          </a:prstGeom>
          <a:solidFill>
            <a:srgbClr val="43505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ctr" defTabSz="711200">
              <a:spcBef>
                <a:spcPct val="0"/>
              </a:spcBef>
              <a:spcAft>
                <a:spcPct val="35000"/>
              </a:spcAft>
              <a:buNone/>
            </a:pPr>
            <a:r>
              <a:rPr lang="lv-LV" dirty="0">
                <a:latin typeface="Barlow Black" panose="00000A00000000000000" pitchFamily="2" charset="0"/>
              </a:rPr>
              <a:t>Apģērbu d</a:t>
            </a:r>
            <a:r>
              <a:rPr lang="lv-LV" kern="1200" dirty="0">
                <a:latin typeface="Barlow Black" panose="00000A00000000000000" pitchFamily="2" charset="0"/>
              </a:rPr>
              <a:t>epozīta sistēma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04CE3-3417-4710-B055-343EEA09FDCD}"/>
              </a:ext>
            </a:extLst>
          </p:cNvPr>
          <p:cNvSpPr txBox="1"/>
          <p:nvPr/>
        </p:nvSpPr>
        <p:spPr>
          <a:xfrm>
            <a:off x="644618" y="2247550"/>
            <a:ext cx="1963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+ ražotāju un tirgotāju skaidra atbildība;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veicina paradumu maiņu piedāvājuma un pieprasījuma pusē;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skaidra pušu atbildība, pienākumi; +konkrēti kontroles mehānismi;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salīdzinoši vienkāršs, pārbaudīts ieviešanas process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jau veiktajos pētījumos norādīts kā vēlamais risinājums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nav būtiskas ietekmes uz kopējo ekonomisko aktivitāti (mazumtirdzniecību)/ inflāciju</a:t>
            </a:r>
          </a:p>
          <a:p>
            <a:endParaRPr lang="lv-LV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E1AAF-8F49-4657-AACC-D30FB982C8E7}"/>
              </a:ext>
            </a:extLst>
          </p:cNvPr>
          <p:cNvSpPr txBox="1"/>
          <p:nvPr/>
        </p:nvSpPr>
        <p:spPr>
          <a:xfrm>
            <a:off x="8510853" y="2465706"/>
            <a:ext cx="1599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+ skaidra ražotāju/ tirgotāju atbildība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maksā tikai tie, kas patērē</a:t>
            </a:r>
          </a:p>
          <a:p>
            <a:r>
              <a:rPr lang="lv-LV" sz="1400" dirty="0">
                <a:solidFill>
                  <a:schemeClr val="bg1"/>
                </a:solidFill>
              </a:rPr>
              <a:t>+motivē nodot atpakaļ nevajadzīgo tekstilu</a:t>
            </a:r>
          </a:p>
          <a:p>
            <a:endParaRPr lang="lv-LV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E6278-AC2D-4735-B8A1-926AD0814933}"/>
              </a:ext>
            </a:extLst>
          </p:cNvPr>
          <p:cNvSpPr txBox="1"/>
          <p:nvPr/>
        </p:nvSpPr>
        <p:spPr>
          <a:xfrm>
            <a:off x="4635904" y="2415732"/>
            <a:ext cx="1540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+ esošajā regulējumā tiek noteiktas papildu prasības pašvaldībām nodrošināt arī tekstila dalītu vākšanu;</a:t>
            </a:r>
          </a:p>
          <a:p>
            <a:r>
              <a:rPr lang="lv-LV" sz="1400" dirty="0">
                <a:solidFill>
                  <a:schemeClr val="bg1"/>
                </a:solidFill>
              </a:rPr>
              <a:t>+ salīdzinoši vienkāršs un ātrs ieviešanas process</a:t>
            </a:r>
          </a:p>
          <a:p>
            <a:endParaRPr lang="lv-LV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C41702-685D-4D45-B4B9-27BEB2A21A3A}"/>
              </a:ext>
            </a:extLst>
          </p:cNvPr>
          <p:cNvSpPr txBox="1"/>
          <p:nvPr/>
        </p:nvSpPr>
        <p:spPr>
          <a:xfrm>
            <a:off x="6201725" y="2439218"/>
            <a:ext cx="14179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-Nav skaidru kontroles mehānismu;</a:t>
            </a:r>
          </a:p>
          <a:p>
            <a:r>
              <a:rPr lang="lv-LV" sz="1400" dirty="0">
                <a:solidFill>
                  <a:schemeClr val="bg1"/>
                </a:solidFill>
              </a:rPr>
              <a:t>- Ietekmēs visu iedzīvotāju izmaksas neatkarīgi no to patēriņa paradumiem;</a:t>
            </a:r>
          </a:p>
          <a:p>
            <a:r>
              <a:rPr lang="lv-LV" sz="1400" dirty="0">
                <a:solidFill>
                  <a:schemeClr val="bg1"/>
                </a:solidFill>
              </a:rPr>
              <a:t>- neveicina pārmaiņas ne piedāvājuma/ ne pieprasījuma pusē;</a:t>
            </a:r>
          </a:p>
          <a:p>
            <a:r>
              <a:rPr lang="lv-LV" sz="1400" dirty="0">
                <a:solidFill>
                  <a:schemeClr val="bg1"/>
                </a:solidFill>
              </a:rPr>
              <a:t>- vienotas pieejas trūkums</a:t>
            </a:r>
          </a:p>
          <a:p>
            <a:endParaRPr lang="lv-LV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35ED3F-EE5E-42C6-B65B-F1A02E9D9E7E}"/>
              </a:ext>
            </a:extLst>
          </p:cNvPr>
          <p:cNvSpPr txBox="1"/>
          <p:nvPr/>
        </p:nvSpPr>
        <p:spPr>
          <a:xfrm>
            <a:off x="10051024" y="2430198"/>
            <a:ext cx="1599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- sarežģīts un komplicēts sistēmas izveides process;</a:t>
            </a:r>
          </a:p>
          <a:p>
            <a:r>
              <a:rPr lang="lv-LV" sz="1400" dirty="0">
                <a:solidFill>
                  <a:schemeClr val="bg1"/>
                </a:solidFill>
              </a:rPr>
              <a:t>-sarežģīts un komplicēts sistēmas īstenošanas process (norēķini, depozīta atgriešana, operators utt.)</a:t>
            </a:r>
          </a:p>
          <a:p>
            <a:r>
              <a:rPr lang="lv-LV" sz="1400" dirty="0">
                <a:solidFill>
                  <a:schemeClr val="bg1"/>
                </a:solidFill>
              </a:rPr>
              <a:t>-jebkurā gadījumā jāveido savākšanas/apsaimniekošanas sistēma</a:t>
            </a:r>
          </a:p>
          <a:p>
            <a:r>
              <a:rPr lang="lv-LV" sz="1400" dirty="0">
                <a:solidFill>
                  <a:schemeClr val="bg1"/>
                </a:solidFill>
              </a:rPr>
              <a:t>- Būtiska ietekme uz cenu līmeni</a:t>
            </a:r>
            <a:endParaRPr lang="lv-LV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6FECF-EA3E-4F11-A318-9998FC52A731}"/>
              </a:ext>
            </a:extLst>
          </p:cNvPr>
          <p:cNvSpPr txBox="1"/>
          <p:nvPr/>
        </p:nvSpPr>
        <p:spPr>
          <a:xfrm>
            <a:off x="2482032" y="2234500"/>
            <a:ext cx="14179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chemeClr val="bg1"/>
                </a:solidFill>
              </a:rPr>
              <a:t>- Labdarībai ziedotā tekstila aprite (vismaz 50% būtu jānonāk labdarībā, lai varētu traktēt kā ziedošanu)</a:t>
            </a:r>
          </a:p>
          <a:p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249670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62825B8-58B5-4A07-ACF8-A170A763A2C0}"/>
              </a:ext>
            </a:extLst>
          </p:cNvPr>
          <p:cNvSpPr txBox="1">
            <a:spLocks/>
          </p:cNvSpPr>
          <p:nvPr/>
        </p:nvSpPr>
        <p:spPr>
          <a:xfrm>
            <a:off x="705852" y="651697"/>
            <a:ext cx="10780295" cy="1564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72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DRN objekti</a:t>
            </a:r>
            <a:endParaRPr lang="en-US" sz="72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5FB17C2-3A7A-4961-A6F2-8A5488D8A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62887">
            <a:off x="2583318" y="4653124"/>
            <a:ext cx="525498" cy="49903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2E95ED-0F4A-48FE-A41E-6FA248F3B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10295">
            <a:off x="2375688" y="4207699"/>
            <a:ext cx="641910" cy="94908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D961E97-13EE-42D1-88A6-045DCF196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550" y="2199697"/>
            <a:ext cx="658217" cy="67242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85C640A-EEC5-44AE-8BDA-90C7371E9447}"/>
              </a:ext>
            </a:extLst>
          </p:cNvPr>
          <p:cNvSpPr txBox="1">
            <a:spLocks/>
          </p:cNvSpPr>
          <p:nvPr/>
        </p:nvSpPr>
        <p:spPr>
          <a:xfrm>
            <a:off x="2206362" y="1841145"/>
            <a:ext cx="8831088" cy="1407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Tikai jauni un lietoti tekstila izstrādājumi: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6715BD5-5A3A-49DB-A0D0-BF30E43AC7C0}"/>
              </a:ext>
            </a:extLst>
          </p:cNvPr>
          <p:cNvSpPr txBox="1">
            <a:spLocks/>
          </p:cNvSpPr>
          <p:nvPr/>
        </p:nvSpPr>
        <p:spPr>
          <a:xfrm>
            <a:off x="2264886" y="2725329"/>
            <a:ext cx="5606239" cy="3175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20B0604020202020204" charset="-70"/>
                <a:cs typeface="Effra Heavy" panose="020B0803020203020204" pitchFamily="34" charset="0"/>
              </a:rPr>
              <a:t>apģērbs</a:t>
            </a:r>
          </a:p>
          <a:p>
            <a:pPr algn="l">
              <a:lnSpc>
                <a:spcPct val="100000"/>
              </a:lnSpc>
            </a:pPr>
            <a:endParaRPr lang="lv-LV" sz="2800" b="1" dirty="0">
              <a:solidFill>
                <a:srgbClr val="43505E"/>
              </a:solidFill>
              <a:latin typeface="Barlow Medium" panose="020B0604020202020204" charset="-70"/>
              <a:cs typeface="Effra Heavy" panose="020B0803020203020204" pitchFamily="34" charset="0"/>
            </a:endParaRPr>
          </a:p>
          <a:p>
            <a:pPr algn="l">
              <a:lnSpc>
                <a:spcPct val="100000"/>
              </a:lnSpc>
            </a:pPr>
            <a:endParaRPr lang="lv-LV" sz="2800" b="1" dirty="0">
              <a:solidFill>
                <a:srgbClr val="43505E"/>
              </a:solidFill>
              <a:latin typeface="Barlow Medium" panose="020B0604020202020204" charset="-70"/>
              <a:cs typeface="Effra Heavy" panose="020B0803020203020204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1C2B85A-0A53-4C23-B255-C82947463321}"/>
              </a:ext>
            </a:extLst>
          </p:cNvPr>
          <p:cNvSpPr txBox="1">
            <a:spLocks/>
          </p:cNvSpPr>
          <p:nvPr/>
        </p:nvSpPr>
        <p:spPr>
          <a:xfrm>
            <a:off x="5717961" y="2544882"/>
            <a:ext cx="5606239" cy="3175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20B0604020202020204" charset="-70"/>
                <a:cs typeface="Effra Heavy" panose="020B0803020203020204" pitchFamily="34" charset="0"/>
              </a:rPr>
              <a:t>apavi</a:t>
            </a:r>
          </a:p>
          <a:p>
            <a:pPr algn="l">
              <a:lnSpc>
                <a:spcPct val="100000"/>
              </a:lnSpc>
            </a:pPr>
            <a:endParaRPr lang="lv-LV" sz="2800" b="1" dirty="0">
              <a:solidFill>
                <a:srgbClr val="43505E"/>
              </a:solidFill>
              <a:latin typeface="Barlow Medium" panose="020B0604020202020204" charset="-70"/>
              <a:cs typeface="Effra Heavy" panose="020B0803020203020204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FD5A7A9-1C5C-4F4C-8C37-F9A29C57EF4B}"/>
              </a:ext>
            </a:extLst>
          </p:cNvPr>
          <p:cNvSpPr txBox="1">
            <a:spLocks/>
          </p:cNvSpPr>
          <p:nvPr/>
        </p:nvSpPr>
        <p:spPr>
          <a:xfrm>
            <a:off x="8778815" y="2102913"/>
            <a:ext cx="5606239" cy="3175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lv-LV" sz="2800" b="1" dirty="0">
              <a:solidFill>
                <a:srgbClr val="43505E"/>
              </a:solidFill>
              <a:latin typeface="Barlow Medium" panose="020B0604020202020204" charset="-70"/>
              <a:cs typeface="Effra Heavy" panose="020B0803020203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lv-LV" sz="2800" b="1" dirty="0">
                <a:solidFill>
                  <a:srgbClr val="43505E"/>
                </a:solidFill>
                <a:latin typeface="Barlow Medium" panose="020B0604020202020204" charset="-70"/>
                <a:cs typeface="Effra Heavy" panose="020B0803020203020204" pitchFamily="34" charset="0"/>
              </a:rPr>
              <a:t>mājas tekstils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0774B7-3696-4468-8180-C0E2B5D36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62887">
            <a:off x="2583317" y="4653123"/>
            <a:ext cx="525498" cy="4990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A1D8510-6554-488F-8AF0-CC05EAA3E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173857">
            <a:off x="5443419" y="4341032"/>
            <a:ext cx="1188885" cy="737929"/>
          </a:xfrm>
          <a:prstGeom prst="rect">
            <a:avLst/>
          </a:prstGeom>
        </p:spPr>
      </p:pic>
      <p:pic>
        <p:nvPicPr>
          <p:cNvPr id="3" name="Graphic 2" descr="High heel shoe">
            <a:extLst>
              <a:ext uri="{FF2B5EF4-FFF2-40B4-BE49-F238E27FC236}">
                <a16:creationId xmlns:a16="http://schemas.microsoft.com/office/drawing/2014/main" id="{B3257A95-563A-4CB5-AE2A-88010D42A3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3779" y="4304561"/>
            <a:ext cx="914400" cy="914400"/>
          </a:xfrm>
          <a:prstGeom prst="rect">
            <a:avLst/>
          </a:prstGeom>
        </p:spPr>
      </p:pic>
      <p:pic>
        <p:nvPicPr>
          <p:cNvPr id="6" name="Graphic 5" descr="Bed">
            <a:extLst>
              <a:ext uri="{FF2B5EF4-FFF2-40B4-BE49-F238E27FC236}">
                <a16:creationId xmlns:a16="http://schemas.microsoft.com/office/drawing/2014/main" id="{F7221E85-8F34-420B-B56C-597D1DD53D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51052" y="3958282"/>
            <a:ext cx="1237502" cy="123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99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69D95D0-A0B0-4F31-9532-311690DA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418" y="2179718"/>
            <a:ext cx="4797593" cy="3368921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F2D537E-D47B-4C7A-BA12-C549FD2E998E}"/>
              </a:ext>
            </a:extLst>
          </p:cNvPr>
          <p:cNvSpPr txBox="1">
            <a:spLocks/>
          </p:cNvSpPr>
          <p:nvPr/>
        </p:nvSpPr>
        <p:spPr>
          <a:xfrm>
            <a:off x="388887" y="4091488"/>
            <a:ext cx="2082817" cy="1216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RAS</a:t>
            </a:r>
          </a:p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Apģērbs, apavi, mājas tekstils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F34BF-9B1F-41DF-884A-B2F474BBA2BA}"/>
              </a:ext>
            </a:extLst>
          </p:cNvPr>
          <p:cNvSpPr txBox="1"/>
          <p:nvPr/>
        </p:nvSpPr>
        <p:spPr>
          <a:xfrm>
            <a:off x="3825767" y="3654530"/>
            <a:ext cx="39808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v-LV" sz="3200" dirty="0">
                <a:solidFill>
                  <a:schemeClr val="bg1"/>
                </a:solidFill>
                <a:latin typeface="Barlow Black" panose="00000A00000000000000" pitchFamily="2" charset="0"/>
              </a:rPr>
              <a:t>LATVIJA 27 000</a:t>
            </a:r>
            <a:endParaRPr lang="en-US" sz="3200" dirty="0">
              <a:solidFill>
                <a:schemeClr val="bg1"/>
              </a:solidFill>
              <a:latin typeface="Barlow Medium" panose="00000600000000000000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9552B10-10A1-4652-A58C-5475E9C4DCFC}"/>
              </a:ext>
            </a:extLst>
          </p:cNvPr>
          <p:cNvSpPr txBox="1">
            <a:spLocks/>
          </p:cNvSpPr>
          <p:nvPr/>
        </p:nvSpPr>
        <p:spPr>
          <a:xfrm>
            <a:off x="1530008" y="5631590"/>
            <a:ext cx="1605492" cy="784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Aft>
                <a:spcPts val="600"/>
              </a:spcAft>
            </a:pPr>
            <a:endParaRPr lang="lv-LV" sz="1800" dirty="0">
              <a:solidFill>
                <a:srgbClr val="43505E"/>
              </a:solidFill>
              <a:latin typeface="Barlow Medium" panose="00000600000000000000" pitchFamily="2" charset="0"/>
              <a:cs typeface="Effra Heavy" panose="020B0803020203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9D2810D-8A16-4BC9-8F4A-78E1BE3CB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180358">
            <a:off x="7994741" y="4036074"/>
            <a:ext cx="773230" cy="7342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F9F593-C3DD-4BFD-83F5-3BC2348115D6}"/>
              </a:ext>
            </a:extLst>
          </p:cNvPr>
          <p:cNvSpPr/>
          <p:nvPr/>
        </p:nvSpPr>
        <p:spPr>
          <a:xfrm>
            <a:off x="8359569" y="728593"/>
            <a:ext cx="1970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Ziedojumi </a:t>
            </a:r>
            <a:r>
              <a:rPr lang="lv-LV" sz="24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 ?  </a:t>
            </a:r>
            <a:endParaRPr lang="en-US" sz="2400" dirty="0">
              <a:solidFill>
                <a:srgbClr val="43505E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0E92EA-8E1A-44FF-B5BB-21B3852DAB59}"/>
              </a:ext>
            </a:extLst>
          </p:cNvPr>
          <p:cNvSpPr/>
          <p:nvPr/>
        </p:nvSpPr>
        <p:spPr>
          <a:xfrm>
            <a:off x="4453187" y="731956"/>
            <a:ext cx="2250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Lietots 9000 t</a:t>
            </a:r>
            <a:endParaRPr lang="en-US" sz="24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B156FB3-7591-46CD-8C04-06C1B284A754}"/>
              </a:ext>
            </a:extLst>
          </p:cNvPr>
          <p:cNvCxnSpPr>
            <a:cxnSpLocks/>
          </p:cNvCxnSpPr>
          <p:nvPr/>
        </p:nvCxnSpPr>
        <p:spPr>
          <a:xfrm>
            <a:off x="1107917" y="1145742"/>
            <a:ext cx="2762184" cy="25247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CFC5C5-05F5-491D-A66A-311E83298930}"/>
              </a:ext>
            </a:extLst>
          </p:cNvPr>
          <p:cNvCxnSpPr>
            <a:cxnSpLocks/>
          </p:cNvCxnSpPr>
          <p:nvPr/>
        </p:nvCxnSpPr>
        <p:spPr>
          <a:xfrm>
            <a:off x="5424594" y="1187668"/>
            <a:ext cx="0" cy="2094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5CD02133-E29D-494A-8B1A-6C37D74133BA}"/>
              </a:ext>
            </a:extLst>
          </p:cNvPr>
          <p:cNvSpPr txBox="1">
            <a:spLocks/>
          </p:cNvSpPr>
          <p:nvPr/>
        </p:nvSpPr>
        <p:spPr>
          <a:xfrm>
            <a:off x="537765" y="635343"/>
            <a:ext cx="2250589" cy="525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Jauns 18 000 t</a:t>
            </a:r>
            <a:endParaRPr lang="en-US" sz="24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C48C1B4-B70D-4B5B-A2FB-3E035A5DB67F}"/>
              </a:ext>
            </a:extLst>
          </p:cNvPr>
          <p:cNvSpPr txBox="1">
            <a:spLocks/>
          </p:cNvSpPr>
          <p:nvPr/>
        </p:nvSpPr>
        <p:spPr>
          <a:xfrm rot="16200000">
            <a:off x="3920783" y="1834132"/>
            <a:ext cx="1764078" cy="699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500 </a:t>
            </a:r>
            <a:r>
              <a:rPr lang="lv-LV" sz="20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euro</a:t>
            </a:r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/t DRN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9A7B15A1-B112-4394-9A0A-9C6AB5799925}"/>
              </a:ext>
            </a:extLst>
          </p:cNvPr>
          <p:cNvSpPr txBox="1">
            <a:spLocks/>
          </p:cNvSpPr>
          <p:nvPr/>
        </p:nvSpPr>
        <p:spPr>
          <a:xfrm rot="16200000">
            <a:off x="181544" y="2631364"/>
            <a:ext cx="1764078" cy="525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150 </a:t>
            </a:r>
            <a:r>
              <a:rPr lang="lv-LV" sz="2000" dirty="0" err="1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euro</a:t>
            </a:r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/t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78CEA2-D6F1-42DD-91E8-493B5FBF5BCF}"/>
              </a:ext>
            </a:extLst>
          </p:cNvPr>
          <p:cNvCxnSpPr>
            <a:cxnSpLocks/>
          </p:cNvCxnSpPr>
          <p:nvPr/>
        </p:nvCxnSpPr>
        <p:spPr>
          <a:xfrm>
            <a:off x="1530008" y="1324303"/>
            <a:ext cx="0" cy="2718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A1AAFF6E-845F-498F-8B38-3E18EBB04EA3}"/>
              </a:ext>
            </a:extLst>
          </p:cNvPr>
          <p:cNvSpPr txBox="1">
            <a:spLocks/>
          </p:cNvSpPr>
          <p:nvPr/>
        </p:nvSpPr>
        <p:spPr>
          <a:xfrm>
            <a:off x="388887" y="5701747"/>
            <a:ext cx="2724515" cy="784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50%-70% no mājsaimniecībām</a:t>
            </a:r>
            <a:endParaRPr lang="en-US" sz="24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F35BD6C-2659-4EC8-A935-4655CB6D00D7}"/>
              </a:ext>
            </a:extLst>
          </p:cNvPr>
          <p:cNvSpPr txBox="1">
            <a:spLocks/>
          </p:cNvSpPr>
          <p:nvPr/>
        </p:nvSpPr>
        <p:spPr>
          <a:xfrm>
            <a:off x="4358899" y="5047672"/>
            <a:ext cx="3358372" cy="1570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 err="1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Atpakaļsavākšana</a:t>
            </a:r>
            <a:endParaRPr lang="lv-LV" sz="2400" dirty="0">
              <a:solidFill>
                <a:srgbClr val="43505E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2023 – 10%</a:t>
            </a:r>
          </a:p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2024 – 20%</a:t>
            </a:r>
          </a:p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2025 – 30%</a:t>
            </a:r>
            <a:endParaRPr lang="en-US" sz="24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64351AC-A615-41E8-A6A0-5377C1A2533A}"/>
              </a:ext>
            </a:extLst>
          </p:cNvPr>
          <p:cNvSpPr txBox="1">
            <a:spLocks/>
          </p:cNvSpPr>
          <p:nvPr/>
        </p:nvSpPr>
        <p:spPr>
          <a:xfrm>
            <a:off x="9043125" y="5048342"/>
            <a:ext cx="1984487" cy="1570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4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Poligons</a:t>
            </a:r>
          </a:p>
          <a:p>
            <a:pPr algn="ctr"/>
            <a:r>
              <a:rPr lang="lv-LV" sz="24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Ne vairāk kā 50% apglabāšana</a:t>
            </a:r>
            <a:endParaRPr lang="en-US" sz="24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46AAB7-A926-4FB0-B1FB-C2D5EECE1B82}"/>
              </a:ext>
            </a:extLst>
          </p:cNvPr>
          <p:cNvCxnSpPr/>
          <p:nvPr/>
        </p:nvCxnSpPr>
        <p:spPr>
          <a:xfrm>
            <a:off x="1520005" y="5126695"/>
            <a:ext cx="0" cy="583918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802681-583D-41EE-A704-FF88B4F4A508}"/>
              </a:ext>
            </a:extLst>
          </p:cNvPr>
          <p:cNvCxnSpPr>
            <a:cxnSpLocks/>
          </p:cNvCxnSpPr>
          <p:nvPr/>
        </p:nvCxnSpPr>
        <p:spPr>
          <a:xfrm>
            <a:off x="7806596" y="4325927"/>
            <a:ext cx="1221290" cy="982173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401BE0-7907-4671-AE4E-088FF0962408}"/>
              </a:ext>
            </a:extLst>
          </p:cNvPr>
          <p:cNvCxnSpPr/>
          <p:nvPr/>
        </p:nvCxnSpPr>
        <p:spPr>
          <a:xfrm>
            <a:off x="2471704" y="5092272"/>
            <a:ext cx="2079275" cy="609475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C072A25-96C9-4CD8-BBBF-8CE17CE1813A}"/>
              </a:ext>
            </a:extLst>
          </p:cNvPr>
          <p:cNvCxnSpPr/>
          <p:nvPr/>
        </p:nvCxnSpPr>
        <p:spPr>
          <a:xfrm rot="5400000">
            <a:off x="7038182" y="1354578"/>
            <a:ext cx="1570037" cy="15094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DFA5C94B-D353-4837-B452-50DA778462ED}"/>
              </a:ext>
            </a:extLst>
          </p:cNvPr>
          <p:cNvSpPr txBox="1">
            <a:spLocks/>
          </p:cNvSpPr>
          <p:nvPr/>
        </p:nvSpPr>
        <p:spPr>
          <a:xfrm>
            <a:off x="10010416" y="2726719"/>
            <a:ext cx="1764078" cy="104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3505E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Tirdzniecība</a:t>
            </a:r>
          </a:p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500euro/t DRN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F873BFB-0F83-45EA-AB31-565BCA34D4BF}"/>
              </a:ext>
            </a:extLst>
          </p:cNvPr>
          <p:cNvCxnSpPr>
            <a:cxnSpLocks/>
          </p:cNvCxnSpPr>
          <p:nvPr/>
        </p:nvCxnSpPr>
        <p:spPr>
          <a:xfrm>
            <a:off x="9213576" y="1372945"/>
            <a:ext cx="460011" cy="3444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DE4B1F94-4631-4462-82B0-1BEFD3BDEBB0}"/>
              </a:ext>
            </a:extLst>
          </p:cNvPr>
          <p:cNvCxnSpPr/>
          <p:nvPr/>
        </p:nvCxnSpPr>
        <p:spPr>
          <a:xfrm rot="16200000" flipH="1">
            <a:off x="9627691" y="1418841"/>
            <a:ext cx="1310661" cy="12188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D89A6062-210F-4BBD-BD5E-596D840DB854}"/>
              </a:ext>
            </a:extLst>
          </p:cNvPr>
          <p:cNvSpPr txBox="1">
            <a:spLocks/>
          </p:cNvSpPr>
          <p:nvPr/>
        </p:nvSpPr>
        <p:spPr>
          <a:xfrm>
            <a:off x="6997858" y="1401636"/>
            <a:ext cx="1764078" cy="67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50+ % ziedojumi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CB9B1C36-CB98-4BAC-9A84-1440A0B74D78}"/>
              </a:ext>
            </a:extLst>
          </p:cNvPr>
          <p:cNvCxnSpPr>
            <a:cxnSpLocks/>
          </p:cNvCxnSpPr>
          <p:nvPr/>
        </p:nvCxnSpPr>
        <p:spPr>
          <a:xfrm>
            <a:off x="1107917" y="1145743"/>
            <a:ext cx="2762184" cy="2524739"/>
          </a:xfrm>
          <a:prstGeom prst="bentConnector3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09ECF5-777F-41EF-929E-A135BBF50F45}"/>
              </a:ext>
            </a:extLst>
          </p:cNvPr>
          <p:cNvCxnSpPr>
            <a:cxnSpLocks/>
          </p:cNvCxnSpPr>
          <p:nvPr/>
        </p:nvCxnSpPr>
        <p:spPr>
          <a:xfrm>
            <a:off x="5424594" y="1187669"/>
            <a:ext cx="0" cy="2094255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7C80B7-DD0F-461E-8DCE-38294405BA68}"/>
              </a:ext>
            </a:extLst>
          </p:cNvPr>
          <p:cNvCxnSpPr>
            <a:cxnSpLocks/>
          </p:cNvCxnSpPr>
          <p:nvPr/>
        </p:nvCxnSpPr>
        <p:spPr>
          <a:xfrm>
            <a:off x="1530008" y="1324304"/>
            <a:ext cx="0" cy="2718607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642FD27C-38E8-4790-8DEE-692C245B36A7}"/>
              </a:ext>
            </a:extLst>
          </p:cNvPr>
          <p:cNvCxnSpPr/>
          <p:nvPr/>
        </p:nvCxnSpPr>
        <p:spPr>
          <a:xfrm rot="5400000">
            <a:off x="7038182" y="1354579"/>
            <a:ext cx="1570037" cy="1509486"/>
          </a:xfrm>
          <a:prstGeom prst="bentConnector3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">
            <a:extLst>
              <a:ext uri="{FF2B5EF4-FFF2-40B4-BE49-F238E27FC236}">
                <a16:creationId xmlns:a16="http://schemas.microsoft.com/office/drawing/2014/main" id="{7E98D79A-CCCE-4442-9AA5-3CD292C964D3}"/>
              </a:ext>
            </a:extLst>
          </p:cNvPr>
          <p:cNvSpPr txBox="1">
            <a:spLocks/>
          </p:cNvSpPr>
          <p:nvPr/>
        </p:nvSpPr>
        <p:spPr>
          <a:xfrm>
            <a:off x="6997858" y="1401637"/>
            <a:ext cx="1764078" cy="67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2000" dirty="0">
                <a:solidFill>
                  <a:srgbClr val="4CA661"/>
                </a:solidFill>
                <a:latin typeface="Barlow Black" panose="00000A00000000000000" pitchFamily="2" charset="0"/>
                <a:cs typeface="Effra Heavy" panose="020B0803020203020204" pitchFamily="34" charset="0"/>
              </a:rPr>
              <a:t>50+ % ziedojumi</a:t>
            </a:r>
            <a:endParaRPr lang="en-US" sz="2000" dirty="0">
              <a:solidFill>
                <a:srgbClr val="4CA661"/>
              </a:solidFill>
              <a:latin typeface="Barlow Black" panose="00000A00000000000000" pitchFamily="2" charset="0"/>
              <a:cs typeface="Effra Heavy" panose="020B0803020203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9A90DE-7E95-4A6A-8684-54D3C0415EBB}"/>
              </a:ext>
            </a:extLst>
          </p:cNvPr>
          <p:cNvCxnSpPr>
            <a:cxnSpLocks/>
          </p:cNvCxnSpPr>
          <p:nvPr/>
        </p:nvCxnSpPr>
        <p:spPr>
          <a:xfrm>
            <a:off x="9213577" y="1372946"/>
            <a:ext cx="460011" cy="3444068"/>
          </a:xfrm>
          <a:prstGeom prst="straightConnector1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02E23D29-389A-4442-9CF5-FA89D7D07740}"/>
              </a:ext>
            </a:extLst>
          </p:cNvPr>
          <p:cNvCxnSpPr/>
          <p:nvPr/>
        </p:nvCxnSpPr>
        <p:spPr>
          <a:xfrm rot="16200000" flipH="1">
            <a:off x="9627692" y="1418842"/>
            <a:ext cx="1310661" cy="1218868"/>
          </a:xfrm>
          <a:prstGeom prst="bentConnector3">
            <a:avLst/>
          </a:prstGeom>
          <a:ln w="19050">
            <a:solidFill>
              <a:srgbClr val="43505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294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801</Words>
  <Application>Microsoft Office PowerPoint</Application>
  <PresentationFormat>Widescreen</PresentationFormat>
  <Paragraphs>149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Barlow Black</vt:lpstr>
      <vt:lpstr>Barlow Medium</vt:lpstr>
      <vt:lpstr>Calibri Light</vt:lpstr>
      <vt:lpstr>Effra Heavy</vt:lpstr>
      <vt:lpstr>Calibri</vt:lpstr>
      <vt:lpstr>Arial</vt:lpstr>
      <vt:lpstr>Office Theme</vt:lpstr>
      <vt:lpstr>Tekstila atkritumi Latvijā</vt:lpstr>
      <vt:lpstr>Esošā situācija</vt:lpstr>
      <vt:lpstr>Tekstila apjoms Latvijas tirgū</vt:lpstr>
      <vt:lpstr>PowerPoint Presentation</vt:lpstr>
      <vt:lpstr>Izaicinājums un iespēja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Tekstilmateriālu šķirošanas sistēmas izveide Latvijā</dc:title>
  <dc:creator>Microsoft Office User</dc:creator>
  <cp:lastModifiedBy>Jānis Aizbalts</cp:lastModifiedBy>
  <cp:revision>120</cp:revision>
  <cp:lastPrinted>2020-10-16T06:33:34Z</cp:lastPrinted>
  <dcterms:created xsi:type="dcterms:W3CDTF">2020-08-12T07:37:34Z</dcterms:created>
  <dcterms:modified xsi:type="dcterms:W3CDTF">2021-02-03T11:14:48Z</dcterms:modified>
</cp:coreProperties>
</file>