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700" r:id="rId2"/>
  </p:sldMasterIdLst>
  <p:notesMasterIdLst>
    <p:notesMasterId r:id="rId35"/>
  </p:notesMasterIdLst>
  <p:sldIdLst>
    <p:sldId id="256" r:id="rId3"/>
    <p:sldId id="5068" r:id="rId4"/>
    <p:sldId id="303" r:id="rId5"/>
    <p:sldId id="5089" r:id="rId6"/>
    <p:sldId id="5090" r:id="rId7"/>
    <p:sldId id="5091" r:id="rId8"/>
    <p:sldId id="349" r:id="rId9"/>
    <p:sldId id="5093" r:id="rId10"/>
    <p:sldId id="5094" r:id="rId11"/>
    <p:sldId id="316" r:id="rId12"/>
    <p:sldId id="319" r:id="rId13"/>
    <p:sldId id="317" r:id="rId14"/>
    <p:sldId id="5077" r:id="rId15"/>
    <p:sldId id="5078" r:id="rId16"/>
    <p:sldId id="5079" r:id="rId17"/>
    <p:sldId id="5075" r:id="rId18"/>
    <p:sldId id="5086" r:id="rId19"/>
    <p:sldId id="5087" r:id="rId20"/>
    <p:sldId id="5085" r:id="rId21"/>
    <p:sldId id="5074" r:id="rId22"/>
    <p:sldId id="5072" r:id="rId23"/>
    <p:sldId id="4581" r:id="rId24"/>
    <p:sldId id="4580" r:id="rId25"/>
    <p:sldId id="5067" r:id="rId26"/>
    <p:sldId id="322" r:id="rId27"/>
    <p:sldId id="320" r:id="rId28"/>
    <p:sldId id="321" r:id="rId29"/>
    <p:sldId id="4598" r:id="rId30"/>
    <p:sldId id="268" r:id="rId31"/>
    <p:sldId id="290" r:id="rId32"/>
    <p:sldId id="291" r:id="rId33"/>
    <p:sldId id="276"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BA5959-26CC-A57F-5BFA-33FA98F064C5}" name="Santa Feifere" initials="SF" userId="S::santa.feifere@izm.gov.lv::275f611d-89d0-47e5-9203-29b234929c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65"/>
    <a:srgbClr val="009999"/>
    <a:srgbClr val="CBC7D8"/>
    <a:srgbClr val="FFF0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104" d="100"/>
          <a:sy n="104" d="100"/>
        </p:scale>
        <p:origin x="73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nta.feifere\Documents\Info%20vienlapei%20(version%202)_visp_joma_2608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lze.sile\Desktop\!%20Mani_darbi\!%20Apkopojumi\Finanses\ES_fondi_statuss_grafiks_07.05.2024_ar_VS_VSV.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5E-4EF3-A981-E89DC4B3B00C}"/>
              </c:ext>
            </c:extLst>
          </c:dPt>
          <c:dPt>
            <c:idx val="1"/>
            <c:bubble3D val="0"/>
            <c:spPr>
              <a:solidFill>
                <a:srgbClr val="FFD765"/>
              </a:solidFill>
              <a:ln w="19050">
                <a:solidFill>
                  <a:schemeClr val="lt1"/>
                </a:solidFill>
              </a:ln>
              <a:effectLst/>
            </c:spPr>
            <c:extLst>
              <c:ext xmlns:c16="http://schemas.microsoft.com/office/drawing/2014/chart" uri="{C3380CC4-5D6E-409C-BE32-E72D297353CC}">
                <c16:uniqueId val="{00000003-C05E-4EF3-A981-E89DC4B3B0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5E-4EF3-A981-E89DC4B3B00C}"/>
              </c:ext>
            </c:extLst>
          </c:dPt>
          <c:dLbls>
            <c:dLbl>
              <c:idx val="0"/>
              <c:layout>
                <c:manualLayout>
                  <c:x val="0.1722147274280858"/>
                  <c:y val="0.1302323673578211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C05E-4EF3-A981-E89DC4B3B00C}"/>
                </c:ext>
              </c:extLst>
            </c:dLbl>
            <c:dLbl>
              <c:idx val="1"/>
              <c:layout>
                <c:manualLayout>
                  <c:x val="-0.17979833852692595"/>
                  <c:y val="-6.7733752312512954E-2"/>
                </c:manualLayout>
              </c:layout>
              <c:numFmt formatCode="General" sourceLinked="0"/>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3349110870626466"/>
                      <c:h val="0.18239213596245413"/>
                    </c:manualLayout>
                  </c15:layout>
                </c:ext>
                <c:ext xmlns:c16="http://schemas.microsoft.com/office/drawing/2014/chart" uri="{C3380CC4-5D6E-409C-BE32-E72D297353CC}">
                  <c16:uniqueId val="{00000003-C05E-4EF3-A981-E89DC4B3B00C}"/>
                </c:ext>
              </c:extLst>
            </c:dLbl>
            <c:dLbl>
              <c:idx val="2"/>
              <c:layout>
                <c:manualLayout>
                  <c:x val="-0.20629908046591949"/>
                  <c:y val="-0.13403805166266652"/>
                </c:manualLayout>
              </c:layout>
              <c:numFmt formatCode="General" sourceLinked="0"/>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2044109965964218"/>
                      <c:h val="0.16945652348284745"/>
                    </c:manualLayout>
                  </c15:layout>
                </c:ext>
                <c:ext xmlns:c16="http://schemas.microsoft.com/office/drawing/2014/chart" uri="{C3380CC4-5D6E-409C-BE32-E72D297353CC}">
                  <c16:uniqueId val="{00000005-C05E-4EF3-A981-E89DC4B3B00C}"/>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Pasākumi_kārtas!$F$32:$F$34</c:f>
              <c:strCache>
                <c:ptCount val="3"/>
                <c:pt idx="0">
                  <c:v>Apstiprināti</c:v>
                </c:pt>
                <c:pt idx="1">
                  <c:v>Saskaņošanā</c:v>
                </c:pt>
                <c:pt idx="2">
                  <c:v>Izstrādē</c:v>
                </c:pt>
              </c:strCache>
            </c:strRef>
          </c:cat>
          <c:val>
            <c:numRef>
              <c:f>Pasākumi_kārtas!$G$32:$G$34</c:f>
              <c:numCache>
                <c:formatCode>#\ ##0\ "€"</c:formatCode>
                <c:ptCount val="3"/>
                <c:pt idx="0">
                  <c:v>193982377</c:v>
                </c:pt>
                <c:pt idx="1">
                  <c:v>99663486</c:v>
                </c:pt>
                <c:pt idx="2">
                  <c:v>26405851</c:v>
                </c:pt>
              </c:numCache>
            </c:numRef>
          </c:val>
          <c:extLst>
            <c:ext xmlns:c16="http://schemas.microsoft.com/office/drawing/2014/chart" uri="{C3380CC4-5D6E-409C-BE32-E72D297353CC}">
              <c16:uniqueId val="{00000006-C05E-4EF3-A981-E89DC4B3B00C}"/>
            </c:ext>
          </c:extLst>
        </c:ser>
        <c:dLbls>
          <c:showLegendKey val="0"/>
          <c:showVal val="0"/>
          <c:showCatName val="0"/>
          <c:showSerName val="0"/>
          <c:showPercent val="0"/>
          <c:showBubbleSize val="0"/>
          <c:showLeaderLines val="1"/>
        </c:dLbls>
        <c:firstSliceAng val="0"/>
        <c:holeSize val="4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3859100168449091"/>
          <c:y val="0.31535900834177905"/>
          <c:w val="0.32738881054047347"/>
          <c:h val="0.39092168862555549"/>
        </c:manualLayout>
      </c:layout>
      <c:pieChart>
        <c:varyColors val="1"/>
        <c:ser>
          <c:idx val="0"/>
          <c:order val="0"/>
          <c:dPt>
            <c:idx val="0"/>
            <c:bubble3D val="0"/>
            <c:spPr>
              <a:solidFill>
                <a:schemeClr val="accent2">
                  <a:shade val="50000"/>
                </a:schemeClr>
              </a:solidFill>
              <a:ln w="19050">
                <a:solidFill>
                  <a:schemeClr val="lt1"/>
                </a:solidFill>
              </a:ln>
              <a:effectLst/>
            </c:spPr>
            <c:extLst>
              <c:ext xmlns:c16="http://schemas.microsoft.com/office/drawing/2014/chart" uri="{C3380CC4-5D6E-409C-BE32-E72D297353CC}">
                <c16:uniqueId val="{00000001-AE5D-4BB2-9200-76DEB2472544}"/>
              </c:ext>
            </c:extLst>
          </c:dPt>
          <c:dPt>
            <c:idx val="1"/>
            <c:bubble3D val="0"/>
            <c:spPr>
              <a:solidFill>
                <a:schemeClr val="accent2">
                  <a:shade val="70000"/>
                </a:schemeClr>
              </a:solidFill>
              <a:ln w="19050">
                <a:solidFill>
                  <a:schemeClr val="lt1"/>
                </a:solidFill>
              </a:ln>
              <a:effectLst/>
            </c:spPr>
            <c:extLst>
              <c:ext xmlns:c16="http://schemas.microsoft.com/office/drawing/2014/chart" uri="{C3380CC4-5D6E-409C-BE32-E72D297353CC}">
                <c16:uniqueId val="{00000003-AE5D-4BB2-9200-76DEB2472544}"/>
              </c:ext>
            </c:extLst>
          </c:dPt>
          <c:dPt>
            <c:idx val="2"/>
            <c:bubble3D val="0"/>
            <c:spPr>
              <a:solidFill>
                <a:schemeClr val="accent2">
                  <a:shade val="90000"/>
                </a:schemeClr>
              </a:solidFill>
              <a:ln w="19050">
                <a:solidFill>
                  <a:schemeClr val="lt1"/>
                </a:solidFill>
              </a:ln>
              <a:effectLst/>
            </c:spPr>
            <c:extLst>
              <c:ext xmlns:c16="http://schemas.microsoft.com/office/drawing/2014/chart" uri="{C3380CC4-5D6E-409C-BE32-E72D297353CC}">
                <c16:uniqueId val="{00000005-AE5D-4BB2-9200-76DEB2472544}"/>
              </c:ext>
            </c:extLst>
          </c:dPt>
          <c:dPt>
            <c:idx val="3"/>
            <c:bubble3D val="0"/>
            <c:spPr>
              <a:solidFill>
                <a:schemeClr val="accent2">
                  <a:tint val="90000"/>
                </a:schemeClr>
              </a:solidFill>
              <a:ln w="19050">
                <a:solidFill>
                  <a:schemeClr val="lt1"/>
                </a:solidFill>
              </a:ln>
              <a:effectLst/>
            </c:spPr>
            <c:extLst>
              <c:ext xmlns:c16="http://schemas.microsoft.com/office/drawing/2014/chart" uri="{C3380CC4-5D6E-409C-BE32-E72D297353CC}">
                <c16:uniqueId val="{00000007-AE5D-4BB2-9200-76DEB2472544}"/>
              </c:ext>
            </c:extLst>
          </c:dPt>
          <c:dPt>
            <c:idx val="4"/>
            <c:bubble3D val="0"/>
            <c:spPr>
              <a:solidFill>
                <a:schemeClr val="accent2">
                  <a:tint val="70000"/>
                </a:schemeClr>
              </a:solidFill>
              <a:ln w="19050">
                <a:solidFill>
                  <a:schemeClr val="lt1"/>
                </a:solidFill>
              </a:ln>
              <a:effectLst/>
            </c:spPr>
            <c:extLst>
              <c:ext xmlns:c16="http://schemas.microsoft.com/office/drawing/2014/chart" uri="{C3380CC4-5D6E-409C-BE32-E72D297353CC}">
                <c16:uniqueId val="{00000009-AE5D-4BB2-9200-76DEB2472544}"/>
              </c:ext>
            </c:extLst>
          </c:dPt>
          <c:dPt>
            <c:idx val="5"/>
            <c:bubble3D val="0"/>
            <c:spPr>
              <a:solidFill>
                <a:schemeClr val="accent2">
                  <a:tint val="50000"/>
                </a:schemeClr>
              </a:solidFill>
              <a:ln w="19050">
                <a:solidFill>
                  <a:schemeClr val="lt1"/>
                </a:solidFill>
              </a:ln>
              <a:effectLst/>
            </c:spPr>
            <c:extLst>
              <c:ext xmlns:c16="http://schemas.microsoft.com/office/drawing/2014/chart" uri="{C3380CC4-5D6E-409C-BE32-E72D297353CC}">
                <c16:uniqueId val="{0000000B-AE5D-4BB2-9200-76DEB2472544}"/>
              </c:ext>
            </c:extLst>
          </c:dPt>
          <c:dLbls>
            <c:dLbl>
              <c:idx val="0"/>
              <c:layout>
                <c:manualLayout>
                  <c:x val="-1.3861548556430446E-2"/>
                  <c:y val="-5.3673598659078517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fld id="{E13B3940-625B-4710-BC8D-D0D0065B1D13}" type="CATEGORYNAME">
                      <a:rPr lang="en-US" sz="1200">
                        <a:latin typeface="Verdana" panose="020B0604030504040204" pitchFamily="34" charset="0"/>
                        <a:ea typeface="Verdana" panose="020B0604030504040204" pitchFamily="34" charset="0"/>
                      </a:rPr>
                      <a:pPr>
                        <a:defRPr sz="1200">
                          <a:latin typeface="Verdana" panose="020B0604030504040204" pitchFamily="34" charset="0"/>
                          <a:ea typeface="Verdana" panose="020B0604030504040204" pitchFamily="34" charset="0"/>
                        </a:defRPr>
                      </a:pPr>
                      <a:t>[KATEGORIJAS NOSAUKUMS]</a:t>
                    </a:fld>
                    <a:r>
                      <a:rPr lang="en-US" sz="1200" baseline="0">
                        <a:latin typeface="Verdana" panose="020B0604030504040204" pitchFamily="34" charset="0"/>
                        <a:ea typeface="Verdana" panose="020B0604030504040204" pitchFamily="34" charset="0"/>
                      </a:rPr>
                      <a:t>, milj €</a:t>
                    </a:r>
                    <a:fld id="{89233A23-D504-4FED-84D5-DAFB3A495A06}" type="VALUE">
                      <a:rPr lang="en-US" sz="1200" baseline="0">
                        <a:latin typeface="Verdana" panose="020B0604030504040204" pitchFamily="34" charset="0"/>
                        <a:ea typeface="Verdana" panose="020B0604030504040204" pitchFamily="34" charset="0"/>
                      </a:rPr>
                      <a:pPr>
                        <a:defRPr sz="1200">
                          <a:latin typeface="Verdana" panose="020B0604030504040204" pitchFamily="34" charset="0"/>
                          <a:ea typeface="Verdana" panose="020B0604030504040204" pitchFamily="34" charset="0"/>
                        </a:defRPr>
                      </a:pPr>
                      <a:t>[VĒRTĪBA]</a:t>
                    </a:fld>
                    <a:r>
                      <a:rPr lang="en-US" sz="1200" baseline="0">
                        <a:latin typeface="Verdana" panose="020B0604030504040204" pitchFamily="34" charset="0"/>
                        <a:ea typeface="Verdana" panose="020B0604030504040204" pitchFamily="34" charset="0"/>
                      </a:rPr>
                      <a:t>, </a:t>
                    </a:r>
                    <a:fld id="{EAE7EE4A-B994-412E-B670-45DA57B9FD3E}" type="PERCENTAGE">
                      <a:rPr lang="en-US" sz="1200" baseline="0">
                        <a:latin typeface="Verdana" panose="020B0604030504040204" pitchFamily="34" charset="0"/>
                        <a:ea typeface="Verdana" panose="020B0604030504040204" pitchFamily="34" charset="0"/>
                      </a:rPr>
                      <a:pPr>
                        <a:defRPr sz="1200">
                          <a:latin typeface="Verdana" panose="020B0604030504040204" pitchFamily="34" charset="0"/>
                          <a:ea typeface="Verdana" panose="020B0604030504040204" pitchFamily="34" charset="0"/>
                        </a:defRPr>
                      </a:pPr>
                      <a:t>[PROCENTUĀLĀ VĒRTĪBA]</a:t>
                    </a:fld>
                    <a:endParaRPr lang="en-US" sz="1200" baseline="0">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7217472349538391"/>
                      <c:h val="0.27317026584548215"/>
                    </c:manualLayout>
                  </c15:layout>
                  <c15:dlblFieldTable/>
                  <c15:showDataLabelsRange val="0"/>
                </c:ext>
                <c:ext xmlns:c16="http://schemas.microsoft.com/office/drawing/2014/chart" uri="{C3380CC4-5D6E-409C-BE32-E72D297353CC}">
                  <c16:uniqueId val="{00000001-AE5D-4BB2-9200-76DEB2472544}"/>
                </c:ext>
              </c:extLst>
            </c:dLbl>
            <c:dLbl>
              <c:idx val="1"/>
              <c:layout>
                <c:manualLayout>
                  <c:x val="0.1015865554119168"/>
                  <c:y val="-5.3377446012317691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fld id="{FF14F684-6E20-44D9-AB68-44415CE5618A}" type="CATEGORYNAME">
                      <a:rPr lang="en-US"/>
                      <a:pPr>
                        <a:defRPr sz="1200">
                          <a:latin typeface="Verdana" panose="020B0604030504040204" pitchFamily="34" charset="0"/>
                          <a:ea typeface="Verdana" panose="020B0604030504040204" pitchFamily="34" charset="0"/>
                        </a:defRPr>
                      </a:pPr>
                      <a:t>[KATEGORIJAS NOSAUKUMS]</a:t>
                    </a:fld>
                    <a:r>
                      <a:rPr lang="en-US" baseline="0"/>
                      <a:t>, milj €</a:t>
                    </a:r>
                    <a:fld id="{5C87D929-CD51-49A5-8FA7-EC3A03B404FE}" type="VALUE">
                      <a:rPr lang="en-US" baseline="0"/>
                      <a:pPr>
                        <a:defRPr sz="1200">
                          <a:latin typeface="Verdana" panose="020B0604030504040204" pitchFamily="34" charset="0"/>
                          <a:ea typeface="Verdana" panose="020B0604030504040204" pitchFamily="34" charset="0"/>
                        </a:defRPr>
                      </a:pPr>
                      <a:t>[VĒRTĪBA]</a:t>
                    </a:fld>
                    <a:r>
                      <a:rPr lang="en-US" baseline="0"/>
                      <a:t>, </a:t>
                    </a:r>
                    <a:fld id="{115B36CB-E75F-4E6E-946F-6ED82F0B7A40}" type="PERCENTAGE">
                      <a:rPr lang="en-US" baseline="0"/>
                      <a:pPr>
                        <a:defRPr sz="1200">
                          <a:latin typeface="Verdana" panose="020B0604030504040204" pitchFamily="34" charset="0"/>
                          <a:ea typeface="Verdana" panose="020B0604030504040204" pitchFamily="34" charset="0"/>
                        </a:defRPr>
                      </a:pPr>
                      <a:t>[PROCENTUĀLĀ VĒRTĪBA]</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5708955223880597"/>
                      <c:h val="0.19928217821782176"/>
                    </c:manualLayout>
                  </c15:layout>
                  <c15:dlblFieldTable/>
                  <c15:showDataLabelsRange val="0"/>
                </c:ext>
                <c:ext xmlns:c16="http://schemas.microsoft.com/office/drawing/2014/chart" uri="{C3380CC4-5D6E-409C-BE32-E72D297353CC}">
                  <c16:uniqueId val="{00000003-AE5D-4BB2-9200-76DEB2472544}"/>
                </c:ext>
              </c:extLst>
            </c:dLbl>
            <c:dLbl>
              <c:idx val="2"/>
              <c:layout>
                <c:manualLayout>
                  <c:x val="2.3630861440827339E-2"/>
                  <c:y val="4.8912547750838073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fld id="{623E884F-70CD-4BB0-A534-37B7ADFA9368}" type="CATEGORYNAME">
                      <a:rPr lang="en-US"/>
                      <a:pPr>
                        <a:defRPr sz="1200">
                          <a:latin typeface="Verdana" panose="020B0604030504040204" pitchFamily="34" charset="0"/>
                          <a:ea typeface="Verdana" panose="020B0604030504040204" pitchFamily="34" charset="0"/>
                        </a:defRPr>
                      </a:pPr>
                      <a:t>[KATEGORIJAS NOSAUKUMS]</a:t>
                    </a:fld>
                    <a:r>
                      <a:rPr lang="en-US" baseline="0"/>
                      <a:t>, milj €</a:t>
                    </a:r>
                    <a:fld id="{1E34B2B2-15FD-4BCF-8651-AB0AC843B7D6}" type="VALUE">
                      <a:rPr lang="en-US" baseline="0"/>
                      <a:pPr>
                        <a:defRPr sz="1200">
                          <a:latin typeface="Verdana" panose="020B0604030504040204" pitchFamily="34" charset="0"/>
                          <a:ea typeface="Verdana" panose="020B0604030504040204" pitchFamily="34" charset="0"/>
                        </a:defRPr>
                      </a:pPr>
                      <a:t>[VĒRTĪBA]</a:t>
                    </a:fld>
                    <a:r>
                      <a:rPr lang="en-US" baseline="0"/>
                      <a:t>, </a:t>
                    </a:r>
                    <a:fld id="{8CE1BE79-C439-4F49-8EEE-E6EF43BB0815}" type="PERCENTAGE">
                      <a:rPr lang="en-US" baseline="0"/>
                      <a:pPr>
                        <a:defRPr sz="1200">
                          <a:latin typeface="Verdana" panose="020B0604030504040204" pitchFamily="34" charset="0"/>
                          <a:ea typeface="Verdana" panose="020B0604030504040204" pitchFamily="34" charset="0"/>
                        </a:defRPr>
                      </a:pPr>
                      <a:t>[PROCENTUĀLĀ VĒRTĪBA]</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9385425635889489"/>
                      <c:h val="0.24571344511817478"/>
                    </c:manualLayout>
                  </c15:layout>
                  <c15:dlblFieldTable/>
                  <c15:showDataLabelsRange val="0"/>
                </c:ext>
                <c:ext xmlns:c16="http://schemas.microsoft.com/office/drawing/2014/chart" uri="{C3380CC4-5D6E-409C-BE32-E72D297353CC}">
                  <c16:uniqueId val="{00000005-AE5D-4BB2-9200-76DEB2472544}"/>
                </c:ext>
              </c:extLst>
            </c:dLbl>
            <c:dLbl>
              <c:idx val="3"/>
              <c:layout>
                <c:manualLayout>
                  <c:x val="-3.4539572478813292E-2"/>
                  <c:y val="5.2187475637327514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fld id="{D2D2B4D1-A198-456C-87D0-5A2EEDA05C0B}" type="CATEGORYNAME">
                      <a:rPr lang="en-US" sz="1200">
                        <a:latin typeface="Verdana" panose="020B0604030504040204" pitchFamily="34" charset="0"/>
                        <a:ea typeface="Verdana" panose="020B0604030504040204" pitchFamily="34" charset="0"/>
                      </a:rPr>
                      <a:pPr>
                        <a:defRPr sz="1200">
                          <a:latin typeface="Verdana" panose="020B0604030504040204" pitchFamily="34" charset="0"/>
                          <a:ea typeface="Verdana" panose="020B0604030504040204" pitchFamily="34" charset="0"/>
                        </a:defRPr>
                      </a:pPr>
                      <a:t>[KATEGORIJAS NOSAUKUMS]</a:t>
                    </a:fld>
                    <a:r>
                      <a:rPr lang="en-US" sz="1200" baseline="0">
                        <a:latin typeface="Verdana" panose="020B0604030504040204" pitchFamily="34" charset="0"/>
                        <a:ea typeface="Verdana" panose="020B0604030504040204" pitchFamily="34" charset="0"/>
                      </a:rPr>
                      <a:t>, milj €</a:t>
                    </a:r>
                    <a:fld id="{26A8E3EF-881B-4CEA-96B3-68B203127A93}" type="VALUE">
                      <a:rPr lang="en-US" sz="1200" baseline="0">
                        <a:latin typeface="Verdana" panose="020B0604030504040204" pitchFamily="34" charset="0"/>
                        <a:ea typeface="Verdana" panose="020B0604030504040204" pitchFamily="34" charset="0"/>
                      </a:rPr>
                      <a:pPr>
                        <a:defRPr sz="1200">
                          <a:latin typeface="Verdana" panose="020B0604030504040204" pitchFamily="34" charset="0"/>
                          <a:ea typeface="Verdana" panose="020B0604030504040204" pitchFamily="34" charset="0"/>
                        </a:defRPr>
                      </a:pPr>
                      <a:t>[VĒRTĪBA]</a:t>
                    </a:fld>
                    <a:r>
                      <a:rPr lang="en-US" sz="1200" baseline="0">
                        <a:latin typeface="Verdana" panose="020B0604030504040204" pitchFamily="34" charset="0"/>
                        <a:ea typeface="Verdana" panose="020B0604030504040204" pitchFamily="34" charset="0"/>
                      </a:rPr>
                      <a:t>, </a:t>
                    </a:r>
                    <a:fld id="{A5A99144-9DDF-4A4E-9B8F-8C460169C32A}" type="PERCENTAGE">
                      <a:rPr lang="en-US" sz="1200" baseline="0">
                        <a:latin typeface="Verdana" panose="020B0604030504040204" pitchFamily="34" charset="0"/>
                        <a:ea typeface="Verdana" panose="020B0604030504040204" pitchFamily="34" charset="0"/>
                      </a:rPr>
                      <a:pPr>
                        <a:defRPr sz="1200">
                          <a:latin typeface="Verdana" panose="020B0604030504040204" pitchFamily="34" charset="0"/>
                          <a:ea typeface="Verdana" panose="020B0604030504040204" pitchFamily="34" charset="0"/>
                        </a:defRPr>
                      </a:pPr>
                      <a:t>[PROCENTUĀLĀ VĒRTĪBA]</a:t>
                    </a:fld>
                    <a:endParaRPr lang="en-US" sz="1200" baseline="0">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5021758007860956"/>
                      <c:h val="0.20109183753020968"/>
                    </c:manualLayout>
                  </c15:layout>
                  <c15:dlblFieldTable/>
                  <c15:showDataLabelsRange val="0"/>
                </c:ext>
                <c:ext xmlns:c16="http://schemas.microsoft.com/office/drawing/2014/chart" uri="{C3380CC4-5D6E-409C-BE32-E72D297353CC}">
                  <c16:uniqueId val="{00000007-AE5D-4BB2-9200-76DEB2472544}"/>
                </c:ext>
              </c:extLst>
            </c:dLbl>
            <c:dLbl>
              <c:idx val="4"/>
              <c:layout>
                <c:manualLayout>
                  <c:x val="-3.1101627688329993E-2"/>
                  <c:y val="2.3557145084587155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fld id="{A949FB63-C26A-403C-990A-64CE45EC7163}" type="CATEGORYNAME">
                      <a:rPr lang="lv-LV"/>
                      <a:pPr>
                        <a:defRPr sz="1200">
                          <a:latin typeface="Verdana" panose="020B0604030504040204" pitchFamily="34" charset="0"/>
                          <a:ea typeface="Verdana" panose="020B0604030504040204" pitchFamily="34" charset="0"/>
                        </a:defRPr>
                      </a:pPr>
                      <a:t>[KATEGORIJAS NOSAUKUMS]</a:t>
                    </a:fld>
                    <a:r>
                      <a:rPr lang="lv-LV" baseline="0"/>
                      <a:t>, milj €</a:t>
                    </a:r>
                    <a:fld id="{EDD09DAF-A9CA-4A90-87BE-FD2A0736A805}" type="VALUE">
                      <a:rPr lang="lv-LV" baseline="0"/>
                      <a:pPr>
                        <a:defRPr sz="1200">
                          <a:latin typeface="Verdana" panose="020B0604030504040204" pitchFamily="34" charset="0"/>
                          <a:ea typeface="Verdana" panose="020B0604030504040204" pitchFamily="34" charset="0"/>
                        </a:defRPr>
                      </a:pPr>
                      <a:t>[VĒRTĪBA]</a:t>
                    </a:fld>
                    <a:r>
                      <a:rPr lang="lv-LV" baseline="0"/>
                      <a:t>, </a:t>
                    </a:r>
                    <a:fld id="{E252CAB6-A587-407C-80EF-6718F99D3C66}" type="PERCENTAGE">
                      <a:rPr lang="lv-LV" baseline="0"/>
                      <a:pPr>
                        <a:defRPr sz="1200">
                          <a:latin typeface="Verdana" panose="020B0604030504040204" pitchFamily="34" charset="0"/>
                          <a:ea typeface="Verdana" panose="020B0604030504040204" pitchFamily="34" charset="0"/>
                        </a:defRPr>
                      </a:pPr>
                      <a:t>[PROCENTUĀLĀ VĒRTĪBA]</a:t>
                    </a:fld>
                    <a:endParaRPr lang="lv-LV" baseline="0"/>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5692779540617122"/>
                      <c:h val="0.19840590161378344"/>
                    </c:manualLayout>
                  </c15:layout>
                  <c15:dlblFieldTable/>
                  <c15:showDataLabelsRange val="0"/>
                </c:ext>
                <c:ext xmlns:c16="http://schemas.microsoft.com/office/drawing/2014/chart" uri="{C3380CC4-5D6E-409C-BE32-E72D297353CC}">
                  <c16:uniqueId val="{00000009-AE5D-4BB2-9200-76DEB2472544}"/>
                </c:ext>
              </c:extLst>
            </c:dLbl>
            <c:dLbl>
              <c:idx val="5"/>
              <c:layout>
                <c:manualLayout>
                  <c:x val="0.12255781460153306"/>
                  <c:y val="-3.8609963358540576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fld id="{2C3145DC-C5CF-428A-8BA7-6F6A3BA6AA13}" type="CATEGORYNAME">
                      <a:rPr lang="en-US"/>
                      <a:pPr>
                        <a:defRPr sz="1200">
                          <a:latin typeface="Verdana" panose="020B0604030504040204" pitchFamily="34" charset="0"/>
                          <a:ea typeface="Verdana" panose="020B0604030504040204" pitchFamily="34" charset="0"/>
                        </a:defRPr>
                      </a:pPr>
                      <a:t>[KATEGORIJAS NOSAUKUMS]</a:t>
                    </a:fld>
                    <a:r>
                      <a:rPr lang="en-US" baseline="0"/>
                      <a:t>, milj €</a:t>
                    </a:r>
                    <a:fld id="{EAB0D543-2885-4525-B9A6-0C7745678C60}" type="VALUE">
                      <a:rPr lang="en-US" baseline="0"/>
                      <a:pPr>
                        <a:defRPr sz="1200">
                          <a:latin typeface="Verdana" panose="020B0604030504040204" pitchFamily="34" charset="0"/>
                          <a:ea typeface="Verdana" panose="020B0604030504040204" pitchFamily="34" charset="0"/>
                        </a:defRPr>
                      </a:pPr>
                      <a:t>[VĒRTĪBA]</a:t>
                    </a:fld>
                    <a:r>
                      <a:rPr lang="en-US" baseline="0"/>
                      <a:t>, </a:t>
                    </a:r>
                    <a:fld id="{15DA8549-01AD-42F3-8EE1-41FA8EBB7C6A}" type="PERCENTAGE">
                      <a:rPr lang="en-US" baseline="0"/>
                      <a:pPr>
                        <a:defRPr sz="1200">
                          <a:latin typeface="Verdana" panose="020B0604030504040204" pitchFamily="34" charset="0"/>
                          <a:ea typeface="Verdana" panose="020B0604030504040204" pitchFamily="34" charset="0"/>
                        </a:defRPr>
                      </a:pPr>
                      <a:t>[PROCENTUĀLĀ VĒRTĪBA]</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32704717880414202"/>
                      <c:h val="0.14808470413970531"/>
                    </c:manualLayout>
                  </c15:layout>
                  <c15:dlblFieldTable/>
                  <c15:showDataLabelsRange val="0"/>
                </c:ext>
                <c:ext xmlns:c16="http://schemas.microsoft.com/office/drawing/2014/chart" uri="{C3380CC4-5D6E-409C-BE32-E72D297353CC}">
                  <c16:uniqueId val="{0000000B-AE5D-4BB2-9200-76DEB247254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Grafiki!$D$6:$D$11</c:f>
              <c:strCache>
                <c:ptCount val="6"/>
                <c:pt idx="0">
                  <c:v>Skolu infrastruktūra optimālam skolu tīklam vispārējā un speciālajā izglītībā</c:v>
                </c:pt>
                <c:pt idx="1">
                  <c:v>Metodiskais atbalsts un materiāli pedagogiem</c:v>
                </c:pt>
                <c:pt idx="2">
                  <c:v>Mācību aprīkojums mūsdienīgam un kvalitatīvam izglītības procesam</c:v>
                </c:pt>
                <c:pt idx="3">
                  <c:v>Daudzveidīgs mācību process</c:v>
                </c:pt>
                <c:pt idx="4">
                  <c:v>Iekļaujoša izglītība visiem bērniem un jauniešiem</c:v>
                </c:pt>
                <c:pt idx="5">
                  <c:v>Izglītības kvalitātes monitorings</c:v>
                </c:pt>
              </c:strCache>
            </c:strRef>
          </c:cat>
          <c:val>
            <c:numRef>
              <c:f>Grafiki!$E$6:$E$11</c:f>
              <c:numCache>
                <c:formatCode>General</c:formatCode>
                <c:ptCount val="6"/>
                <c:pt idx="0">
                  <c:v>103.5</c:v>
                </c:pt>
                <c:pt idx="1">
                  <c:v>67.8</c:v>
                </c:pt>
                <c:pt idx="2">
                  <c:v>43.9</c:v>
                </c:pt>
                <c:pt idx="3">
                  <c:v>39</c:v>
                </c:pt>
                <c:pt idx="4">
                  <c:v>37.700000000000003</c:v>
                </c:pt>
                <c:pt idx="5">
                  <c:v>28.1</c:v>
                </c:pt>
              </c:numCache>
            </c:numRef>
          </c:val>
          <c:extLst>
            <c:ext xmlns:c16="http://schemas.microsoft.com/office/drawing/2014/chart" uri="{C3380CC4-5D6E-409C-BE32-E72D297353CC}">
              <c16:uniqueId val="{0000000C-AE5D-4BB2-9200-76DEB247254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C2158-E789-4EFA-8434-9175ECA4CDEB}" type="doc">
      <dgm:prSet loTypeId="urn:microsoft.com/office/officeart/2005/8/layout/hChevron3" loCatId="process" qsTypeId="urn:microsoft.com/office/officeart/2005/8/quickstyle/simple1" qsCatId="simple" csTypeId="urn:microsoft.com/office/officeart/2005/8/colors/accent1_2" csCatId="accent1" phldr="1"/>
      <dgm:spPr/>
    </dgm:pt>
    <dgm:pt modelId="{4B67C2F3-8D58-4027-88CE-9663C01C04D1}">
      <dgm:prSet phldrT="[Text]"/>
      <dgm:spPr>
        <a:solidFill>
          <a:srgbClr val="00B050"/>
        </a:solidFill>
      </dgm:spPr>
      <dgm:t>
        <a:bodyPr/>
        <a:lstStyle/>
        <a:p>
          <a:r>
            <a:rPr lang="en-US" dirty="0">
              <a:solidFill>
                <a:srgbClr val="000308"/>
              </a:solidFill>
            </a:rPr>
            <a:t>2024</a:t>
          </a:r>
        </a:p>
      </dgm:t>
    </dgm:pt>
    <dgm:pt modelId="{A20E5BA5-74F4-4558-BFEB-7C1D49B9100A}" type="parTrans" cxnId="{54AA367B-BE00-4E55-A681-B32A80A7EBD5}">
      <dgm:prSet/>
      <dgm:spPr/>
      <dgm:t>
        <a:bodyPr/>
        <a:lstStyle/>
        <a:p>
          <a:endParaRPr lang="en-US"/>
        </a:p>
      </dgm:t>
    </dgm:pt>
    <dgm:pt modelId="{81171919-BDEB-4BDE-BBE7-3CAD73441144}" type="sibTrans" cxnId="{54AA367B-BE00-4E55-A681-B32A80A7EBD5}">
      <dgm:prSet/>
      <dgm:spPr/>
      <dgm:t>
        <a:bodyPr/>
        <a:lstStyle/>
        <a:p>
          <a:endParaRPr lang="en-US"/>
        </a:p>
      </dgm:t>
    </dgm:pt>
    <dgm:pt modelId="{6F44B055-0B66-47E5-9B37-AB58D112C9BB}">
      <dgm:prSet phldrT="[Text]"/>
      <dgm:spPr>
        <a:solidFill>
          <a:schemeClr val="accent1"/>
        </a:solidFill>
      </dgm:spPr>
      <dgm:t>
        <a:bodyPr/>
        <a:lstStyle/>
        <a:p>
          <a:r>
            <a:rPr lang="en-US" dirty="0">
              <a:solidFill>
                <a:srgbClr val="000308"/>
              </a:solidFill>
            </a:rPr>
            <a:t>2025</a:t>
          </a:r>
        </a:p>
      </dgm:t>
    </dgm:pt>
    <dgm:pt modelId="{33BD3DD7-D9DD-4BCB-8D2E-38C04A0299DE}" type="parTrans" cxnId="{F2CEB519-C6CF-4599-8853-853B1641AEEB}">
      <dgm:prSet/>
      <dgm:spPr/>
      <dgm:t>
        <a:bodyPr/>
        <a:lstStyle/>
        <a:p>
          <a:endParaRPr lang="en-US"/>
        </a:p>
      </dgm:t>
    </dgm:pt>
    <dgm:pt modelId="{59B90D10-96A8-4708-9D16-9C903BCA92C5}" type="sibTrans" cxnId="{F2CEB519-C6CF-4599-8853-853B1641AEEB}">
      <dgm:prSet/>
      <dgm:spPr/>
      <dgm:t>
        <a:bodyPr/>
        <a:lstStyle/>
        <a:p>
          <a:endParaRPr lang="en-US"/>
        </a:p>
      </dgm:t>
    </dgm:pt>
    <dgm:pt modelId="{B2F67106-7559-4A42-ACBE-A30CF32C2473}">
      <dgm:prSet phldrT="[Text]"/>
      <dgm:spPr>
        <a:solidFill>
          <a:srgbClr val="00B050"/>
        </a:solidFill>
      </dgm:spPr>
      <dgm:t>
        <a:bodyPr/>
        <a:lstStyle/>
        <a:p>
          <a:r>
            <a:rPr lang="en-US" dirty="0">
              <a:solidFill>
                <a:srgbClr val="000308"/>
              </a:solidFill>
            </a:rPr>
            <a:t>2029</a:t>
          </a:r>
        </a:p>
      </dgm:t>
    </dgm:pt>
    <dgm:pt modelId="{F1406B37-B817-41BE-A4F4-06595FCE90E1}" type="parTrans" cxnId="{321ECB54-DA3F-4B42-B057-699F00CE7365}">
      <dgm:prSet/>
      <dgm:spPr/>
      <dgm:t>
        <a:bodyPr/>
        <a:lstStyle/>
        <a:p>
          <a:endParaRPr lang="en-US"/>
        </a:p>
      </dgm:t>
    </dgm:pt>
    <dgm:pt modelId="{C6A91EA8-48DC-44CB-B65D-415648528A11}" type="sibTrans" cxnId="{321ECB54-DA3F-4B42-B057-699F00CE7365}">
      <dgm:prSet/>
      <dgm:spPr/>
      <dgm:t>
        <a:bodyPr/>
        <a:lstStyle/>
        <a:p>
          <a:endParaRPr lang="en-US"/>
        </a:p>
      </dgm:t>
    </dgm:pt>
    <dgm:pt modelId="{EAB60BE5-B6E8-4DD2-9736-C6287D10A79C}">
      <dgm:prSet phldrT="[Text]"/>
      <dgm:spPr>
        <a:solidFill>
          <a:srgbClr val="00B050"/>
        </a:solidFill>
      </dgm:spPr>
      <dgm:t>
        <a:bodyPr/>
        <a:lstStyle/>
        <a:p>
          <a:r>
            <a:rPr lang="en-US" dirty="0">
              <a:solidFill>
                <a:srgbClr val="000308"/>
              </a:solidFill>
            </a:rPr>
            <a:t>2026</a:t>
          </a:r>
        </a:p>
      </dgm:t>
    </dgm:pt>
    <dgm:pt modelId="{B816608E-764A-4AAD-9D73-EB0D1B6D0337}" type="parTrans" cxnId="{2BCA2607-3715-40B6-9E65-A1CC1FED1253}">
      <dgm:prSet/>
      <dgm:spPr/>
      <dgm:t>
        <a:bodyPr/>
        <a:lstStyle/>
        <a:p>
          <a:endParaRPr lang="en-US"/>
        </a:p>
      </dgm:t>
    </dgm:pt>
    <dgm:pt modelId="{D59E8455-3C61-4F90-8326-75069A206D37}" type="sibTrans" cxnId="{2BCA2607-3715-40B6-9E65-A1CC1FED1253}">
      <dgm:prSet/>
      <dgm:spPr/>
      <dgm:t>
        <a:bodyPr/>
        <a:lstStyle/>
        <a:p>
          <a:endParaRPr lang="en-US"/>
        </a:p>
      </dgm:t>
    </dgm:pt>
    <dgm:pt modelId="{AC56DB85-380A-4B31-B211-8FA8EC073968}">
      <dgm:prSet phldrT="[Text]"/>
      <dgm:spPr>
        <a:solidFill>
          <a:schemeClr val="accent1"/>
        </a:solidFill>
      </dgm:spPr>
      <dgm:t>
        <a:bodyPr/>
        <a:lstStyle/>
        <a:p>
          <a:r>
            <a:rPr lang="en-US" dirty="0">
              <a:solidFill>
                <a:srgbClr val="000308"/>
              </a:solidFill>
            </a:rPr>
            <a:t>2027-2028</a:t>
          </a:r>
        </a:p>
      </dgm:t>
    </dgm:pt>
    <dgm:pt modelId="{59FA3E80-C48A-48C4-AFE4-A527F6D3730A}" type="parTrans" cxnId="{5742A7B1-2D46-475D-8867-B2B15553AEC6}">
      <dgm:prSet/>
      <dgm:spPr/>
      <dgm:t>
        <a:bodyPr/>
        <a:lstStyle/>
        <a:p>
          <a:endParaRPr lang="en-US"/>
        </a:p>
      </dgm:t>
    </dgm:pt>
    <dgm:pt modelId="{8BB3A24F-44A8-4B48-9443-2116C2C1CDEE}" type="sibTrans" cxnId="{5742A7B1-2D46-475D-8867-B2B15553AEC6}">
      <dgm:prSet/>
      <dgm:spPr/>
      <dgm:t>
        <a:bodyPr/>
        <a:lstStyle/>
        <a:p>
          <a:endParaRPr lang="en-US"/>
        </a:p>
      </dgm:t>
    </dgm:pt>
    <dgm:pt modelId="{F8438082-F8E8-4891-8A21-3B202F79F36E}" type="pres">
      <dgm:prSet presAssocID="{4C8C2158-E789-4EFA-8434-9175ECA4CDEB}" presName="Name0" presStyleCnt="0">
        <dgm:presLayoutVars>
          <dgm:dir/>
          <dgm:resizeHandles val="exact"/>
        </dgm:presLayoutVars>
      </dgm:prSet>
      <dgm:spPr/>
    </dgm:pt>
    <dgm:pt modelId="{76BFA8CA-04C4-4070-88A6-E61E87C15A5E}" type="pres">
      <dgm:prSet presAssocID="{4B67C2F3-8D58-4027-88CE-9663C01C04D1}" presName="parTxOnly" presStyleLbl="node1" presStyleIdx="0" presStyleCnt="5">
        <dgm:presLayoutVars>
          <dgm:bulletEnabled val="1"/>
        </dgm:presLayoutVars>
      </dgm:prSet>
      <dgm:spPr/>
    </dgm:pt>
    <dgm:pt modelId="{3E9313AE-BAE2-49D7-9B77-5EE7BF51C97F}" type="pres">
      <dgm:prSet presAssocID="{81171919-BDEB-4BDE-BBE7-3CAD73441144}" presName="parSpace" presStyleCnt="0"/>
      <dgm:spPr/>
    </dgm:pt>
    <dgm:pt modelId="{A08ADE27-63B9-4D38-BA24-3A2EF72964FE}" type="pres">
      <dgm:prSet presAssocID="{6F44B055-0B66-47E5-9B37-AB58D112C9BB}" presName="parTxOnly" presStyleLbl="node1" presStyleIdx="1" presStyleCnt="5">
        <dgm:presLayoutVars>
          <dgm:bulletEnabled val="1"/>
        </dgm:presLayoutVars>
      </dgm:prSet>
      <dgm:spPr/>
    </dgm:pt>
    <dgm:pt modelId="{5ABE4A6C-1DF2-444A-9721-AA55556A0E8C}" type="pres">
      <dgm:prSet presAssocID="{59B90D10-96A8-4708-9D16-9C903BCA92C5}" presName="parSpace" presStyleCnt="0"/>
      <dgm:spPr/>
    </dgm:pt>
    <dgm:pt modelId="{CE726BB5-B9B1-45F1-8F87-93BFED98E752}" type="pres">
      <dgm:prSet presAssocID="{EAB60BE5-B6E8-4DD2-9736-C6287D10A79C}" presName="parTxOnly" presStyleLbl="node1" presStyleIdx="2" presStyleCnt="5">
        <dgm:presLayoutVars>
          <dgm:bulletEnabled val="1"/>
        </dgm:presLayoutVars>
      </dgm:prSet>
      <dgm:spPr/>
    </dgm:pt>
    <dgm:pt modelId="{CFB78565-2B9E-46B9-8E6C-2A0C202BA59F}" type="pres">
      <dgm:prSet presAssocID="{D59E8455-3C61-4F90-8326-75069A206D37}" presName="parSpace" presStyleCnt="0"/>
      <dgm:spPr/>
    </dgm:pt>
    <dgm:pt modelId="{3338EC1A-2AEF-4FDD-B6A2-C018504F117C}" type="pres">
      <dgm:prSet presAssocID="{AC56DB85-380A-4B31-B211-8FA8EC073968}" presName="parTxOnly" presStyleLbl="node1" presStyleIdx="3" presStyleCnt="5">
        <dgm:presLayoutVars>
          <dgm:bulletEnabled val="1"/>
        </dgm:presLayoutVars>
      </dgm:prSet>
      <dgm:spPr/>
    </dgm:pt>
    <dgm:pt modelId="{AA0C8315-6CFA-418F-853B-5E9C17DD3815}" type="pres">
      <dgm:prSet presAssocID="{8BB3A24F-44A8-4B48-9443-2116C2C1CDEE}" presName="parSpace" presStyleCnt="0"/>
      <dgm:spPr/>
    </dgm:pt>
    <dgm:pt modelId="{AA889B4B-E508-47F3-B384-D6AED4DC22FE}" type="pres">
      <dgm:prSet presAssocID="{B2F67106-7559-4A42-ACBE-A30CF32C2473}" presName="parTxOnly" presStyleLbl="node1" presStyleIdx="4" presStyleCnt="5" custLinFactY="-97369" custLinFactNeighborX="25432" custLinFactNeighborY="-100000">
        <dgm:presLayoutVars>
          <dgm:bulletEnabled val="1"/>
        </dgm:presLayoutVars>
      </dgm:prSet>
      <dgm:spPr/>
    </dgm:pt>
  </dgm:ptLst>
  <dgm:cxnLst>
    <dgm:cxn modelId="{2BCA2607-3715-40B6-9E65-A1CC1FED1253}" srcId="{4C8C2158-E789-4EFA-8434-9175ECA4CDEB}" destId="{EAB60BE5-B6E8-4DD2-9736-C6287D10A79C}" srcOrd="2" destOrd="0" parTransId="{B816608E-764A-4AAD-9D73-EB0D1B6D0337}" sibTransId="{D59E8455-3C61-4F90-8326-75069A206D37}"/>
    <dgm:cxn modelId="{F2CEB519-C6CF-4599-8853-853B1641AEEB}" srcId="{4C8C2158-E789-4EFA-8434-9175ECA4CDEB}" destId="{6F44B055-0B66-47E5-9B37-AB58D112C9BB}" srcOrd="1" destOrd="0" parTransId="{33BD3DD7-D9DD-4BCB-8D2E-38C04A0299DE}" sibTransId="{59B90D10-96A8-4708-9D16-9C903BCA92C5}"/>
    <dgm:cxn modelId="{09C52835-96C8-41FD-A693-7E08A9D56C7E}" type="presOf" srcId="{B2F67106-7559-4A42-ACBE-A30CF32C2473}" destId="{AA889B4B-E508-47F3-B384-D6AED4DC22FE}" srcOrd="0" destOrd="0" presId="urn:microsoft.com/office/officeart/2005/8/layout/hChevron3"/>
    <dgm:cxn modelId="{A64FDC62-CD3F-4E36-9AF8-95593D3A7D17}" type="presOf" srcId="{6F44B055-0B66-47E5-9B37-AB58D112C9BB}" destId="{A08ADE27-63B9-4D38-BA24-3A2EF72964FE}" srcOrd="0" destOrd="0" presId="urn:microsoft.com/office/officeart/2005/8/layout/hChevron3"/>
    <dgm:cxn modelId="{710B9149-0B49-4CD6-9A33-584C32A5D490}" type="presOf" srcId="{AC56DB85-380A-4B31-B211-8FA8EC073968}" destId="{3338EC1A-2AEF-4FDD-B6A2-C018504F117C}" srcOrd="0" destOrd="0" presId="urn:microsoft.com/office/officeart/2005/8/layout/hChevron3"/>
    <dgm:cxn modelId="{321ECB54-DA3F-4B42-B057-699F00CE7365}" srcId="{4C8C2158-E789-4EFA-8434-9175ECA4CDEB}" destId="{B2F67106-7559-4A42-ACBE-A30CF32C2473}" srcOrd="4" destOrd="0" parTransId="{F1406B37-B817-41BE-A4F4-06595FCE90E1}" sibTransId="{C6A91EA8-48DC-44CB-B65D-415648528A11}"/>
    <dgm:cxn modelId="{4D630956-CF17-42C2-AD8D-FCD771C9DA21}" type="presOf" srcId="{4C8C2158-E789-4EFA-8434-9175ECA4CDEB}" destId="{F8438082-F8E8-4891-8A21-3B202F79F36E}" srcOrd="0" destOrd="0" presId="urn:microsoft.com/office/officeart/2005/8/layout/hChevron3"/>
    <dgm:cxn modelId="{FE4D575A-806F-4054-85AD-CB3ED92F0C79}" type="presOf" srcId="{EAB60BE5-B6E8-4DD2-9736-C6287D10A79C}" destId="{CE726BB5-B9B1-45F1-8F87-93BFED98E752}" srcOrd="0" destOrd="0" presId="urn:microsoft.com/office/officeart/2005/8/layout/hChevron3"/>
    <dgm:cxn modelId="{54AA367B-BE00-4E55-A681-B32A80A7EBD5}" srcId="{4C8C2158-E789-4EFA-8434-9175ECA4CDEB}" destId="{4B67C2F3-8D58-4027-88CE-9663C01C04D1}" srcOrd="0" destOrd="0" parTransId="{A20E5BA5-74F4-4558-BFEB-7C1D49B9100A}" sibTransId="{81171919-BDEB-4BDE-BBE7-3CAD73441144}"/>
    <dgm:cxn modelId="{5742A7B1-2D46-475D-8867-B2B15553AEC6}" srcId="{4C8C2158-E789-4EFA-8434-9175ECA4CDEB}" destId="{AC56DB85-380A-4B31-B211-8FA8EC073968}" srcOrd="3" destOrd="0" parTransId="{59FA3E80-C48A-48C4-AFE4-A527F6D3730A}" sibTransId="{8BB3A24F-44A8-4B48-9443-2116C2C1CDEE}"/>
    <dgm:cxn modelId="{1DB7C5EA-4911-4C8A-B29A-9A64D5C3BC8C}" type="presOf" srcId="{4B67C2F3-8D58-4027-88CE-9663C01C04D1}" destId="{76BFA8CA-04C4-4070-88A6-E61E87C15A5E}" srcOrd="0" destOrd="0" presId="urn:microsoft.com/office/officeart/2005/8/layout/hChevron3"/>
    <dgm:cxn modelId="{4FABFEBF-06BE-4727-AF9E-B5643D4FDAB8}" type="presParOf" srcId="{F8438082-F8E8-4891-8A21-3B202F79F36E}" destId="{76BFA8CA-04C4-4070-88A6-E61E87C15A5E}" srcOrd="0" destOrd="0" presId="urn:microsoft.com/office/officeart/2005/8/layout/hChevron3"/>
    <dgm:cxn modelId="{C05ED8C1-6B9D-4E62-A942-60CC5B5D7AC9}" type="presParOf" srcId="{F8438082-F8E8-4891-8A21-3B202F79F36E}" destId="{3E9313AE-BAE2-49D7-9B77-5EE7BF51C97F}" srcOrd="1" destOrd="0" presId="urn:microsoft.com/office/officeart/2005/8/layout/hChevron3"/>
    <dgm:cxn modelId="{18957431-5682-4991-8F14-515FC67AA853}" type="presParOf" srcId="{F8438082-F8E8-4891-8A21-3B202F79F36E}" destId="{A08ADE27-63B9-4D38-BA24-3A2EF72964FE}" srcOrd="2" destOrd="0" presId="urn:microsoft.com/office/officeart/2005/8/layout/hChevron3"/>
    <dgm:cxn modelId="{B0F358B6-E107-4179-BC94-191D956243A2}" type="presParOf" srcId="{F8438082-F8E8-4891-8A21-3B202F79F36E}" destId="{5ABE4A6C-1DF2-444A-9721-AA55556A0E8C}" srcOrd="3" destOrd="0" presId="urn:microsoft.com/office/officeart/2005/8/layout/hChevron3"/>
    <dgm:cxn modelId="{C182D5A1-186B-4E3A-86A4-9CB8A54AD7D8}" type="presParOf" srcId="{F8438082-F8E8-4891-8A21-3B202F79F36E}" destId="{CE726BB5-B9B1-45F1-8F87-93BFED98E752}" srcOrd="4" destOrd="0" presId="urn:microsoft.com/office/officeart/2005/8/layout/hChevron3"/>
    <dgm:cxn modelId="{AD5D837A-A09D-41DC-A95A-70CFA4B20F23}" type="presParOf" srcId="{F8438082-F8E8-4891-8A21-3B202F79F36E}" destId="{CFB78565-2B9E-46B9-8E6C-2A0C202BA59F}" srcOrd="5" destOrd="0" presId="urn:microsoft.com/office/officeart/2005/8/layout/hChevron3"/>
    <dgm:cxn modelId="{CC72EA68-A907-4E69-B666-456B24CA185D}" type="presParOf" srcId="{F8438082-F8E8-4891-8A21-3B202F79F36E}" destId="{3338EC1A-2AEF-4FDD-B6A2-C018504F117C}" srcOrd="6" destOrd="0" presId="urn:microsoft.com/office/officeart/2005/8/layout/hChevron3"/>
    <dgm:cxn modelId="{7D2384C6-CB76-4108-A208-79F19236844A}" type="presParOf" srcId="{F8438082-F8E8-4891-8A21-3B202F79F36E}" destId="{AA0C8315-6CFA-418F-853B-5E9C17DD3815}" srcOrd="7" destOrd="0" presId="urn:microsoft.com/office/officeart/2005/8/layout/hChevron3"/>
    <dgm:cxn modelId="{0EDE80BB-613E-43C8-8DF7-F9FF2CC0A91E}" type="presParOf" srcId="{F8438082-F8E8-4891-8A21-3B202F79F36E}" destId="{AA889B4B-E508-47F3-B384-D6AED4DC22FE}"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764491-9D9B-414A-AE28-44AF0DC3666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B003128E-B95D-4A04-8F80-5236EBAD0B13}">
      <dgm:prSet phldrT="[Text]" custT="1"/>
      <dgm:spPr>
        <a:solidFill>
          <a:schemeClr val="accent4">
            <a:lumMod val="40000"/>
            <a:lumOff val="60000"/>
          </a:schemeClr>
        </a:solidFill>
      </dgm:spPr>
      <dgm:t>
        <a:bodyPr/>
        <a:lstStyle/>
        <a:p>
          <a:r>
            <a:rPr lang="lv-LV" sz="1400" dirty="0" err="1">
              <a:solidFill>
                <a:schemeClr val="dk1"/>
              </a:solidFill>
              <a:latin typeface="Verdana"/>
              <a:ea typeface="Verdana"/>
            </a:rPr>
            <a:t>Efektīv</a:t>
          </a:r>
          <a:r>
            <a:rPr lang="en-US" sz="1400" dirty="0" err="1">
              <a:solidFill>
                <a:schemeClr val="dk1"/>
              </a:solidFill>
              <a:latin typeface="Verdana"/>
              <a:ea typeface="Verdana"/>
            </a:rPr>
            <a:t>āka</a:t>
          </a:r>
          <a:r>
            <a:rPr lang="lv-LV" sz="1400" dirty="0">
              <a:solidFill>
                <a:schemeClr val="dk1"/>
              </a:solidFill>
              <a:latin typeface="Verdana"/>
              <a:ea typeface="Verdana"/>
            </a:rPr>
            <a:t> resursu koncentrēšana un izmantošana</a:t>
          </a:r>
          <a:endParaRPr lang="en-US" sz="1400" dirty="0"/>
        </a:p>
      </dgm:t>
    </dgm:pt>
    <dgm:pt modelId="{F075C1D4-37AE-41E6-BF6B-C8A5F1831C30}" type="parTrans" cxnId="{D12DEA9F-7074-4C42-A618-0D69EBB632A9}">
      <dgm:prSet/>
      <dgm:spPr/>
      <dgm:t>
        <a:bodyPr/>
        <a:lstStyle/>
        <a:p>
          <a:endParaRPr lang="en-US"/>
        </a:p>
      </dgm:t>
    </dgm:pt>
    <dgm:pt modelId="{22D9E82D-54A2-4C89-82F6-941A5A401CD6}" type="sibTrans" cxnId="{D12DEA9F-7074-4C42-A618-0D69EBB632A9}">
      <dgm:prSet/>
      <dgm:spPr/>
      <dgm:t>
        <a:bodyPr/>
        <a:lstStyle/>
        <a:p>
          <a:endParaRPr lang="en-US"/>
        </a:p>
      </dgm:t>
    </dgm:pt>
    <dgm:pt modelId="{B08AC4C6-C1AB-4795-A604-3D932F9BD06D}">
      <dgm:prSet phldrT="[Text]" custT="1"/>
      <dgm:spPr>
        <a:solidFill>
          <a:schemeClr val="accent4">
            <a:lumMod val="40000"/>
            <a:lumOff val="60000"/>
          </a:schemeClr>
        </a:solidFill>
      </dgm:spPr>
      <dgm:t>
        <a:bodyPr/>
        <a:lstStyle/>
        <a:p>
          <a:r>
            <a:rPr lang="lv-LV" sz="1400" dirty="0">
              <a:solidFill>
                <a:schemeClr val="dk1"/>
              </a:solidFill>
              <a:latin typeface="Verdana"/>
              <a:ea typeface="Verdana"/>
            </a:rPr>
            <a:t>Stiprināts vispārējās izglītības iestāžu nodrošinājums</a:t>
          </a:r>
          <a:endParaRPr lang="en-US" sz="1400" dirty="0"/>
        </a:p>
      </dgm:t>
    </dgm:pt>
    <dgm:pt modelId="{FCB47DFC-C45A-4ED7-90C8-A76E5C38C112}" type="parTrans" cxnId="{0E6F3728-D59C-4AE5-8721-9A96AFF3CFE8}">
      <dgm:prSet/>
      <dgm:spPr/>
      <dgm:t>
        <a:bodyPr/>
        <a:lstStyle/>
        <a:p>
          <a:endParaRPr lang="en-US"/>
        </a:p>
      </dgm:t>
    </dgm:pt>
    <dgm:pt modelId="{DED1A823-7684-4306-930D-2C4DE459A7CB}" type="sibTrans" cxnId="{0E6F3728-D59C-4AE5-8721-9A96AFF3CFE8}">
      <dgm:prSet/>
      <dgm:spPr/>
      <dgm:t>
        <a:bodyPr/>
        <a:lstStyle/>
        <a:p>
          <a:endParaRPr lang="en-US"/>
        </a:p>
      </dgm:t>
    </dgm:pt>
    <dgm:pt modelId="{AE8C4871-5C86-4B82-AA33-25D5BB59597E}">
      <dgm:prSet phldrT="[Text]" custT="1"/>
      <dgm:spPr>
        <a:solidFill>
          <a:schemeClr val="accent4">
            <a:lumMod val="40000"/>
            <a:lumOff val="60000"/>
          </a:schemeClr>
        </a:solidFill>
      </dgm:spPr>
      <dgm:t>
        <a:bodyPr/>
        <a:lstStyle/>
        <a:p>
          <a:r>
            <a:rPr lang="lv-LV" sz="1400" dirty="0">
              <a:solidFill>
                <a:schemeClr val="dk1"/>
              </a:solidFill>
              <a:latin typeface="Verdana"/>
              <a:ea typeface="Verdana"/>
            </a:rPr>
            <a:t>Uzlabota piekļuve kvalitatīviem pakalpojumiem izglītības jomā</a:t>
          </a:r>
          <a:endParaRPr lang="en-US" sz="1400" dirty="0"/>
        </a:p>
      </dgm:t>
    </dgm:pt>
    <dgm:pt modelId="{0BA11102-F095-4D4A-A3E4-D6495C211045}" type="sibTrans" cxnId="{AC707116-8B65-48AC-BA7C-91792B3BA4C6}">
      <dgm:prSet/>
      <dgm:spPr/>
      <dgm:t>
        <a:bodyPr/>
        <a:lstStyle/>
        <a:p>
          <a:endParaRPr lang="en-US"/>
        </a:p>
      </dgm:t>
    </dgm:pt>
    <dgm:pt modelId="{735A8592-8F41-4812-87AC-F5E966609E83}" type="parTrans" cxnId="{AC707116-8B65-48AC-BA7C-91792B3BA4C6}">
      <dgm:prSet/>
      <dgm:spPr/>
      <dgm:t>
        <a:bodyPr/>
        <a:lstStyle/>
        <a:p>
          <a:endParaRPr lang="en-US"/>
        </a:p>
      </dgm:t>
    </dgm:pt>
    <dgm:pt modelId="{6C2876C9-9365-4D4B-897A-77FAA31DBE75}" type="pres">
      <dgm:prSet presAssocID="{95764491-9D9B-414A-AE28-44AF0DC36660}" presName="Name0" presStyleCnt="0">
        <dgm:presLayoutVars>
          <dgm:chMax val="7"/>
          <dgm:chPref val="7"/>
          <dgm:dir/>
          <dgm:animLvl val="lvl"/>
        </dgm:presLayoutVars>
      </dgm:prSet>
      <dgm:spPr/>
    </dgm:pt>
    <dgm:pt modelId="{3FFC385D-4985-46E7-8804-54E70C7E28B2}" type="pres">
      <dgm:prSet presAssocID="{B003128E-B95D-4A04-8F80-5236EBAD0B13}" presName="Accent1" presStyleCnt="0"/>
      <dgm:spPr/>
    </dgm:pt>
    <dgm:pt modelId="{96C19244-031A-404B-BCBA-56A9CEFC4166}" type="pres">
      <dgm:prSet presAssocID="{B003128E-B95D-4A04-8F80-5236EBAD0B13}" presName="Accent" presStyleLbl="node1" presStyleIdx="0" presStyleCnt="3" custScaleX="142803" custScaleY="138481"/>
      <dgm:spPr/>
    </dgm:pt>
    <dgm:pt modelId="{207276E0-5B3F-430B-9B44-9ECD3D2D0E81}" type="pres">
      <dgm:prSet presAssocID="{B003128E-B95D-4A04-8F80-5236EBAD0B13}" presName="Parent1" presStyleLbl="revTx" presStyleIdx="0" presStyleCnt="3" custScaleX="139448" custScaleY="178591" custLinFactNeighborX="5083" custLinFactNeighborY="-36609">
        <dgm:presLayoutVars>
          <dgm:chMax val="1"/>
          <dgm:chPref val="1"/>
          <dgm:bulletEnabled val="1"/>
        </dgm:presLayoutVars>
      </dgm:prSet>
      <dgm:spPr/>
    </dgm:pt>
    <dgm:pt modelId="{7F2FA5E4-37E6-4966-A8DA-F2FB2D286C0D}" type="pres">
      <dgm:prSet presAssocID="{B08AC4C6-C1AB-4795-A604-3D932F9BD06D}" presName="Accent2" presStyleCnt="0"/>
      <dgm:spPr/>
    </dgm:pt>
    <dgm:pt modelId="{045DE721-2466-4A5B-8D92-096E717A9A5B}" type="pres">
      <dgm:prSet presAssocID="{B08AC4C6-C1AB-4795-A604-3D932F9BD06D}" presName="Accent" presStyleLbl="node1" presStyleIdx="1" presStyleCnt="3" custScaleX="145148" custScaleY="135128" custLinFactNeighborX="-23727" custLinFactNeighborY="9038"/>
      <dgm:spPr/>
    </dgm:pt>
    <dgm:pt modelId="{666314E5-8D48-407F-80DC-F75CB25B531D}" type="pres">
      <dgm:prSet presAssocID="{B08AC4C6-C1AB-4795-A604-3D932F9BD06D}" presName="Parent2" presStyleLbl="revTx" presStyleIdx="1" presStyleCnt="3" custScaleX="137342" custScaleY="221012" custLinFactNeighborX="-50835" custLinFactNeighborY="34884">
        <dgm:presLayoutVars>
          <dgm:chMax val="1"/>
          <dgm:chPref val="1"/>
          <dgm:bulletEnabled val="1"/>
        </dgm:presLayoutVars>
      </dgm:prSet>
      <dgm:spPr/>
    </dgm:pt>
    <dgm:pt modelId="{229BF978-D934-4882-9285-C76A7F28D73E}" type="pres">
      <dgm:prSet presAssocID="{AE8C4871-5C86-4B82-AA33-25D5BB59597E}" presName="Accent3" presStyleCnt="0"/>
      <dgm:spPr/>
    </dgm:pt>
    <dgm:pt modelId="{29DD99D9-6DCB-4867-9B1E-212AB54A502E}" type="pres">
      <dgm:prSet presAssocID="{AE8C4871-5C86-4B82-AA33-25D5BB59597E}" presName="Accent" presStyleLbl="node1" presStyleIdx="2" presStyleCnt="3" custScaleX="131837" custScaleY="133194" custLinFactNeighborX="35509" custLinFactNeighborY="-4601"/>
      <dgm:spPr/>
    </dgm:pt>
    <dgm:pt modelId="{CB81F1C5-842E-4F76-AB2C-1A958CBEA3A6}" type="pres">
      <dgm:prSet presAssocID="{AE8C4871-5C86-4B82-AA33-25D5BB59597E}" presName="Parent3" presStyleLbl="revTx" presStyleIdx="2" presStyleCnt="3" custScaleX="134908" custScaleY="218305" custLinFactNeighborX="56934" custLinFactNeighborY="-22372">
        <dgm:presLayoutVars>
          <dgm:chMax val="1"/>
          <dgm:chPref val="1"/>
          <dgm:bulletEnabled val="1"/>
        </dgm:presLayoutVars>
      </dgm:prSet>
      <dgm:spPr/>
    </dgm:pt>
  </dgm:ptLst>
  <dgm:cxnLst>
    <dgm:cxn modelId="{AC707116-8B65-48AC-BA7C-91792B3BA4C6}" srcId="{95764491-9D9B-414A-AE28-44AF0DC36660}" destId="{AE8C4871-5C86-4B82-AA33-25D5BB59597E}" srcOrd="2" destOrd="0" parTransId="{735A8592-8F41-4812-87AC-F5E966609E83}" sibTransId="{0BA11102-F095-4D4A-A3E4-D6495C211045}"/>
    <dgm:cxn modelId="{0E6F3728-D59C-4AE5-8721-9A96AFF3CFE8}" srcId="{95764491-9D9B-414A-AE28-44AF0DC36660}" destId="{B08AC4C6-C1AB-4795-A604-3D932F9BD06D}" srcOrd="1" destOrd="0" parTransId="{FCB47DFC-C45A-4ED7-90C8-A76E5C38C112}" sibTransId="{DED1A823-7684-4306-930D-2C4DE459A7CB}"/>
    <dgm:cxn modelId="{80BC0B42-02F7-41B4-BE89-6E0831EF526F}" type="presOf" srcId="{B003128E-B95D-4A04-8F80-5236EBAD0B13}" destId="{207276E0-5B3F-430B-9B44-9ECD3D2D0E81}" srcOrd="0" destOrd="0" presId="urn:microsoft.com/office/officeart/2009/layout/CircleArrowProcess"/>
    <dgm:cxn modelId="{D12DEA9F-7074-4C42-A618-0D69EBB632A9}" srcId="{95764491-9D9B-414A-AE28-44AF0DC36660}" destId="{B003128E-B95D-4A04-8F80-5236EBAD0B13}" srcOrd="0" destOrd="0" parTransId="{F075C1D4-37AE-41E6-BF6B-C8A5F1831C30}" sibTransId="{22D9E82D-54A2-4C89-82F6-941A5A401CD6}"/>
    <dgm:cxn modelId="{305CB1B1-1EC5-4F34-BFF9-B6BCA688A4EC}" type="presOf" srcId="{AE8C4871-5C86-4B82-AA33-25D5BB59597E}" destId="{CB81F1C5-842E-4F76-AB2C-1A958CBEA3A6}" srcOrd="0" destOrd="0" presId="urn:microsoft.com/office/officeart/2009/layout/CircleArrowProcess"/>
    <dgm:cxn modelId="{716B48C3-E00E-45BA-95EA-B658E48D8443}" type="presOf" srcId="{B08AC4C6-C1AB-4795-A604-3D932F9BD06D}" destId="{666314E5-8D48-407F-80DC-F75CB25B531D}" srcOrd="0" destOrd="0" presId="urn:microsoft.com/office/officeart/2009/layout/CircleArrowProcess"/>
    <dgm:cxn modelId="{FA65A3CA-434C-4601-9A13-A3A787BD311C}" type="presOf" srcId="{95764491-9D9B-414A-AE28-44AF0DC36660}" destId="{6C2876C9-9365-4D4B-897A-77FAA31DBE75}" srcOrd="0" destOrd="0" presId="urn:microsoft.com/office/officeart/2009/layout/CircleArrowProcess"/>
    <dgm:cxn modelId="{168E9246-D450-4858-B44D-D7CD870CE9A3}" type="presParOf" srcId="{6C2876C9-9365-4D4B-897A-77FAA31DBE75}" destId="{3FFC385D-4985-46E7-8804-54E70C7E28B2}" srcOrd="0" destOrd="0" presId="urn:microsoft.com/office/officeart/2009/layout/CircleArrowProcess"/>
    <dgm:cxn modelId="{28B45A48-B47E-461D-9C3C-FF928A682B1F}" type="presParOf" srcId="{3FFC385D-4985-46E7-8804-54E70C7E28B2}" destId="{96C19244-031A-404B-BCBA-56A9CEFC4166}" srcOrd="0" destOrd="0" presId="urn:microsoft.com/office/officeart/2009/layout/CircleArrowProcess"/>
    <dgm:cxn modelId="{27C519B8-2F1D-4FF8-9ED9-7FB0810BD8F2}" type="presParOf" srcId="{6C2876C9-9365-4D4B-897A-77FAA31DBE75}" destId="{207276E0-5B3F-430B-9B44-9ECD3D2D0E81}" srcOrd="1" destOrd="0" presId="urn:microsoft.com/office/officeart/2009/layout/CircleArrowProcess"/>
    <dgm:cxn modelId="{76CB82B9-AA68-49A2-8AF4-3C4C4A979699}" type="presParOf" srcId="{6C2876C9-9365-4D4B-897A-77FAA31DBE75}" destId="{7F2FA5E4-37E6-4966-A8DA-F2FB2D286C0D}" srcOrd="2" destOrd="0" presId="urn:microsoft.com/office/officeart/2009/layout/CircleArrowProcess"/>
    <dgm:cxn modelId="{FFF818EB-E65F-41ED-98A8-3AD62556C43D}" type="presParOf" srcId="{7F2FA5E4-37E6-4966-A8DA-F2FB2D286C0D}" destId="{045DE721-2466-4A5B-8D92-096E717A9A5B}" srcOrd="0" destOrd="0" presId="urn:microsoft.com/office/officeart/2009/layout/CircleArrowProcess"/>
    <dgm:cxn modelId="{84DE6C2D-30F8-4A1B-899C-057FA48A1D2F}" type="presParOf" srcId="{6C2876C9-9365-4D4B-897A-77FAA31DBE75}" destId="{666314E5-8D48-407F-80DC-F75CB25B531D}" srcOrd="3" destOrd="0" presId="urn:microsoft.com/office/officeart/2009/layout/CircleArrowProcess"/>
    <dgm:cxn modelId="{69B6C549-1F9F-453A-AFA0-C4960E81F99E}" type="presParOf" srcId="{6C2876C9-9365-4D4B-897A-77FAA31DBE75}" destId="{229BF978-D934-4882-9285-C76A7F28D73E}" srcOrd="4" destOrd="0" presId="urn:microsoft.com/office/officeart/2009/layout/CircleArrowProcess"/>
    <dgm:cxn modelId="{E249CBAF-F817-463B-AAB2-850278D8FC2A}" type="presParOf" srcId="{229BF978-D934-4882-9285-C76A7F28D73E}" destId="{29DD99D9-6DCB-4867-9B1E-212AB54A502E}" srcOrd="0" destOrd="0" presId="urn:microsoft.com/office/officeart/2009/layout/CircleArrowProcess"/>
    <dgm:cxn modelId="{65D7E419-EF35-48AE-B618-1093FE4B99CD}" type="presParOf" srcId="{6C2876C9-9365-4D4B-897A-77FAA31DBE75}" destId="{CB81F1C5-842E-4F76-AB2C-1A958CBEA3A6}"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B7791D-FBC7-4BE3-A8B7-659813CAD35F}"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n-US"/>
        </a:p>
      </dgm:t>
    </dgm:pt>
    <dgm:pt modelId="{E7A8B4B8-D6FA-403E-ACF1-2D1D3BB7AB56}">
      <dgm:prSet phldrT="[Text]"/>
      <dgm:spPr/>
      <dgm:t>
        <a:bodyPr/>
        <a:lstStyle/>
        <a:p>
          <a:r>
            <a:rPr lang="lv-LV" b="1" dirty="0"/>
            <a:t>AST apmaiņas sistēmas apraksta izstrāde</a:t>
          </a:r>
          <a:r>
            <a:rPr lang="lv-LV" dirty="0"/>
            <a:t>, t.sk. pētījuma par AST izglītības apguvei veikšana</a:t>
          </a:r>
          <a:endParaRPr lang="en-US" dirty="0"/>
        </a:p>
      </dgm:t>
    </dgm:pt>
    <dgm:pt modelId="{4050436E-28C6-4A0F-B548-3F2C5C4CC9B2}" type="parTrans" cxnId="{C13BC23E-2E99-4C05-9033-FC0041E00138}">
      <dgm:prSet/>
      <dgm:spPr/>
      <dgm:t>
        <a:bodyPr/>
        <a:lstStyle/>
        <a:p>
          <a:endParaRPr lang="en-US"/>
        </a:p>
      </dgm:t>
    </dgm:pt>
    <dgm:pt modelId="{109277A9-007D-435E-B74E-01D2B18C2837}" type="sibTrans" cxnId="{C13BC23E-2E99-4C05-9033-FC0041E00138}">
      <dgm:prSet/>
      <dgm:spPr/>
      <dgm:t>
        <a:bodyPr/>
        <a:lstStyle/>
        <a:p>
          <a:endParaRPr lang="en-US"/>
        </a:p>
      </dgm:t>
    </dgm:pt>
    <dgm:pt modelId="{BED245E7-B0E3-4754-BE15-BB3FF2BD5792}">
      <dgm:prSet phldrT="[Text]"/>
      <dgm:spPr/>
      <dgm:t>
        <a:bodyPr/>
        <a:lstStyle/>
        <a:p>
          <a:r>
            <a:rPr lang="lv-LV" dirty="0"/>
            <a:t>AST apmaiņas fonda izveide (</a:t>
          </a:r>
          <a:r>
            <a:rPr lang="lv-LV" b="1" dirty="0"/>
            <a:t>AST iegāde</a:t>
          </a:r>
          <a:r>
            <a:rPr lang="lv-LV" dirty="0"/>
            <a:t>)</a:t>
          </a:r>
          <a:endParaRPr lang="en-US" dirty="0"/>
        </a:p>
      </dgm:t>
    </dgm:pt>
    <dgm:pt modelId="{A225979B-862F-4B52-9709-8F8FE1743420}" type="parTrans" cxnId="{A4230122-263D-4C1D-A572-1032DB0A7618}">
      <dgm:prSet/>
      <dgm:spPr/>
      <dgm:t>
        <a:bodyPr/>
        <a:lstStyle/>
        <a:p>
          <a:endParaRPr lang="en-US"/>
        </a:p>
      </dgm:t>
    </dgm:pt>
    <dgm:pt modelId="{8084A122-FB6D-420C-BAA3-B78778374CD7}" type="sibTrans" cxnId="{A4230122-263D-4C1D-A572-1032DB0A7618}">
      <dgm:prSet/>
      <dgm:spPr/>
      <dgm:t>
        <a:bodyPr/>
        <a:lstStyle/>
        <a:p>
          <a:endParaRPr lang="en-US"/>
        </a:p>
      </dgm:t>
    </dgm:pt>
    <dgm:pt modelId="{EAD5365D-D553-41C4-B046-8AB4E161F88B}">
      <dgm:prSet phldrT="[Text]"/>
      <dgm:spPr/>
      <dgm:t>
        <a:bodyPr/>
        <a:lstStyle/>
        <a:p>
          <a:r>
            <a:rPr lang="lv-LV" dirty="0"/>
            <a:t>Sadarbības partneru piesaiste un apmaiņas sistēmas darbības nodrošināšanā </a:t>
          </a:r>
          <a:r>
            <a:rPr lang="lv-LV" b="1" dirty="0"/>
            <a:t>iesaistīto speciālistu un izglītības iestāžu darbinieku</a:t>
          </a:r>
          <a:r>
            <a:rPr lang="lv-LV" dirty="0"/>
            <a:t> </a:t>
          </a:r>
          <a:r>
            <a:rPr lang="lv-LV" b="1" dirty="0"/>
            <a:t>apmācība</a:t>
          </a:r>
          <a:endParaRPr lang="en-US" dirty="0"/>
        </a:p>
      </dgm:t>
    </dgm:pt>
    <dgm:pt modelId="{E4AFF217-F367-422F-8304-A4C22E91D921}" type="parTrans" cxnId="{FAAC8390-D9CE-44F7-A4BD-87B507BD055F}">
      <dgm:prSet/>
      <dgm:spPr/>
      <dgm:t>
        <a:bodyPr/>
        <a:lstStyle/>
        <a:p>
          <a:endParaRPr lang="en-US"/>
        </a:p>
      </dgm:t>
    </dgm:pt>
    <dgm:pt modelId="{E6F7E61F-7DDE-4346-BFBF-746C98640117}" type="sibTrans" cxnId="{FAAC8390-D9CE-44F7-A4BD-87B507BD055F}">
      <dgm:prSet/>
      <dgm:spPr/>
      <dgm:t>
        <a:bodyPr/>
        <a:lstStyle/>
        <a:p>
          <a:endParaRPr lang="en-US"/>
        </a:p>
      </dgm:t>
    </dgm:pt>
    <dgm:pt modelId="{F26D73AB-D8CE-4381-877D-E1B475A27DB5}">
      <dgm:prSet/>
      <dgm:spPr/>
      <dgm:t>
        <a:bodyPr/>
        <a:lstStyle/>
        <a:p>
          <a:r>
            <a:rPr lang="lv-LV" b="0" dirty="0" err="1"/>
            <a:t>Izmēģinājumprojekta</a:t>
          </a:r>
          <a:r>
            <a:rPr lang="lv-LV" b="1" dirty="0"/>
            <a:t> rezultātu izvērtēšana</a:t>
          </a:r>
          <a:endParaRPr lang="en-US" dirty="0"/>
        </a:p>
      </dgm:t>
    </dgm:pt>
    <dgm:pt modelId="{0A58D3D8-0DEC-4172-B688-DD55A605FA56}" type="parTrans" cxnId="{8D039F59-FB08-4D10-AA26-C1E3AF7EE784}">
      <dgm:prSet/>
      <dgm:spPr/>
      <dgm:t>
        <a:bodyPr/>
        <a:lstStyle/>
        <a:p>
          <a:endParaRPr lang="en-US"/>
        </a:p>
      </dgm:t>
    </dgm:pt>
    <dgm:pt modelId="{97134F47-7E97-460B-9404-A95B0815E1D7}" type="sibTrans" cxnId="{8D039F59-FB08-4D10-AA26-C1E3AF7EE784}">
      <dgm:prSet/>
      <dgm:spPr/>
      <dgm:t>
        <a:bodyPr/>
        <a:lstStyle/>
        <a:p>
          <a:endParaRPr lang="en-US"/>
        </a:p>
      </dgm:t>
    </dgm:pt>
    <dgm:pt modelId="{AFE69D5A-9C97-4984-8038-B54EED3C154C}">
      <dgm:prSet/>
      <dgm:spPr/>
      <dgm:t>
        <a:bodyPr/>
        <a:lstStyle/>
        <a:p>
          <a:r>
            <a:rPr lang="lv-LV" b="0" dirty="0" err="1"/>
            <a:t>Izmēģinājumprojekta</a:t>
          </a:r>
          <a:r>
            <a:rPr lang="lv-LV" b="1" dirty="0"/>
            <a:t> īstenošana izglītības iestādēs</a:t>
          </a:r>
          <a:endParaRPr lang="en-US" dirty="0"/>
        </a:p>
      </dgm:t>
    </dgm:pt>
    <dgm:pt modelId="{DDA44EFF-35F3-42D5-8588-46248CD98FEE}" type="parTrans" cxnId="{C431AE2B-3BEA-45A7-A34C-6C636F5BD799}">
      <dgm:prSet/>
      <dgm:spPr/>
      <dgm:t>
        <a:bodyPr/>
        <a:lstStyle/>
        <a:p>
          <a:endParaRPr lang="en-US"/>
        </a:p>
      </dgm:t>
    </dgm:pt>
    <dgm:pt modelId="{6B03D10D-5A9C-4A76-9F5E-291FD70A0FF8}" type="sibTrans" cxnId="{C431AE2B-3BEA-45A7-A34C-6C636F5BD799}">
      <dgm:prSet/>
      <dgm:spPr/>
      <dgm:t>
        <a:bodyPr/>
        <a:lstStyle/>
        <a:p>
          <a:endParaRPr lang="en-US"/>
        </a:p>
      </dgm:t>
    </dgm:pt>
    <dgm:pt modelId="{292FC24B-04E6-4355-8C75-D7C13C895F1A}" type="pres">
      <dgm:prSet presAssocID="{5CB7791D-FBC7-4BE3-A8B7-659813CAD35F}" presName="outerComposite" presStyleCnt="0">
        <dgm:presLayoutVars>
          <dgm:chMax val="5"/>
          <dgm:dir/>
          <dgm:resizeHandles val="exact"/>
        </dgm:presLayoutVars>
      </dgm:prSet>
      <dgm:spPr/>
    </dgm:pt>
    <dgm:pt modelId="{195C6A33-2B16-45AF-BC8A-830B01E78C63}" type="pres">
      <dgm:prSet presAssocID="{5CB7791D-FBC7-4BE3-A8B7-659813CAD35F}" presName="dummyMaxCanvas" presStyleCnt="0">
        <dgm:presLayoutVars/>
      </dgm:prSet>
      <dgm:spPr/>
    </dgm:pt>
    <dgm:pt modelId="{AD2D2DA7-5448-4EBA-AEA9-644C975C5559}" type="pres">
      <dgm:prSet presAssocID="{5CB7791D-FBC7-4BE3-A8B7-659813CAD35F}" presName="FiveNodes_1" presStyleLbl="node1" presStyleIdx="0" presStyleCnt="5">
        <dgm:presLayoutVars>
          <dgm:bulletEnabled val="1"/>
        </dgm:presLayoutVars>
      </dgm:prSet>
      <dgm:spPr/>
    </dgm:pt>
    <dgm:pt modelId="{530EC868-40A3-453E-B044-1C34BDE04F0A}" type="pres">
      <dgm:prSet presAssocID="{5CB7791D-FBC7-4BE3-A8B7-659813CAD35F}" presName="FiveNodes_2" presStyleLbl="node1" presStyleIdx="1" presStyleCnt="5">
        <dgm:presLayoutVars>
          <dgm:bulletEnabled val="1"/>
        </dgm:presLayoutVars>
      </dgm:prSet>
      <dgm:spPr/>
    </dgm:pt>
    <dgm:pt modelId="{1EDF1863-17EE-4244-AAE4-8280854592AE}" type="pres">
      <dgm:prSet presAssocID="{5CB7791D-FBC7-4BE3-A8B7-659813CAD35F}" presName="FiveNodes_3" presStyleLbl="node1" presStyleIdx="2" presStyleCnt="5">
        <dgm:presLayoutVars>
          <dgm:bulletEnabled val="1"/>
        </dgm:presLayoutVars>
      </dgm:prSet>
      <dgm:spPr/>
    </dgm:pt>
    <dgm:pt modelId="{447D8A3B-F301-4DED-BAEA-DA2EA1F3953E}" type="pres">
      <dgm:prSet presAssocID="{5CB7791D-FBC7-4BE3-A8B7-659813CAD35F}" presName="FiveNodes_4" presStyleLbl="node1" presStyleIdx="3" presStyleCnt="5">
        <dgm:presLayoutVars>
          <dgm:bulletEnabled val="1"/>
        </dgm:presLayoutVars>
      </dgm:prSet>
      <dgm:spPr/>
    </dgm:pt>
    <dgm:pt modelId="{80E3590C-3503-4FB2-890C-EE11883A1D4E}" type="pres">
      <dgm:prSet presAssocID="{5CB7791D-FBC7-4BE3-A8B7-659813CAD35F}" presName="FiveNodes_5" presStyleLbl="node1" presStyleIdx="4" presStyleCnt="5">
        <dgm:presLayoutVars>
          <dgm:bulletEnabled val="1"/>
        </dgm:presLayoutVars>
      </dgm:prSet>
      <dgm:spPr/>
    </dgm:pt>
    <dgm:pt modelId="{AC318F49-E066-4AF2-91C8-BC34A81F7CDE}" type="pres">
      <dgm:prSet presAssocID="{5CB7791D-FBC7-4BE3-A8B7-659813CAD35F}" presName="FiveConn_1-2" presStyleLbl="fgAccFollowNode1" presStyleIdx="0" presStyleCnt="4">
        <dgm:presLayoutVars>
          <dgm:bulletEnabled val="1"/>
        </dgm:presLayoutVars>
      </dgm:prSet>
      <dgm:spPr/>
    </dgm:pt>
    <dgm:pt modelId="{A286F64C-7E31-4BFC-8FE2-960EDBEEFA40}" type="pres">
      <dgm:prSet presAssocID="{5CB7791D-FBC7-4BE3-A8B7-659813CAD35F}" presName="FiveConn_2-3" presStyleLbl="fgAccFollowNode1" presStyleIdx="1" presStyleCnt="4">
        <dgm:presLayoutVars>
          <dgm:bulletEnabled val="1"/>
        </dgm:presLayoutVars>
      </dgm:prSet>
      <dgm:spPr/>
    </dgm:pt>
    <dgm:pt modelId="{FD19189D-BC48-4A38-B85D-25BE7744A0C0}" type="pres">
      <dgm:prSet presAssocID="{5CB7791D-FBC7-4BE3-A8B7-659813CAD35F}" presName="FiveConn_3-4" presStyleLbl="fgAccFollowNode1" presStyleIdx="2" presStyleCnt="4">
        <dgm:presLayoutVars>
          <dgm:bulletEnabled val="1"/>
        </dgm:presLayoutVars>
      </dgm:prSet>
      <dgm:spPr/>
    </dgm:pt>
    <dgm:pt modelId="{3B2BD3B9-A0F6-49B8-8BE8-985289B85BD8}" type="pres">
      <dgm:prSet presAssocID="{5CB7791D-FBC7-4BE3-A8B7-659813CAD35F}" presName="FiveConn_4-5" presStyleLbl="fgAccFollowNode1" presStyleIdx="3" presStyleCnt="4">
        <dgm:presLayoutVars>
          <dgm:bulletEnabled val="1"/>
        </dgm:presLayoutVars>
      </dgm:prSet>
      <dgm:spPr/>
    </dgm:pt>
    <dgm:pt modelId="{603AA29A-5C59-453F-BE04-22A3AEED3AAC}" type="pres">
      <dgm:prSet presAssocID="{5CB7791D-FBC7-4BE3-A8B7-659813CAD35F}" presName="FiveNodes_1_text" presStyleLbl="node1" presStyleIdx="4" presStyleCnt="5">
        <dgm:presLayoutVars>
          <dgm:bulletEnabled val="1"/>
        </dgm:presLayoutVars>
      </dgm:prSet>
      <dgm:spPr/>
    </dgm:pt>
    <dgm:pt modelId="{93E6E942-A72A-4A9E-8878-F24D2E85184A}" type="pres">
      <dgm:prSet presAssocID="{5CB7791D-FBC7-4BE3-A8B7-659813CAD35F}" presName="FiveNodes_2_text" presStyleLbl="node1" presStyleIdx="4" presStyleCnt="5">
        <dgm:presLayoutVars>
          <dgm:bulletEnabled val="1"/>
        </dgm:presLayoutVars>
      </dgm:prSet>
      <dgm:spPr/>
    </dgm:pt>
    <dgm:pt modelId="{EED1C716-AE85-473E-9A28-069A1F1B51BB}" type="pres">
      <dgm:prSet presAssocID="{5CB7791D-FBC7-4BE3-A8B7-659813CAD35F}" presName="FiveNodes_3_text" presStyleLbl="node1" presStyleIdx="4" presStyleCnt="5">
        <dgm:presLayoutVars>
          <dgm:bulletEnabled val="1"/>
        </dgm:presLayoutVars>
      </dgm:prSet>
      <dgm:spPr/>
    </dgm:pt>
    <dgm:pt modelId="{43D17BB0-9CAA-430A-AC59-97409C8B01F3}" type="pres">
      <dgm:prSet presAssocID="{5CB7791D-FBC7-4BE3-A8B7-659813CAD35F}" presName="FiveNodes_4_text" presStyleLbl="node1" presStyleIdx="4" presStyleCnt="5">
        <dgm:presLayoutVars>
          <dgm:bulletEnabled val="1"/>
        </dgm:presLayoutVars>
      </dgm:prSet>
      <dgm:spPr/>
    </dgm:pt>
    <dgm:pt modelId="{21AA60A3-729C-406B-A73E-B640714BDA1A}" type="pres">
      <dgm:prSet presAssocID="{5CB7791D-FBC7-4BE3-A8B7-659813CAD35F}" presName="FiveNodes_5_text" presStyleLbl="node1" presStyleIdx="4" presStyleCnt="5">
        <dgm:presLayoutVars>
          <dgm:bulletEnabled val="1"/>
        </dgm:presLayoutVars>
      </dgm:prSet>
      <dgm:spPr/>
    </dgm:pt>
  </dgm:ptLst>
  <dgm:cxnLst>
    <dgm:cxn modelId="{A4230122-263D-4C1D-A572-1032DB0A7618}" srcId="{5CB7791D-FBC7-4BE3-A8B7-659813CAD35F}" destId="{BED245E7-B0E3-4754-BE15-BB3FF2BD5792}" srcOrd="1" destOrd="0" parTransId="{A225979B-862F-4B52-9709-8F8FE1743420}" sibTransId="{8084A122-FB6D-420C-BAA3-B78778374CD7}"/>
    <dgm:cxn modelId="{C431AE2B-3BEA-45A7-A34C-6C636F5BD799}" srcId="{5CB7791D-FBC7-4BE3-A8B7-659813CAD35F}" destId="{AFE69D5A-9C97-4984-8038-B54EED3C154C}" srcOrd="3" destOrd="0" parTransId="{DDA44EFF-35F3-42D5-8588-46248CD98FEE}" sibTransId="{6B03D10D-5A9C-4A76-9F5E-291FD70A0FF8}"/>
    <dgm:cxn modelId="{2D18AB31-0FD7-40DB-AC18-530737FA856F}" type="presOf" srcId="{F26D73AB-D8CE-4381-877D-E1B475A27DB5}" destId="{80E3590C-3503-4FB2-890C-EE11883A1D4E}" srcOrd="0" destOrd="0" presId="urn:microsoft.com/office/officeart/2005/8/layout/vProcess5"/>
    <dgm:cxn modelId="{C13BC23E-2E99-4C05-9033-FC0041E00138}" srcId="{5CB7791D-FBC7-4BE3-A8B7-659813CAD35F}" destId="{E7A8B4B8-D6FA-403E-ACF1-2D1D3BB7AB56}" srcOrd="0" destOrd="0" parTransId="{4050436E-28C6-4A0F-B548-3F2C5C4CC9B2}" sibTransId="{109277A9-007D-435E-B74E-01D2B18C2837}"/>
    <dgm:cxn modelId="{B5437661-195F-4B95-9A24-32B3A165180B}" type="presOf" srcId="{6B03D10D-5A9C-4A76-9F5E-291FD70A0FF8}" destId="{3B2BD3B9-A0F6-49B8-8BE8-985289B85BD8}" srcOrd="0" destOrd="0" presId="urn:microsoft.com/office/officeart/2005/8/layout/vProcess5"/>
    <dgm:cxn modelId="{00E93D64-78B6-49B4-A44D-1244D84ECD43}" type="presOf" srcId="{E7A8B4B8-D6FA-403E-ACF1-2D1D3BB7AB56}" destId="{603AA29A-5C59-453F-BE04-22A3AEED3AAC}" srcOrd="1" destOrd="0" presId="urn:microsoft.com/office/officeart/2005/8/layout/vProcess5"/>
    <dgm:cxn modelId="{5A856065-7BC6-4EF2-BA93-0405303B6643}" type="presOf" srcId="{BED245E7-B0E3-4754-BE15-BB3FF2BD5792}" destId="{530EC868-40A3-453E-B044-1C34BDE04F0A}" srcOrd="0" destOrd="0" presId="urn:microsoft.com/office/officeart/2005/8/layout/vProcess5"/>
    <dgm:cxn modelId="{77AC7167-DCAD-4FA0-A007-B1D71BD329F1}" type="presOf" srcId="{F26D73AB-D8CE-4381-877D-E1B475A27DB5}" destId="{21AA60A3-729C-406B-A73E-B640714BDA1A}" srcOrd="1" destOrd="0" presId="urn:microsoft.com/office/officeart/2005/8/layout/vProcess5"/>
    <dgm:cxn modelId="{67F50349-278D-4332-A991-622D604190CA}" type="presOf" srcId="{AFE69D5A-9C97-4984-8038-B54EED3C154C}" destId="{43D17BB0-9CAA-430A-AC59-97409C8B01F3}" srcOrd="1" destOrd="0" presId="urn:microsoft.com/office/officeart/2005/8/layout/vProcess5"/>
    <dgm:cxn modelId="{27075675-2E48-4A94-9FDF-0E9CA442C3CC}" type="presOf" srcId="{BED245E7-B0E3-4754-BE15-BB3FF2BD5792}" destId="{93E6E942-A72A-4A9E-8878-F24D2E85184A}" srcOrd="1" destOrd="0" presId="urn:microsoft.com/office/officeart/2005/8/layout/vProcess5"/>
    <dgm:cxn modelId="{9CF1FF55-2CA2-4ECA-858B-E2C6FD6DCE8B}" type="presOf" srcId="{8084A122-FB6D-420C-BAA3-B78778374CD7}" destId="{A286F64C-7E31-4BFC-8FE2-960EDBEEFA40}" srcOrd="0" destOrd="0" presId="urn:microsoft.com/office/officeart/2005/8/layout/vProcess5"/>
    <dgm:cxn modelId="{E415B057-3DBE-4E6F-A370-F11C5D78E725}" type="presOf" srcId="{E6F7E61F-7DDE-4346-BFBF-746C98640117}" destId="{FD19189D-BC48-4A38-B85D-25BE7744A0C0}" srcOrd="0" destOrd="0" presId="urn:microsoft.com/office/officeart/2005/8/layout/vProcess5"/>
    <dgm:cxn modelId="{8D039F59-FB08-4D10-AA26-C1E3AF7EE784}" srcId="{5CB7791D-FBC7-4BE3-A8B7-659813CAD35F}" destId="{F26D73AB-D8CE-4381-877D-E1B475A27DB5}" srcOrd="4" destOrd="0" parTransId="{0A58D3D8-0DEC-4172-B688-DD55A605FA56}" sibTransId="{97134F47-7E97-460B-9404-A95B0815E1D7}"/>
    <dgm:cxn modelId="{D00D0680-3CAA-4FD1-AD7F-9711A6DDED36}" type="presOf" srcId="{E7A8B4B8-D6FA-403E-ACF1-2D1D3BB7AB56}" destId="{AD2D2DA7-5448-4EBA-AEA9-644C975C5559}" srcOrd="0" destOrd="0" presId="urn:microsoft.com/office/officeart/2005/8/layout/vProcess5"/>
    <dgm:cxn modelId="{FAAC8390-D9CE-44F7-A4BD-87B507BD055F}" srcId="{5CB7791D-FBC7-4BE3-A8B7-659813CAD35F}" destId="{EAD5365D-D553-41C4-B046-8AB4E161F88B}" srcOrd="2" destOrd="0" parTransId="{E4AFF217-F367-422F-8304-A4C22E91D921}" sibTransId="{E6F7E61F-7DDE-4346-BFBF-746C98640117}"/>
    <dgm:cxn modelId="{945F8F98-3740-484B-A036-050060837777}" type="presOf" srcId="{109277A9-007D-435E-B74E-01D2B18C2837}" destId="{AC318F49-E066-4AF2-91C8-BC34A81F7CDE}" srcOrd="0" destOrd="0" presId="urn:microsoft.com/office/officeart/2005/8/layout/vProcess5"/>
    <dgm:cxn modelId="{A295A5B0-9471-41FA-951D-751695733380}" type="presOf" srcId="{5CB7791D-FBC7-4BE3-A8B7-659813CAD35F}" destId="{292FC24B-04E6-4355-8C75-D7C13C895F1A}" srcOrd="0" destOrd="0" presId="urn:microsoft.com/office/officeart/2005/8/layout/vProcess5"/>
    <dgm:cxn modelId="{29D843BF-914C-4753-AFE2-82AD786EA4E4}" type="presOf" srcId="{AFE69D5A-9C97-4984-8038-B54EED3C154C}" destId="{447D8A3B-F301-4DED-BAEA-DA2EA1F3953E}" srcOrd="0" destOrd="0" presId="urn:microsoft.com/office/officeart/2005/8/layout/vProcess5"/>
    <dgm:cxn modelId="{416AD5C8-F1DD-4026-93D8-EDAFC582D258}" type="presOf" srcId="{EAD5365D-D553-41C4-B046-8AB4E161F88B}" destId="{1EDF1863-17EE-4244-AAE4-8280854592AE}" srcOrd="0" destOrd="0" presId="urn:microsoft.com/office/officeart/2005/8/layout/vProcess5"/>
    <dgm:cxn modelId="{EA9413DF-D4CA-4E3D-99A4-F642BF62E570}" type="presOf" srcId="{EAD5365D-D553-41C4-B046-8AB4E161F88B}" destId="{EED1C716-AE85-473E-9A28-069A1F1B51BB}" srcOrd="1" destOrd="0" presId="urn:microsoft.com/office/officeart/2005/8/layout/vProcess5"/>
    <dgm:cxn modelId="{F2B16218-BBE8-4687-8F86-2C434E8C4AFD}" type="presParOf" srcId="{292FC24B-04E6-4355-8C75-D7C13C895F1A}" destId="{195C6A33-2B16-45AF-BC8A-830B01E78C63}" srcOrd="0" destOrd="0" presId="urn:microsoft.com/office/officeart/2005/8/layout/vProcess5"/>
    <dgm:cxn modelId="{A0A34225-9E4E-4478-9FCD-7C520BC116D0}" type="presParOf" srcId="{292FC24B-04E6-4355-8C75-D7C13C895F1A}" destId="{AD2D2DA7-5448-4EBA-AEA9-644C975C5559}" srcOrd="1" destOrd="0" presId="urn:microsoft.com/office/officeart/2005/8/layout/vProcess5"/>
    <dgm:cxn modelId="{8120DF4F-3E53-4859-962E-AB980B3EE0B3}" type="presParOf" srcId="{292FC24B-04E6-4355-8C75-D7C13C895F1A}" destId="{530EC868-40A3-453E-B044-1C34BDE04F0A}" srcOrd="2" destOrd="0" presId="urn:microsoft.com/office/officeart/2005/8/layout/vProcess5"/>
    <dgm:cxn modelId="{2E19ADB7-D867-4935-9157-3214E50EB6D6}" type="presParOf" srcId="{292FC24B-04E6-4355-8C75-D7C13C895F1A}" destId="{1EDF1863-17EE-4244-AAE4-8280854592AE}" srcOrd="3" destOrd="0" presId="urn:microsoft.com/office/officeart/2005/8/layout/vProcess5"/>
    <dgm:cxn modelId="{393BA407-CC37-4AA7-B771-B811238BADA6}" type="presParOf" srcId="{292FC24B-04E6-4355-8C75-D7C13C895F1A}" destId="{447D8A3B-F301-4DED-BAEA-DA2EA1F3953E}" srcOrd="4" destOrd="0" presId="urn:microsoft.com/office/officeart/2005/8/layout/vProcess5"/>
    <dgm:cxn modelId="{FAAE41E7-4D81-4E0E-B3F6-95763A5A3FFE}" type="presParOf" srcId="{292FC24B-04E6-4355-8C75-D7C13C895F1A}" destId="{80E3590C-3503-4FB2-890C-EE11883A1D4E}" srcOrd="5" destOrd="0" presId="urn:microsoft.com/office/officeart/2005/8/layout/vProcess5"/>
    <dgm:cxn modelId="{20ACB1AD-A8E1-4FBC-9276-98A386977227}" type="presParOf" srcId="{292FC24B-04E6-4355-8C75-D7C13C895F1A}" destId="{AC318F49-E066-4AF2-91C8-BC34A81F7CDE}" srcOrd="6" destOrd="0" presId="urn:microsoft.com/office/officeart/2005/8/layout/vProcess5"/>
    <dgm:cxn modelId="{B74B21ED-E15D-4DB0-8C55-920545B74AF0}" type="presParOf" srcId="{292FC24B-04E6-4355-8C75-D7C13C895F1A}" destId="{A286F64C-7E31-4BFC-8FE2-960EDBEEFA40}" srcOrd="7" destOrd="0" presId="urn:microsoft.com/office/officeart/2005/8/layout/vProcess5"/>
    <dgm:cxn modelId="{E80C57D8-AC2D-4588-90F3-2C710DE98C65}" type="presParOf" srcId="{292FC24B-04E6-4355-8C75-D7C13C895F1A}" destId="{FD19189D-BC48-4A38-B85D-25BE7744A0C0}" srcOrd="8" destOrd="0" presId="urn:microsoft.com/office/officeart/2005/8/layout/vProcess5"/>
    <dgm:cxn modelId="{1AAFD979-6EB5-44E5-901C-12C59F12D31D}" type="presParOf" srcId="{292FC24B-04E6-4355-8C75-D7C13C895F1A}" destId="{3B2BD3B9-A0F6-49B8-8BE8-985289B85BD8}" srcOrd="9" destOrd="0" presId="urn:microsoft.com/office/officeart/2005/8/layout/vProcess5"/>
    <dgm:cxn modelId="{2CEA6CDC-A006-478F-91A6-3CB3AC87FED3}" type="presParOf" srcId="{292FC24B-04E6-4355-8C75-D7C13C895F1A}" destId="{603AA29A-5C59-453F-BE04-22A3AEED3AAC}" srcOrd="10" destOrd="0" presId="urn:microsoft.com/office/officeart/2005/8/layout/vProcess5"/>
    <dgm:cxn modelId="{B9881E20-7867-4088-B5B3-FD699596F6C5}" type="presParOf" srcId="{292FC24B-04E6-4355-8C75-D7C13C895F1A}" destId="{93E6E942-A72A-4A9E-8878-F24D2E85184A}" srcOrd="11" destOrd="0" presId="urn:microsoft.com/office/officeart/2005/8/layout/vProcess5"/>
    <dgm:cxn modelId="{B77EE6C5-52DA-4E75-80CE-957BC3CB7A68}" type="presParOf" srcId="{292FC24B-04E6-4355-8C75-D7C13C895F1A}" destId="{EED1C716-AE85-473E-9A28-069A1F1B51BB}" srcOrd="12" destOrd="0" presId="urn:microsoft.com/office/officeart/2005/8/layout/vProcess5"/>
    <dgm:cxn modelId="{A6308A6B-E866-4EBA-A4BD-4B7C557F0BC0}" type="presParOf" srcId="{292FC24B-04E6-4355-8C75-D7C13C895F1A}" destId="{43D17BB0-9CAA-430A-AC59-97409C8B01F3}" srcOrd="13" destOrd="0" presId="urn:microsoft.com/office/officeart/2005/8/layout/vProcess5"/>
    <dgm:cxn modelId="{F7BB7075-1C21-49C4-A731-C14AB3E3D973}" type="presParOf" srcId="{292FC24B-04E6-4355-8C75-D7C13C895F1A}" destId="{21AA60A3-729C-406B-A73E-B640714BDA1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FA8CA-04C4-4070-88A6-E61E87C15A5E}">
      <dsp:nvSpPr>
        <dsp:cNvPr id="0" name=""/>
        <dsp:cNvSpPr/>
      </dsp:nvSpPr>
      <dsp:spPr>
        <a:xfrm>
          <a:off x="1187" y="0"/>
          <a:ext cx="2316181" cy="377687"/>
        </a:xfrm>
        <a:prstGeom prst="homePlat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308"/>
              </a:solidFill>
            </a:rPr>
            <a:t>2024</a:t>
          </a:r>
        </a:p>
      </dsp:txBody>
      <dsp:txXfrm>
        <a:off x="1187" y="0"/>
        <a:ext cx="2221759" cy="377687"/>
      </dsp:txXfrm>
    </dsp:sp>
    <dsp:sp modelId="{A08ADE27-63B9-4D38-BA24-3A2EF72964FE}">
      <dsp:nvSpPr>
        <dsp:cNvPr id="0" name=""/>
        <dsp:cNvSpPr/>
      </dsp:nvSpPr>
      <dsp:spPr>
        <a:xfrm>
          <a:off x="1854133" y="0"/>
          <a:ext cx="2316181" cy="37768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308"/>
              </a:solidFill>
            </a:rPr>
            <a:t>2025</a:t>
          </a:r>
        </a:p>
      </dsp:txBody>
      <dsp:txXfrm>
        <a:off x="2042977" y="0"/>
        <a:ext cx="1938494" cy="377687"/>
      </dsp:txXfrm>
    </dsp:sp>
    <dsp:sp modelId="{CE726BB5-B9B1-45F1-8F87-93BFED98E752}">
      <dsp:nvSpPr>
        <dsp:cNvPr id="0" name=""/>
        <dsp:cNvSpPr/>
      </dsp:nvSpPr>
      <dsp:spPr>
        <a:xfrm>
          <a:off x="3707078" y="0"/>
          <a:ext cx="2316181" cy="377687"/>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308"/>
              </a:solidFill>
            </a:rPr>
            <a:t>2026</a:t>
          </a:r>
        </a:p>
      </dsp:txBody>
      <dsp:txXfrm>
        <a:off x="3895922" y="0"/>
        <a:ext cx="1938494" cy="377687"/>
      </dsp:txXfrm>
    </dsp:sp>
    <dsp:sp modelId="{3338EC1A-2AEF-4FDD-B6A2-C018504F117C}">
      <dsp:nvSpPr>
        <dsp:cNvPr id="0" name=""/>
        <dsp:cNvSpPr/>
      </dsp:nvSpPr>
      <dsp:spPr>
        <a:xfrm>
          <a:off x="5560024" y="0"/>
          <a:ext cx="2316181" cy="37768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308"/>
              </a:solidFill>
            </a:rPr>
            <a:t>2027-2028</a:t>
          </a:r>
        </a:p>
      </dsp:txBody>
      <dsp:txXfrm>
        <a:off x="5748868" y="0"/>
        <a:ext cx="1938494" cy="377687"/>
      </dsp:txXfrm>
    </dsp:sp>
    <dsp:sp modelId="{AA889B4B-E508-47F3-B384-D6AED4DC22FE}">
      <dsp:nvSpPr>
        <dsp:cNvPr id="0" name=""/>
        <dsp:cNvSpPr/>
      </dsp:nvSpPr>
      <dsp:spPr>
        <a:xfrm>
          <a:off x="7414157" y="0"/>
          <a:ext cx="2316181" cy="377687"/>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308"/>
              </a:solidFill>
            </a:rPr>
            <a:t>2029</a:t>
          </a:r>
        </a:p>
      </dsp:txBody>
      <dsp:txXfrm>
        <a:off x="7603001" y="0"/>
        <a:ext cx="1938494" cy="377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19244-031A-404B-BCBA-56A9CEFC4166}">
      <dsp:nvSpPr>
        <dsp:cNvPr id="0" name=""/>
        <dsp:cNvSpPr/>
      </dsp:nvSpPr>
      <dsp:spPr>
        <a:xfrm>
          <a:off x="2046460" y="-319032"/>
          <a:ext cx="2719237" cy="263733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7276E0-5B3F-430B-9B44-9ECD3D2D0E81}">
      <dsp:nvSpPr>
        <dsp:cNvPr id="0" name=""/>
        <dsp:cNvSpPr/>
      </dsp:nvSpPr>
      <dsp:spPr>
        <a:xfrm>
          <a:off x="2719954" y="333488"/>
          <a:ext cx="1475527" cy="944627"/>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err="1">
              <a:solidFill>
                <a:schemeClr val="dk1"/>
              </a:solidFill>
              <a:latin typeface="Verdana"/>
              <a:ea typeface="Verdana"/>
            </a:rPr>
            <a:t>Efektīv</a:t>
          </a:r>
          <a:r>
            <a:rPr lang="en-US" sz="1400" kern="1200" dirty="0" err="1">
              <a:solidFill>
                <a:schemeClr val="dk1"/>
              </a:solidFill>
              <a:latin typeface="Verdana"/>
              <a:ea typeface="Verdana"/>
            </a:rPr>
            <a:t>āka</a:t>
          </a:r>
          <a:r>
            <a:rPr lang="lv-LV" sz="1400" kern="1200" dirty="0">
              <a:solidFill>
                <a:schemeClr val="dk1"/>
              </a:solidFill>
              <a:latin typeface="Verdana"/>
              <a:ea typeface="Verdana"/>
            </a:rPr>
            <a:t> resursu koncentrēšana un izmantošana</a:t>
          </a:r>
          <a:endParaRPr lang="en-US" sz="1400" kern="1200" dirty="0"/>
        </a:p>
      </dsp:txBody>
      <dsp:txXfrm>
        <a:off x="2719954" y="333488"/>
        <a:ext cx="1475527" cy="944627"/>
      </dsp:txXfrm>
    </dsp:sp>
    <dsp:sp modelId="{045DE721-2466-4A5B-8D92-096E717A9A5B}">
      <dsp:nvSpPr>
        <dsp:cNvPr id="0" name=""/>
        <dsp:cNvSpPr/>
      </dsp:nvSpPr>
      <dsp:spPr>
        <a:xfrm>
          <a:off x="1043446" y="979286"/>
          <a:ext cx="2763890" cy="257348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6314E5-8D48-407F-80DC-F75CB25B531D}">
      <dsp:nvSpPr>
        <dsp:cNvPr id="0" name=""/>
        <dsp:cNvSpPr/>
      </dsp:nvSpPr>
      <dsp:spPr>
        <a:xfrm>
          <a:off x="1612680" y="1700042"/>
          <a:ext cx="1453243" cy="1169006"/>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solidFill>
                <a:schemeClr val="dk1"/>
              </a:solidFill>
              <a:latin typeface="Verdana"/>
              <a:ea typeface="Verdana"/>
            </a:rPr>
            <a:t>Stiprināts vispārējās izglītības iestāžu nodrošinājums</a:t>
          </a:r>
          <a:endParaRPr lang="en-US" sz="1400" kern="1200" dirty="0"/>
        </a:p>
      </dsp:txBody>
      <dsp:txXfrm>
        <a:off x="1612680" y="1700042"/>
        <a:ext cx="1453243" cy="1169006"/>
      </dsp:txXfrm>
    </dsp:sp>
    <dsp:sp modelId="{29DD99D9-6DCB-4867-9B1E-212AB54A502E}">
      <dsp:nvSpPr>
        <dsp:cNvPr id="0" name=""/>
        <dsp:cNvSpPr/>
      </dsp:nvSpPr>
      <dsp:spPr>
        <a:xfrm>
          <a:off x="2910012" y="2019936"/>
          <a:ext cx="2156843" cy="2179917"/>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81F1C5-842E-4F76-AB2C-1A958CBEA3A6}">
      <dsp:nvSpPr>
        <dsp:cNvPr id="0" name=""/>
        <dsp:cNvSpPr/>
      </dsp:nvSpPr>
      <dsp:spPr>
        <a:xfrm>
          <a:off x="3295122" y="2506531"/>
          <a:ext cx="1427489" cy="1154688"/>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solidFill>
                <a:schemeClr val="dk1"/>
              </a:solidFill>
              <a:latin typeface="Verdana"/>
              <a:ea typeface="Verdana"/>
            </a:rPr>
            <a:t>Uzlabota piekļuve kvalitatīviem pakalpojumiem izglītības jomā</a:t>
          </a:r>
          <a:endParaRPr lang="en-US" sz="1400" kern="1200" dirty="0"/>
        </a:p>
      </dsp:txBody>
      <dsp:txXfrm>
        <a:off x="3295122" y="2506531"/>
        <a:ext cx="1427489" cy="1154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D2DA7-5448-4EBA-AEA9-644C975C5559}">
      <dsp:nvSpPr>
        <dsp:cNvPr id="0" name=""/>
        <dsp:cNvSpPr/>
      </dsp:nvSpPr>
      <dsp:spPr>
        <a:xfrm>
          <a:off x="0" y="0"/>
          <a:ext cx="5342128" cy="81006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b="1" kern="1200" dirty="0"/>
            <a:t>AST apmaiņas sistēmas apraksta izstrāde</a:t>
          </a:r>
          <a:r>
            <a:rPr lang="lv-LV" sz="1400" kern="1200" dirty="0"/>
            <a:t>, t.sk. pētījuma par AST izglītības apguvei veikšana</a:t>
          </a:r>
          <a:endParaRPr lang="en-US" sz="1400" kern="1200" dirty="0"/>
        </a:p>
      </dsp:txBody>
      <dsp:txXfrm>
        <a:off x="23726" y="23726"/>
        <a:ext cx="4373225" cy="762614"/>
      </dsp:txXfrm>
    </dsp:sp>
    <dsp:sp modelId="{530EC868-40A3-453E-B044-1C34BDE04F0A}">
      <dsp:nvSpPr>
        <dsp:cNvPr id="0" name=""/>
        <dsp:cNvSpPr/>
      </dsp:nvSpPr>
      <dsp:spPr>
        <a:xfrm>
          <a:off x="398925" y="922576"/>
          <a:ext cx="5342128" cy="81006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kern="1200" dirty="0"/>
            <a:t>AST apmaiņas fonda izveide (</a:t>
          </a:r>
          <a:r>
            <a:rPr lang="lv-LV" sz="1400" b="1" kern="1200" dirty="0"/>
            <a:t>AST iegāde</a:t>
          </a:r>
          <a:r>
            <a:rPr lang="lv-LV" sz="1400" kern="1200" dirty="0"/>
            <a:t>)</a:t>
          </a:r>
          <a:endParaRPr lang="en-US" sz="1400" kern="1200" dirty="0"/>
        </a:p>
      </dsp:txBody>
      <dsp:txXfrm>
        <a:off x="422651" y="946302"/>
        <a:ext cx="4369207" cy="762614"/>
      </dsp:txXfrm>
    </dsp:sp>
    <dsp:sp modelId="{1EDF1863-17EE-4244-AAE4-8280854592AE}">
      <dsp:nvSpPr>
        <dsp:cNvPr id="0" name=""/>
        <dsp:cNvSpPr/>
      </dsp:nvSpPr>
      <dsp:spPr>
        <a:xfrm>
          <a:off x="797850" y="1845152"/>
          <a:ext cx="5342128" cy="81006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kern="1200" dirty="0"/>
            <a:t>Sadarbības partneru piesaiste un apmaiņas sistēmas darbības nodrošināšanā </a:t>
          </a:r>
          <a:r>
            <a:rPr lang="lv-LV" sz="1400" b="1" kern="1200" dirty="0"/>
            <a:t>iesaistīto speciālistu un izglītības iestāžu darbinieku</a:t>
          </a:r>
          <a:r>
            <a:rPr lang="lv-LV" sz="1400" kern="1200" dirty="0"/>
            <a:t> </a:t>
          </a:r>
          <a:r>
            <a:rPr lang="lv-LV" sz="1400" b="1" kern="1200" dirty="0"/>
            <a:t>apmācība</a:t>
          </a:r>
          <a:endParaRPr lang="en-US" sz="1400" kern="1200" dirty="0"/>
        </a:p>
      </dsp:txBody>
      <dsp:txXfrm>
        <a:off x="821576" y="1868878"/>
        <a:ext cx="4369207" cy="762614"/>
      </dsp:txXfrm>
    </dsp:sp>
    <dsp:sp modelId="{447D8A3B-F301-4DED-BAEA-DA2EA1F3953E}">
      <dsp:nvSpPr>
        <dsp:cNvPr id="0" name=""/>
        <dsp:cNvSpPr/>
      </dsp:nvSpPr>
      <dsp:spPr>
        <a:xfrm>
          <a:off x="1196775" y="2767728"/>
          <a:ext cx="5342128" cy="81006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b="0" kern="1200" dirty="0" err="1"/>
            <a:t>Izmēģinājumprojekta</a:t>
          </a:r>
          <a:r>
            <a:rPr lang="lv-LV" sz="1400" b="1" kern="1200" dirty="0"/>
            <a:t> īstenošana izglītības iestādēs</a:t>
          </a:r>
          <a:endParaRPr lang="en-US" sz="1400" kern="1200" dirty="0"/>
        </a:p>
      </dsp:txBody>
      <dsp:txXfrm>
        <a:off x="1220501" y="2791454"/>
        <a:ext cx="4369207" cy="762614"/>
      </dsp:txXfrm>
    </dsp:sp>
    <dsp:sp modelId="{80E3590C-3503-4FB2-890C-EE11883A1D4E}">
      <dsp:nvSpPr>
        <dsp:cNvPr id="0" name=""/>
        <dsp:cNvSpPr/>
      </dsp:nvSpPr>
      <dsp:spPr>
        <a:xfrm>
          <a:off x="1595700" y="3690305"/>
          <a:ext cx="5342128" cy="81006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b="0" kern="1200" dirty="0" err="1"/>
            <a:t>Izmēģinājumprojekta</a:t>
          </a:r>
          <a:r>
            <a:rPr lang="lv-LV" sz="1400" b="1" kern="1200" dirty="0"/>
            <a:t> rezultātu izvērtēšana</a:t>
          </a:r>
          <a:endParaRPr lang="en-US" sz="1400" kern="1200" dirty="0"/>
        </a:p>
      </dsp:txBody>
      <dsp:txXfrm>
        <a:off x="1619426" y="3714031"/>
        <a:ext cx="4369207" cy="762614"/>
      </dsp:txXfrm>
    </dsp:sp>
    <dsp:sp modelId="{AC318F49-E066-4AF2-91C8-BC34A81F7CDE}">
      <dsp:nvSpPr>
        <dsp:cNvPr id="0" name=""/>
        <dsp:cNvSpPr/>
      </dsp:nvSpPr>
      <dsp:spPr>
        <a:xfrm>
          <a:off x="4815584" y="591798"/>
          <a:ext cx="526543" cy="5265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934056" y="591798"/>
        <a:ext cx="289599" cy="396224"/>
      </dsp:txXfrm>
    </dsp:sp>
    <dsp:sp modelId="{A286F64C-7E31-4BFC-8FE2-960EDBEEFA40}">
      <dsp:nvSpPr>
        <dsp:cNvPr id="0" name=""/>
        <dsp:cNvSpPr/>
      </dsp:nvSpPr>
      <dsp:spPr>
        <a:xfrm>
          <a:off x="5214509" y="1514375"/>
          <a:ext cx="526543" cy="5265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332981" y="1514375"/>
        <a:ext cx="289599" cy="396224"/>
      </dsp:txXfrm>
    </dsp:sp>
    <dsp:sp modelId="{FD19189D-BC48-4A38-B85D-25BE7744A0C0}">
      <dsp:nvSpPr>
        <dsp:cNvPr id="0" name=""/>
        <dsp:cNvSpPr/>
      </dsp:nvSpPr>
      <dsp:spPr>
        <a:xfrm>
          <a:off x="5613435" y="2423450"/>
          <a:ext cx="526543" cy="5265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731907" y="2423450"/>
        <a:ext cx="289599" cy="396224"/>
      </dsp:txXfrm>
    </dsp:sp>
    <dsp:sp modelId="{3B2BD3B9-A0F6-49B8-8BE8-985289B85BD8}">
      <dsp:nvSpPr>
        <dsp:cNvPr id="0" name=""/>
        <dsp:cNvSpPr/>
      </dsp:nvSpPr>
      <dsp:spPr>
        <a:xfrm>
          <a:off x="6012360" y="3355027"/>
          <a:ext cx="526543" cy="5265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130832" y="3355027"/>
        <a:ext cx="289599" cy="39622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v-LV"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036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94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916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25</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8808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26</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354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lv-LV" dirty="0"/>
              <a:t>Dabaszinātņu </a:t>
            </a:r>
            <a:r>
              <a:rPr lang="lv-LV" dirty="0" err="1"/>
              <a:t>infografika</a:t>
            </a:r>
            <a:r>
              <a:rPr lang="lv-LV" dirty="0"/>
              <a:t> faktiski ir I.2.3. tabula no PISA 2022 pirmā sējuma: </a:t>
            </a:r>
          </a:p>
          <a:p>
            <a:pPr marL="0" lvl="0" indent="0" algn="l" rtl="0">
              <a:spcBef>
                <a:spcPts val="0"/>
              </a:spcBef>
              <a:spcAft>
                <a:spcPts val="0"/>
              </a:spcAft>
              <a:buNone/>
            </a:pPr>
            <a:r>
              <a:rPr lang="lv-LV" dirty="0"/>
              <a:t>https://www.oecd.org/en/publications/2023/12/pisa-2022-results-volume-i_76772a36/full-report/component-9.html#tablegrp-d1e2302-92e1015b90</a:t>
            </a:r>
            <a:endParaRPr dirty="0"/>
          </a:p>
        </p:txBody>
      </p:sp>
      <p:sp>
        <p:nvSpPr>
          <p:cNvPr id="471" name="Google Shape;4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315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lv-LV" dirty="0"/>
              <a:t>https://www.izm.gov.lv/lv/media/24438/download?attachment </a:t>
            </a:r>
            <a:br>
              <a:rPr lang="lv-LV" dirty="0"/>
            </a:br>
            <a:r>
              <a:rPr lang="lv-LV" dirty="0"/>
              <a:t>https://www.ipi.lu.lv/fileadmin/user_upload/lu_portal/projekti/ipi/PISA_2022_RD.pdf</a:t>
            </a:r>
            <a:endParaRPr dirty="0"/>
          </a:p>
        </p:txBody>
      </p:sp>
      <p:sp>
        <p:nvSpPr>
          <p:cNvPr id="892" name="Google Shape;89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0955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2" name="Google Shape;89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8575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lv-LV" dirty="0"/>
              <a:t>https://www.oecd-ilibrary.org/sites/53f23881-en/1/3/5/index.html?itemId=/content/publication/53f23881-en&amp;_csp_=de697f9ada06fe758fbc0d6d8d2c70fa&amp;itemIGO=oecd&amp;itemContentType=book#figure-d1e7622-0ddb24f583</a:t>
            </a:r>
            <a:endParaRPr dirty="0"/>
          </a:p>
        </p:txBody>
      </p:sp>
      <p:sp>
        <p:nvSpPr>
          <p:cNvPr id="625" name="Google Shape;6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19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4" name="Google Shape;92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8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520a009804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6" name="Google Shape;696;g520a009804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02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dirty="0">
                <a:solidFill>
                  <a:schemeClr val="dk1"/>
                </a:solidFill>
                <a:latin typeface="Verdana"/>
                <a:ea typeface="Verdana"/>
                <a:cs typeface="Verdana"/>
                <a:sym typeface="Verdana"/>
              </a:rPr>
              <a:t>Pašvaldību līdzfinansējums 5 832 960 </a:t>
            </a:r>
            <a:r>
              <a:rPr lang="lv-LV" b="1" dirty="0">
                <a:solidFill>
                  <a:srgbClr val="664790"/>
                </a:solidFill>
                <a:latin typeface="Verdana"/>
                <a:ea typeface="Verdana"/>
                <a:cs typeface="Verdana"/>
                <a:sym typeface="Verdana"/>
              </a:rPr>
              <a:t> </a:t>
            </a:r>
            <a:r>
              <a:rPr lang="en-US" dirty="0">
                <a:solidFill>
                  <a:srgbClr val="664790"/>
                </a:solidFill>
                <a:latin typeface="Verdana"/>
                <a:ea typeface="Verdana"/>
                <a:cs typeface="Verdana"/>
                <a:sym typeface="Verdana"/>
              </a:rPr>
              <a: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4</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305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dirty="0">
                <a:solidFill>
                  <a:schemeClr val="dk1"/>
                </a:solidFill>
                <a:latin typeface="Verdana"/>
                <a:ea typeface="Verdana"/>
                <a:cs typeface="Verdana"/>
                <a:sym typeface="Verdana"/>
              </a:rPr>
              <a:t>Pašvaldību līdzfinansējums 5 832 960 </a:t>
            </a:r>
            <a:r>
              <a:rPr lang="lv-LV" b="1" dirty="0">
                <a:solidFill>
                  <a:srgbClr val="664790"/>
                </a:solidFill>
                <a:latin typeface="Verdana"/>
                <a:ea typeface="Verdana"/>
                <a:cs typeface="Verdana"/>
                <a:sym typeface="Verdana"/>
              </a:rPr>
              <a:t> </a:t>
            </a:r>
            <a:r>
              <a:rPr lang="en-US" dirty="0">
                <a:solidFill>
                  <a:srgbClr val="664790"/>
                </a:solidFill>
                <a:latin typeface="Verdana"/>
                <a:ea typeface="Verdana"/>
                <a:cs typeface="Verdana"/>
                <a:sym typeface="Verdana"/>
              </a:rPr>
              <a: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10</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968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12</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28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rgbClr val="7030A0"/>
                </a:solidFill>
                <a:latin typeface="Verdana" panose="020B0604030504040204" pitchFamily="34" charset="0"/>
                <a:ea typeface="Verdana" panose="020B0604030504040204" pitchFamily="34" charset="0"/>
                <a:cs typeface="+mn-cs"/>
              </a:rPr>
              <a:t>Kvota katrai pašvaldībai: ~ 30 - 35 </a:t>
            </a:r>
            <a:r>
              <a:rPr lang="lv-LV" sz="1200" i="1" kern="1200" dirty="0" err="1">
                <a:solidFill>
                  <a:srgbClr val="7030A0"/>
                </a:solidFill>
                <a:latin typeface="Verdana" panose="020B0604030504040204" pitchFamily="34" charset="0"/>
                <a:ea typeface="Verdana" panose="020B0604030504040204" pitchFamily="34" charset="0"/>
                <a:cs typeface="+mn-cs"/>
              </a:rPr>
              <a:t>euro</a:t>
            </a:r>
            <a:r>
              <a:rPr lang="lv-LV" sz="1200" i="1" kern="1200" dirty="0">
                <a:solidFill>
                  <a:srgbClr val="7030A0"/>
                </a:solidFill>
                <a:latin typeface="Verdana" panose="020B0604030504040204" pitchFamily="34" charset="0"/>
                <a:ea typeface="Verdana" panose="020B0604030504040204" pitchFamily="34" charset="0"/>
                <a:cs typeface="+mn-cs"/>
              </a:rPr>
              <a:t> </a:t>
            </a:r>
            <a:r>
              <a:rPr lang="lv-LV" sz="1200" kern="1200" dirty="0">
                <a:solidFill>
                  <a:srgbClr val="7030A0"/>
                </a:solidFill>
                <a:latin typeface="Verdana" panose="020B0604030504040204" pitchFamily="34" charset="0"/>
                <a:ea typeface="Verdana" panose="020B0604030504040204" pitchFamily="34" charset="0"/>
                <a:cs typeface="+mn-cs"/>
              </a:rPr>
              <a:t>uz izglītojamo</a:t>
            </a:r>
            <a:endParaRPr kumimoji="0" lang="lv-LV" sz="120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endParaRPr>
          </a:p>
          <a:p>
            <a:pPr marL="0" lvl="0" indent="0" algn="l" rtl="0">
              <a:spcBef>
                <a:spcPts val="0"/>
              </a:spcBef>
              <a:spcAft>
                <a:spcPts val="0"/>
              </a:spcAft>
              <a:buNone/>
            </a:pPr>
            <a:endParaRPr dirty="0"/>
          </a:p>
        </p:txBody>
      </p:sp>
      <p:sp>
        <p:nvSpPr>
          <p:cNvPr id="592" name="Google Shape;5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9539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316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1833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1"/>
        </a:solidFill>
        <a:effectLst/>
      </p:bgPr>
    </p:bg>
    <p:spTree>
      <p:nvGrpSpPr>
        <p:cNvPr id="1" name="Shape 13"/>
        <p:cNvGrpSpPr/>
        <p:nvPr/>
      </p:nvGrpSpPr>
      <p:grpSpPr>
        <a:xfrm>
          <a:off x="0" y="0"/>
          <a:ext cx="0" cy="0"/>
          <a:chOff x="0" y="0"/>
          <a:chExt cx="0" cy="0"/>
        </a:xfrm>
      </p:grpSpPr>
      <p:sp>
        <p:nvSpPr>
          <p:cNvPr id="14" name="Google Shape;14;p2"/>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image 2">
  <p:cSld name="text image 2">
    <p:spTree>
      <p:nvGrpSpPr>
        <p:cNvPr id="1" name="Shape 84"/>
        <p:cNvGrpSpPr/>
        <p:nvPr/>
      </p:nvGrpSpPr>
      <p:grpSpPr>
        <a:xfrm>
          <a:off x="0" y="0"/>
          <a:ext cx="0" cy="0"/>
          <a:chOff x="0" y="0"/>
          <a:chExt cx="0" cy="0"/>
        </a:xfrm>
      </p:grpSpPr>
      <p:sp>
        <p:nvSpPr>
          <p:cNvPr id="85" name="Google Shape;85;p13"/>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86" name="Google Shape;86;p13"/>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a:off x="6641056" y="645459"/>
            <a:ext cx="5005891" cy="4453666"/>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000"/>
              <a:buNone/>
              <a:defRPr sz="2000">
                <a:solidFill>
                  <a:srgbClr val="664790"/>
                </a:solidFill>
              </a:defRPr>
            </a:lvl1pPr>
            <a:lvl2pPr marL="914400" lvl="1" indent="-228600" algn="l">
              <a:lnSpc>
                <a:spcPct val="100000"/>
              </a:lnSpc>
              <a:spcBef>
                <a:spcPts val="500"/>
              </a:spcBef>
              <a:spcAft>
                <a:spcPts val="0"/>
              </a:spcAft>
              <a:buClr>
                <a:srgbClr val="664790"/>
              </a:buClr>
              <a:buSzPts val="1800"/>
              <a:buNone/>
              <a:defRPr sz="18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89" name="Google Shape;89;p1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91" name="Google Shape;91;p13"/>
          <p:cNvSpPr>
            <a:spLocks noGrp="1"/>
          </p:cNvSpPr>
          <p:nvPr>
            <p:ph type="pic" idx="2"/>
          </p:nvPr>
        </p:nvSpPr>
        <p:spPr>
          <a:xfrm>
            <a:off x="616775" y="3846355"/>
            <a:ext cx="4506096" cy="23306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400140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image 5">
  <p:cSld name="text image 5">
    <p:spTree>
      <p:nvGrpSpPr>
        <p:cNvPr id="1" name="Shape 30"/>
        <p:cNvGrpSpPr/>
        <p:nvPr/>
      </p:nvGrpSpPr>
      <p:grpSpPr>
        <a:xfrm>
          <a:off x="0" y="0"/>
          <a:ext cx="0" cy="0"/>
          <a:chOff x="0" y="0"/>
          <a:chExt cx="0" cy="0"/>
        </a:xfrm>
      </p:grpSpPr>
      <p:sp>
        <p:nvSpPr>
          <p:cNvPr id="31" name="Google Shape;31;p5"/>
          <p:cNvSpPr>
            <a:spLocks noGrp="1"/>
          </p:cNvSpPr>
          <p:nvPr>
            <p:ph type="pic" idx="2"/>
          </p:nvPr>
        </p:nvSpPr>
        <p:spPr>
          <a:xfrm>
            <a:off x="1" y="1658472"/>
            <a:ext cx="3708400" cy="51991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32" name="Google Shape;32;p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3" name="Google Shape;33;p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35" name="Google Shape;35;p5"/>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6" name="Google Shape;36;p5"/>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14975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image">
  <p:cSld name="text image">
    <p:spTree>
      <p:nvGrpSpPr>
        <p:cNvPr id="1" name="Shape 76"/>
        <p:cNvGrpSpPr/>
        <p:nvPr/>
      </p:nvGrpSpPr>
      <p:grpSpPr>
        <a:xfrm>
          <a:off x="0" y="0"/>
          <a:ext cx="0" cy="0"/>
          <a:chOff x="0" y="0"/>
          <a:chExt cx="0" cy="0"/>
        </a:xfrm>
      </p:grpSpPr>
      <p:sp>
        <p:nvSpPr>
          <p:cNvPr id="77" name="Google Shape;77;p12"/>
          <p:cNvSpPr/>
          <p:nvPr/>
        </p:nvSpPr>
        <p:spPr>
          <a:xfrm>
            <a:off x="0" y="423"/>
            <a:ext cx="12192000" cy="3428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8" name="Google Shape;78;p12"/>
          <p:cNvSpPr txBox="1">
            <a:spLocks noGrp="1"/>
          </p:cNvSpPr>
          <p:nvPr>
            <p:ph type="title"/>
          </p:nvPr>
        </p:nvSpPr>
        <p:spPr>
          <a:xfrm>
            <a:off x="1008073" y="744071"/>
            <a:ext cx="3581859" cy="2008093"/>
          </a:xfrm>
          <a:prstGeom prst="rect">
            <a:avLst/>
          </a:prstGeom>
          <a:noFill/>
          <a:ln>
            <a:noFill/>
          </a:ln>
        </p:spPr>
        <p:txBody>
          <a:bodyPr spcFirstLastPara="1" wrap="square" lIns="0" tIns="45700" rIns="0" bIns="45700" anchor="ctr" anchorCtr="0"/>
          <a:lstStyle>
            <a:lvl1pPr lvl="0" algn="l">
              <a:lnSpc>
                <a:spcPct val="100000"/>
              </a:lnSpc>
              <a:spcBef>
                <a:spcPts val="0"/>
              </a:spcBef>
              <a:spcAft>
                <a:spcPts val="0"/>
              </a:spcAft>
              <a:buClr>
                <a:srgbClr val="664790"/>
              </a:buClr>
              <a:buSzPts val="1800"/>
              <a:buFont typeface="Verdana"/>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a:off x="1008071" y="3823027"/>
            <a:ext cx="4224168" cy="2102925"/>
          </a:xfrm>
          <a:prstGeom prst="rect">
            <a:avLst/>
          </a:prstGeom>
          <a:noFill/>
          <a:ln>
            <a:noFill/>
          </a:ln>
        </p:spPr>
        <p:txBody>
          <a:bodyPr spcFirstLastPara="1" wrap="square" lIns="0" tIns="45700" rIns="91425" bIns="45700" anchor="t" anchorCtr="0"/>
          <a:lstStyle>
            <a:lvl1pPr marL="457223" lvl="0" indent="-228611" algn="l">
              <a:lnSpc>
                <a:spcPct val="100000"/>
              </a:lnSpc>
              <a:spcBef>
                <a:spcPts val="1000"/>
              </a:spcBef>
              <a:spcAft>
                <a:spcPts val="0"/>
              </a:spcAft>
              <a:buClr>
                <a:srgbClr val="664790"/>
              </a:buClr>
              <a:buSzPts val="1600"/>
              <a:buNone/>
              <a:defRPr sz="1600">
                <a:solidFill>
                  <a:srgbClr val="664790"/>
                </a:solidFill>
              </a:defRPr>
            </a:lvl1pPr>
            <a:lvl2pPr marL="914446" lvl="1" indent="-228611" algn="l">
              <a:lnSpc>
                <a:spcPct val="100000"/>
              </a:lnSpc>
              <a:spcBef>
                <a:spcPts val="500"/>
              </a:spcBef>
              <a:spcAft>
                <a:spcPts val="0"/>
              </a:spcAft>
              <a:buClr>
                <a:srgbClr val="664790"/>
              </a:buClr>
              <a:buSzPts val="1400"/>
              <a:buNone/>
              <a:defRPr sz="1400">
                <a:solidFill>
                  <a:srgbClr val="664790"/>
                </a:solidFill>
              </a:defRPr>
            </a:lvl2pPr>
            <a:lvl3pPr marL="1371669" lvl="2" indent="-228611" algn="l">
              <a:lnSpc>
                <a:spcPct val="100000"/>
              </a:lnSpc>
              <a:spcBef>
                <a:spcPts val="500"/>
              </a:spcBef>
              <a:spcAft>
                <a:spcPts val="0"/>
              </a:spcAft>
              <a:buClr>
                <a:srgbClr val="664790"/>
              </a:buClr>
              <a:buSzPts val="1600"/>
              <a:buNone/>
              <a:defRPr sz="1600">
                <a:solidFill>
                  <a:srgbClr val="664790"/>
                </a:solidFill>
              </a:defRPr>
            </a:lvl3pPr>
            <a:lvl4pPr marL="1828891" lvl="3" indent="-228611" algn="l">
              <a:lnSpc>
                <a:spcPct val="100000"/>
              </a:lnSpc>
              <a:spcBef>
                <a:spcPts val="500"/>
              </a:spcBef>
              <a:spcAft>
                <a:spcPts val="0"/>
              </a:spcAft>
              <a:buClr>
                <a:srgbClr val="664790"/>
              </a:buClr>
              <a:buSzPts val="1200"/>
              <a:buNone/>
              <a:defRPr sz="1200">
                <a:solidFill>
                  <a:srgbClr val="664790"/>
                </a:solidFill>
              </a:defRPr>
            </a:lvl4pPr>
            <a:lvl5pPr marL="2286114" lvl="4" indent="-228611" algn="l">
              <a:lnSpc>
                <a:spcPct val="100000"/>
              </a:lnSpc>
              <a:spcBef>
                <a:spcPts val="500"/>
              </a:spcBef>
              <a:spcAft>
                <a:spcPts val="0"/>
              </a:spcAft>
              <a:buClr>
                <a:srgbClr val="664790"/>
              </a:buClr>
              <a:buSzPts val="1000"/>
              <a:buNone/>
              <a:defRPr sz="1000">
                <a:solidFill>
                  <a:srgbClr val="664790"/>
                </a:solidFill>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
        <p:nvSpPr>
          <p:cNvPr id="80" name="Google Shape;80;p12"/>
          <p:cNvSpPr/>
          <p:nvPr/>
        </p:nvSpPr>
        <p:spPr>
          <a:xfrm>
            <a:off x="616775" y="6566071"/>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81" name="Google Shape;81;p12"/>
          <p:cNvSpPr txBox="1">
            <a:spLocks noGrp="1"/>
          </p:cNvSpPr>
          <p:nvPr>
            <p:ph type="ftr" idx="11"/>
          </p:nvPr>
        </p:nvSpPr>
        <p:spPr>
          <a:xfrm>
            <a:off x="1008071" y="6566070"/>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16775" y="6566071"/>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83" name="Google Shape;83;p12"/>
          <p:cNvSpPr>
            <a:spLocks noGrp="1"/>
          </p:cNvSpPr>
          <p:nvPr>
            <p:ph type="pic" idx="2"/>
          </p:nvPr>
        </p:nvSpPr>
        <p:spPr>
          <a:xfrm>
            <a:off x="5849012" y="744073"/>
            <a:ext cx="5362848" cy="543289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2929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3D04-5535-F894-E009-6B1A502564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07FECAAF-B397-8E53-CBEF-2600C5637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CF92BC35-8078-83CF-44F4-2780040F3932}"/>
              </a:ext>
            </a:extLst>
          </p:cNvPr>
          <p:cNvSpPr>
            <a:spLocks noGrp="1"/>
          </p:cNvSpPr>
          <p:nvPr>
            <p:ph type="dt" sz="half" idx="10"/>
          </p:nvPr>
        </p:nvSpPr>
        <p:spPr/>
        <p:txBody>
          <a:bodyPr/>
          <a:lstStyle/>
          <a:p>
            <a:fld id="{6B0BEE4A-1ACD-44F9-803B-2329BD1B738F}" type="datetimeFigureOut">
              <a:rPr lang="lv-LV" smtClean="0"/>
              <a:t>19.09.2024</a:t>
            </a:fld>
            <a:endParaRPr lang="lv-LV"/>
          </a:p>
        </p:txBody>
      </p:sp>
      <p:sp>
        <p:nvSpPr>
          <p:cNvPr id="5" name="Footer Placeholder 4">
            <a:extLst>
              <a:ext uri="{FF2B5EF4-FFF2-40B4-BE49-F238E27FC236}">
                <a16:creationId xmlns:a16="http://schemas.microsoft.com/office/drawing/2014/main" id="{1A979C51-E9D8-50AB-921B-44FD0E667E9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F612210-9AE9-ABD6-8A82-4F24DC336B53}"/>
              </a:ext>
            </a:extLst>
          </p:cNvPr>
          <p:cNvSpPr>
            <a:spLocks noGrp="1"/>
          </p:cNvSpPr>
          <p:nvPr>
            <p:ph type="sldNum" sz="quarter" idx="12"/>
          </p:nvPr>
        </p:nvSpPr>
        <p:spPr/>
        <p:txBody>
          <a:bodyPr/>
          <a:lstStyle/>
          <a:p>
            <a:fld id="{61F8C556-D44B-4647-AD29-311B7F67CC50}" type="slidenum">
              <a:rPr lang="lv-LV" smtClean="0"/>
              <a:t>‹#›</a:t>
            </a:fld>
            <a:endParaRPr lang="lv-LV"/>
          </a:p>
        </p:txBody>
      </p:sp>
    </p:spTree>
    <p:extLst>
      <p:ext uri="{BB962C8B-B14F-4D97-AF65-F5344CB8AC3E}">
        <p14:creationId xmlns:p14="http://schemas.microsoft.com/office/powerpoint/2010/main" val="14037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5C7C-29FA-EA02-5CC9-1D1691EACC04}"/>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E649B4AF-9928-6D0A-6B3E-AAF0924131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D0F4656-D9D3-B560-E90F-A6B57F0B4452}"/>
              </a:ext>
            </a:extLst>
          </p:cNvPr>
          <p:cNvSpPr>
            <a:spLocks noGrp="1"/>
          </p:cNvSpPr>
          <p:nvPr>
            <p:ph type="dt" sz="half" idx="10"/>
          </p:nvPr>
        </p:nvSpPr>
        <p:spPr/>
        <p:txBody>
          <a:bodyPr/>
          <a:lstStyle/>
          <a:p>
            <a:fld id="{6B0BEE4A-1ACD-44F9-803B-2329BD1B738F}" type="datetimeFigureOut">
              <a:rPr lang="lv-LV" smtClean="0"/>
              <a:t>19.09.2024</a:t>
            </a:fld>
            <a:endParaRPr lang="lv-LV"/>
          </a:p>
        </p:txBody>
      </p:sp>
      <p:sp>
        <p:nvSpPr>
          <p:cNvPr id="5" name="Footer Placeholder 4">
            <a:extLst>
              <a:ext uri="{FF2B5EF4-FFF2-40B4-BE49-F238E27FC236}">
                <a16:creationId xmlns:a16="http://schemas.microsoft.com/office/drawing/2014/main" id="{3C4207BA-E379-C797-21FC-E1858909F5B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47E311E-52AF-B193-9456-6108E180DC72}"/>
              </a:ext>
            </a:extLst>
          </p:cNvPr>
          <p:cNvSpPr>
            <a:spLocks noGrp="1"/>
          </p:cNvSpPr>
          <p:nvPr>
            <p:ph type="sldNum" sz="quarter" idx="12"/>
          </p:nvPr>
        </p:nvSpPr>
        <p:spPr/>
        <p:txBody>
          <a:bodyPr/>
          <a:lstStyle/>
          <a:p>
            <a:fld id="{61F8C556-D44B-4647-AD29-311B7F67CC50}" type="slidenum">
              <a:rPr lang="lv-LV" smtClean="0"/>
              <a:t>‹#›</a:t>
            </a:fld>
            <a:endParaRPr lang="lv-LV"/>
          </a:p>
        </p:txBody>
      </p:sp>
    </p:spTree>
    <p:extLst>
      <p:ext uri="{BB962C8B-B14F-4D97-AF65-F5344CB8AC3E}">
        <p14:creationId xmlns:p14="http://schemas.microsoft.com/office/powerpoint/2010/main" val="1565363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3D727-C6F1-5CD1-6E86-EBAFA2D24A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27896768-F655-CF61-81CE-45076FC29C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9C3E73-EC44-1A01-A596-52DCE708662E}"/>
              </a:ext>
            </a:extLst>
          </p:cNvPr>
          <p:cNvSpPr>
            <a:spLocks noGrp="1"/>
          </p:cNvSpPr>
          <p:nvPr>
            <p:ph type="dt" sz="half" idx="10"/>
          </p:nvPr>
        </p:nvSpPr>
        <p:spPr/>
        <p:txBody>
          <a:bodyPr/>
          <a:lstStyle/>
          <a:p>
            <a:fld id="{6B0BEE4A-1ACD-44F9-803B-2329BD1B738F}" type="datetimeFigureOut">
              <a:rPr lang="lv-LV" smtClean="0"/>
              <a:t>19.09.2024</a:t>
            </a:fld>
            <a:endParaRPr lang="lv-LV"/>
          </a:p>
        </p:txBody>
      </p:sp>
      <p:sp>
        <p:nvSpPr>
          <p:cNvPr id="5" name="Footer Placeholder 4">
            <a:extLst>
              <a:ext uri="{FF2B5EF4-FFF2-40B4-BE49-F238E27FC236}">
                <a16:creationId xmlns:a16="http://schemas.microsoft.com/office/drawing/2014/main" id="{C81EC3DE-E746-932C-5BFB-5B0C73EDF47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A9DFDFA-7A55-E9C8-1565-3D21565C3DD0}"/>
              </a:ext>
            </a:extLst>
          </p:cNvPr>
          <p:cNvSpPr>
            <a:spLocks noGrp="1"/>
          </p:cNvSpPr>
          <p:nvPr>
            <p:ph type="sldNum" sz="quarter" idx="12"/>
          </p:nvPr>
        </p:nvSpPr>
        <p:spPr/>
        <p:txBody>
          <a:bodyPr/>
          <a:lstStyle/>
          <a:p>
            <a:fld id="{61F8C556-D44B-4647-AD29-311B7F67CC50}" type="slidenum">
              <a:rPr lang="lv-LV" smtClean="0"/>
              <a:t>‹#›</a:t>
            </a:fld>
            <a:endParaRPr lang="lv-LV"/>
          </a:p>
        </p:txBody>
      </p:sp>
    </p:spTree>
    <p:extLst>
      <p:ext uri="{BB962C8B-B14F-4D97-AF65-F5344CB8AC3E}">
        <p14:creationId xmlns:p14="http://schemas.microsoft.com/office/powerpoint/2010/main" val="3755664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B81C-46A0-ED45-822D-12B74449D43F}"/>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FD27A88-ED81-8F2C-0B64-07B49E6C1A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ABF735FA-CFF9-B8A6-E411-BC447A7383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5EE0F05F-F77B-6DA4-1DCC-9CA0CAAA0B08}"/>
              </a:ext>
            </a:extLst>
          </p:cNvPr>
          <p:cNvSpPr>
            <a:spLocks noGrp="1"/>
          </p:cNvSpPr>
          <p:nvPr>
            <p:ph type="dt" sz="half" idx="10"/>
          </p:nvPr>
        </p:nvSpPr>
        <p:spPr/>
        <p:txBody>
          <a:bodyPr/>
          <a:lstStyle/>
          <a:p>
            <a:fld id="{6B0BEE4A-1ACD-44F9-803B-2329BD1B738F}" type="datetimeFigureOut">
              <a:rPr lang="lv-LV" smtClean="0"/>
              <a:t>19.09.2024</a:t>
            </a:fld>
            <a:endParaRPr lang="lv-LV"/>
          </a:p>
        </p:txBody>
      </p:sp>
      <p:sp>
        <p:nvSpPr>
          <p:cNvPr id="6" name="Footer Placeholder 5">
            <a:extLst>
              <a:ext uri="{FF2B5EF4-FFF2-40B4-BE49-F238E27FC236}">
                <a16:creationId xmlns:a16="http://schemas.microsoft.com/office/drawing/2014/main" id="{21F840E2-3119-77AC-4134-23859E34003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EE6F3A8-26A4-7C2B-C143-A53AB9415067}"/>
              </a:ext>
            </a:extLst>
          </p:cNvPr>
          <p:cNvSpPr>
            <a:spLocks noGrp="1"/>
          </p:cNvSpPr>
          <p:nvPr>
            <p:ph type="sldNum" sz="quarter" idx="12"/>
          </p:nvPr>
        </p:nvSpPr>
        <p:spPr/>
        <p:txBody>
          <a:bodyPr/>
          <a:lstStyle/>
          <a:p>
            <a:fld id="{61F8C556-D44B-4647-AD29-311B7F67CC50}" type="slidenum">
              <a:rPr lang="lv-LV" smtClean="0"/>
              <a:t>‹#›</a:t>
            </a:fld>
            <a:endParaRPr lang="lv-LV"/>
          </a:p>
        </p:txBody>
      </p:sp>
    </p:spTree>
    <p:extLst>
      <p:ext uri="{BB962C8B-B14F-4D97-AF65-F5344CB8AC3E}">
        <p14:creationId xmlns:p14="http://schemas.microsoft.com/office/powerpoint/2010/main" val="1833391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8DA4B-A4E0-2FD0-C273-E3A2DB242E6D}"/>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ED72F4B-8F28-678C-A8D7-3D8AF6ADA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5B716-3568-1D60-3CAB-CA2E68F08D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A5C51BCF-4532-EE31-BD1B-DB0F71E189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1E193C-519A-953D-1D31-F8237795C0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987C0036-0C5C-44A0-0566-BAC4F987F70E}"/>
              </a:ext>
            </a:extLst>
          </p:cNvPr>
          <p:cNvSpPr>
            <a:spLocks noGrp="1"/>
          </p:cNvSpPr>
          <p:nvPr>
            <p:ph type="dt" sz="half" idx="10"/>
          </p:nvPr>
        </p:nvSpPr>
        <p:spPr/>
        <p:txBody>
          <a:bodyPr/>
          <a:lstStyle/>
          <a:p>
            <a:fld id="{6B0BEE4A-1ACD-44F9-803B-2329BD1B738F}" type="datetimeFigureOut">
              <a:rPr lang="lv-LV" smtClean="0"/>
              <a:t>19.09.2024</a:t>
            </a:fld>
            <a:endParaRPr lang="lv-LV"/>
          </a:p>
        </p:txBody>
      </p:sp>
      <p:sp>
        <p:nvSpPr>
          <p:cNvPr id="8" name="Footer Placeholder 7">
            <a:extLst>
              <a:ext uri="{FF2B5EF4-FFF2-40B4-BE49-F238E27FC236}">
                <a16:creationId xmlns:a16="http://schemas.microsoft.com/office/drawing/2014/main" id="{307D96B8-FD21-B42E-1E62-8552830CF92D}"/>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99929E5B-01E6-EB20-DAA6-4F4539DA190E}"/>
              </a:ext>
            </a:extLst>
          </p:cNvPr>
          <p:cNvSpPr>
            <a:spLocks noGrp="1"/>
          </p:cNvSpPr>
          <p:nvPr>
            <p:ph type="sldNum" sz="quarter" idx="12"/>
          </p:nvPr>
        </p:nvSpPr>
        <p:spPr/>
        <p:txBody>
          <a:bodyPr/>
          <a:lstStyle/>
          <a:p>
            <a:fld id="{61F8C556-D44B-4647-AD29-311B7F67CC50}" type="slidenum">
              <a:rPr lang="lv-LV" smtClean="0"/>
              <a:t>‹#›</a:t>
            </a:fld>
            <a:endParaRPr lang="lv-LV"/>
          </a:p>
        </p:txBody>
      </p:sp>
    </p:spTree>
    <p:extLst>
      <p:ext uri="{BB962C8B-B14F-4D97-AF65-F5344CB8AC3E}">
        <p14:creationId xmlns:p14="http://schemas.microsoft.com/office/powerpoint/2010/main" val="1205758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CCA03-3130-A2D5-DA3D-7EE86891F638}"/>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04F2BE25-82BC-EC4A-858B-AAD125E1152C}"/>
              </a:ext>
            </a:extLst>
          </p:cNvPr>
          <p:cNvSpPr>
            <a:spLocks noGrp="1"/>
          </p:cNvSpPr>
          <p:nvPr>
            <p:ph type="dt" sz="half" idx="10"/>
          </p:nvPr>
        </p:nvSpPr>
        <p:spPr/>
        <p:txBody>
          <a:bodyPr/>
          <a:lstStyle/>
          <a:p>
            <a:fld id="{6B0BEE4A-1ACD-44F9-803B-2329BD1B738F}" type="datetimeFigureOut">
              <a:rPr lang="lv-LV" smtClean="0"/>
              <a:t>19.09.2024</a:t>
            </a:fld>
            <a:endParaRPr lang="lv-LV"/>
          </a:p>
        </p:txBody>
      </p:sp>
      <p:sp>
        <p:nvSpPr>
          <p:cNvPr id="4" name="Footer Placeholder 3">
            <a:extLst>
              <a:ext uri="{FF2B5EF4-FFF2-40B4-BE49-F238E27FC236}">
                <a16:creationId xmlns:a16="http://schemas.microsoft.com/office/drawing/2014/main" id="{249B803A-C333-C131-8ACB-AEB740B50655}"/>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41B1C1AC-038E-AF80-FCDD-A7C72D92A383}"/>
              </a:ext>
            </a:extLst>
          </p:cNvPr>
          <p:cNvSpPr>
            <a:spLocks noGrp="1"/>
          </p:cNvSpPr>
          <p:nvPr>
            <p:ph type="sldNum" sz="quarter" idx="12"/>
          </p:nvPr>
        </p:nvSpPr>
        <p:spPr/>
        <p:txBody>
          <a:bodyPr/>
          <a:lstStyle/>
          <a:p>
            <a:fld id="{61F8C556-D44B-4647-AD29-311B7F67CC50}" type="slidenum">
              <a:rPr lang="lv-LV" smtClean="0"/>
              <a:t>‹#›</a:t>
            </a:fld>
            <a:endParaRPr lang="lv-LV"/>
          </a:p>
        </p:txBody>
      </p:sp>
    </p:spTree>
    <p:extLst>
      <p:ext uri="{BB962C8B-B14F-4D97-AF65-F5344CB8AC3E}">
        <p14:creationId xmlns:p14="http://schemas.microsoft.com/office/powerpoint/2010/main" val="315596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B8616-9F49-E8DB-C69B-81487B9A8728}"/>
              </a:ext>
            </a:extLst>
          </p:cNvPr>
          <p:cNvSpPr>
            <a:spLocks noGrp="1"/>
          </p:cNvSpPr>
          <p:nvPr>
            <p:ph type="dt" sz="half" idx="10"/>
          </p:nvPr>
        </p:nvSpPr>
        <p:spPr/>
        <p:txBody>
          <a:bodyPr/>
          <a:lstStyle/>
          <a:p>
            <a:fld id="{6B0BEE4A-1ACD-44F9-803B-2329BD1B738F}" type="datetimeFigureOut">
              <a:rPr lang="lv-LV" smtClean="0"/>
              <a:t>19.09.2024</a:t>
            </a:fld>
            <a:endParaRPr lang="lv-LV"/>
          </a:p>
        </p:txBody>
      </p:sp>
      <p:sp>
        <p:nvSpPr>
          <p:cNvPr id="3" name="Footer Placeholder 2">
            <a:extLst>
              <a:ext uri="{FF2B5EF4-FFF2-40B4-BE49-F238E27FC236}">
                <a16:creationId xmlns:a16="http://schemas.microsoft.com/office/drawing/2014/main" id="{6E3C2B3A-1AA4-68C7-C30E-44FDE8001E70}"/>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DBBA8D5-4963-E7AD-452F-262ED7A5F3F5}"/>
              </a:ext>
            </a:extLst>
          </p:cNvPr>
          <p:cNvSpPr>
            <a:spLocks noGrp="1"/>
          </p:cNvSpPr>
          <p:nvPr>
            <p:ph type="sldNum" sz="quarter" idx="12"/>
          </p:nvPr>
        </p:nvSpPr>
        <p:spPr/>
        <p:txBody>
          <a:bodyPr/>
          <a:lstStyle/>
          <a:p>
            <a:fld id="{61F8C556-D44B-4647-AD29-311B7F67CC50}" type="slidenum">
              <a:rPr lang="lv-LV" smtClean="0"/>
              <a:t>‹#›</a:t>
            </a:fld>
            <a:endParaRPr lang="lv-LV"/>
          </a:p>
        </p:txBody>
      </p:sp>
    </p:spTree>
    <p:extLst>
      <p:ext uri="{BB962C8B-B14F-4D97-AF65-F5344CB8AC3E}">
        <p14:creationId xmlns:p14="http://schemas.microsoft.com/office/powerpoint/2010/main" val="364404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16775" y="2243979"/>
            <a:ext cx="10929767" cy="393298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b="0" i="0" u="none" strike="noStrike" cap="none">
                <a:solidFill>
                  <a:schemeClr val="lt1"/>
                </a:solidFill>
                <a:latin typeface="Verdana"/>
                <a:ea typeface="Verdana"/>
                <a:cs typeface="Verdana"/>
                <a:sym typeface="Verdana"/>
              </a:defRPr>
            </a:lvl1pPr>
            <a:lvl2pPr marL="0" marR="0" lvl="1" indent="0" algn="ctr" rtl="0">
              <a:spcBef>
                <a:spcPts val="0"/>
              </a:spcBef>
              <a:buNone/>
              <a:defRPr sz="800" b="0" i="0" u="none" strike="noStrike" cap="none">
                <a:solidFill>
                  <a:schemeClr val="lt1"/>
                </a:solidFill>
                <a:latin typeface="Verdana"/>
                <a:ea typeface="Verdana"/>
                <a:cs typeface="Verdana"/>
                <a:sym typeface="Verdana"/>
              </a:defRPr>
            </a:lvl2pPr>
            <a:lvl3pPr marL="0" marR="0" lvl="2" indent="0" algn="ctr" rtl="0">
              <a:spcBef>
                <a:spcPts val="0"/>
              </a:spcBef>
              <a:buNone/>
              <a:defRPr sz="800" b="0" i="0" u="none" strike="noStrike" cap="none">
                <a:solidFill>
                  <a:schemeClr val="lt1"/>
                </a:solidFill>
                <a:latin typeface="Verdana"/>
                <a:ea typeface="Verdana"/>
                <a:cs typeface="Verdana"/>
                <a:sym typeface="Verdana"/>
              </a:defRPr>
            </a:lvl3pPr>
            <a:lvl4pPr marL="0" marR="0" lvl="3" indent="0" algn="ctr" rtl="0">
              <a:spcBef>
                <a:spcPts val="0"/>
              </a:spcBef>
              <a:buNone/>
              <a:defRPr sz="800" b="0" i="0" u="none" strike="noStrike" cap="none">
                <a:solidFill>
                  <a:schemeClr val="lt1"/>
                </a:solidFill>
                <a:latin typeface="Verdana"/>
                <a:ea typeface="Verdana"/>
                <a:cs typeface="Verdana"/>
                <a:sym typeface="Verdana"/>
              </a:defRPr>
            </a:lvl4pPr>
            <a:lvl5pPr marL="0" marR="0" lvl="4" indent="0" algn="ctr" rtl="0">
              <a:spcBef>
                <a:spcPts val="0"/>
              </a:spcBef>
              <a:buNone/>
              <a:defRPr sz="800" b="0" i="0" u="none" strike="noStrike" cap="none">
                <a:solidFill>
                  <a:schemeClr val="lt1"/>
                </a:solidFill>
                <a:latin typeface="Verdana"/>
                <a:ea typeface="Verdana"/>
                <a:cs typeface="Verdana"/>
                <a:sym typeface="Verdana"/>
              </a:defRPr>
            </a:lvl5pPr>
            <a:lvl6pPr marL="0" marR="0" lvl="5" indent="0" algn="ctr" rtl="0">
              <a:spcBef>
                <a:spcPts val="0"/>
              </a:spcBef>
              <a:buNone/>
              <a:defRPr sz="800" b="0" i="0" u="none" strike="noStrike" cap="none">
                <a:solidFill>
                  <a:schemeClr val="lt1"/>
                </a:solidFill>
                <a:latin typeface="Verdana"/>
                <a:ea typeface="Verdana"/>
                <a:cs typeface="Verdana"/>
                <a:sym typeface="Verdana"/>
              </a:defRPr>
            </a:lvl6pPr>
            <a:lvl7pPr marL="0" marR="0" lvl="6" indent="0" algn="ctr" rtl="0">
              <a:spcBef>
                <a:spcPts val="0"/>
              </a:spcBef>
              <a:buNone/>
              <a:defRPr sz="800" b="0" i="0" u="none" strike="noStrike" cap="none">
                <a:solidFill>
                  <a:schemeClr val="lt1"/>
                </a:solidFill>
                <a:latin typeface="Verdana"/>
                <a:ea typeface="Verdana"/>
                <a:cs typeface="Verdana"/>
                <a:sym typeface="Verdana"/>
              </a:defRPr>
            </a:lvl7pPr>
            <a:lvl8pPr marL="0" marR="0" lvl="7" indent="0" algn="ctr" rtl="0">
              <a:spcBef>
                <a:spcPts val="0"/>
              </a:spcBef>
              <a:buNone/>
              <a:defRPr sz="800" b="0" i="0" u="none" strike="noStrike" cap="none">
                <a:solidFill>
                  <a:schemeClr val="lt1"/>
                </a:solidFill>
                <a:latin typeface="Verdana"/>
                <a:ea typeface="Verdana"/>
                <a:cs typeface="Verdana"/>
                <a:sym typeface="Verdana"/>
              </a:defRPr>
            </a:lvl8pPr>
            <a:lvl9pPr marL="0" marR="0" lvl="8" indent="0" algn="ctr" rtl="0">
              <a:spcBef>
                <a:spcPts val="0"/>
              </a:spcBef>
              <a:buNone/>
              <a:defRPr sz="800" b="0" i="0" u="none" strike="noStrike" cap="none">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8335-8A90-E5D0-8807-120E155FF1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B6F7B694-9FE2-2392-2B50-79EEE09C8D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729881BC-DCFE-30B0-4000-E28F23552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21E64A-E930-0173-4458-3194B7A22D01}"/>
              </a:ext>
            </a:extLst>
          </p:cNvPr>
          <p:cNvSpPr>
            <a:spLocks noGrp="1"/>
          </p:cNvSpPr>
          <p:nvPr>
            <p:ph type="dt" sz="half" idx="10"/>
          </p:nvPr>
        </p:nvSpPr>
        <p:spPr/>
        <p:txBody>
          <a:bodyPr/>
          <a:lstStyle/>
          <a:p>
            <a:fld id="{6B0BEE4A-1ACD-44F9-803B-2329BD1B738F}" type="datetimeFigureOut">
              <a:rPr lang="lv-LV" smtClean="0"/>
              <a:t>19.09.2024</a:t>
            </a:fld>
            <a:endParaRPr lang="lv-LV"/>
          </a:p>
        </p:txBody>
      </p:sp>
      <p:sp>
        <p:nvSpPr>
          <p:cNvPr id="6" name="Footer Placeholder 5">
            <a:extLst>
              <a:ext uri="{FF2B5EF4-FFF2-40B4-BE49-F238E27FC236}">
                <a16:creationId xmlns:a16="http://schemas.microsoft.com/office/drawing/2014/main" id="{AF06E732-4D51-DE0F-C414-7638DFDBD5D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2F56925-168C-B231-AA15-E5F1F6AACC2C}"/>
              </a:ext>
            </a:extLst>
          </p:cNvPr>
          <p:cNvSpPr>
            <a:spLocks noGrp="1"/>
          </p:cNvSpPr>
          <p:nvPr>
            <p:ph type="sldNum" sz="quarter" idx="12"/>
          </p:nvPr>
        </p:nvSpPr>
        <p:spPr/>
        <p:txBody>
          <a:bodyPr/>
          <a:lstStyle/>
          <a:p>
            <a:fld id="{61F8C556-D44B-4647-AD29-311B7F67CC50}" type="slidenum">
              <a:rPr lang="lv-LV" smtClean="0"/>
              <a:t>‹#›</a:t>
            </a:fld>
            <a:endParaRPr lang="lv-LV"/>
          </a:p>
        </p:txBody>
      </p:sp>
    </p:spTree>
    <p:extLst>
      <p:ext uri="{BB962C8B-B14F-4D97-AF65-F5344CB8AC3E}">
        <p14:creationId xmlns:p14="http://schemas.microsoft.com/office/powerpoint/2010/main" val="1759734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05F9-F1C5-CF33-8A8B-48D520DE51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DE9B52A5-84DC-92C8-9443-340BE22F60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53F6D16E-B058-E828-FA0E-8763948EF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C3B42-9172-7B20-B5E5-F06550918660}"/>
              </a:ext>
            </a:extLst>
          </p:cNvPr>
          <p:cNvSpPr>
            <a:spLocks noGrp="1"/>
          </p:cNvSpPr>
          <p:nvPr>
            <p:ph type="dt" sz="half" idx="10"/>
          </p:nvPr>
        </p:nvSpPr>
        <p:spPr/>
        <p:txBody>
          <a:bodyPr/>
          <a:lstStyle/>
          <a:p>
            <a:fld id="{6B0BEE4A-1ACD-44F9-803B-2329BD1B738F}" type="datetimeFigureOut">
              <a:rPr lang="lv-LV" smtClean="0"/>
              <a:t>19.09.2024</a:t>
            </a:fld>
            <a:endParaRPr lang="lv-LV"/>
          </a:p>
        </p:txBody>
      </p:sp>
      <p:sp>
        <p:nvSpPr>
          <p:cNvPr id="6" name="Footer Placeholder 5">
            <a:extLst>
              <a:ext uri="{FF2B5EF4-FFF2-40B4-BE49-F238E27FC236}">
                <a16:creationId xmlns:a16="http://schemas.microsoft.com/office/drawing/2014/main" id="{D178775C-6C66-D371-8459-1CDBC3CC9BA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0CCAC0C-C85F-E4C1-AE6C-7E9E5E0C386E}"/>
              </a:ext>
            </a:extLst>
          </p:cNvPr>
          <p:cNvSpPr>
            <a:spLocks noGrp="1"/>
          </p:cNvSpPr>
          <p:nvPr>
            <p:ph type="sldNum" sz="quarter" idx="12"/>
          </p:nvPr>
        </p:nvSpPr>
        <p:spPr/>
        <p:txBody>
          <a:bodyPr/>
          <a:lstStyle/>
          <a:p>
            <a:fld id="{61F8C556-D44B-4647-AD29-311B7F67CC50}" type="slidenum">
              <a:rPr lang="lv-LV" smtClean="0"/>
              <a:t>‹#›</a:t>
            </a:fld>
            <a:endParaRPr lang="lv-LV"/>
          </a:p>
        </p:txBody>
      </p:sp>
    </p:spTree>
    <p:extLst>
      <p:ext uri="{BB962C8B-B14F-4D97-AF65-F5344CB8AC3E}">
        <p14:creationId xmlns:p14="http://schemas.microsoft.com/office/powerpoint/2010/main" val="3839773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8941-726B-BBC9-8D2E-E67E49A6CC9F}"/>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70DA4156-8E1F-62FE-9927-701E37A882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01D4F8F-65E6-F62D-E531-2831E7C03764}"/>
              </a:ext>
            </a:extLst>
          </p:cNvPr>
          <p:cNvSpPr>
            <a:spLocks noGrp="1"/>
          </p:cNvSpPr>
          <p:nvPr>
            <p:ph type="dt" sz="half" idx="10"/>
          </p:nvPr>
        </p:nvSpPr>
        <p:spPr/>
        <p:txBody>
          <a:bodyPr/>
          <a:lstStyle/>
          <a:p>
            <a:fld id="{6B0BEE4A-1ACD-44F9-803B-2329BD1B738F}" type="datetimeFigureOut">
              <a:rPr lang="lv-LV" smtClean="0"/>
              <a:t>19.09.2024</a:t>
            </a:fld>
            <a:endParaRPr lang="lv-LV"/>
          </a:p>
        </p:txBody>
      </p:sp>
      <p:sp>
        <p:nvSpPr>
          <p:cNvPr id="5" name="Footer Placeholder 4">
            <a:extLst>
              <a:ext uri="{FF2B5EF4-FFF2-40B4-BE49-F238E27FC236}">
                <a16:creationId xmlns:a16="http://schemas.microsoft.com/office/drawing/2014/main" id="{0BEA0358-E258-F4FE-688B-BB688E7CB49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78F46B3-B495-26B9-AA72-770797BFA85D}"/>
              </a:ext>
            </a:extLst>
          </p:cNvPr>
          <p:cNvSpPr>
            <a:spLocks noGrp="1"/>
          </p:cNvSpPr>
          <p:nvPr>
            <p:ph type="sldNum" sz="quarter" idx="12"/>
          </p:nvPr>
        </p:nvSpPr>
        <p:spPr/>
        <p:txBody>
          <a:bodyPr/>
          <a:lstStyle/>
          <a:p>
            <a:fld id="{61F8C556-D44B-4647-AD29-311B7F67CC50}" type="slidenum">
              <a:rPr lang="lv-LV" smtClean="0"/>
              <a:t>‹#›</a:t>
            </a:fld>
            <a:endParaRPr lang="lv-LV"/>
          </a:p>
        </p:txBody>
      </p:sp>
    </p:spTree>
    <p:extLst>
      <p:ext uri="{BB962C8B-B14F-4D97-AF65-F5344CB8AC3E}">
        <p14:creationId xmlns:p14="http://schemas.microsoft.com/office/powerpoint/2010/main" val="1420836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554129-177D-FE1B-05B7-49217A5F93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CEF45E38-00E5-1FC7-8890-B73E4B3842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F3E9A81-0B5F-54D5-15A1-8D114022E06C}"/>
              </a:ext>
            </a:extLst>
          </p:cNvPr>
          <p:cNvSpPr>
            <a:spLocks noGrp="1"/>
          </p:cNvSpPr>
          <p:nvPr>
            <p:ph type="dt" sz="half" idx="10"/>
          </p:nvPr>
        </p:nvSpPr>
        <p:spPr/>
        <p:txBody>
          <a:bodyPr/>
          <a:lstStyle/>
          <a:p>
            <a:fld id="{6B0BEE4A-1ACD-44F9-803B-2329BD1B738F}" type="datetimeFigureOut">
              <a:rPr lang="lv-LV" smtClean="0"/>
              <a:t>19.09.2024</a:t>
            </a:fld>
            <a:endParaRPr lang="lv-LV"/>
          </a:p>
        </p:txBody>
      </p:sp>
      <p:sp>
        <p:nvSpPr>
          <p:cNvPr id="5" name="Footer Placeholder 4">
            <a:extLst>
              <a:ext uri="{FF2B5EF4-FFF2-40B4-BE49-F238E27FC236}">
                <a16:creationId xmlns:a16="http://schemas.microsoft.com/office/drawing/2014/main" id="{3539FE9B-E1A5-B902-9649-15E7DB315E8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B7B756D-F81D-845F-ADAB-EA13ADD8BC5B}"/>
              </a:ext>
            </a:extLst>
          </p:cNvPr>
          <p:cNvSpPr>
            <a:spLocks noGrp="1"/>
          </p:cNvSpPr>
          <p:nvPr>
            <p:ph type="sldNum" sz="quarter" idx="12"/>
          </p:nvPr>
        </p:nvSpPr>
        <p:spPr/>
        <p:txBody>
          <a:bodyPr/>
          <a:lstStyle/>
          <a:p>
            <a:fld id="{61F8C556-D44B-4647-AD29-311B7F67CC50}" type="slidenum">
              <a:rPr lang="lv-LV" smtClean="0"/>
              <a:t>‹#›</a:t>
            </a:fld>
            <a:endParaRPr lang="lv-LV"/>
          </a:p>
        </p:txBody>
      </p:sp>
    </p:spTree>
    <p:extLst>
      <p:ext uri="{BB962C8B-B14F-4D97-AF65-F5344CB8AC3E}">
        <p14:creationId xmlns:p14="http://schemas.microsoft.com/office/powerpoint/2010/main" val="757895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16775" y="2243979"/>
            <a:ext cx="10929767" cy="393298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b="0" i="0" u="none" strike="noStrike" cap="none">
                <a:solidFill>
                  <a:schemeClr val="lt1"/>
                </a:solidFill>
                <a:latin typeface="Verdana"/>
                <a:ea typeface="Verdana"/>
                <a:cs typeface="Verdana"/>
                <a:sym typeface="Verdana"/>
              </a:defRPr>
            </a:lvl1pPr>
            <a:lvl2pPr marL="0" marR="0" lvl="1" indent="0" algn="ctr" rtl="0">
              <a:spcBef>
                <a:spcPts val="0"/>
              </a:spcBef>
              <a:buNone/>
              <a:defRPr sz="800" b="0" i="0" u="none" strike="noStrike" cap="none">
                <a:solidFill>
                  <a:schemeClr val="lt1"/>
                </a:solidFill>
                <a:latin typeface="Verdana"/>
                <a:ea typeface="Verdana"/>
                <a:cs typeface="Verdana"/>
                <a:sym typeface="Verdana"/>
              </a:defRPr>
            </a:lvl2pPr>
            <a:lvl3pPr marL="0" marR="0" lvl="2" indent="0" algn="ctr" rtl="0">
              <a:spcBef>
                <a:spcPts val="0"/>
              </a:spcBef>
              <a:buNone/>
              <a:defRPr sz="800" b="0" i="0" u="none" strike="noStrike" cap="none">
                <a:solidFill>
                  <a:schemeClr val="lt1"/>
                </a:solidFill>
                <a:latin typeface="Verdana"/>
                <a:ea typeface="Verdana"/>
                <a:cs typeface="Verdana"/>
                <a:sym typeface="Verdana"/>
              </a:defRPr>
            </a:lvl3pPr>
            <a:lvl4pPr marL="0" marR="0" lvl="3" indent="0" algn="ctr" rtl="0">
              <a:spcBef>
                <a:spcPts val="0"/>
              </a:spcBef>
              <a:buNone/>
              <a:defRPr sz="800" b="0" i="0" u="none" strike="noStrike" cap="none">
                <a:solidFill>
                  <a:schemeClr val="lt1"/>
                </a:solidFill>
                <a:latin typeface="Verdana"/>
                <a:ea typeface="Verdana"/>
                <a:cs typeface="Verdana"/>
                <a:sym typeface="Verdana"/>
              </a:defRPr>
            </a:lvl4pPr>
            <a:lvl5pPr marL="0" marR="0" lvl="4" indent="0" algn="ctr" rtl="0">
              <a:spcBef>
                <a:spcPts val="0"/>
              </a:spcBef>
              <a:buNone/>
              <a:defRPr sz="800" b="0" i="0" u="none" strike="noStrike" cap="none">
                <a:solidFill>
                  <a:schemeClr val="lt1"/>
                </a:solidFill>
                <a:latin typeface="Verdana"/>
                <a:ea typeface="Verdana"/>
                <a:cs typeface="Verdana"/>
                <a:sym typeface="Verdana"/>
              </a:defRPr>
            </a:lvl5pPr>
            <a:lvl6pPr marL="0" marR="0" lvl="5" indent="0" algn="ctr" rtl="0">
              <a:spcBef>
                <a:spcPts val="0"/>
              </a:spcBef>
              <a:buNone/>
              <a:defRPr sz="800" b="0" i="0" u="none" strike="noStrike" cap="none">
                <a:solidFill>
                  <a:schemeClr val="lt1"/>
                </a:solidFill>
                <a:latin typeface="Verdana"/>
                <a:ea typeface="Verdana"/>
                <a:cs typeface="Verdana"/>
                <a:sym typeface="Verdana"/>
              </a:defRPr>
            </a:lvl6pPr>
            <a:lvl7pPr marL="0" marR="0" lvl="6" indent="0" algn="ctr" rtl="0">
              <a:spcBef>
                <a:spcPts val="0"/>
              </a:spcBef>
              <a:buNone/>
              <a:defRPr sz="800" b="0" i="0" u="none" strike="noStrike" cap="none">
                <a:solidFill>
                  <a:schemeClr val="lt1"/>
                </a:solidFill>
                <a:latin typeface="Verdana"/>
                <a:ea typeface="Verdana"/>
                <a:cs typeface="Verdana"/>
                <a:sym typeface="Verdana"/>
              </a:defRPr>
            </a:lvl7pPr>
            <a:lvl8pPr marL="0" marR="0" lvl="7" indent="0" algn="ctr" rtl="0">
              <a:spcBef>
                <a:spcPts val="0"/>
              </a:spcBef>
              <a:buNone/>
              <a:defRPr sz="800" b="0" i="0" u="none" strike="noStrike" cap="none">
                <a:solidFill>
                  <a:schemeClr val="lt1"/>
                </a:solidFill>
                <a:latin typeface="Verdana"/>
                <a:ea typeface="Verdana"/>
                <a:cs typeface="Verdana"/>
                <a:sym typeface="Verdana"/>
              </a:defRPr>
            </a:lvl8pPr>
            <a:lvl9pPr marL="0" marR="0" lvl="8" indent="0" algn="ctr" rtl="0">
              <a:spcBef>
                <a:spcPts val="0"/>
              </a:spcBef>
              <a:buNone/>
              <a:defRPr sz="800" b="0" i="0" u="none" strike="noStrike" cap="none">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extLst>
      <p:ext uri="{BB962C8B-B14F-4D97-AF65-F5344CB8AC3E}">
        <p14:creationId xmlns:p14="http://schemas.microsoft.com/office/powerpoint/2010/main" val="175271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ull image 1">
  <p:cSld name="full image 1">
    <p:spTree>
      <p:nvGrpSpPr>
        <p:cNvPr id="1" name="Shape 109"/>
        <p:cNvGrpSpPr/>
        <p:nvPr/>
      </p:nvGrpSpPr>
      <p:grpSpPr>
        <a:xfrm>
          <a:off x="0" y="0"/>
          <a:ext cx="0" cy="0"/>
          <a:chOff x="0" y="0"/>
          <a:chExt cx="0" cy="0"/>
        </a:xfrm>
      </p:grpSpPr>
      <p:sp>
        <p:nvSpPr>
          <p:cNvPr id="110" name="Google Shape;110;p16"/>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11" name="Google Shape;111;p16"/>
          <p:cNvSpPr txBox="1">
            <a:spLocks noGrp="1"/>
          </p:cNvSpPr>
          <p:nvPr>
            <p:ph type="title"/>
          </p:nvPr>
        </p:nvSpPr>
        <p:spPr>
          <a:xfrm>
            <a:off x="616775" y="582705"/>
            <a:ext cx="4506096" cy="746687"/>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6"/>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13" name="Google Shape;113;p16"/>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15" name="Google Shape;115;p16"/>
          <p:cNvSpPr>
            <a:spLocks noGrp="1"/>
          </p:cNvSpPr>
          <p:nvPr>
            <p:ph type="pic" idx="2"/>
          </p:nvPr>
        </p:nvSpPr>
        <p:spPr>
          <a:xfrm>
            <a:off x="2478841" y="1745700"/>
            <a:ext cx="8957081" cy="4466817"/>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social icons">
  <p:cSld name="Title Slide with social icons">
    <p:bg>
      <p:bgPr>
        <a:solidFill>
          <a:schemeClr val="lt1"/>
        </a:solidFill>
        <a:effectLst/>
      </p:bgPr>
    </p:bg>
    <p:spTree>
      <p:nvGrpSpPr>
        <p:cNvPr id="1" name="Shape 167"/>
        <p:cNvGrpSpPr/>
        <p:nvPr/>
      </p:nvGrpSpPr>
      <p:grpSpPr>
        <a:xfrm>
          <a:off x="0" y="0"/>
          <a:ext cx="0" cy="0"/>
          <a:chOff x="0" y="0"/>
          <a:chExt cx="0" cy="0"/>
        </a:xfrm>
      </p:grpSpPr>
      <p:sp>
        <p:nvSpPr>
          <p:cNvPr id="168" name="Google Shape;168;p23"/>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69" name="Google Shape;169;p23"/>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23"/>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1" name="Google Shape;171;p23"/>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72" name="Google Shape;172;p23"/>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23"/>
          <p:cNvSpPr txBox="1"/>
          <p:nvPr/>
        </p:nvSpPr>
        <p:spPr>
          <a:xfrm>
            <a:off x="1730716" y="5309366"/>
            <a:ext cx="1210400" cy="18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lv-LV" sz="1200">
                <a:solidFill>
                  <a:srgbClr val="FFFFFF"/>
                </a:solidFill>
                <a:latin typeface="Verdana"/>
                <a:ea typeface="Verdana"/>
                <a:cs typeface="Verdana"/>
                <a:sym typeface="Verdana"/>
              </a:rPr>
              <a:t>IZM_gov_lv</a:t>
            </a:r>
            <a:endParaRPr sz="1200">
              <a:solidFill>
                <a:srgbClr val="664690"/>
              </a:solidFill>
              <a:latin typeface="Verdana"/>
              <a:ea typeface="Verdana"/>
              <a:cs typeface="Verdana"/>
              <a:sym typeface="Verdana"/>
            </a:endParaRPr>
          </a:p>
        </p:txBody>
      </p:sp>
      <p:sp>
        <p:nvSpPr>
          <p:cNvPr id="174" name="Google Shape;174;p23"/>
          <p:cNvSpPr txBox="1"/>
          <p:nvPr/>
        </p:nvSpPr>
        <p:spPr>
          <a:xfrm>
            <a:off x="4063573" y="5309366"/>
            <a:ext cx="1967600" cy="18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lv-LV" sz="1200" err="1">
                <a:solidFill>
                  <a:srgbClr val="FFFFFF"/>
                </a:solidFill>
                <a:latin typeface="Verdana"/>
                <a:ea typeface="Verdana"/>
                <a:cs typeface="Verdana"/>
                <a:sym typeface="Verdana"/>
              </a:rPr>
              <a:t>Izglitibas.ministrija</a:t>
            </a:r>
            <a:endParaRPr sz="1200">
              <a:solidFill>
                <a:srgbClr val="664690"/>
              </a:solidFill>
              <a:latin typeface="Verdana"/>
              <a:ea typeface="Verdana"/>
              <a:cs typeface="Verdana"/>
              <a:sym typeface="Verdana"/>
            </a:endParaRPr>
          </a:p>
        </p:txBody>
      </p:sp>
      <p:pic>
        <p:nvPicPr>
          <p:cNvPr id="176" name="Google Shape;176;p23"/>
          <p:cNvPicPr preferRelativeResize="0"/>
          <p:nvPr/>
        </p:nvPicPr>
        <p:blipFill>
          <a:blip r:embed="rId3">
            <a:alphaModFix/>
          </a:blip>
          <a:stretch>
            <a:fillRect/>
          </a:stretch>
        </p:blipFill>
        <p:spPr>
          <a:xfrm>
            <a:off x="1394278" y="5289626"/>
            <a:ext cx="257991" cy="265064"/>
          </a:xfrm>
          <a:prstGeom prst="rect">
            <a:avLst/>
          </a:prstGeom>
          <a:noFill/>
          <a:ln>
            <a:noFill/>
          </a:ln>
        </p:spPr>
      </p:pic>
      <p:sp>
        <p:nvSpPr>
          <p:cNvPr id="3" name="Google Shape;174;p23">
            <a:extLst>
              <a:ext uri="{FF2B5EF4-FFF2-40B4-BE49-F238E27FC236}">
                <a16:creationId xmlns:a16="http://schemas.microsoft.com/office/drawing/2014/main" id="{0FCD24AB-8C9C-3991-7F68-40BFB92684F5}"/>
              </a:ext>
            </a:extLst>
          </p:cNvPr>
          <p:cNvSpPr txBox="1"/>
          <p:nvPr userDrawn="1"/>
        </p:nvSpPr>
        <p:spPr>
          <a:xfrm>
            <a:off x="6875694" y="5309366"/>
            <a:ext cx="1967600" cy="18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lv-LV" sz="1200" err="1">
                <a:solidFill>
                  <a:srgbClr val="FFFFFF"/>
                </a:solidFill>
                <a:latin typeface="Verdana"/>
                <a:ea typeface="Verdana"/>
                <a:cs typeface="Verdana"/>
                <a:sym typeface="Verdana"/>
              </a:rPr>
              <a:t>izglitibasministrija</a:t>
            </a:r>
            <a:endParaRPr sz="1200">
              <a:solidFill>
                <a:srgbClr val="664690"/>
              </a:solidFill>
              <a:latin typeface="Verdana"/>
              <a:ea typeface="Verdana"/>
              <a:cs typeface="Verdana"/>
              <a:sym typeface="Verdana"/>
            </a:endParaRPr>
          </a:p>
        </p:txBody>
      </p:sp>
      <p:pic>
        <p:nvPicPr>
          <p:cNvPr id="9" name="Picture 8" descr="A purple letter f in a white circle&#10;&#10;Description automatically generated">
            <a:extLst>
              <a:ext uri="{FF2B5EF4-FFF2-40B4-BE49-F238E27FC236}">
                <a16:creationId xmlns:a16="http://schemas.microsoft.com/office/drawing/2014/main" id="{1DC4884A-72F5-BE6B-2487-47E72C0A7ACC}"/>
              </a:ext>
            </a:extLst>
          </p:cNvPr>
          <p:cNvPicPr>
            <a:picLocks noChangeAspect="1"/>
          </p:cNvPicPr>
          <p:nvPr userDrawn="1"/>
        </p:nvPicPr>
        <p:blipFill>
          <a:blip r:embed="rId4"/>
          <a:stretch>
            <a:fillRect/>
          </a:stretch>
        </p:blipFill>
        <p:spPr>
          <a:xfrm>
            <a:off x="3725318" y="5293210"/>
            <a:ext cx="257991" cy="257991"/>
          </a:xfrm>
          <a:prstGeom prst="rect">
            <a:avLst/>
          </a:prstGeom>
        </p:spPr>
      </p:pic>
      <p:pic>
        <p:nvPicPr>
          <p:cNvPr id="11" name="Picture 10" descr="A purple camera logo in a white circle&#10;&#10;Description automatically generated">
            <a:extLst>
              <a:ext uri="{FF2B5EF4-FFF2-40B4-BE49-F238E27FC236}">
                <a16:creationId xmlns:a16="http://schemas.microsoft.com/office/drawing/2014/main" id="{8A6D663D-3E94-F22B-427F-211937581ED9}"/>
              </a:ext>
            </a:extLst>
          </p:cNvPr>
          <p:cNvPicPr>
            <a:picLocks noChangeAspect="1"/>
          </p:cNvPicPr>
          <p:nvPr userDrawn="1"/>
        </p:nvPicPr>
        <p:blipFill>
          <a:blip r:embed="rId5"/>
          <a:stretch>
            <a:fillRect/>
          </a:stretch>
        </p:blipFill>
        <p:spPr>
          <a:xfrm>
            <a:off x="6531086" y="5290844"/>
            <a:ext cx="265064" cy="26506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p:cSld name="header">
    <p:spTree>
      <p:nvGrpSpPr>
        <p:cNvPr id="1" name="Shape 177"/>
        <p:cNvGrpSpPr/>
        <p:nvPr/>
      </p:nvGrpSpPr>
      <p:grpSpPr>
        <a:xfrm>
          <a:off x="0" y="0"/>
          <a:ext cx="0" cy="0"/>
          <a:chOff x="0" y="0"/>
          <a:chExt cx="0" cy="0"/>
        </a:xfrm>
      </p:grpSpPr>
      <p:sp>
        <p:nvSpPr>
          <p:cNvPr id="178" name="Google Shape;178;p2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79" name="Google Shape;179;p2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81" name="Google Shape;181;p24"/>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82" name="Google Shape;182;p24"/>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9"/>
        <p:cNvGrpSpPr/>
        <p:nvPr/>
      </p:nvGrpSpPr>
      <p:grpSpPr>
        <a:xfrm>
          <a:off x="0" y="0"/>
          <a:ext cx="0" cy="0"/>
          <a:chOff x="0" y="0"/>
          <a:chExt cx="0" cy="0"/>
        </a:xfrm>
      </p:grpSpPr>
      <p:sp>
        <p:nvSpPr>
          <p:cNvPr id="190" name="Google Shape;190;p26"/>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91" name="Google Shape;191;p26"/>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6"/>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fld id="{00000000-1234-1234-1234-123412341234}"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andom 1">
  <p:cSld name="random 1">
    <p:bg>
      <p:bgPr>
        <a:solidFill>
          <a:schemeClr val="lt1"/>
        </a:solidFill>
        <a:effectLst/>
      </p:bgPr>
    </p:bg>
    <p:spTree>
      <p:nvGrpSpPr>
        <p:cNvPr id="1" name="Shape 193"/>
        <p:cNvGrpSpPr/>
        <p:nvPr/>
      </p:nvGrpSpPr>
      <p:grpSpPr>
        <a:xfrm>
          <a:off x="0" y="0"/>
          <a:ext cx="0" cy="0"/>
          <a:chOff x="0" y="0"/>
          <a:chExt cx="0" cy="0"/>
        </a:xfrm>
      </p:grpSpPr>
      <p:sp>
        <p:nvSpPr>
          <p:cNvPr id="194" name="Google Shape;194;p27"/>
          <p:cNvSpPr txBox="1">
            <a:spLocks noGrp="1"/>
          </p:cNvSpPr>
          <p:nvPr>
            <p:ph type="ctrTitle"/>
          </p:nvPr>
        </p:nvSpPr>
        <p:spPr>
          <a:xfrm>
            <a:off x="914400" y="2235200"/>
            <a:ext cx="8337176"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7"/>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6" name="Google Shape;196;p27"/>
          <p:cNvSpPr/>
          <p:nvPr/>
        </p:nvSpPr>
        <p:spPr>
          <a:xfrm>
            <a:off x="0" y="2235200"/>
            <a:ext cx="645459" cy="2142864"/>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2">
  <p:cSld name="blank 2">
    <p:bg>
      <p:bgPr>
        <a:solidFill>
          <a:srgbClr val="CBC7D8"/>
        </a:solidFill>
        <a:effectLst/>
      </p:bgPr>
    </p:bg>
    <p:spTree>
      <p:nvGrpSpPr>
        <p:cNvPr id="1" name="Shape 20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2">
  <p:cSld name="text 2">
    <p:spTree>
      <p:nvGrpSpPr>
        <p:cNvPr id="1" name="Shape 45"/>
        <p:cNvGrpSpPr/>
        <p:nvPr/>
      </p:nvGrpSpPr>
      <p:grpSpPr>
        <a:xfrm>
          <a:off x="0" y="0"/>
          <a:ext cx="0" cy="0"/>
          <a:chOff x="0" y="0"/>
          <a:chExt cx="0" cy="0"/>
        </a:xfrm>
      </p:grpSpPr>
      <p:sp>
        <p:nvSpPr>
          <p:cNvPr id="46" name="Google Shape;46;p7"/>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7" name="Google Shape;47;p7"/>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641056" y="645459"/>
            <a:ext cx="5005891" cy="553150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0" name="Google Shape;50;p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extLst>
      <p:ext uri="{BB962C8B-B14F-4D97-AF65-F5344CB8AC3E}">
        <p14:creationId xmlns:p14="http://schemas.microsoft.com/office/powerpoint/2010/main" val="329716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45461" y="320302"/>
            <a:ext cx="6554992" cy="1325563"/>
          </a:xfrm>
          <a:prstGeom prst="rect">
            <a:avLst/>
          </a:prstGeom>
          <a:noFill/>
          <a:ln>
            <a:noFill/>
          </a:ln>
        </p:spPr>
        <p:txBody>
          <a:bodyPr spcFirstLastPara="1" wrap="square" lIns="0" tIns="45700" rIns="91425" bIns="45700" anchor="ctr" anchorCtr="0"/>
          <a:lstStyle>
            <a:lvl1pPr marR="0" lvl="0" algn="l" rtl="0">
              <a:lnSpc>
                <a:spcPct val="90000"/>
              </a:lnSpc>
              <a:spcBef>
                <a:spcPts val="0"/>
              </a:spcBef>
              <a:spcAft>
                <a:spcPts val="0"/>
              </a:spcAft>
              <a:buClr>
                <a:srgbClr val="664790"/>
              </a:buClr>
              <a:buSzPts val="2400"/>
              <a:buFont typeface="Verdana"/>
              <a:buNone/>
              <a:defRPr sz="2400" b="1" i="0" u="none" strike="noStrike" cap="none">
                <a:solidFill>
                  <a:srgbClr val="664790"/>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45462" y="1825625"/>
            <a:ext cx="10843705" cy="4351338"/>
          </a:xfrm>
          <a:prstGeom prst="rect">
            <a:avLst/>
          </a:prstGeom>
          <a:noFill/>
          <a:ln>
            <a:noFill/>
          </a:ln>
        </p:spPr>
        <p:txBody>
          <a:bodyPr spcFirstLastPara="1" wrap="square" lIns="0" tIns="45700" rIns="91425" bIns="45700" anchor="t" anchorCtr="0"/>
          <a:lstStyle>
            <a:lvl1pPr marL="457200" marR="0" lvl="0" indent="-381000" algn="l" rtl="0">
              <a:lnSpc>
                <a:spcPct val="100000"/>
              </a:lnSpc>
              <a:spcBef>
                <a:spcPts val="1000"/>
              </a:spcBef>
              <a:spcAft>
                <a:spcPts val="0"/>
              </a:spcAft>
              <a:buClr>
                <a:srgbClr val="664790"/>
              </a:buClr>
              <a:buSzPts val="2400"/>
              <a:buFont typeface="Arial"/>
              <a:buChar char="•"/>
              <a:defRPr sz="2400" b="0" i="0" u="none" strike="noStrike" cap="none">
                <a:solidFill>
                  <a:srgbClr val="664790"/>
                </a:solidFill>
                <a:latin typeface="Verdana"/>
                <a:ea typeface="Verdana"/>
                <a:cs typeface="Verdana"/>
                <a:sym typeface="Verdana"/>
              </a:defRPr>
            </a:lvl1pPr>
            <a:lvl2pPr marL="914400" marR="0" lvl="1" indent="-355600"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L="1371600" marR="0" lvl="2" indent="-342900"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L="1828800" marR="0" lvl="3" indent="-317500"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L="2286000" marR="0" lvl="4" indent="-304800"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ftr" idx="11"/>
          </p:nvPr>
        </p:nvSpPr>
        <p:spPr>
          <a:xfrm>
            <a:off x="1008071" y="6566069"/>
            <a:ext cx="4114800" cy="291510"/>
          </a:xfrm>
          <a:prstGeom prst="rect">
            <a:avLst/>
          </a:prstGeom>
          <a:noFill/>
          <a:ln>
            <a:noFill/>
          </a:ln>
        </p:spPr>
        <p:txBody>
          <a:bodyPr spcFirstLastPara="1" wrap="square" lIns="108000" tIns="0" rIns="36000" bIns="0" anchor="ctr" anchorCtr="0"/>
          <a:lstStyle>
            <a:lvl1pPr marR="0" lvl="0" algn="l" rtl="0">
              <a:spcBef>
                <a:spcPts val="0"/>
              </a:spcBef>
              <a:spcAft>
                <a:spcPts val="0"/>
              </a:spcAft>
              <a:buSzPts val="1400"/>
              <a:buNone/>
              <a:defRPr sz="800" b="0" i="0" u="none" strike="noStrike" cap="none">
                <a:solidFill>
                  <a:srgbClr val="66479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2" r:id="rId3"/>
    <p:sldLayoutId id="2147483669" r:id="rId4"/>
    <p:sldLayoutId id="2147483670" r:id="rId5"/>
    <p:sldLayoutId id="2147483672" r:id="rId6"/>
    <p:sldLayoutId id="2147483673" r:id="rId7"/>
    <p:sldLayoutId id="2147483675" r:id="rId8"/>
    <p:sldLayoutId id="2147483680" r:id="rId9"/>
    <p:sldLayoutId id="2147483681" r:id="rId10"/>
    <p:sldLayoutId id="2147483685" r:id="rId11"/>
    <p:sldLayoutId id="214748369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7FD4B8-9C2C-BBB7-C9C0-BEB28E85F2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B1965127-975C-9B23-4ED7-74AC884C92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9958F92-4A5B-B639-715B-2E8788C956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BEE4A-1ACD-44F9-803B-2329BD1B738F}" type="datetimeFigureOut">
              <a:rPr lang="lv-LV" smtClean="0"/>
              <a:t>19.09.2024</a:t>
            </a:fld>
            <a:endParaRPr lang="lv-LV"/>
          </a:p>
        </p:txBody>
      </p:sp>
      <p:sp>
        <p:nvSpPr>
          <p:cNvPr id="5" name="Footer Placeholder 4">
            <a:extLst>
              <a:ext uri="{FF2B5EF4-FFF2-40B4-BE49-F238E27FC236}">
                <a16:creationId xmlns:a16="http://schemas.microsoft.com/office/drawing/2014/main" id="{F0301FFF-A935-C168-0B61-7C13ACACD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06D6405F-FBB3-237D-BC36-3DE67D382F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8C556-D44B-4647-AD29-311B7F67CC50}" type="slidenum">
              <a:rPr lang="lv-LV" smtClean="0"/>
              <a:t>‹#›</a:t>
            </a:fld>
            <a:endParaRPr lang="lv-LV"/>
          </a:p>
        </p:txBody>
      </p:sp>
    </p:spTree>
    <p:extLst>
      <p:ext uri="{BB962C8B-B14F-4D97-AF65-F5344CB8AC3E}">
        <p14:creationId xmlns:p14="http://schemas.microsoft.com/office/powerpoint/2010/main" val="217410587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7.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svg"/><Relationship Id="rId7" Type="http://schemas.openxmlformats.org/officeDocument/2006/relationships/image" Target="../media/image3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timss.bc.edu/pirls2026/index.html" TargetMode="External"/><Relationship Id="rId2" Type="http://schemas.openxmlformats.org/officeDocument/2006/relationships/hyperlink" Target="https://pisa-framework.oecd.org/science-2025/lva_lvs/" TargetMode="Externa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hyperlink" Target="https://www.izm.gov.lv/lv/projekts/daliba-starptautiskos-petijumos" TargetMode="External"/><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izm.gov.lv/lv/zinatniski-petniecisko-darbu-konkurss-starptautisko-izglitibas-petijumu-joma"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image" Target="../media/image53.png"/><Relationship Id="rId7" Type="http://schemas.openxmlformats.org/officeDocument/2006/relationships/image" Target="../media/image57.svg"/><Relationship Id="rId12" Type="http://schemas.openxmlformats.org/officeDocument/2006/relationships/image" Target="../media/image62.png"/><Relationship Id="rId17" Type="http://schemas.openxmlformats.org/officeDocument/2006/relationships/image" Target="../media/image67.svg"/><Relationship Id="rId2" Type="http://schemas.openxmlformats.org/officeDocument/2006/relationships/notesSlide" Target="../notesSlides/notesSlide11.xml"/><Relationship Id="rId16" Type="http://schemas.openxmlformats.org/officeDocument/2006/relationships/image" Target="../media/image66.png"/><Relationship Id="rId1" Type="http://schemas.openxmlformats.org/officeDocument/2006/relationships/slideLayout" Target="../slideLayouts/slideLayout11.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5" Type="http://schemas.openxmlformats.org/officeDocument/2006/relationships/image" Target="../media/image6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 Id="rId14"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image" Target="../media/image68.png"/><Relationship Id="rId7" Type="http://schemas.openxmlformats.org/officeDocument/2006/relationships/image" Target="../media/image57.svg"/><Relationship Id="rId12"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5" Type="http://schemas.openxmlformats.org/officeDocument/2006/relationships/image" Target="../media/image6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 Id="rId1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70.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70.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ctrTitle"/>
          </p:nvPr>
        </p:nvSpPr>
        <p:spPr>
          <a:xfrm>
            <a:off x="1885244" y="2880220"/>
            <a:ext cx="7671711" cy="2387600"/>
          </a:xfrm>
          <a:prstGeom prst="rect">
            <a:avLst/>
          </a:prstGeom>
          <a:noFill/>
          <a:ln>
            <a:noFill/>
          </a:ln>
        </p:spPr>
        <p:txBody>
          <a:bodyPr spcFirstLastPara="1" wrap="square" lIns="0" tIns="0" rIns="0" bIns="0" anchor="t" anchorCtr="0">
            <a:noAutofit/>
          </a:bodyPr>
          <a:lstStyle/>
          <a:p>
            <a:r>
              <a:rPr lang="en-GB" sz="3600" dirty="0"/>
              <a:t>ES FONDU 2021-2027 INVESTĪCIJAS </a:t>
            </a:r>
            <a:r>
              <a:rPr lang="lv-LV" sz="3600" dirty="0"/>
              <a:t>VISPĀRĒJĀ </a:t>
            </a:r>
            <a:r>
              <a:rPr lang="en-GB" sz="3600" dirty="0"/>
              <a:t>IZGLĪTĪBĀ:  </a:t>
            </a:r>
            <a:br>
              <a:rPr lang="lv-LV" sz="3600" dirty="0"/>
            </a:br>
            <a:r>
              <a:rPr lang="en-GB" sz="3600" dirty="0"/>
              <a:t>PROGRESS UN </a:t>
            </a:r>
            <a:br>
              <a:rPr lang="lv-LV" sz="3600" dirty="0"/>
            </a:br>
            <a:r>
              <a:rPr lang="en-GB" sz="3600" dirty="0"/>
              <a:t>PLĀNOTAIS ATBALSTS</a:t>
            </a:r>
            <a:endParaRPr sz="3600" dirty="0"/>
          </a:p>
        </p:txBody>
      </p:sp>
      <p:sp>
        <p:nvSpPr>
          <p:cNvPr id="207" name="Google Shape;207;p30"/>
          <p:cNvSpPr txBox="1">
            <a:spLocks noGrp="1"/>
          </p:cNvSpPr>
          <p:nvPr>
            <p:ph type="subTitle" idx="1"/>
          </p:nvPr>
        </p:nvSpPr>
        <p:spPr>
          <a:xfrm>
            <a:off x="2425916" y="5823631"/>
            <a:ext cx="5159829" cy="478558"/>
          </a:xfrm>
          <a:prstGeom prst="rect">
            <a:avLst/>
          </a:prstGeom>
          <a:noFill/>
          <a:ln>
            <a:noFill/>
          </a:ln>
        </p:spPr>
        <p:txBody>
          <a:bodyPr spcFirstLastPara="1" wrap="square" lIns="0" tIns="45700" rIns="91425" bIns="45700" anchor="t" anchorCtr="0">
            <a:noAutofit/>
          </a:bodyPr>
          <a:lstStyle/>
          <a:p>
            <a:pPr marL="0" indent="0">
              <a:spcBef>
                <a:spcPts val="0"/>
              </a:spcBef>
            </a:pPr>
            <a:r>
              <a:rPr lang="en-US" err="1"/>
              <a:t>Izglītības</a:t>
            </a:r>
            <a:r>
              <a:rPr lang="en-US"/>
              <a:t> un </a:t>
            </a:r>
            <a:r>
              <a:rPr lang="en-US" err="1"/>
              <a:t>zinātnes</a:t>
            </a:r>
            <a:r>
              <a:rPr lang="en-US"/>
              <a:t> </a:t>
            </a:r>
            <a:r>
              <a:rPr lang="en-US" err="1"/>
              <a:t>ministrija</a:t>
            </a:r>
            <a:endParaRPr/>
          </a:p>
        </p:txBody>
      </p:sp>
      <p:sp>
        <p:nvSpPr>
          <p:cNvPr id="208" name="Google Shape;208;p30"/>
          <p:cNvSpPr txBox="1">
            <a:spLocks noGrp="1"/>
          </p:cNvSpPr>
          <p:nvPr>
            <p:ph type="body" idx="2"/>
          </p:nvPr>
        </p:nvSpPr>
        <p:spPr>
          <a:xfrm rot="5400000">
            <a:off x="9269507" y="3740646"/>
            <a:ext cx="2062163" cy="341313"/>
          </a:xfrm>
          <a:prstGeom prst="rect">
            <a:avLst/>
          </a:prstGeom>
          <a:noFill/>
          <a:ln>
            <a:noFill/>
          </a:ln>
        </p:spPr>
        <p:txBody>
          <a:bodyPr spcFirstLastPara="1" wrap="square" lIns="0" tIns="45700" rIns="91425" bIns="45700" anchor="ctr" anchorCtr="0">
            <a:noAutofit/>
          </a:bodyPr>
          <a:lstStyle/>
          <a:p>
            <a:pPr marL="0" indent="0">
              <a:spcBef>
                <a:spcPts val="0"/>
              </a:spcBef>
            </a:pPr>
            <a:endParaRPr dirty="0"/>
          </a:p>
          <a:p>
            <a:pPr marL="0" indent="0"/>
            <a:r>
              <a:rPr lang="lv-LV" dirty="0"/>
              <a:t>23/0</a:t>
            </a:r>
            <a:r>
              <a:rPr lang="en-US" dirty="0"/>
              <a:t>9</a:t>
            </a:r>
            <a:r>
              <a:rPr lang="lv-LV" dirty="0"/>
              <a:t>/20</a:t>
            </a:r>
            <a:r>
              <a:rPr lang="en-US" dirty="0"/>
              <a:t>24</a:t>
            </a:r>
            <a:endParaRPr dirty="0"/>
          </a:p>
          <a:p>
            <a:pPr marL="0" indent="0"/>
            <a:endParaRPr dirty="0"/>
          </a:p>
        </p:txBody>
      </p:sp>
      <p:pic>
        <p:nvPicPr>
          <p:cNvPr id="4" name="Picture 3"/>
          <p:cNvPicPr>
            <a:picLocks noChangeAspect="1"/>
          </p:cNvPicPr>
          <p:nvPr/>
        </p:nvPicPr>
        <p:blipFill>
          <a:blip r:embed="rId3"/>
          <a:stretch>
            <a:fillRect/>
          </a:stretch>
        </p:blipFill>
        <p:spPr>
          <a:xfrm>
            <a:off x="1057744" y="0"/>
            <a:ext cx="1992429" cy="20116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School corridor with lockers">
            <a:extLst>
              <a:ext uri="{FF2B5EF4-FFF2-40B4-BE49-F238E27FC236}">
                <a16:creationId xmlns:a16="http://schemas.microsoft.com/office/drawing/2014/main" id="{A0D00951-D66B-8921-42B4-1A53B84BF853}"/>
              </a:ext>
            </a:extLst>
          </p:cNvPr>
          <p:cNvPicPr>
            <a:picLocks noGrp="1" noChangeAspect="1"/>
          </p:cNvPicPr>
          <p:nvPr>
            <p:ph type="pic" idx="2"/>
          </p:nvPr>
        </p:nvPicPr>
        <p:blipFill>
          <a:blip r:embed="rId3">
            <a:alphaModFix amt="70000"/>
          </a:blip>
          <a:srcRect l="26717" r="26717"/>
          <a:stretch>
            <a:fillRect/>
          </a:stretch>
        </p:blipFill>
        <p:spPr>
          <a:xfrm>
            <a:off x="1" y="1639906"/>
            <a:ext cx="3800534" cy="5217677"/>
          </a:xfrm>
        </p:spPr>
      </p:pic>
      <p:sp>
        <p:nvSpPr>
          <p:cNvPr id="4" name="Slide Number Placeholder 3">
            <a:extLst>
              <a:ext uri="{FF2B5EF4-FFF2-40B4-BE49-F238E27FC236}">
                <a16:creationId xmlns:a16="http://schemas.microsoft.com/office/drawing/2014/main" id="{1726533B-F615-B379-6E4F-70797E4B78F1}"/>
              </a:ext>
            </a:extLst>
          </p:cNvPr>
          <p:cNvSpPr>
            <a:spLocks noGrp="1"/>
          </p:cNvSpPr>
          <p:nvPr>
            <p:ph type="sldNum" idx="12"/>
          </p:nvPr>
        </p:nvSpPr>
        <p:spPr>
          <a:xfrm>
            <a:off x="616775" y="6566070"/>
            <a:ext cx="391296" cy="291513"/>
          </a:xfrm>
        </p:spPr>
        <p:txBody>
          <a:bodyPr wrap="square" anchor="ctr">
            <a:normAutofit/>
          </a:bodyPr>
          <a:lstStyle/>
          <a:p>
            <a:pPr>
              <a:spcAft>
                <a:spcPts val="600"/>
              </a:spcAft>
            </a:pPr>
            <a:fld id="{00000000-1234-1234-1234-123412341234}" type="slidenum">
              <a:rPr lang="lv-LV" smtClean="0"/>
              <a:pPr>
                <a:spcAft>
                  <a:spcPts val="600"/>
                </a:spcAft>
              </a:pPr>
              <a:t>10</a:t>
            </a:fld>
            <a:endParaRPr lang="lv-LV"/>
          </a:p>
        </p:txBody>
      </p:sp>
      <p:sp>
        <p:nvSpPr>
          <p:cNvPr id="6" name="Title 2">
            <a:extLst>
              <a:ext uri="{FF2B5EF4-FFF2-40B4-BE49-F238E27FC236}">
                <a16:creationId xmlns:a16="http://schemas.microsoft.com/office/drawing/2014/main" id="{4F45A1A6-D2DC-C6C7-4191-14A9095C3D19}"/>
              </a:ext>
            </a:extLst>
          </p:cNvPr>
          <p:cNvSpPr>
            <a:spLocks noGrp="1"/>
          </p:cNvSpPr>
          <p:nvPr>
            <p:ph type="title"/>
          </p:nvPr>
        </p:nvSpPr>
        <p:spPr>
          <a:xfrm>
            <a:off x="478972" y="257547"/>
            <a:ext cx="11300652" cy="1382359"/>
          </a:xfrm>
        </p:spPr>
        <p:txBody>
          <a:bodyPr wrap="square" anchor="ctr">
            <a:normAutofit/>
          </a:bodyPr>
          <a:lstStyle/>
          <a:p>
            <a:pPr>
              <a:lnSpc>
                <a:spcPct val="90000"/>
              </a:lnSpc>
            </a:pPr>
            <a:r>
              <a:rPr lang="lv-LV" sz="2000" cap="all" dirty="0"/>
              <a:t>Atbalsts izglītības infrastruktūrai</a:t>
            </a:r>
            <a:br>
              <a:rPr lang="lv-LV" sz="1800" dirty="0"/>
            </a:br>
            <a:r>
              <a:rPr lang="en-US" sz="1600" b="0" dirty="0"/>
              <a:t>ERAF 4.2.1.5. </a:t>
            </a:r>
            <a:r>
              <a:rPr lang="en-US" sz="1600" b="0" dirty="0" err="1"/>
              <a:t>pasākum</a:t>
            </a:r>
            <a:r>
              <a:rPr lang="lv-LV" sz="1600" b="0" dirty="0"/>
              <a:t>s </a:t>
            </a:r>
            <a:r>
              <a:rPr lang="en-US" sz="1600" b="0" i="1" dirty="0"/>
              <a:t>"</a:t>
            </a:r>
            <a:r>
              <a:rPr lang="en-US" sz="1600" b="0" i="1" dirty="0" err="1"/>
              <a:t>Izglītības</a:t>
            </a:r>
            <a:r>
              <a:rPr lang="en-US" sz="1600" b="0" i="1" dirty="0"/>
              <a:t> </a:t>
            </a:r>
            <a:r>
              <a:rPr lang="en-US" sz="1600" b="0" i="1" dirty="0" err="1"/>
              <a:t>iestāžu</a:t>
            </a:r>
            <a:r>
              <a:rPr lang="en-US" sz="1600" b="0" i="1" dirty="0"/>
              <a:t> </a:t>
            </a:r>
            <a:r>
              <a:rPr lang="en-US" sz="1600" b="0" i="1" dirty="0" err="1"/>
              <a:t>nodrošinājums</a:t>
            </a:r>
            <a:r>
              <a:rPr lang="en-US" sz="1600" b="0" i="1" dirty="0"/>
              <a:t> </a:t>
            </a:r>
            <a:r>
              <a:rPr lang="en-US" sz="1600" b="0" i="1" dirty="0" err="1"/>
              <a:t>pilnveidotā</a:t>
            </a:r>
            <a:r>
              <a:rPr lang="en-US" sz="1600" b="0" i="1" dirty="0"/>
              <a:t> </a:t>
            </a:r>
            <a:r>
              <a:rPr lang="en-US" sz="1600" b="0" i="1" dirty="0" err="1"/>
              <a:t>vispārējās</a:t>
            </a:r>
            <a:r>
              <a:rPr lang="en-US" sz="1600" b="0" i="1" dirty="0"/>
              <a:t> </a:t>
            </a:r>
            <a:r>
              <a:rPr lang="en-US" sz="1600" b="0" i="1" dirty="0" err="1"/>
              <a:t>izglītības</a:t>
            </a:r>
            <a:r>
              <a:rPr lang="en-US" sz="1600" b="0" i="1" dirty="0"/>
              <a:t> </a:t>
            </a:r>
            <a:r>
              <a:rPr lang="en-US" sz="1600" b="0" i="1" dirty="0" err="1"/>
              <a:t>satura</a:t>
            </a:r>
            <a:r>
              <a:rPr lang="en-US" sz="1600" b="0" i="1" dirty="0"/>
              <a:t> </a:t>
            </a:r>
            <a:r>
              <a:rPr lang="en-US" sz="1600" b="0" i="1" dirty="0" err="1"/>
              <a:t>kvalitatīvai</a:t>
            </a:r>
            <a:r>
              <a:rPr lang="en-US" sz="1600" b="0" i="1" dirty="0"/>
              <a:t> </a:t>
            </a:r>
            <a:r>
              <a:rPr lang="en-US" sz="1600" b="0" i="1" dirty="0" err="1"/>
              <a:t>ieviešanai</a:t>
            </a:r>
            <a:r>
              <a:rPr lang="en-US" sz="1600" b="0" i="1" dirty="0"/>
              <a:t> </a:t>
            </a:r>
            <a:r>
              <a:rPr lang="en-US" sz="1600" b="0" i="1" dirty="0" err="1"/>
              <a:t>pamata</a:t>
            </a:r>
            <a:r>
              <a:rPr lang="en-US" sz="1600" b="0" i="1" dirty="0"/>
              <a:t> un </a:t>
            </a:r>
            <a:r>
              <a:rPr lang="en-US" sz="1600" b="0" i="1" dirty="0" err="1"/>
              <a:t>vidējās</a:t>
            </a:r>
            <a:r>
              <a:rPr lang="en-US" sz="1600" b="0" i="1" dirty="0"/>
              <a:t> </a:t>
            </a:r>
            <a:r>
              <a:rPr lang="en-US" sz="1600" b="0" i="1" dirty="0" err="1"/>
              <a:t>izglītības</a:t>
            </a:r>
            <a:r>
              <a:rPr lang="en-US" sz="1600" b="0" i="1" dirty="0"/>
              <a:t> </a:t>
            </a:r>
            <a:r>
              <a:rPr lang="en-US" sz="1600" b="0" i="1" dirty="0" err="1"/>
              <a:t>pakāpē</a:t>
            </a:r>
            <a:r>
              <a:rPr lang="en-US" sz="1600" b="0" i="1" dirty="0"/>
              <a:t>" </a:t>
            </a:r>
            <a:r>
              <a:rPr lang="lv-LV" sz="1600" b="0" dirty="0"/>
              <a:t>2.kārta (24-TA-1846)</a:t>
            </a:r>
            <a:endParaRPr lang="en-US" sz="1600" b="0" dirty="0"/>
          </a:p>
        </p:txBody>
      </p:sp>
      <p:sp>
        <p:nvSpPr>
          <p:cNvPr id="30" name="TextBox 29">
            <a:extLst>
              <a:ext uri="{FF2B5EF4-FFF2-40B4-BE49-F238E27FC236}">
                <a16:creationId xmlns:a16="http://schemas.microsoft.com/office/drawing/2014/main" id="{75282AC6-5EEF-CC72-3C7C-3A7F2299C441}"/>
              </a:ext>
            </a:extLst>
          </p:cNvPr>
          <p:cNvSpPr txBox="1"/>
          <p:nvPr/>
        </p:nvSpPr>
        <p:spPr>
          <a:xfrm>
            <a:off x="4121646" y="1943100"/>
            <a:ext cx="3324113" cy="1334724"/>
          </a:xfrm>
          <a:prstGeom prst="rect">
            <a:avLst/>
          </a:prstGeom>
          <a:noFill/>
        </p:spPr>
        <p:txBody>
          <a:bodyPr wrap="square">
            <a:spAutoFit/>
          </a:bodyPr>
          <a:lstStyle/>
          <a:p>
            <a:pPr algn="ctr">
              <a:lnSpc>
                <a:spcPct val="115000"/>
              </a:lnSpc>
              <a:spcBef>
                <a:spcPts val="600"/>
              </a:spcBef>
            </a:pPr>
            <a:r>
              <a:rPr lang="lv-LV" sz="1800" dirty="0">
                <a:solidFill>
                  <a:schemeClr val="dk1"/>
                </a:solidFill>
                <a:latin typeface="Verdana"/>
                <a:ea typeface="Verdana"/>
              </a:rPr>
              <a:t>Atbalsts </a:t>
            </a:r>
            <a:r>
              <a:rPr lang="lv-LV" sz="1800" b="1" dirty="0">
                <a:solidFill>
                  <a:schemeClr val="dk1"/>
                </a:solidFill>
                <a:latin typeface="Verdana"/>
                <a:ea typeface="Verdana"/>
              </a:rPr>
              <a:t>pašvaldībām*, kas ir </a:t>
            </a:r>
            <a:r>
              <a:rPr lang="lv-LV" sz="1800" b="1" dirty="0" err="1">
                <a:solidFill>
                  <a:schemeClr val="dk1"/>
                </a:solidFill>
                <a:latin typeface="Verdana"/>
                <a:ea typeface="Verdana"/>
              </a:rPr>
              <a:t>sakārtojuš</a:t>
            </a:r>
            <a:r>
              <a:rPr lang="en-US" sz="1800" b="1" dirty="0">
                <a:solidFill>
                  <a:schemeClr val="dk1"/>
                </a:solidFill>
                <a:latin typeface="Verdana"/>
                <a:ea typeface="Verdana"/>
              </a:rPr>
              <a:t>a</a:t>
            </a:r>
            <a:r>
              <a:rPr lang="lv-LV" sz="1800" b="1" dirty="0">
                <a:solidFill>
                  <a:schemeClr val="dk1"/>
                </a:solidFill>
                <a:latin typeface="Verdana"/>
                <a:ea typeface="Verdana"/>
              </a:rPr>
              <a:t>s vispārējās izglītības iestāžu tīklu</a:t>
            </a:r>
            <a:endParaRPr lang="en-US" sz="1800" dirty="0">
              <a:solidFill>
                <a:schemeClr val="dk1"/>
              </a:solidFill>
              <a:latin typeface="Verdana"/>
              <a:ea typeface="Verdana"/>
            </a:endParaRPr>
          </a:p>
        </p:txBody>
      </p:sp>
      <p:sp>
        <p:nvSpPr>
          <p:cNvPr id="32" name="TextBox 31">
            <a:extLst>
              <a:ext uri="{FF2B5EF4-FFF2-40B4-BE49-F238E27FC236}">
                <a16:creationId xmlns:a16="http://schemas.microsoft.com/office/drawing/2014/main" id="{7D622293-4404-031D-1C21-18F6199BC5BA}"/>
              </a:ext>
            </a:extLst>
          </p:cNvPr>
          <p:cNvSpPr txBox="1"/>
          <p:nvPr/>
        </p:nvSpPr>
        <p:spPr>
          <a:xfrm>
            <a:off x="3800535" y="6378187"/>
            <a:ext cx="8248426" cy="261610"/>
          </a:xfrm>
          <a:prstGeom prst="rect">
            <a:avLst/>
          </a:prstGeom>
          <a:noFill/>
        </p:spPr>
        <p:txBody>
          <a:bodyPr wrap="square">
            <a:spAutoFit/>
          </a:bodyPr>
          <a:lstStyle/>
          <a:p>
            <a:r>
              <a:rPr lang="lv-LV" sz="1100" i="1" dirty="0">
                <a:solidFill>
                  <a:schemeClr val="accent3">
                    <a:lumMod val="75000"/>
                  </a:schemeClr>
                </a:solidFill>
              </a:rPr>
              <a:t>*Arī pašvaldības, kas ir pieņēmušas attiecīgus lēmumus, kas stājās spēkā ne vēlāk kā līdz 2027. gada 31.augustam</a:t>
            </a:r>
          </a:p>
        </p:txBody>
      </p:sp>
      <p:graphicFrame>
        <p:nvGraphicFramePr>
          <p:cNvPr id="33" name="Diagram 32">
            <a:extLst>
              <a:ext uri="{FF2B5EF4-FFF2-40B4-BE49-F238E27FC236}">
                <a16:creationId xmlns:a16="http://schemas.microsoft.com/office/drawing/2014/main" id="{EA77F604-F55F-DBB3-C0AD-FCFC1AA91BB8}"/>
              </a:ext>
            </a:extLst>
          </p:cNvPr>
          <p:cNvGraphicFramePr/>
          <p:nvPr>
            <p:extLst>
              <p:ext uri="{D42A27DB-BD31-4B8C-83A1-F6EECF244321}">
                <p14:modId xmlns:p14="http://schemas.microsoft.com/office/powerpoint/2010/main" val="4225906553"/>
              </p:ext>
            </p:extLst>
          </p:nvPr>
        </p:nvGraphicFramePr>
        <p:xfrm>
          <a:off x="6669740" y="1893347"/>
          <a:ext cx="6260951" cy="3956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5" name="TextBox 34">
            <a:extLst>
              <a:ext uri="{FF2B5EF4-FFF2-40B4-BE49-F238E27FC236}">
                <a16:creationId xmlns:a16="http://schemas.microsoft.com/office/drawing/2014/main" id="{BF7D3457-9623-55AD-9C19-7807414774A9}"/>
              </a:ext>
            </a:extLst>
          </p:cNvPr>
          <p:cNvSpPr txBox="1"/>
          <p:nvPr/>
        </p:nvSpPr>
        <p:spPr>
          <a:xfrm>
            <a:off x="3906982" y="5589031"/>
            <a:ext cx="3273136" cy="738664"/>
          </a:xfrm>
          <a:prstGeom prst="rect">
            <a:avLst/>
          </a:prstGeom>
          <a:noFill/>
          <a:ln w="3175">
            <a:solidFill>
              <a:schemeClr val="tx1"/>
            </a:solidFill>
          </a:ln>
        </p:spPr>
        <p:txBody>
          <a:bodyPr wrap="square">
            <a:spAutoFit/>
          </a:bodyPr>
          <a:lstStyle/>
          <a:p>
            <a:pPr algn="ctr"/>
            <a:r>
              <a:rPr lang="lv-LV" sz="1400" dirty="0">
                <a:solidFill>
                  <a:srgbClr val="664790"/>
                </a:solidFill>
                <a:latin typeface="Verdana"/>
                <a:ea typeface="Verdana"/>
                <a:sym typeface="Verdana"/>
              </a:rPr>
              <a:t>Nacionālais rādītājs – </a:t>
            </a:r>
          </a:p>
          <a:p>
            <a:pPr algn="ctr"/>
            <a:r>
              <a:rPr lang="lv-LV" sz="1400" dirty="0">
                <a:solidFill>
                  <a:srgbClr val="664790"/>
                </a:solidFill>
                <a:latin typeface="Verdana"/>
                <a:ea typeface="Verdana"/>
                <a:sym typeface="Verdana"/>
              </a:rPr>
              <a:t>vismaz 20 izglītības iestādēs ir modernizēta mācību vide</a:t>
            </a:r>
            <a:endParaRPr lang="en-US" sz="1400" dirty="0">
              <a:solidFill>
                <a:srgbClr val="664790"/>
              </a:solidFill>
              <a:latin typeface="Verdana"/>
              <a:ea typeface="Verdana"/>
              <a:sym typeface="Verdana"/>
            </a:endParaRPr>
          </a:p>
        </p:txBody>
      </p:sp>
      <p:sp>
        <p:nvSpPr>
          <p:cNvPr id="37" name="TextBox 36">
            <a:extLst>
              <a:ext uri="{FF2B5EF4-FFF2-40B4-BE49-F238E27FC236}">
                <a16:creationId xmlns:a16="http://schemas.microsoft.com/office/drawing/2014/main" id="{185E7D3B-6F5E-E3B6-92A8-A385B71A6249}"/>
              </a:ext>
            </a:extLst>
          </p:cNvPr>
          <p:cNvSpPr txBox="1"/>
          <p:nvPr/>
        </p:nvSpPr>
        <p:spPr>
          <a:xfrm>
            <a:off x="3883435" y="3712664"/>
            <a:ext cx="3800534" cy="954107"/>
          </a:xfrm>
          <a:prstGeom prst="rect">
            <a:avLst/>
          </a:prstGeom>
          <a:noFill/>
          <a:ln w="3175">
            <a:solidFill>
              <a:schemeClr val="tx1"/>
            </a:solidFill>
          </a:ln>
        </p:spPr>
        <p:txBody>
          <a:bodyPr wrap="square">
            <a:spAutoFit/>
          </a:bodyPr>
          <a:lstStyle/>
          <a:p>
            <a:pPr algn="ctr">
              <a:buClr>
                <a:schemeClr val="dk1"/>
              </a:buClr>
              <a:buSzPts val="1500"/>
            </a:pPr>
            <a:r>
              <a:rPr lang="lv-LV" sz="1400" b="1" dirty="0">
                <a:solidFill>
                  <a:schemeClr val="dk1"/>
                </a:solidFill>
                <a:latin typeface="Verdana"/>
                <a:ea typeface="Verdana"/>
                <a:cs typeface="Verdana"/>
                <a:sym typeface="Verdana"/>
              </a:rPr>
              <a:t>38 886 399 </a:t>
            </a:r>
            <a:r>
              <a:rPr lang="en-US" b="1" dirty="0">
                <a:solidFill>
                  <a:srgbClr val="664790"/>
                </a:solidFill>
                <a:latin typeface="Verdana"/>
                <a:ea typeface="Verdana"/>
                <a:cs typeface="Verdana"/>
                <a:sym typeface="Verdana"/>
              </a:rPr>
              <a:t>€ </a:t>
            </a:r>
            <a:endParaRPr lang="lv-LV" sz="1400" b="1" dirty="0">
              <a:solidFill>
                <a:schemeClr val="dk1"/>
              </a:solidFill>
              <a:latin typeface="Verdana"/>
              <a:ea typeface="Verdana"/>
              <a:cs typeface="Verdana"/>
              <a:sym typeface="Verdana"/>
            </a:endParaRPr>
          </a:p>
          <a:p>
            <a:pPr algn="ctr">
              <a:buClr>
                <a:schemeClr val="dk1"/>
              </a:buClr>
              <a:buSzPts val="1500"/>
            </a:pPr>
            <a:r>
              <a:rPr lang="lv-LV" sz="1400" dirty="0">
                <a:solidFill>
                  <a:schemeClr val="dk1"/>
                </a:solidFill>
                <a:latin typeface="Verdana"/>
                <a:ea typeface="Verdana"/>
                <a:cs typeface="Verdana"/>
                <a:sym typeface="Verdana"/>
              </a:rPr>
              <a:t>(ERAF 33 053 439 </a:t>
            </a:r>
            <a:r>
              <a:rPr lang="en-US" dirty="0">
                <a:solidFill>
                  <a:srgbClr val="664790"/>
                </a:solidFill>
                <a:latin typeface="Verdana"/>
                <a:ea typeface="Verdana"/>
                <a:cs typeface="Verdana"/>
                <a:sym typeface="Verdana"/>
              </a:rPr>
              <a:t>€</a:t>
            </a:r>
            <a:r>
              <a:rPr lang="lv-LV" b="1" dirty="0">
                <a:solidFill>
                  <a:srgbClr val="664790"/>
                </a:solidFill>
                <a:latin typeface="Verdana"/>
                <a:ea typeface="Verdana"/>
                <a:cs typeface="Verdana"/>
                <a:sym typeface="Verdana"/>
              </a:rPr>
              <a:t>, </a:t>
            </a:r>
            <a:r>
              <a:rPr lang="lv-LV" sz="1400" dirty="0">
                <a:solidFill>
                  <a:schemeClr val="dk1"/>
                </a:solidFill>
                <a:latin typeface="Verdana"/>
                <a:ea typeface="Verdana"/>
                <a:cs typeface="Verdana"/>
                <a:sym typeface="Verdana"/>
              </a:rPr>
              <a:t>pašvaldību budžeta līdzfinansējums ne mazāk kā 15% no attiecināmām izmaksām)</a:t>
            </a:r>
            <a:endParaRPr lang="lv-LV" i="1" dirty="0"/>
          </a:p>
        </p:txBody>
      </p:sp>
      <p:sp>
        <p:nvSpPr>
          <p:cNvPr id="2" name="TextBox 1">
            <a:extLst>
              <a:ext uri="{FF2B5EF4-FFF2-40B4-BE49-F238E27FC236}">
                <a16:creationId xmlns:a16="http://schemas.microsoft.com/office/drawing/2014/main" id="{BCA06FA4-6D85-7C0B-7DA9-08EEB7693DC9}"/>
              </a:ext>
            </a:extLst>
          </p:cNvPr>
          <p:cNvSpPr txBox="1"/>
          <p:nvPr/>
        </p:nvSpPr>
        <p:spPr>
          <a:xfrm>
            <a:off x="4229031" y="4756446"/>
            <a:ext cx="3800534" cy="738664"/>
          </a:xfrm>
          <a:prstGeom prst="rect">
            <a:avLst/>
          </a:prstGeom>
          <a:noFill/>
          <a:ln w="3175">
            <a:solidFill>
              <a:schemeClr val="tx1"/>
            </a:solidFill>
          </a:ln>
        </p:spPr>
        <p:txBody>
          <a:bodyPr wrap="square">
            <a:spAutoFit/>
          </a:bodyPr>
          <a:lstStyle/>
          <a:p>
            <a:pPr algn="ctr">
              <a:buClr>
                <a:schemeClr val="dk1"/>
              </a:buClr>
              <a:buSzPts val="1500"/>
            </a:pPr>
            <a:r>
              <a:rPr lang="lv-LV" dirty="0">
                <a:solidFill>
                  <a:schemeClr val="dk1"/>
                </a:solidFill>
                <a:latin typeface="Verdana"/>
                <a:ea typeface="Verdana"/>
                <a:cs typeface="Verdana"/>
                <a:sym typeface="Verdana"/>
              </a:rPr>
              <a:t>Pašvaldībai pieejamais finansējums proporcionāli izglītojamo skaitam 1.-12.kl. uz 01.09.2024. </a:t>
            </a:r>
            <a:endParaRPr lang="lv-LV" sz="140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66622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50C164-BB48-EF1C-6EFB-B63240F72555}"/>
              </a:ext>
            </a:extLst>
          </p:cNvPr>
          <p:cNvSpPr>
            <a:spLocks noGrp="1"/>
          </p:cNvSpPr>
          <p:nvPr>
            <p:ph type="sldNum" idx="12"/>
          </p:nvPr>
        </p:nvSpPr>
        <p:spPr>
          <a:xfrm>
            <a:off x="631117" y="6566070"/>
            <a:ext cx="391296" cy="291513"/>
          </a:xfrm>
        </p:spPr>
        <p:txBody>
          <a:bodyPr wrap="square" anchor="ctr">
            <a:normAutofit/>
          </a:bodyPr>
          <a:lstStyle/>
          <a:p>
            <a:pPr>
              <a:spcAft>
                <a:spcPts val="600"/>
              </a:spcAft>
            </a:pPr>
            <a:fld id="{00000000-1234-1234-1234-123412341234}" type="slidenum">
              <a:rPr lang="lv-LV" smtClean="0"/>
              <a:pPr>
                <a:spcAft>
                  <a:spcPts val="600"/>
                </a:spcAft>
              </a:pPr>
              <a:t>11</a:t>
            </a:fld>
            <a:endParaRPr lang="lv-LV"/>
          </a:p>
        </p:txBody>
      </p:sp>
      <p:sp>
        <p:nvSpPr>
          <p:cNvPr id="4" name="Rectangle 3">
            <a:extLst>
              <a:ext uri="{FF2B5EF4-FFF2-40B4-BE49-F238E27FC236}">
                <a16:creationId xmlns:a16="http://schemas.microsoft.com/office/drawing/2014/main" id="{D1098D15-1D53-D5F4-D395-392ED0C4A4C1}"/>
              </a:ext>
            </a:extLst>
          </p:cNvPr>
          <p:cNvSpPr>
            <a:spLocks noGrp="1" noRot="1" noMove="1" noResize="1" noEditPoints="1" noAdjustHandles="1" noChangeArrowheads="1" noChangeShapeType="1"/>
          </p:cNvSpPr>
          <p:nvPr/>
        </p:nvSpPr>
        <p:spPr>
          <a:xfrm>
            <a:off x="0" y="0"/>
            <a:ext cx="3283527" cy="6858000"/>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192E8-E9B0-AF17-F20A-04B75B92F670}"/>
              </a:ext>
            </a:extLst>
          </p:cNvPr>
          <p:cNvSpPr txBox="1">
            <a:spLocks noGrp="1" noRot="1" noMove="1" noResize="1" noEditPoints="1" noAdjustHandles="1" noChangeArrowheads="1" noChangeShapeType="1"/>
          </p:cNvSpPr>
          <p:nvPr/>
        </p:nvSpPr>
        <p:spPr>
          <a:xfrm>
            <a:off x="862446" y="2722418"/>
            <a:ext cx="2057400" cy="757130"/>
          </a:xfrm>
          <a:prstGeom prst="rect">
            <a:avLst/>
          </a:prstGeom>
          <a:noFill/>
        </p:spPr>
        <p:txBody>
          <a:bodyPr wrap="square" rtlCol="0">
            <a:spAutoFit/>
          </a:bodyPr>
          <a:lstStyle/>
          <a:p>
            <a:pPr>
              <a:lnSpc>
                <a:spcPct val="90000"/>
              </a:lnSpc>
              <a:buClr>
                <a:srgbClr val="664790"/>
              </a:buClr>
              <a:buSzPts val="2200"/>
            </a:pPr>
            <a:r>
              <a:rPr lang="lv-LV" sz="2400" b="1" dirty="0">
                <a:solidFill>
                  <a:srgbClr val="664790"/>
                </a:solidFill>
                <a:latin typeface="Verdana" panose="020B0604030504040204" pitchFamily="34" charset="0"/>
                <a:ea typeface="Verdana" panose="020B0604030504040204" pitchFamily="34" charset="0"/>
                <a:sym typeface="Verdana"/>
              </a:rPr>
              <a:t>Galvenās darbības</a:t>
            </a:r>
            <a:endParaRPr lang="en-US" sz="2400" b="1" dirty="0">
              <a:solidFill>
                <a:srgbClr val="664790"/>
              </a:solidFill>
              <a:latin typeface="Verdana" panose="020B0604030504040204" pitchFamily="34" charset="0"/>
              <a:ea typeface="Verdana" panose="020B0604030504040204" pitchFamily="34" charset="0"/>
              <a:sym typeface="Verdana"/>
            </a:endParaRPr>
          </a:p>
        </p:txBody>
      </p:sp>
      <p:sp>
        <p:nvSpPr>
          <p:cNvPr id="6" name="Slide Number Placeholder 1">
            <a:extLst>
              <a:ext uri="{FF2B5EF4-FFF2-40B4-BE49-F238E27FC236}">
                <a16:creationId xmlns:a16="http://schemas.microsoft.com/office/drawing/2014/main" id="{15E30154-F204-73BA-6D2C-6A7608210177}"/>
              </a:ext>
            </a:extLst>
          </p:cNvPr>
          <p:cNvSpPr txBox="1">
            <a:spLocks/>
          </p:cNvSpPr>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9pPr>
          </a:lstStyle>
          <a:p>
            <a:fld id="{00000000-1234-1234-1234-123412341234}" type="slidenum">
              <a:rPr lang="lv-LV" smtClean="0"/>
              <a:pPr/>
              <a:t>11</a:t>
            </a:fld>
            <a:endParaRPr lang="lv-LV"/>
          </a:p>
        </p:txBody>
      </p:sp>
      <p:sp>
        <p:nvSpPr>
          <p:cNvPr id="8" name="TextBox 7">
            <a:extLst>
              <a:ext uri="{FF2B5EF4-FFF2-40B4-BE49-F238E27FC236}">
                <a16:creationId xmlns:a16="http://schemas.microsoft.com/office/drawing/2014/main" id="{3290E56A-EC57-6E0B-D425-286B7867CA6A}"/>
              </a:ext>
            </a:extLst>
          </p:cNvPr>
          <p:cNvSpPr txBox="1"/>
          <p:nvPr/>
        </p:nvSpPr>
        <p:spPr>
          <a:xfrm>
            <a:off x="5101934" y="561109"/>
            <a:ext cx="6816439" cy="523220"/>
          </a:xfrm>
          <a:prstGeom prst="rect">
            <a:avLst/>
          </a:prstGeom>
          <a:noFill/>
        </p:spPr>
        <p:txBody>
          <a:bodyPr wrap="square" rtlCol="0">
            <a:spAutoFit/>
          </a:bodyPr>
          <a:lstStyle/>
          <a:p>
            <a:r>
              <a:rPr lang="lv-LV" dirty="0">
                <a:solidFill>
                  <a:schemeClr val="accent3">
                    <a:lumMod val="75000"/>
                  </a:schemeClr>
                </a:solidFill>
                <a:latin typeface="Verdana" panose="020B0604030504040204" pitchFamily="34" charset="0"/>
                <a:ea typeface="Verdana" panose="020B0604030504040204" pitchFamily="34" charset="0"/>
              </a:rPr>
              <a:t>JAUNĀS ĒKAS BŪVNIECĪBA vai ESOŠĀS PĀRBŪVE VAI ATJAUNOŠANA</a:t>
            </a:r>
          </a:p>
          <a:p>
            <a:r>
              <a:rPr lang="lv-LV" dirty="0">
                <a:solidFill>
                  <a:schemeClr val="accent3">
                    <a:lumMod val="75000"/>
                  </a:schemeClr>
                </a:solidFill>
                <a:latin typeface="Verdana" panose="020B0604030504040204" pitchFamily="34" charset="0"/>
                <a:ea typeface="Verdana" panose="020B0604030504040204" pitchFamily="34" charset="0"/>
              </a:rPr>
              <a:t>(klases un citas telpas, gaiteņi un sanitārie mezgli, iekšējie inženiertīkli*)</a:t>
            </a:r>
            <a:endParaRPr lang="en-US" dirty="0">
              <a:solidFill>
                <a:schemeClr val="accent3">
                  <a:lumMod val="75000"/>
                </a:schemeClr>
              </a:solidFill>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91CE7E58-B913-FFAA-D7B5-4EDF267C138C}"/>
              </a:ext>
            </a:extLst>
          </p:cNvPr>
          <p:cNvSpPr txBox="1"/>
          <p:nvPr/>
        </p:nvSpPr>
        <p:spPr>
          <a:xfrm>
            <a:off x="5101934" y="2022984"/>
            <a:ext cx="6594763" cy="523220"/>
          </a:xfrm>
          <a:prstGeom prst="rect">
            <a:avLst/>
          </a:prstGeom>
          <a:noFill/>
        </p:spPr>
        <p:txBody>
          <a:bodyPr wrap="square">
            <a:spAutoFit/>
          </a:bodyPr>
          <a:lstStyle/>
          <a:p>
            <a:r>
              <a:rPr lang="lv-LV" dirty="0">
                <a:solidFill>
                  <a:schemeClr val="accent3">
                    <a:lumMod val="75000"/>
                  </a:schemeClr>
                </a:solidFill>
                <a:latin typeface="Verdana" panose="020B0604030504040204" pitchFamily="34" charset="0"/>
                <a:ea typeface="Verdana" panose="020B0604030504040204" pitchFamily="34" charset="0"/>
              </a:rPr>
              <a:t>ERGONOMISK</a:t>
            </a:r>
            <a:r>
              <a:rPr lang="en-US" dirty="0">
                <a:solidFill>
                  <a:schemeClr val="accent3">
                    <a:lumMod val="75000"/>
                  </a:schemeClr>
                </a:solidFill>
                <a:latin typeface="Verdana" panose="020B0604030504040204" pitchFamily="34" charset="0"/>
                <a:ea typeface="Verdana" panose="020B0604030504040204" pitchFamily="34" charset="0"/>
              </a:rPr>
              <a:t>A</a:t>
            </a:r>
            <a:r>
              <a:rPr lang="lv-LV" dirty="0">
                <a:solidFill>
                  <a:schemeClr val="accent3">
                    <a:lumMod val="75000"/>
                  </a:schemeClr>
                </a:solidFill>
                <a:latin typeface="Verdana" panose="020B0604030504040204" pitchFamily="34" charset="0"/>
                <a:ea typeface="Verdana" panose="020B0604030504040204" pitchFamily="34" charset="0"/>
              </a:rPr>
              <a:t>S MACĪBU VIDES IZVEIDE, tai skaitā mācību </a:t>
            </a:r>
            <a:r>
              <a:rPr lang="lv-LV" dirty="0" err="1">
                <a:solidFill>
                  <a:schemeClr val="accent3">
                    <a:lumMod val="75000"/>
                  </a:schemeClr>
                </a:solidFill>
                <a:latin typeface="Verdana" panose="020B0604030504040204" pitchFamily="34" charset="0"/>
                <a:ea typeface="Verdana" panose="020B0604030504040204" pitchFamily="34" charset="0"/>
              </a:rPr>
              <a:t>telp</a:t>
            </a:r>
            <a:r>
              <a:rPr lang="en-US" dirty="0">
                <a:solidFill>
                  <a:schemeClr val="accent3">
                    <a:lumMod val="75000"/>
                  </a:schemeClr>
                </a:solidFill>
                <a:latin typeface="Verdana" panose="020B0604030504040204" pitchFamily="34" charset="0"/>
                <a:ea typeface="Verdana" panose="020B0604030504040204" pitchFamily="34" charset="0"/>
              </a:rPr>
              <a:t>u</a:t>
            </a:r>
            <a:r>
              <a:rPr lang="lv-LV" dirty="0">
                <a:solidFill>
                  <a:schemeClr val="accent3">
                    <a:lumMod val="75000"/>
                  </a:schemeClr>
                </a:solidFill>
                <a:latin typeface="Verdana" panose="020B0604030504040204" pitchFamily="34" charset="0"/>
                <a:ea typeface="Verdana" panose="020B0604030504040204" pitchFamily="34" charset="0"/>
              </a:rPr>
              <a:t> aprīkojuma un mēbeļu iegāde, apgaismojuma modernizēšana</a:t>
            </a:r>
            <a:endParaRPr lang="en-US" dirty="0">
              <a:solidFill>
                <a:schemeClr val="accent3">
                  <a:lumMod val="75000"/>
                </a:schemeClr>
              </a:solidFill>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92C1C0DC-BEB7-FA96-96E8-93D6A2EDBE79}"/>
              </a:ext>
            </a:extLst>
          </p:cNvPr>
          <p:cNvSpPr txBox="1"/>
          <p:nvPr/>
        </p:nvSpPr>
        <p:spPr>
          <a:xfrm>
            <a:off x="5087649" y="3846611"/>
            <a:ext cx="6872288" cy="738664"/>
          </a:xfrm>
          <a:prstGeom prst="rect">
            <a:avLst/>
          </a:prstGeom>
          <a:noFill/>
        </p:spPr>
        <p:txBody>
          <a:bodyPr wrap="square">
            <a:spAutoFit/>
          </a:bodyPr>
          <a:lstStyle/>
          <a:p>
            <a:r>
              <a:rPr lang="lv-LV" dirty="0">
                <a:solidFill>
                  <a:schemeClr val="accent3">
                    <a:lumMod val="75000"/>
                  </a:schemeClr>
                </a:solidFill>
                <a:latin typeface="Verdana" panose="020B0604030504040204" pitchFamily="34" charset="0"/>
                <a:ea typeface="Verdana" panose="020B0604030504040204" pitchFamily="34" charset="0"/>
              </a:rPr>
              <a:t>IKT RISINĀJUMU IEVIEŠANA, tai skaitā bezvadu interneta un interneta </a:t>
            </a:r>
            <a:r>
              <a:rPr lang="lv-LV" dirty="0" err="1">
                <a:solidFill>
                  <a:schemeClr val="accent3">
                    <a:lumMod val="75000"/>
                  </a:schemeClr>
                </a:solidFill>
                <a:latin typeface="Verdana" panose="020B0604030504040204" pitchFamily="34" charset="0"/>
                <a:ea typeface="Verdana" panose="020B0604030504040204" pitchFamily="34" charset="0"/>
              </a:rPr>
              <a:t>pieslēguma</a:t>
            </a:r>
            <a:r>
              <a:rPr lang="lv-LV" dirty="0">
                <a:solidFill>
                  <a:schemeClr val="accent3">
                    <a:lumMod val="75000"/>
                  </a:schemeClr>
                </a:solidFill>
                <a:latin typeface="Verdana" panose="020B0604030504040204" pitchFamily="34" charset="0"/>
                <a:ea typeface="Verdana" panose="020B0604030504040204" pitchFamily="34" charset="0"/>
              </a:rPr>
              <a:t> izveide, mācību procesa nodrošināšanai nepieciešamā APRĪKOJUMA UN PROGRAMMATŪRAS IEGĀDE*</a:t>
            </a:r>
            <a:endParaRPr lang="en-US" dirty="0">
              <a:solidFill>
                <a:schemeClr val="accent3">
                  <a:lumMod val="75000"/>
                </a:schemeClr>
              </a:solidFill>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8E2C8087-E8E6-20EF-EFFC-F80DFC731697}"/>
              </a:ext>
            </a:extLst>
          </p:cNvPr>
          <p:cNvSpPr txBox="1"/>
          <p:nvPr/>
        </p:nvSpPr>
        <p:spPr>
          <a:xfrm>
            <a:off x="5107998" y="2744128"/>
            <a:ext cx="7187911" cy="954107"/>
          </a:xfrm>
          <a:prstGeom prst="rect">
            <a:avLst/>
          </a:prstGeom>
          <a:noFill/>
        </p:spPr>
        <p:txBody>
          <a:bodyPr wrap="square">
            <a:spAutoFit/>
          </a:bodyPr>
          <a:lstStyle/>
          <a:p>
            <a:pPr marL="0"/>
            <a:r>
              <a:rPr lang="lv-LV" dirty="0">
                <a:solidFill>
                  <a:schemeClr val="accent3">
                    <a:lumMod val="75000"/>
                  </a:schemeClr>
                </a:solidFill>
                <a:latin typeface="Verdana" panose="020B0604030504040204" pitchFamily="34" charset="0"/>
                <a:ea typeface="Verdana" panose="020B0604030504040204" pitchFamily="34" charset="0"/>
              </a:rPr>
              <a:t>DABASZINĀTŅU   (</a:t>
            </a:r>
            <a:r>
              <a:rPr lang="lv-LV" dirty="0" err="1">
                <a:solidFill>
                  <a:schemeClr val="accent3">
                    <a:lumMod val="75000"/>
                  </a:schemeClr>
                </a:solidFill>
                <a:latin typeface="Verdana" panose="020B0604030504040204" pitchFamily="34" charset="0"/>
                <a:ea typeface="Verdana" panose="020B0604030504040204" pitchFamily="34" charset="0"/>
              </a:rPr>
              <a:t>dabaszinības</a:t>
            </a:r>
            <a:r>
              <a:rPr lang="lv-LV" dirty="0">
                <a:solidFill>
                  <a:schemeClr val="accent3">
                    <a:lumMod val="75000"/>
                  </a:schemeClr>
                </a:solidFill>
                <a:latin typeface="Verdana" panose="020B0604030504040204" pitchFamily="34" charset="0"/>
                <a:ea typeface="Verdana" panose="020B0604030504040204" pitchFamily="34" charset="0"/>
              </a:rPr>
              <a:t> (1. -6. klasei), ķīmijas, bioloģijas, fizikas, dizains un tehnoloģijas, inženierzinības, ģeogrāfija) un MATEMĀTIKAS KABINETU (tai skaitā praktisko darbu telpu) IZVEIDE VAI PILNVEIDE </a:t>
            </a:r>
            <a:r>
              <a:rPr lang="it-IT" dirty="0">
                <a:solidFill>
                  <a:schemeClr val="accent3">
                    <a:lumMod val="75000"/>
                  </a:schemeClr>
                </a:solidFill>
                <a:latin typeface="Verdana" panose="020B0604030504040204" pitchFamily="34" charset="0"/>
                <a:ea typeface="Verdana" panose="020B0604030504040204" pitchFamily="34" charset="0"/>
              </a:rPr>
              <a:t>un šo kabinetu </a:t>
            </a:r>
            <a:r>
              <a:rPr lang="lv-LV" dirty="0">
                <a:solidFill>
                  <a:schemeClr val="accent3">
                    <a:lumMod val="75000"/>
                  </a:schemeClr>
                </a:solidFill>
                <a:latin typeface="Verdana" panose="020B0604030504040204" pitchFamily="34" charset="0"/>
                <a:ea typeface="Verdana" panose="020B0604030504040204" pitchFamily="34" charset="0"/>
              </a:rPr>
              <a:t>APRĪKOJUMA UN INVENTĀRA IEGĀDE*</a:t>
            </a:r>
            <a:endParaRPr lang="en-US" dirty="0">
              <a:solidFill>
                <a:schemeClr val="accent3">
                  <a:lumMod val="75000"/>
                </a:schemeClr>
              </a:solidFill>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9DA691C1-4AB8-F9A5-805D-2E5DA71392B4}"/>
              </a:ext>
            </a:extLst>
          </p:cNvPr>
          <p:cNvSpPr txBox="1"/>
          <p:nvPr/>
        </p:nvSpPr>
        <p:spPr>
          <a:xfrm>
            <a:off x="5104531" y="1154320"/>
            <a:ext cx="6585241" cy="523220"/>
          </a:xfrm>
          <a:prstGeom prst="rect">
            <a:avLst/>
          </a:prstGeom>
          <a:noFill/>
        </p:spPr>
        <p:txBody>
          <a:bodyPr wrap="square">
            <a:spAutoFit/>
          </a:bodyPr>
          <a:lstStyle/>
          <a:p>
            <a:r>
              <a:rPr lang="lv-LV" dirty="0">
                <a:solidFill>
                  <a:schemeClr val="accent3">
                    <a:lumMod val="75000"/>
                  </a:schemeClr>
                </a:solidFill>
                <a:latin typeface="Verdana" panose="020B0604030504040204" pitchFamily="34" charset="0"/>
                <a:ea typeface="Verdana" panose="020B0604030504040204" pitchFamily="34" charset="0"/>
              </a:rPr>
              <a:t>DIENESTA VIESNĪCAS būvniecība, pārbūve un atjaunošana un tās darbības nodrošināšanas nepieciešamā aprīkojuma un mēbeļu iegāde*</a:t>
            </a:r>
            <a:endParaRPr lang="en-US" dirty="0">
              <a:solidFill>
                <a:schemeClr val="accent3">
                  <a:lumMod val="75000"/>
                </a:schemeClr>
              </a:solidFill>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2E06EE65-0622-396C-1BE2-5DA44A4AF0A9}"/>
              </a:ext>
            </a:extLst>
          </p:cNvPr>
          <p:cNvSpPr txBox="1"/>
          <p:nvPr/>
        </p:nvSpPr>
        <p:spPr>
          <a:xfrm>
            <a:off x="5101936" y="4821383"/>
            <a:ext cx="7013863" cy="954107"/>
          </a:xfrm>
          <a:prstGeom prst="rect">
            <a:avLst/>
          </a:prstGeom>
          <a:noFill/>
        </p:spPr>
        <p:txBody>
          <a:bodyPr wrap="square">
            <a:spAutoFit/>
          </a:bodyPr>
          <a:lstStyle/>
          <a:p>
            <a:r>
              <a:rPr lang="lv-LV" dirty="0">
                <a:solidFill>
                  <a:schemeClr val="accent3">
                    <a:lumMod val="75000"/>
                  </a:schemeClr>
                </a:solidFill>
                <a:latin typeface="Verdana" panose="020B0604030504040204" pitchFamily="34" charset="0"/>
                <a:ea typeface="Verdana" panose="020B0604030504040204" pitchFamily="34" charset="0"/>
              </a:rPr>
              <a:t>SPORTA ZĀLES UN SPORTA LAUKUMA, tai skaitā </a:t>
            </a:r>
            <a:r>
              <a:rPr lang="lv-LV" dirty="0" err="1">
                <a:solidFill>
                  <a:schemeClr val="accent3">
                    <a:lumMod val="75000"/>
                  </a:schemeClr>
                </a:solidFill>
                <a:latin typeface="Verdana" panose="020B0604030504040204" pitchFamily="34" charset="0"/>
                <a:ea typeface="Verdana" panose="020B0604030504040204" pitchFamily="34" charset="0"/>
              </a:rPr>
              <a:t>ārtelpu</a:t>
            </a:r>
            <a:r>
              <a:rPr lang="lv-LV" dirty="0">
                <a:solidFill>
                  <a:schemeClr val="accent3">
                    <a:lumMod val="75000"/>
                  </a:schemeClr>
                </a:solidFill>
                <a:latin typeface="Verdana" panose="020B0604030504040204" pitchFamily="34" charset="0"/>
                <a:ea typeface="Verdana" panose="020B0604030504040204" pitchFamily="34" charset="0"/>
              </a:rPr>
              <a:t> aktivitāšu sporta laukuma, PĀRBŪVE UN ATJAUNOŠANA un mācību priekšmeta "Sports un veselība" nodrošināšanai nepieciešamā APRĪKOJUMA UN INVENTĀRA IEGĀDE*</a:t>
            </a:r>
            <a:endParaRPr lang="en-US" dirty="0">
              <a:solidFill>
                <a:schemeClr val="accent3">
                  <a:lumMod val="75000"/>
                </a:schemeClr>
              </a:solidFill>
              <a:latin typeface="Verdana" panose="020B0604030504040204" pitchFamily="34" charset="0"/>
              <a:ea typeface="Verdana" panose="020B0604030504040204" pitchFamily="34" charset="0"/>
            </a:endParaRPr>
          </a:p>
        </p:txBody>
      </p:sp>
      <p:sp>
        <p:nvSpPr>
          <p:cNvPr id="14" name="TextBox 13">
            <a:extLst>
              <a:ext uri="{FF2B5EF4-FFF2-40B4-BE49-F238E27FC236}">
                <a16:creationId xmlns:a16="http://schemas.microsoft.com/office/drawing/2014/main" id="{8632EF67-E3DB-55E9-501D-40F0F6478E17}"/>
              </a:ext>
            </a:extLst>
          </p:cNvPr>
          <p:cNvSpPr txBox="1"/>
          <p:nvPr/>
        </p:nvSpPr>
        <p:spPr>
          <a:xfrm>
            <a:off x="5094142" y="5798403"/>
            <a:ext cx="6491721" cy="523220"/>
          </a:xfrm>
          <a:prstGeom prst="rect">
            <a:avLst/>
          </a:prstGeom>
          <a:noFill/>
        </p:spPr>
        <p:txBody>
          <a:bodyPr wrap="square">
            <a:spAutoFit/>
          </a:bodyPr>
          <a:lstStyle/>
          <a:p>
            <a:r>
              <a:rPr lang="lv-LV" dirty="0">
                <a:solidFill>
                  <a:schemeClr val="accent3">
                    <a:lumMod val="75000"/>
                  </a:schemeClr>
                </a:solidFill>
                <a:latin typeface="Verdana" panose="020B0604030504040204" pitchFamily="34" charset="0"/>
                <a:ea typeface="Verdana" panose="020B0604030504040204" pitchFamily="34" charset="0"/>
              </a:rPr>
              <a:t>TERITORIJAS LABIEKĀRTOŠANA UN DROŠĪBAS NODROŠINĀŠANA, tai skaitā attiecīgo elementu iegāde un uzstādīšana*</a:t>
            </a:r>
            <a:endParaRPr lang="en-US" dirty="0">
              <a:solidFill>
                <a:schemeClr val="accent3">
                  <a:lumMod val="75000"/>
                </a:schemeClr>
              </a:solidFill>
              <a:latin typeface="Verdana" panose="020B060403050404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D3FFFF39-81D8-2B29-FAB9-985C764792F0}"/>
              </a:ext>
            </a:extLst>
          </p:cNvPr>
          <p:cNvSpPr txBox="1"/>
          <p:nvPr/>
        </p:nvSpPr>
        <p:spPr>
          <a:xfrm>
            <a:off x="228600" y="6141027"/>
            <a:ext cx="3335482" cy="523220"/>
          </a:xfrm>
          <a:prstGeom prst="rect">
            <a:avLst/>
          </a:prstGeom>
          <a:noFill/>
        </p:spPr>
        <p:txBody>
          <a:bodyPr wrap="square" rtlCol="0">
            <a:spAutoFit/>
          </a:bodyPr>
          <a:lstStyle/>
          <a:p>
            <a:r>
              <a:rPr lang="lv-LV" dirty="0">
                <a:solidFill>
                  <a:schemeClr val="accent3">
                    <a:lumMod val="75000"/>
                  </a:schemeClr>
                </a:solidFill>
                <a:latin typeface="Verdana" panose="020B0604030504040204" pitchFamily="34" charset="0"/>
                <a:ea typeface="Verdana" panose="020B0604030504040204" pitchFamily="34" charset="0"/>
              </a:rPr>
              <a:t>*MK noteikumos ir noteikts izmaksu apmēra ierobežojums</a:t>
            </a:r>
            <a:endParaRPr lang="en-US" dirty="0">
              <a:solidFill>
                <a:schemeClr val="accent3">
                  <a:lumMod val="75000"/>
                </a:schemeClr>
              </a:solidFill>
              <a:latin typeface="Verdana" panose="020B0604030504040204" pitchFamily="34" charset="0"/>
              <a:ea typeface="Verdana" panose="020B0604030504040204" pitchFamily="34" charset="0"/>
            </a:endParaRPr>
          </a:p>
        </p:txBody>
      </p:sp>
      <p:pic>
        <p:nvPicPr>
          <p:cNvPr id="17" name="Graphic 16" descr="Sleep with solid fill">
            <a:extLst>
              <a:ext uri="{FF2B5EF4-FFF2-40B4-BE49-F238E27FC236}">
                <a16:creationId xmlns:a16="http://schemas.microsoft.com/office/drawing/2014/main" id="{FDCEDF45-CB14-4024-B087-70607E5BF4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3847309" y="1066797"/>
            <a:ext cx="766255" cy="766255"/>
          </a:xfrm>
          <a:prstGeom prst="rect">
            <a:avLst/>
          </a:prstGeom>
        </p:spPr>
      </p:pic>
      <p:pic>
        <p:nvPicPr>
          <p:cNvPr id="21" name="Graphic 20" descr="Internet with solid fill">
            <a:extLst>
              <a:ext uri="{FF2B5EF4-FFF2-40B4-BE49-F238E27FC236}">
                <a16:creationId xmlns:a16="http://schemas.microsoft.com/office/drawing/2014/main" id="{01A6D948-6F0E-DA60-A6D2-54305E53DA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825190" y="3813463"/>
            <a:ext cx="806207" cy="806207"/>
          </a:xfrm>
          <a:prstGeom prst="rect">
            <a:avLst/>
          </a:prstGeom>
        </p:spPr>
      </p:pic>
      <p:pic>
        <p:nvPicPr>
          <p:cNvPr id="23" name="Graphic 22" descr="Sports Field with solid fill">
            <a:extLst>
              <a:ext uri="{FF2B5EF4-FFF2-40B4-BE49-F238E27FC236}">
                <a16:creationId xmlns:a16="http://schemas.microsoft.com/office/drawing/2014/main" id="{08C77F83-0542-A9E7-0DE7-15A574E74E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3798545" y="4708418"/>
            <a:ext cx="806207" cy="806207"/>
          </a:xfrm>
          <a:prstGeom prst="rect">
            <a:avLst/>
          </a:prstGeom>
        </p:spPr>
      </p:pic>
      <p:pic>
        <p:nvPicPr>
          <p:cNvPr id="25" name="Graphic 24" descr="Schoolhouse with solid fill">
            <a:extLst>
              <a:ext uri="{FF2B5EF4-FFF2-40B4-BE49-F238E27FC236}">
                <a16:creationId xmlns:a16="http://schemas.microsoft.com/office/drawing/2014/main" id="{8D46257B-B789-5262-B820-B0DC2446C6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3823854" y="359155"/>
            <a:ext cx="806207" cy="806207"/>
          </a:xfrm>
          <a:prstGeom prst="rect">
            <a:avLst/>
          </a:prstGeom>
        </p:spPr>
      </p:pic>
      <p:pic>
        <p:nvPicPr>
          <p:cNvPr id="27" name="Graphic 26" descr="Classroom with solid fill">
            <a:extLst>
              <a:ext uri="{FF2B5EF4-FFF2-40B4-BE49-F238E27FC236}">
                <a16:creationId xmlns:a16="http://schemas.microsoft.com/office/drawing/2014/main" id="{E1DDFC74-6922-7739-4661-8462BDE9629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3838771" y="2016078"/>
            <a:ext cx="618929" cy="618929"/>
          </a:xfrm>
          <a:prstGeom prst="rect">
            <a:avLst/>
          </a:prstGeom>
        </p:spPr>
      </p:pic>
      <p:pic>
        <p:nvPicPr>
          <p:cNvPr id="31" name="Graphic 30" descr="Test tubes with solid fill">
            <a:extLst>
              <a:ext uri="{FF2B5EF4-FFF2-40B4-BE49-F238E27FC236}">
                <a16:creationId xmlns:a16="http://schemas.microsoft.com/office/drawing/2014/main" id="{9909AAF2-E817-5F5C-0ACA-EAE08A65077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59554" y="2856694"/>
            <a:ext cx="702055" cy="702055"/>
          </a:xfrm>
          <a:prstGeom prst="rect">
            <a:avLst/>
          </a:prstGeom>
        </p:spPr>
      </p:pic>
      <p:pic>
        <p:nvPicPr>
          <p:cNvPr id="35" name="Graphic 34" descr="Park scene with solid fill">
            <a:extLst>
              <a:ext uri="{FF2B5EF4-FFF2-40B4-BE49-F238E27FC236}">
                <a16:creationId xmlns:a16="http://schemas.microsoft.com/office/drawing/2014/main" id="{71C0C4D2-0B43-A4C3-AB5D-85D1F0344C0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33529" y="5486401"/>
            <a:ext cx="886144" cy="886144"/>
          </a:xfrm>
          <a:prstGeom prst="rect">
            <a:avLst/>
          </a:prstGeom>
        </p:spPr>
      </p:pic>
    </p:spTree>
    <p:extLst>
      <p:ext uri="{BB962C8B-B14F-4D97-AF65-F5344CB8AC3E}">
        <p14:creationId xmlns:p14="http://schemas.microsoft.com/office/powerpoint/2010/main" val="95418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B7812EF-4E69-E0B1-74D2-C983DE96C17A}"/>
              </a:ext>
            </a:extLst>
          </p:cNvPr>
          <p:cNvCxnSpPr>
            <a:cxnSpLocks/>
          </p:cNvCxnSpPr>
          <p:nvPr/>
        </p:nvCxnSpPr>
        <p:spPr>
          <a:xfrm>
            <a:off x="1413164" y="2483427"/>
            <a:ext cx="0" cy="19327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E25634A-B733-283E-9C1B-1CF1905874E3}"/>
              </a:ext>
            </a:extLst>
          </p:cNvPr>
          <p:cNvCxnSpPr>
            <a:cxnSpLocks/>
          </p:cNvCxnSpPr>
          <p:nvPr/>
        </p:nvCxnSpPr>
        <p:spPr>
          <a:xfrm>
            <a:off x="7041574" y="4405745"/>
            <a:ext cx="0" cy="1818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8A9CBC-C24E-BB32-BF9D-3091925A8488}"/>
              </a:ext>
            </a:extLst>
          </p:cNvPr>
          <p:cNvCxnSpPr>
            <a:cxnSpLocks/>
          </p:cNvCxnSpPr>
          <p:nvPr/>
        </p:nvCxnSpPr>
        <p:spPr>
          <a:xfrm>
            <a:off x="9355281" y="2462645"/>
            <a:ext cx="0" cy="19327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B52D2C4-BDBF-9E8F-5124-42762367F064}"/>
              </a:ext>
            </a:extLst>
          </p:cNvPr>
          <p:cNvCxnSpPr>
            <a:cxnSpLocks/>
          </p:cNvCxnSpPr>
          <p:nvPr/>
        </p:nvCxnSpPr>
        <p:spPr>
          <a:xfrm>
            <a:off x="976745" y="4405746"/>
            <a:ext cx="10775373"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 name="Scroll: Vertical 1">
            <a:extLst>
              <a:ext uri="{FF2B5EF4-FFF2-40B4-BE49-F238E27FC236}">
                <a16:creationId xmlns:a16="http://schemas.microsoft.com/office/drawing/2014/main" id="{FE13211E-A48A-7A30-9E1A-90826757AEBC}"/>
              </a:ext>
            </a:extLst>
          </p:cNvPr>
          <p:cNvSpPr>
            <a:spLocks noGrp="1" noRot="1" noMove="1" noResize="1" noEditPoints="1" noAdjustHandles="1" noChangeArrowheads="1" noChangeShapeType="1"/>
          </p:cNvSpPr>
          <p:nvPr/>
        </p:nvSpPr>
        <p:spPr>
          <a:xfrm>
            <a:off x="6858000" y="4270664"/>
            <a:ext cx="2701636" cy="2057400"/>
          </a:xfrm>
          <a:prstGeom prst="verticalScroll">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69C71B1-D003-ACA7-7BA4-184F4DA43A48}"/>
              </a:ext>
            </a:extLst>
          </p:cNvPr>
          <p:cNvSpPr>
            <a:spLocks noGrp="1"/>
          </p:cNvSpPr>
          <p:nvPr>
            <p:ph type="sldNum" idx="12"/>
          </p:nvPr>
        </p:nvSpPr>
        <p:spPr>
          <a:xfrm>
            <a:off x="616775" y="6566070"/>
            <a:ext cx="391296" cy="291513"/>
          </a:xfrm>
        </p:spPr>
        <p:txBody>
          <a:bodyPr wrap="square" anchor="ctr">
            <a:normAutofit/>
          </a:bodyPr>
          <a:lstStyle/>
          <a:p>
            <a:pPr>
              <a:spcAft>
                <a:spcPts val="600"/>
              </a:spcAft>
            </a:pPr>
            <a:fld id="{00000000-1234-1234-1234-123412341234}" type="slidenum">
              <a:rPr lang="lv-LV" smtClean="0"/>
              <a:pPr>
                <a:spcAft>
                  <a:spcPts val="600"/>
                </a:spcAft>
              </a:pPr>
              <a:t>12</a:t>
            </a:fld>
            <a:endParaRPr lang="lv-LV"/>
          </a:p>
        </p:txBody>
      </p:sp>
      <p:sp>
        <p:nvSpPr>
          <p:cNvPr id="9" name="Title 2">
            <a:extLst>
              <a:ext uri="{FF2B5EF4-FFF2-40B4-BE49-F238E27FC236}">
                <a16:creationId xmlns:a16="http://schemas.microsoft.com/office/drawing/2014/main" id="{39FFD62C-90D1-F06E-313B-4824F2484E75}"/>
              </a:ext>
            </a:extLst>
          </p:cNvPr>
          <p:cNvSpPr>
            <a:spLocks noGrp="1"/>
          </p:cNvSpPr>
          <p:nvPr>
            <p:ph type="title"/>
          </p:nvPr>
        </p:nvSpPr>
        <p:spPr>
          <a:xfrm>
            <a:off x="616775" y="257547"/>
            <a:ext cx="5723068" cy="1142815"/>
          </a:xfrm>
        </p:spPr>
        <p:txBody>
          <a:bodyPr/>
          <a:lstStyle/>
          <a:p>
            <a:r>
              <a:rPr lang="lv-LV" sz="2000" dirty="0"/>
              <a:t>Ieviešanas laika grafiks</a:t>
            </a:r>
            <a:endParaRPr lang="en-US" sz="2000" dirty="0"/>
          </a:p>
        </p:txBody>
      </p:sp>
      <p:cxnSp>
        <p:nvCxnSpPr>
          <p:cNvPr id="14" name="Straight Connector 13">
            <a:extLst>
              <a:ext uri="{FF2B5EF4-FFF2-40B4-BE49-F238E27FC236}">
                <a16:creationId xmlns:a16="http://schemas.microsoft.com/office/drawing/2014/main" id="{C253E7E7-9D5F-138C-9BCB-346C9C0FF43A}"/>
              </a:ext>
            </a:extLst>
          </p:cNvPr>
          <p:cNvCxnSpPr>
            <a:cxnSpLocks/>
          </p:cNvCxnSpPr>
          <p:nvPr/>
        </p:nvCxnSpPr>
        <p:spPr>
          <a:xfrm>
            <a:off x="10470572" y="4381500"/>
            <a:ext cx="0" cy="185304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4228FA-B1E6-BE2C-81C3-1963841261D0}"/>
              </a:ext>
            </a:extLst>
          </p:cNvPr>
          <p:cNvCxnSpPr>
            <a:cxnSpLocks/>
          </p:cNvCxnSpPr>
          <p:nvPr/>
        </p:nvCxnSpPr>
        <p:spPr>
          <a:xfrm>
            <a:off x="5607628" y="2462645"/>
            <a:ext cx="0" cy="19327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0B98B9-3F14-2300-4C62-3868DFF8F43F}"/>
              </a:ext>
            </a:extLst>
          </p:cNvPr>
          <p:cNvCxnSpPr>
            <a:cxnSpLocks/>
          </p:cNvCxnSpPr>
          <p:nvPr/>
        </p:nvCxnSpPr>
        <p:spPr>
          <a:xfrm>
            <a:off x="3283527" y="4353792"/>
            <a:ext cx="0" cy="19015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240DFEF-0E9A-2C65-9AE6-6C1B1D336170}"/>
              </a:ext>
            </a:extLst>
          </p:cNvPr>
          <p:cNvSpPr txBox="1"/>
          <p:nvPr/>
        </p:nvSpPr>
        <p:spPr>
          <a:xfrm>
            <a:off x="6494318" y="6598584"/>
            <a:ext cx="1226127" cy="307777"/>
          </a:xfrm>
          <a:prstGeom prst="rect">
            <a:avLst/>
          </a:prstGeom>
          <a:noFill/>
        </p:spPr>
        <p:txBody>
          <a:bodyPr wrap="square" rtlCol="0">
            <a:spAutoFit/>
          </a:bodyPr>
          <a:lstStyle/>
          <a:p>
            <a:r>
              <a:rPr lang="lv-LV" b="1" dirty="0">
                <a:solidFill>
                  <a:schemeClr val="accent3">
                    <a:lumMod val="75000"/>
                  </a:schemeClr>
                </a:solidFill>
                <a:latin typeface="Aptos" panose="020B0004020202020204" pitchFamily="34" charset="0"/>
              </a:rPr>
              <a:t>FEBRUĀRIS</a:t>
            </a:r>
            <a:endParaRPr lang="en-US" b="1" dirty="0">
              <a:solidFill>
                <a:schemeClr val="accent3">
                  <a:lumMod val="75000"/>
                </a:schemeClr>
              </a:solidFill>
              <a:latin typeface="Aptos" panose="020B0004020202020204" pitchFamily="34" charset="0"/>
            </a:endParaRPr>
          </a:p>
        </p:txBody>
      </p:sp>
      <p:sp>
        <p:nvSpPr>
          <p:cNvPr id="21" name="TextBox 20">
            <a:extLst>
              <a:ext uri="{FF2B5EF4-FFF2-40B4-BE49-F238E27FC236}">
                <a16:creationId xmlns:a16="http://schemas.microsoft.com/office/drawing/2014/main" id="{48A3A142-C488-0AD5-57F4-12C2A0217769}"/>
              </a:ext>
            </a:extLst>
          </p:cNvPr>
          <p:cNvSpPr txBox="1"/>
          <p:nvPr/>
        </p:nvSpPr>
        <p:spPr>
          <a:xfrm>
            <a:off x="900545" y="2168237"/>
            <a:ext cx="1080655" cy="307777"/>
          </a:xfrm>
          <a:prstGeom prst="rect">
            <a:avLst/>
          </a:prstGeom>
          <a:noFill/>
        </p:spPr>
        <p:txBody>
          <a:bodyPr wrap="square" rtlCol="0">
            <a:spAutoFit/>
          </a:bodyPr>
          <a:lstStyle/>
          <a:p>
            <a:r>
              <a:rPr lang="lv-LV" b="1" dirty="0">
                <a:solidFill>
                  <a:schemeClr val="accent3">
                    <a:lumMod val="75000"/>
                  </a:schemeClr>
                </a:solidFill>
                <a:latin typeface="Aptos" panose="020B0004020202020204" pitchFamily="34" charset="0"/>
              </a:rPr>
              <a:t>NOVEMBIS</a:t>
            </a:r>
            <a:endParaRPr lang="en-US" b="1" dirty="0">
              <a:solidFill>
                <a:schemeClr val="accent3">
                  <a:lumMod val="75000"/>
                </a:schemeClr>
              </a:solidFill>
              <a:latin typeface="Aptos" panose="020B0004020202020204" pitchFamily="34" charset="0"/>
            </a:endParaRPr>
          </a:p>
        </p:txBody>
      </p:sp>
      <p:sp>
        <p:nvSpPr>
          <p:cNvPr id="22" name="TextBox 21">
            <a:extLst>
              <a:ext uri="{FF2B5EF4-FFF2-40B4-BE49-F238E27FC236}">
                <a16:creationId xmlns:a16="http://schemas.microsoft.com/office/drawing/2014/main" id="{828C019B-0CFC-6989-6865-6DB713D94244}"/>
              </a:ext>
            </a:extLst>
          </p:cNvPr>
          <p:cNvSpPr txBox="1"/>
          <p:nvPr/>
        </p:nvSpPr>
        <p:spPr>
          <a:xfrm>
            <a:off x="2563090" y="6598585"/>
            <a:ext cx="1191491" cy="307777"/>
          </a:xfrm>
          <a:prstGeom prst="rect">
            <a:avLst/>
          </a:prstGeom>
          <a:noFill/>
        </p:spPr>
        <p:txBody>
          <a:bodyPr wrap="square" rtlCol="0">
            <a:spAutoFit/>
          </a:bodyPr>
          <a:lstStyle/>
          <a:p>
            <a:r>
              <a:rPr lang="lv-LV" b="1" dirty="0">
                <a:solidFill>
                  <a:schemeClr val="accent3">
                    <a:lumMod val="75000"/>
                  </a:schemeClr>
                </a:solidFill>
                <a:latin typeface="Aptos" panose="020B0004020202020204" pitchFamily="34" charset="0"/>
              </a:rPr>
              <a:t>DECEMBRIS</a:t>
            </a:r>
            <a:endParaRPr lang="en-US" b="1" dirty="0">
              <a:solidFill>
                <a:schemeClr val="accent3">
                  <a:lumMod val="75000"/>
                </a:schemeClr>
              </a:solidFill>
              <a:latin typeface="Aptos" panose="020B0004020202020204" pitchFamily="34" charset="0"/>
            </a:endParaRPr>
          </a:p>
        </p:txBody>
      </p:sp>
      <p:sp>
        <p:nvSpPr>
          <p:cNvPr id="23" name="TextBox 22">
            <a:extLst>
              <a:ext uri="{FF2B5EF4-FFF2-40B4-BE49-F238E27FC236}">
                <a16:creationId xmlns:a16="http://schemas.microsoft.com/office/drawing/2014/main" id="{332B06D2-9F3A-40F8-3D09-578F91DEAE40}"/>
              </a:ext>
            </a:extLst>
          </p:cNvPr>
          <p:cNvSpPr txBox="1"/>
          <p:nvPr/>
        </p:nvSpPr>
        <p:spPr>
          <a:xfrm>
            <a:off x="5112327" y="2171700"/>
            <a:ext cx="1080655" cy="307777"/>
          </a:xfrm>
          <a:prstGeom prst="rect">
            <a:avLst/>
          </a:prstGeom>
          <a:noFill/>
        </p:spPr>
        <p:txBody>
          <a:bodyPr wrap="square" rtlCol="0">
            <a:spAutoFit/>
          </a:bodyPr>
          <a:lstStyle/>
          <a:p>
            <a:r>
              <a:rPr lang="lv-LV" b="1" dirty="0">
                <a:solidFill>
                  <a:schemeClr val="accent3">
                    <a:lumMod val="75000"/>
                  </a:schemeClr>
                </a:solidFill>
                <a:latin typeface="Aptos" panose="020B0004020202020204" pitchFamily="34" charset="0"/>
              </a:rPr>
              <a:t>JANVĀRIS</a:t>
            </a:r>
            <a:endParaRPr lang="en-US" b="1" dirty="0">
              <a:solidFill>
                <a:schemeClr val="accent3">
                  <a:lumMod val="75000"/>
                </a:schemeClr>
              </a:solidFill>
              <a:latin typeface="Aptos" panose="020B0004020202020204" pitchFamily="34" charset="0"/>
            </a:endParaRPr>
          </a:p>
        </p:txBody>
      </p:sp>
      <p:sp>
        <p:nvSpPr>
          <p:cNvPr id="24" name="TextBox 23">
            <a:extLst>
              <a:ext uri="{FF2B5EF4-FFF2-40B4-BE49-F238E27FC236}">
                <a16:creationId xmlns:a16="http://schemas.microsoft.com/office/drawing/2014/main" id="{B1184F4D-0CD1-3FAA-560C-48C2851862D2}"/>
              </a:ext>
            </a:extLst>
          </p:cNvPr>
          <p:cNvSpPr txBox="1"/>
          <p:nvPr/>
        </p:nvSpPr>
        <p:spPr>
          <a:xfrm>
            <a:off x="8506691" y="2095501"/>
            <a:ext cx="2601191" cy="307777"/>
          </a:xfrm>
          <a:prstGeom prst="rect">
            <a:avLst/>
          </a:prstGeom>
          <a:noFill/>
        </p:spPr>
        <p:txBody>
          <a:bodyPr wrap="square" rtlCol="0">
            <a:spAutoFit/>
          </a:bodyPr>
          <a:lstStyle/>
          <a:p>
            <a:r>
              <a:rPr lang="lv-LV" b="1" dirty="0">
                <a:solidFill>
                  <a:schemeClr val="accent3">
                    <a:lumMod val="75000"/>
                  </a:schemeClr>
                </a:solidFill>
                <a:latin typeface="Aptos" panose="020B0004020202020204" pitchFamily="34" charset="0"/>
              </a:rPr>
              <a:t>APRĪLIS - JŪNIJS</a:t>
            </a:r>
            <a:endParaRPr lang="en-US" sz="1200" b="1" dirty="0">
              <a:solidFill>
                <a:schemeClr val="accent3">
                  <a:lumMod val="75000"/>
                </a:schemeClr>
              </a:solidFill>
              <a:latin typeface="Aptos" panose="020B0004020202020204" pitchFamily="34" charset="0"/>
            </a:endParaRPr>
          </a:p>
        </p:txBody>
      </p:sp>
      <p:sp>
        <p:nvSpPr>
          <p:cNvPr id="25" name="TextBox 24">
            <a:extLst>
              <a:ext uri="{FF2B5EF4-FFF2-40B4-BE49-F238E27FC236}">
                <a16:creationId xmlns:a16="http://schemas.microsoft.com/office/drawing/2014/main" id="{15F62021-D46A-1AC4-C243-282F8AB291E1}"/>
              </a:ext>
            </a:extLst>
          </p:cNvPr>
          <p:cNvSpPr txBox="1"/>
          <p:nvPr/>
        </p:nvSpPr>
        <p:spPr>
          <a:xfrm>
            <a:off x="10183091" y="6596600"/>
            <a:ext cx="1080655" cy="307777"/>
          </a:xfrm>
          <a:prstGeom prst="rect">
            <a:avLst/>
          </a:prstGeom>
          <a:noFill/>
        </p:spPr>
        <p:txBody>
          <a:bodyPr wrap="square" rtlCol="0">
            <a:spAutoFit/>
          </a:bodyPr>
          <a:lstStyle/>
          <a:p>
            <a:r>
              <a:rPr lang="lv-LV" b="1" dirty="0">
                <a:solidFill>
                  <a:schemeClr val="accent3">
                    <a:lumMod val="75000"/>
                  </a:schemeClr>
                </a:solidFill>
                <a:latin typeface="Aptos" panose="020B0004020202020204" pitchFamily="34" charset="0"/>
              </a:rPr>
              <a:t>JŪLIJS</a:t>
            </a:r>
            <a:endParaRPr lang="en-US" b="1" dirty="0">
              <a:solidFill>
                <a:schemeClr val="accent3">
                  <a:lumMod val="75000"/>
                </a:schemeClr>
              </a:solidFill>
              <a:latin typeface="Aptos" panose="020B0004020202020204" pitchFamily="34" charset="0"/>
            </a:endParaRPr>
          </a:p>
        </p:txBody>
      </p:sp>
      <p:sp>
        <p:nvSpPr>
          <p:cNvPr id="26" name="TextBox 25">
            <a:extLst>
              <a:ext uri="{FF2B5EF4-FFF2-40B4-BE49-F238E27FC236}">
                <a16:creationId xmlns:a16="http://schemas.microsoft.com/office/drawing/2014/main" id="{5F5E27C5-54A1-DF11-7BB8-4A2EACC47156}"/>
              </a:ext>
            </a:extLst>
          </p:cNvPr>
          <p:cNvSpPr txBox="1"/>
          <p:nvPr/>
        </p:nvSpPr>
        <p:spPr>
          <a:xfrm>
            <a:off x="228599" y="4083627"/>
            <a:ext cx="1080655" cy="307777"/>
          </a:xfrm>
          <a:prstGeom prst="rect">
            <a:avLst/>
          </a:prstGeom>
          <a:noFill/>
        </p:spPr>
        <p:txBody>
          <a:bodyPr wrap="square" rtlCol="0">
            <a:spAutoFit/>
          </a:bodyPr>
          <a:lstStyle/>
          <a:p>
            <a:r>
              <a:rPr lang="lv-LV" dirty="0">
                <a:solidFill>
                  <a:schemeClr val="accent3">
                    <a:lumMod val="75000"/>
                  </a:schemeClr>
                </a:solidFill>
                <a:latin typeface="Aptos" panose="020B0004020202020204" pitchFamily="34" charset="0"/>
              </a:rPr>
              <a:t>2024</a:t>
            </a:r>
            <a:endParaRPr lang="en-US" dirty="0">
              <a:solidFill>
                <a:schemeClr val="accent3">
                  <a:lumMod val="75000"/>
                </a:schemeClr>
              </a:solidFill>
              <a:latin typeface="Aptos" panose="020B0004020202020204" pitchFamily="34" charset="0"/>
            </a:endParaRPr>
          </a:p>
        </p:txBody>
      </p:sp>
      <p:sp>
        <p:nvSpPr>
          <p:cNvPr id="27" name="TextBox 26">
            <a:extLst>
              <a:ext uri="{FF2B5EF4-FFF2-40B4-BE49-F238E27FC236}">
                <a16:creationId xmlns:a16="http://schemas.microsoft.com/office/drawing/2014/main" id="{0881378F-F5E8-2EE6-4BE2-4D79F06957A5}"/>
              </a:ext>
            </a:extLst>
          </p:cNvPr>
          <p:cNvSpPr txBox="1"/>
          <p:nvPr/>
        </p:nvSpPr>
        <p:spPr>
          <a:xfrm>
            <a:off x="5264725" y="1929245"/>
            <a:ext cx="1080655" cy="307777"/>
          </a:xfrm>
          <a:prstGeom prst="rect">
            <a:avLst/>
          </a:prstGeom>
          <a:noFill/>
        </p:spPr>
        <p:txBody>
          <a:bodyPr wrap="square" rtlCol="0">
            <a:spAutoFit/>
          </a:bodyPr>
          <a:lstStyle/>
          <a:p>
            <a:r>
              <a:rPr lang="lv-LV" dirty="0">
                <a:solidFill>
                  <a:schemeClr val="accent3">
                    <a:lumMod val="75000"/>
                  </a:schemeClr>
                </a:solidFill>
                <a:latin typeface="Aptos" panose="020B0004020202020204" pitchFamily="34" charset="0"/>
              </a:rPr>
              <a:t>2025</a:t>
            </a:r>
            <a:endParaRPr lang="en-US" dirty="0">
              <a:solidFill>
                <a:schemeClr val="accent3">
                  <a:lumMod val="75000"/>
                </a:schemeClr>
              </a:solidFill>
              <a:latin typeface="Aptos" panose="020B0004020202020204" pitchFamily="34" charset="0"/>
            </a:endParaRPr>
          </a:p>
        </p:txBody>
      </p:sp>
      <p:sp>
        <p:nvSpPr>
          <p:cNvPr id="29" name="TextBox 28">
            <a:extLst>
              <a:ext uri="{FF2B5EF4-FFF2-40B4-BE49-F238E27FC236}">
                <a16:creationId xmlns:a16="http://schemas.microsoft.com/office/drawing/2014/main" id="{F1622DB9-07CE-309B-F8B6-F4396EBFDBCE}"/>
              </a:ext>
            </a:extLst>
          </p:cNvPr>
          <p:cNvSpPr txBox="1">
            <a:spLocks noGrp="1" noRot="1" noMove="1" noResize="1" noEditPoints="1" noAdjustHandles="1" noChangeArrowheads="1" noChangeShapeType="1"/>
          </p:cNvSpPr>
          <p:nvPr/>
        </p:nvSpPr>
        <p:spPr>
          <a:xfrm>
            <a:off x="1527462" y="2635359"/>
            <a:ext cx="1517074" cy="1600438"/>
          </a:xfrm>
          <a:prstGeom prst="rect">
            <a:avLst/>
          </a:prstGeom>
          <a:noFill/>
        </p:spPr>
        <p:txBody>
          <a:bodyPr wrap="square" rtlCol="0">
            <a:spAutoFit/>
          </a:bodyPr>
          <a:lstStyle/>
          <a:p>
            <a:r>
              <a:rPr lang="lv-LV" dirty="0">
                <a:solidFill>
                  <a:schemeClr val="accent3">
                    <a:lumMod val="75000"/>
                  </a:schemeClr>
                </a:solidFill>
                <a:latin typeface="+mj-lt"/>
                <a:ea typeface="Verdana" panose="020B0604030504040204" pitchFamily="34" charset="0"/>
              </a:rPr>
              <a:t>Apstiprināti MK noteikumi</a:t>
            </a:r>
          </a:p>
          <a:p>
            <a:endParaRPr lang="lv-LV" dirty="0">
              <a:solidFill>
                <a:schemeClr val="accent3">
                  <a:lumMod val="75000"/>
                </a:schemeClr>
              </a:solidFill>
              <a:latin typeface="+mj-lt"/>
              <a:ea typeface="Verdana" panose="020B0604030504040204" pitchFamily="34" charset="0"/>
            </a:endParaRPr>
          </a:p>
          <a:p>
            <a:r>
              <a:rPr lang="lv-LV" dirty="0">
                <a:solidFill>
                  <a:schemeClr val="accent3">
                    <a:lumMod val="75000"/>
                  </a:schemeClr>
                </a:solidFill>
                <a:latin typeface="+mj-lt"/>
                <a:ea typeface="Verdana" panose="020B0604030504040204" pitchFamily="34" charset="0"/>
              </a:rPr>
              <a:t>IZM </a:t>
            </a:r>
            <a:r>
              <a:rPr lang="lv-LV" dirty="0" err="1">
                <a:solidFill>
                  <a:schemeClr val="accent3">
                    <a:lumMod val="75000"/>
                  </a:schemeClr>
                </a:solidFill>
                <a:latin typeface="+mj-lt"/>
                <a:ea typeface="Verdana" panose="020B0604030504040204" pitchFamily="34" charset="0"/>
              </a:rPr>
              <a:t>nosūta</a:t>
            </a:r>
            <a:r>
              <a:rPr lang="lv-LV" dirty="0">
                <a:solidFill>
                  <a:schemeClr val="accent3">
                    <a:lumMod val="75000"/>
                  </a:schemeClr>
                </a:solidFill>
                <a:latin typeface="+mj-lt"/>
                <a:ea typeface="Verdana" panose="020B0604030504040204" pitchFamily="34" charset="0"/>
              </a:rPr>
              <a:t> pašvaldībām informāciju par </a:t>
            </a:r>
            <a:r>
              <a:rPr lang="lv-LV" dirty="0" err="1">
                <a:solidFill>
                  <a:schemeClr val="accent3">
                    <a:lumMod val="75000"/>
                  </a:schemeClr>
                </a:solidFill>
                <a:latin typeface="+mj-lt"/>
                <a:ea typeface="Verdana" panose="020B0604030504040204" pitchFamily="34" charset="0"/>
              </a:rPr>
              <a:t>priekšatlasi</a:t>
            </a:r>
            <a:endParaRPr lang="en-US" dirty="0">
              <a:solidFill>
                <a:schemeClr val="accent3">
                  <a:lumMod val="75000"/>
                </a:schemeClr>
              </a:solidFill>
              <a:latin typeface="+mj-lt"/>
              <a:ea typeface="Verdana" panose="020B0604030504040204" pitchFamily="34" charset="0"/>
            </a:endParaRPr>
          </a:p>
        </p:txBody>
      </p:sp>
      <p:sp>
        <p:nvSpPr>
          <p:cNvPr id="32" name="TextBox 31">
            <a:extLst>
              <a:ext uri="{FF2B5EF4-FFF2-40B4-BE49-F238E27FC236}">
                <a16:creationId xmlns:a16="http://schemas.microsoft.com/office/drawing/2014/main" id="{1C84E794-A1CF-95EA-B3D2-666607C7437E}"/>
              </a:ext>
            </a:extLst>
          </p:cNvPr>
          <p:cNvSpPr txBox="1"/>
          <p:nvPr/>
        </p:nvSpPr>
        <p:spPr>
          <a:xfrm>
            <a:off x="5701146" y="2547629"/>
            <a:ext cx="1686791" cy="1600438"/>
          </a:xfrm>
          <a:prstGeom prst="rect">
            <a:avLst/>
          </a:prstGeom>
          <a:noFill/>
        </p:spPr>
        <p:txBody>
          <a:bodyPr wrap="square" rtlCol="0">
            <a:spAutoFit/>
          </a:bodyPr>
          <a:lstStyle/>
          <a:p>
            <a:r>
              <a:rPr lang="lv-LV" dirty="0">
                <a:solidFill>
                  <a:schemeClr val="accent3">
                    <a:lumMod val="75000"/>
                  </a:schemeClr>
                </a:solidFill>
              </a:rPr>
              <a:t>IZM izvērtē </a:t>
            </a:r>
            <a:r>
              <a:rPr lang="lv-LV" dirty="0" err="1">
                <a:solidFill>
                  <a:schemeClr val="accent3">
                    <a:lumMod val="75000"/>
                  </a:schemeClr>
                </a:solidFill>
              </a:rPr>
              <a:t>priekšatlasē</a:t>
            </a:r>
            <a:r>
              <a:rPr lang="lv-LV" dirty="0">
                <a:solidFill>
                  <a:schemeClr val="accent3">
                    <a:lumMod val="75000"/>
                  </a:schemeClr>
                </a:solidFill>
              </a:rPr>
              <a:t> pieteikto pašvaldību atbilstību MK noteikumu nosacījumiem </a:t>
            </a:r>
            <a:endParaRPr lang="en-US" dirty="0">
              <a:solidFill>
                <a:schemeClr val="accent3">
                  <a:lumMod val="75000"/>
                </a:schemeClr>
              </a:solidFill>
            </a:endParaRPr>
          </a:p>
        </p:txBody>
      </p:sp>
      <p:sp>
        <p:nvSpPr>
          <p:cNvPr id="33" name="TextBox 32">
            <a:extLst>
              <a:ext uri="{FF2B5EF4-FFF2-40B4-BE49-F238E27FC236}">
                <a16:creationId xmlns:a16="http://schemas.microsoft.com/office/drawing/2014/main" id="{561DA09C-902A-F1AE-494A-D9E25C37F29B}"/>
              </a:ext>
            </a:extLst>
          </p:cNvPr>
          <p:cNvSpPr txBox="1">
            <a:spLocks/>
          </p:cNvSpPr>
          <p:nvPr/>
        </p:nvSpPr>
        <p:spPr>
          <a:xfrm>
            <a:off x="7119088" y="4518544"/>
            <a:ext cx="2286000" cy="1815882"/>
          </a:xfrm>
          <a:prstGeom prst="rect">
            <a:avLst/>
          </a:prstGeom>
          <a:noFill/>
        </p:spPr>
        <p:txBody>
          <a:bodyPr wrap="square" rtlCol="0">
            <a:spAutoFit/>
          </a:bodyPr>
          <a:lstStyle/>
          <a:p>
            <a:r>
              <a:rPr lang="lv-LV" dirty="0">
                <a:solidFill>
                  <a:schemeClr val="accent3">
                    <a:lumMod val="75000"/>
                  </a:schemeClr>
                </a:solidFill>
              </a:rPr>
              <a:t>MK apstiprina IZM sagatavoto rīkojumu par </a:t>
            </a:r>
            <a:r>
              <a:rPr lang="lv-LV" dirty="0" err="1">
                <a:solidFill>
                  <a:schemeClr val="accent3">
                    <a:lumMod val="75000"/>
                  </a:schemeClr>
                </a:solidFill>
              </a:rPr>
              <a:t>priekšatlases</a:t>
            </a:r>
            <a:r>
              <a:rPr lang="lv-LV" dirty="0">
                <a:solidFill>
                  <a:schemeClr val="accent3">
                    <a:lumMod val="75000"/>
                  </a:schemeClr>
                </a:solidFill>
              </a:rPr>
              <a:t> rezultātu un katrai pašvaldībai pieejamo finansējumu</a:t>
            </a:r>
          </a:p>
          <a:p>
            <a:endParaRPr lang="lv-LV" dirty="0">
              <a:solidFill>
                <a:schemeClr val="accent3">
                  <a:lumMod val="75000"/>
                </a:schemeClr>
              </a:solidFill>
            </a:endParaRPr>
          </a:p>
          <a:p>
            <a:r>
              <a:rPr lang="lv-LV" b="1" dirty="0">
                <a:solidFill>
                  <a:schemeClr val="accent3">
                    <a:lumMod val="75000"/>
                  </a:schemeClr>
                </a:solidFill>
              </a:rPr>
              <a:t>CFLA izsludina projektu iesniegumu atlasi</a:t>
            </a:r>
            <a:endParaRPr lang="en-US" b="1" dirty="0">
              <a:solidFill>
                <a:schemeClr val="accent3">
                  <a:lumMod val="75000"/>
                </a:schemeClr>
              </a:solidFill>
            </a:endParaRPr>
          </a:p>
        </p:txBody>
      </p:sp>
      <p:sp>
        <p:nvSpPr>
          <p:cNvPr id="34" name="TextBox 33">
            <a:extLst>
              <a:ext uri="{FF2B5EF4-FFF2-40B4-BE49-F238E27FC236}">
                <a16:creationId xmlns:a16="http://schemas.microsoft.com/office/drawing/2014/main" id="{9C18EFBC-8B9E-0A9D-8860-A490E6D4EFE8}"/>
              </a:ext>
            </a:extLst>
          </p:cNvPr>
          <p:cNvSpPr txBox="1"/>
          <p:nvPr/>
        </p:nvSpPr>
        <p:spPr>
          <a:xfrm>
            <a:off x="9362209" y="2493818"/>
            <a:ext cx="1361210" cy="523220"/>
          </a:xfrm>
          <a:prstGeom prst="rect">
            <a:avLst/>
          </a:prstGeom>
          <a:noFill/>
        </p:spPr>
        <p:txBody>
          <a:bodyPr wrap="square" rtlCol="0">
            <a:spAutoFit/>
          </a:bodyPr>
          <a:lstStyle/>
          <a:p>
            <a:r>
              <a:rPr lang="lv-LV" dirty="0">
                <a:solidFill>
                  <a:schemeClr val="accent3">
                    <a:lumMod val="75000"/>
                  </a:schemeClr>
                </a:solidFill>
              </a:rPr>
              <a:t>Projektu vērtēšana</a:t>
            </a:r>
            <a:endParaRPr lang="en-US" dirty="0">
              <a:solidFill>
                <a:schemeClr val="accent3">
                  <a:lumMod val="75000"/>
                </a:schemeClr>
              </a:solidFill>
            </a:endParaRPr>
          </a:p>
        </p:txBody>
      </p:sp>
      <p:sp>
        <p:nvSpPr>
          <p:cNvPr id="39" name="TextBox 38">
            <a:extLst>
              <a:ext uri="{FF2B5EF4-FFF2-40B4-BE49-F238E27FC236}">
                <a16:creationId xmlns:a16="http://schemas.microsoft.com/office/drawing/2014/main" id="{63D0FCA6-2ECD-CAD9-4EA4-6B8D03285B83}"/>
              </a:ext>
            </a:extLst>
          </p:cNvPr>
          <p:cNvSpPr txBox="1"/>
          <p:nvPr/>
        </p:nvSpPr>
        <p:spPr>
          <a:xfrm>
            <a:off x="10491353" y="4537364"/>
            <a:ext cx="1953491" cy="738664"/>
          </a:xfrm>
          <a:prstGeom prst="rect">
            <a:avLst/>
          </a:prstGeom>
          <a:noFill/>
        </p:spPr>
        <p:txBody>
          <a:bodyPr wrap="square" rtlCol="0">
            <a:spAutoFit/>
          </a:bodyPr>
          <a:lstStyle/>
          <a:p>
            <a:r>
              <a:rPr lang="lv-LV" dirty="0">
                <a:solidFill>
                  <a:schemeClr val="accent3">
                    <a:lumMod val="75000"/>
                  </a:schemeClr>
                </a:solidFill>
              </a:rPr>
              <a:t>Vienošanās noslēgšana par projekta īstenošanu</a:t>
            </a:r>
            <a:endParaRPr lang="en-US" dirty="0">
              <a:solidFill>
                <a:schemeClr val="accent3">
                  <a:lumMod val="75000"/>
                </a:schemeClr>
              </a:solidFill>
            </a:endParaRPr>
          </a:p>
        </p:txBody>
      </p:sp>
      <p:sp>
        <p:nvSpPr>
          <p:cNvPr id="42" name="Google Shape;450;p40">
            <a:extLst>
              <a:ext uri="{FF2B5EF4-FFF2-40B4-BE49-F238E27FC236}">
                <a16:creationId xmlns:a16="http://schemas.microsoft.com/office/drawing/2014/main" id="{79C93508-C7DE-8DA5-3146-8305C22C648A}"/>
              </a:ext>
            </a:extLst>
          </p:cNvPr>
          <p:cNvSpPr txBox="1"/>
          <p:nvPr/>
        </p:nvSpPr>
        <p:spPr>
          <a:xfrm>
            <a:off x="10548086" y="5346643"/>
            <a:ext cx="1536542" cy="635493"/>
          </a:xfrm>
          <a:prstGeom prst="rect">
            <a:avLst/>
          </a:prstGeom>
          <a:noFill/>
          <a:ln>
            <a:noFill/>
          </a:ln>
        </p:spPr>
        <p:txBody>
          <a:bodyPr spcFirstLastPara="1" wrap="square" lIns="91425" tIns="45700" rIns="91425" bIns="45700" anchor="t" anchorCtr="0">
            <a:noAutofit/>
          </a:bodyPr>
          <a:lstStyle/>
          <a:p>
            <a:pPr>
              <a:buClr>
                <a:schemeClr val="dk1"/>
              </a:buClr>
              <a:buSzPts val="1500"/>
            </a:pPr>
            <a:r>
              <a:rPr lang="lv-LV" dirty="0">
                <a:solidFill>
                  <a:schemeClr val="accent3">
                    <a:lumMod val="75000"/>
                  </a:schemeClr>
                </a:solidFill>
                <a:sym typeface="Verdana"/>
              </a:rPr>
              <a:t>Projektu ievieš līdz 31.12.2027.</a:t>
            </a:r>
            <a:endParaRPr lang="lv-LV" dirty="0">
              <a:solidFill>
                <a:schemeClr val="accent3">
                  <a:lumMod val="75000"/>
                </a:schemeClr>
              </a:solidFill>
            </a:endParaRPr>
          </a:p>
        </p:txBody>
      </p:sp>
      <p:sp>
        <p:nvSpPr>
          <p:cNvPr id="5" name="TextBox 4">
            <a:extLst>
              <a:ext uri="{FF2B5EF4-FFF2-40B4-BE49-F238E27FC236}">
                <a16:creationId xmlns:a16="http://schemas.microsoft.com/office/drawing/2014/main" id="{53C9B512-E857-68F7-355D-79BDC9F1513B}"/>
              </a:ext>
            </a:extLst>
          </p:cNvPr>
          <p:cNvSpPr txBox="1"/>
          <p:nvPr/>
        </p:nvSpPr>
        <p:spPr>
          <a:xfrm>
            <a:off x="457448" y="1637604"/>
            <a:ext cx="4069395" cy="523220"/>
          </a:xfrm>
          <a:prstGeom prst="rect">
            <a:avLst/>
          </a:prstGeom>
          <a:noFill/>
        </p:spPr>
        <p:txBody>
          <a:bodyPr wrap="square" rtlCol="0">
            <a:spAutoFit/>
          </a:bodyPr>
          <a:lstStyle/>
          <a:p>
            <a:r>
              <a:rPr lang="lv-LV" b="1" i="1" dirty="0">
                <a:solidFill>
                  <a:srgbClr val="FF0000"/>
                </a:solidFill>
                <a:latin typeface="Verdana" panose="020B0604030504040204" pitchFamily="34" charset="0"/>
                <a:ea typeface="Verdana" panose="020B0604030504040204" pitchFamily="34" charset="0"/>
              </a:rPr>
              <a:t>!!! </a:t>
            </a:r>
            <a:r>
              <a:rPr lang="lv-LV" i="1" dirty="0">
                <a:solidFill>
                  <a:schemeClr val="accent4">
                    <a:lumMod val="50000"/>
                  </a:schemeClr>
                </a:solidFill>
                <a:latin typeface="Verdana" panose="020B0604030504040204" pitchFamily="34" charset="0"/>
                <a:ea typeface="Verdana" panose="020B0604030504040204" pitchFamily="34" charset="0"/>
              </a:rPr>
              <a:t>MK noteikumu 1.pielikumā ir noteikti izglītības iestāžu tīkla sakārtošanas kritēriji</a:t>
            </a:r>
            <a:endParaRPr lang="en-US" i="1" dirty="0">
              <a:solidFill>
                <a:schemeClr val="accent4">
                  <a:lumMod val="50000"/>
                </a:schemeClr>
              </a:solidFill>
              <a:latin typeface="Verdana" panose="020B0604030504040204" pitchFamily="34" charset="0"/>
              <a:ea typeface="Verdana" panose="020B0604030504040204" pitchFamily="34" charset="0"/>
            </a:endParaRPr>
          </a:p>
        </p:txBody>
      </p:sp>
      <p:sp>
        <p:nvSpPr>
          <p:cNvPr id="6" name="Scroll: Vertical 5">
            <a:extLst>
              <a:ext uri="{FF2B5EF4-FFF2-40B4-BE49-F238E27FC236}">
                <a16:creationId xmlns:a16="http://schemas.microsoft.com/office/drawing/2014/main" id="{7F7A7076-6C72-8020-3D43-0BB2A72901AB}"/>
              </a:ext>
            </a:extLst>
          </p:cNvPr>
          <p:cNvSpPr/>
          <p:nvPr/>
        </p:nvSpPr>
        <p:spPr>
          <a:xfrm>
            <a:off x="3283527" y="4495315"/>
            <a:ext cx="1884217" cy="2078182"/>
          </a:xfrm>
          <a:prstGeom prst="verticalScroll">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b="1" dirty="0">
                <a:solidFill>
                  <a:schemeClr val="accent3">
                    <a:lumMod val="75000"/>
                  </a:schemeClr>
                </a:solidFill>
              </a:rPr>
              <a:t>Pašvaldības iesniedz IZM informāciju par dalību </a:t>
            </a:r>
            <a:r>
              <a:rPr lang="lv-LV" b="1" dirty="0" err="1">
                <a:solidFill>
                  <a:schemeClr val="accent3">
                    <a:lumMod val="75000"/>
                  </a:schemeClr>
                </a:solidFill>
              </a:rPr>
              <a:t>priekšatlasē</a:t>
            </a:r>
            <a:r>
              <a:rPr lang="lv-LV" b="1" dirty="0">
                <a:solidFill>
                  <a:schemeClr val="accent3">
                    <a:lumMod val="75000"/>
                  </a:schemeClr>
                </a:solidFill>
              </a:rPr>
              <a:t> un atbilstību MK noteikumu nosacījumiem</a:t>
            </a:r>
            <a:endParaRPr lang="en-US" b="1" dirty="0">
              <a:solidFill>
                <a:schemeClr val="accent3">
                  <a:lumMod val="75000"/>
                </a:schemeClr>
              </a:solidFill>
            </a:endParaRPr>
          </a:p>
        </p:txBody>
      </p:sp>
    </p:spTree>
    <p:extLst>
      <p:ext uri="{BB962C8B-B14F-4D97-AF65-F5344CB8AC3E}">
        <p14:creationId xmlns:p14="http://schemas.microsoft.com/office/powerpoint/2010/main" val="640146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3"/>
        <p:cNvGrpSpPr/>
        <p:nvPr/>
      </p:nvGrpSpPr>
      <p:grpSpPr>
        <a:xfrm>
          <a:off x="0" y="0"/>
          <a:ext cx="0" cy="0"/>
          <a:chOff x="0" y="0"/>
          <a:chExt cx="0" cy="0"/>
        </a:xfrm>
      </p:grpSpPr>
      <p:sp>
        <p:nvSpPr>
          <p:cNvPr id="595" name="Google Shape;595;p49"/>
          <p:cNvSpPr txBox="1">
            <a:spLocks noGrp="1"/>
          </p:cNvSpPr>
          <p:nvPr>
            <p:ph type="title"/>
          </p:nvPr>
        </p:nvSpPr>
        <p:spPr>
          <a:xfrm>
            <a:off x="636997" y="257547"/>
            <a:ext cx="10623479" cy="1269633"/>
          </a:xfrm>
          <a:prstGeom prst="rect">
            <a:avLst/>
          </a:prstGeom>
          <a:noFill/>
          <a:ln>
            <a:noFill/>
          </a:ln>
        </p:spPr>
        <p:txBody>
          <a:bodyPr spcFirstLastPara="1" wrap="square" lIns="0" tIns="45700" rIns="91425" bIns="45700" anchor="ctr" anchorCtr="0">
            <a:noAutofit/>
          </a:bodyPr>
          <a:lstStyle/>
          <a:p>
            <a:pPr>
              <a:buClr>
                <a:srgbClr val="000000"/>
              </a:buClr>
              <a:buSzTx/>
              <a:defRPr/>
            </a:pPr>
            <a:br>
              <a:rPr lang="lv-LV" sz="2000" b="1" dirty="0">
                <a:solidFill>
                  <a:schemeClr val="accent5">
                    <a:lumMod val="50000"/>
                  </a:schemeClr>
                </a:solidFill>
                <a:latin typeface="Verdana"/>
                <a:ea typeface="Verdana"/>
              </a:rPr>
            </a:br>
            <a:r>
              <a:rPr lang="lv-LV" sz="2000" b="1" cap="all" dirty="0">
                <a:solidFill>
                  <a:schemeClr val="accent5">
                    <a:lumMod val="50000"/>
                  </a:schemeClr>
                </a:solidFill>
                <a:latin typeface="Verdana"/>
                <a:ea typeface="Verdana"/>
              </a:rPr>
              <a:t>Mācību resursi pirmsskolai </a:t>
            </a:r>
            <a:br>
              <a:rPr lang="lv-LV" sz="2000" b="1" dirty="0">
                <a:solidFill>
                  <a:schemeClr val="accent5">
                    <a:lumMod val="50000"/>
                  </a:schemeClr>
                </a:solidFill>
                <a:latin typeface="Verdana"/>
                <a:ea typeface="Verdana"/>
              </a:rPr>
            </a:br>
            <a:r>
              <a:rPr lang="lv-LV" sz="1600" b="0" i="1" dirty="0">
                <a:solidFill>
                  <a:schemeClr val="accent5">
                    <a:lumMod val="50000"/>
                  </a:schemeClr>
                </a:solidFill>
                <a:latin typeface="Verdana" panose="020B0604030504040204" pitchFamily="34" charset="0"/>
                <a:ea typeface="Verdana" panose="020B0604030504040204" pitchFamily="34" charset="0"/>
              </a:rPr>
              <a:t>ERAF 4.2.1.4. pasākums “Izglītības iestāžu nodrošinājums pilnveidotā vispārējās izglītības satura kvalitatīvai ieviešanai pirmsskolas izglītības pakāpē” </a:t>
            </a:r>
            <a:r>
              <a:rPr lang="lv-LV" sz="1600" b="0" i="1" dirty="0"/>
              <a:t>(24-TA-333)</a:t>
            </a:r>
            <a:br>
              <a:rPr lang="en-US" sz="1400" b="1" dirty="0">
                <a:solidFill>
                  <a:schemeClr val="accent6">
                    <a:lumMod val="10000"/>
                  </a:schemeClr>
                </a:solidFill>
                <a:latin typeface="Verdana" panose="020B0604030504040204" pitchFamily="34" charset="0"/>
                <a:ea typeface="Verdana" panose="020B0604030504040204" pitchFamily="34" charset="0"/>
              </a:rPr>
            </a:br>
            <a:endParaRPr kumimoji="0" lang="en-US" altLang="lv-LV" sz="1400" b="1" i="0" u="none" strike="noStrike" kern="0" cap="none" spc="0" normalizeH="0" baseline="0" noProof="0" dirty="0">
              <a:ln>
                <a:noFill/>
              </a:ln>
              <a:solidFill>
                <a:schemeClr val="accent6">
                  <a:lumMod val="10000"/>
                </a:scheme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endParaRPr>
          </a:p>
        </p:txBody>
      </p:sp>
      <p:sp>
        <p:nvSpPr>
          <p:cNvPr id="597" name="Google Shape;597;p4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lv-LV" sz="800" b="0" i="0" u="none" strike="noStrike" kern="1200" cap="none" spc="0" normalizeH="0" baseline="0" noProof="0">
                <a:ln>
                  <a:noFill/>
                </a:ln>
                <a:solidFill>
                  <a:srgbClr val="FFFFFF"/>
                </a:solidFill>
                <a:effectLst/>
                <a:uLnTx/>
                <a:uFillTx/>
                <a:latin typeface="Verdana"/>
                <a:ea typeface="Verdana"/>
                <a:sym typeface="Verdana"/>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sz="800" b="0" i="0" u="none" strike="noStrike" kern="1200" cap="none" spc="0" normalizeH="0" baseline="0" noProof="0" dirty="0">
              <a:ln>
                <a:noFill/>
              </a:ln>
              <a:solidFill>
                <a:srgbClr val="FFFFFF"/>
              </a:solidFill>
              <a:effectLst/>
              <a:uLnTx/>
              <a:uFillTx/>
              <a:latin typeface="Verdana"/>
              <a:ea typeface="Verdana"/>
              <a:sym typeface="Verdana"/>
            </a:endParaRPr>
          </a:p>
        </p:txBody>
      </p:sp>
      <p:grpSp>
        <p:nvGrpSpPr>
          <p:cNvPr id="607" name="Google Shape;607;p49"/>
          <p:cNvGrpSpPr/>
          <p:nvPr/>
        </p:nvGrpSpPr>
        <p:grpSpPr>
          <a:xfrm flipH="1">
            <a:off x="-330217" y="2583350"/>
            <a:ext cx="4937946" cy="3982720"/>
            <a:chOff x="774624" y="2468803"/>
            <a:chExt cx="4005350" cy="1648321"/>
          </a:xfrm>
        </p:grpSpPr>
        <p:sp>
          <p:nvSpPr>
            <p:cNvPr id="608" name="Google Shape;608;p49"/>
            <p:cNvSpPr txBox="1"/>
            <p:nvPr/>
          </p:nvSpPr>
          <p:spPr>
            <a:xfrm>
              <a:off x="774624" y="3533384"/>
              <a:ext cx="3512489" cy="583740"/>
            </a:xfrm>
            <a:prstGeom prst="rect">
              <a:avLst/>
            </a:prstGeom>
            <a:noFill/>
            <a:ln>
              <a:noFill/>
            </a:ln>
          </p:spPr>
          <p:txBody>
            <a:bodyPr spcFirstLastPara="1" wrap="square" lIns="91425" tIns="45700" rIns="91425" bIns="45700" anchor="t" anchorCtr="0">
              <a:noAutofit/>
            </a:bodyPr>
            <a:lstStyle/>
            <a:p>
              <a:pPr marL="742950" marR="0" lvl="1" indent="-28575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kumimoji="0" sz="1100" b="0" i="0" u="none" strike="noStrike" kern="1200" cap="none" spc="0" normalizeH="0" baseline="0" noProof="0" dirty="0">
                <a:ln>
                  <a:noFill/>
                </a:ln>
                <a:solidFill>
                  <a:srgbClr val="664690">
                    <a:lumMod val="50000"/>
                  </a:srgbClr>
                </a:solidFill>
                <a:effectLst/>
                <a:uLnTx/>
                <a:uFillTx/>
                <a:latin typeface="Source Sans Pro"/>
                <a:ea typeface="Source Sans Pro"/>
                <a:cs typeface="+mn-cs"/>
                <a:sym typeface="Verdana"/>
              </a:endParaRPr>
            </a:p>
          </p:txBody>
        </p:sp>
        <p:sp>
          <p:nvSpPr>
            <p:cNvPr id="609" name="Google Shape;609;p49"/>
            <p:cNvSpPr txBox="1"/>
            <p:nvPr/>
          </p:nvSpPr>
          <p:spPr>
            <a:xfrm>
              <a:off x="2720317" y="2468803"/>
              <a:ext cx="2059657" cy="17479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100" b="1" i="0" u="none" strike="noStrike" kern="1200" cap="small" spc="0" normalizeH="0" baseline="0" noProof="0" dirty="0">
                <a:ln>
                  <a:noFill/>
                </a:ln>
                <a:solidFill>
                  <a:srgbClr val="664790"/>
                </a:solidFill>
                <a:effectLst/>
                <a:uLnTx/>
                <a:uFillTx/>
                <a:latin typeface="Verdana"/>
                <a:ea typeface="Verdana"/>
                <a:cs typeface="Verdana"/>
                <a:sym typeface="Verdana"/>
              </a:endParaRPr>
            </a:p>
          </p:txBody>
        </p:sp>
      </p:grpSp>
      <p:pic>
        <p:nvPicPr>
          <p:cNvPr id="3" name="Picture 2">
            <a:extLst>
              <a:ext uri="{FF2B5EF4-FFF2-40B4-BE49-F238E27FC236}">
                <a16:creationId xmlns:a16="http://schemas.microsoft.com/office/drawing/2014/main" id="{6FA1B312-0D6E-BD69-F33B-F901064681B2}"/>
              </a:ext>
            </a:extLst>
          </p:cNvPr>
          <p:cNvPicPr>
            <a:picLocks noChangeAspect="1"/>
          </p:cNvPicPr>
          <p:nvPr/>
        </p:nvPicPr>
        <p:blipFill>
          <a:blip r:embed="rId4"/>
          <a:stretch>
            <a:fillRect/>
          </a:stretch>
        </p:blipFill>
        <p:spPr>
          <a:xfrm>
            <a:off x="0" y="1664540"/>
            <a:ext cx="5163128" cy="5193459"/>
          </a:xfrm>
          <a:prstGeom prst="rect">
            <a:avLst/>
          </a:prstGeom>
        </p:spPr>
      </p:pic>
      <p:grpSp>
        <p:nvGrpSpPr>
          <p:cNvPr id="5" name="Group 4">
            <a:extLst>
              <a:ext uri="{FF2B5EF4-FFF2-40B4-BE49-F238E27FC236}">
                <a16:creationId xmlns:a16="http://schemas.microsoft.com/office/drawing/2014/main" id="{70A41783-2BC5-CAEE-D0C0-93A19EA308B1}"/>
              </a:ext>
            </a:extLst>
          </p:cNvPr>
          <p:cNvGrpSpPr/>
          <p:nvPr/>
        </p:nvGrpSpPr>
        <p:grpSpPr>
          <a:xfrm>
            <a:off x="6156862" y="2407261"/>
            <a:ext cx="4694733" cy="1661996"/>
            <a:chOff x="4500874" y="3132188"/>
            <a:chExt cx="4694733" cy="1661996"/>
          </a:xfrm>
        </p:grpSpPr>
        <p:pic>
          <p:nvPicPr>
            <p:cNvPr id="6" name="Picture 5">
              <a:extLst>
                <a:ext uri="{FF2B5EF4-FFF2-40B4-BE49-F238E27FC236}">
                  <a16:creationId xmlns:a16="http://schemas.microsoft.com/office/drawing/2014/main" id="{63937563-0E34-9D74-9B6B-B5BD76D2C0D0}"/>
                </a:ext>
              </a:extLst>
            </p:cNvPr>
            <p:cNvPicPr>
              <a:picLocks noChangeAspect="1"/>
            </p:cNvPicPr>
            <p:nvPr/>
          </p:nvPicPr>
          <p:blipFill>
            <a:blip r:embed="rId5"/>
            <a:stretch>
              <a:fillRect/>
            </a:stretch>
          </p:blipFill>
          <p:spPr>
            <a:xfrm>
              <a:off x="4500874" y="3132188"/>
              <a:ext cx="1683509" cy="1630990"/>
            </a:xfrm>
            <a:prstGeom prst="rect">
              <a:avLst/>
            </a:prstGeom>
          </p:spPr>
        </p:pic>
        <p:pic>
          <p:nvPicPr>
            <p:cNvPr id="7" name="Picture 6">
              <a:extLst>
                <a:ext uri="{FF2B5EF4-FFF2-40B4-BE49-F238E27FC236}">
                  <a16:creationId xmlns:a16="http://schemas.microsoft.com/office/drawing/2014/main" id="{E6733E62-0626-A238-1B01-80C4115472E4}"/>
                </a:ext>
              </a:extLst>
            </p:cNvPr>
            <p:cNvPicPr>
              <a:picLocks noChangeAspect="1"/>
            </p:cNvPicPr>
            <p:nvPr/>
          </p:nvPicPr>
          <p:blipFill>
            <a:blip r:embed="rId5"/>
            <a:stretch>
              <a:fillRect/>
            </a:stretch>
          </p:blipFill>
          <p:spPr>
            <a:xfrm>
              <a:off x="6019544" y="3142578"/>
              <a:ext cx="1657915" cy="1610210"/>
            </a:xfrm>
            <a:prstGeom prst="rect">
              <a:avLst/>
            </a:prstGeom>
          </p:spPr>
        </p:pic>
        <p:pic>
          <p:nvPicPr>
            <p:cNvPr id="8" name="Picture 7">
              <a:extLst>
                <a:ext uri="{FF2B5EF4-FFF2-40B4-BE49-F238E27FC236}">
                  <a16:creationId xmlns:a16="http://schemas.microsoft.com/office/drawing/2014/main" id="{1BCBE32B-FBDB-7F86-AC2D-5E3A9591B7F1}"/>
                </a:ext>
              </a:extLst>
            </p:cNvPr>
            <p:cNvPicPr>
              <a:picLocks noChangeAspect="1"/>
            </p:cNvPicPr>
            <p:nvPr/>
          </p:nvPicPr>
          <p:blipFill>
            <a:blip r:embed="rId5"/>
            <a:stretch>
              <a:fillRect/>
            </a:stretch>
          </p:blipFill>
          <p:spPr>
            <a:xfrm>
              <a:off x="7503900" y="3134554"/>
              <a:ext cx="1691707" cy="1638932"/>
            </a:xfrm>
            <a:prstGeom prst="rect">
              <a:avLst/>
            </a:prstGeom>
          </p:spPr>
        </p:pic>
        <p:sp>
          <p:nvSpPr>
            <p:cNvPr id="9" name="TextBox 8">
              <a:extLst>
                <a:ext uri="{FF2B5EF4-FFF2-40B4-BE49-F238E27FC236}">
                  <a16:creationId xmlns:a16="http://schemas.microsoft.com/office/drawing/2014/main" id="{FC664775-C481-D642-4DBF-A893390558CA}"/>
                </a:ext>
              </a:extLst>
            </p:cNvPr>
            <p:cNvSpPr txBox="1"/>
            <p:nvPr/>
          </p:nvSpPr>
          <p:spPr>
            <a:xfrm>
              <a:off x="4925344" y="3373111"/>
              <a:ext cx="11239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mācību līdzekļi</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9C59DE0-7D4B-E0EE-4329-8378C9A5AA9A}"/>
                </a:ext>
              </a:extLst>
            </p:cNvPr>
            <p:cNvSpPr txBox="1"/>
            <p:nvPr/>
          </p:nvSpPr>
          <p:spPr>
            <a:xfrm>
              <a:off x="6228893" y="3322093"/>
              <a:ext cx="1477942"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izglītības tehnoloģijas un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aprīkojums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5F9827-781B-1C61-9039-0E2885E974D6}"/>
                </a:ext>
              </a:extLst>
            </p:cNvPr>
            <p:cNvSpPr txBox="1"/>
            <p:nvPr/>
          </p:nvSpPr>
          <p:spPr>
            <a:xfrm>
              <a:off x="7676316" y="3223994"/>
              <a:ext cx="1385044"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sporta nodarbību un ārpustelpu aktivitāšu inventārs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4" name="Google Shape;343;p35">
              <a:extLst>
                <a:ext uri="{FF2B5EF4-FFF2-40B4-BE49-F238E27FC236}">
                  <a16:creationId xmlns:a16="http://schemas.microsoft.com/office/drawing/2014/main" id="{4247A9E5-2E74-A841-37AB-D26AF98EA6FF}"/>
                </a:ext>
              </a:extLst>
            </p:cNvPr>
            <p:cNvPicPr preferRelativeResize="0"/>
            <p:nvPr/>
          </p:nvPicPr>
          <p:blipFill rotWithShape="1">
            <a:blip r:embed="rId6">
              <a:alphaModFix/>
            </a:blip>
            <a:srcRect/>
            <a:stretch/>
          </p:blipFill>
          <p:spPr>
            <a:xfrm>
              <a:off x="6564014" y="4194232"/>
              <a:ext cx="579254" cy="579254"/>
            </a:xfrm>
            <a:prstGeom prst="rect">
              <a:avLst/>
            </a:prstGeom>
            <a:noFill/>
            <a:ln>
              <a:noFill/>
            </a:ln>
          </p:spPr>
        </p:pic>
        <p:pic>
          <p:nvPicPr>
            <p:cNvPr id="25" name="Google Shape;265;p34">
              <a:extLst>
                <a:ext uri="{FF2B5EF4-FFF2-40B4-BE49-F238E27FC236}">
                  <a16:creationId xmlns:a16="http://schemas.microsoft.com/office/drawing/2014/main" id="{5F49C5AA-BC5F-29C4-A69D-0930FC9E558A}"/>
                </a:ext>
              </a:extLst>
            </p:cNvPr>
            <p:cNvPicPr preferRelativeResize="0"/>
            <p:nvPr/>
          </p:nvPicPr>
          <p:blipFill rotWithShape="1">
            <a:blip r:embed="rId7">
              <a:alphaModFix/>
            </a:blip>
            <a:srcRect/>
            <a:stretch/>
          </p:blipFill>
          <p:spPr>
            <a:xfrm>
              <a:off x="4980783" y="4088654"/>
              <a:ext cx="705530" cy="705530"/>
            </a:xfrm>
            <a:prstGeom prst="rect">
              <a:avLst/>
            </a:prstGeom>
            <a:noFill/>
            <a:ln>
              <a:noFill/>
            </a:ln>
          </p:spPr>
        </p:pic>
        <p:pic>
          <p:nvPicPr>
            <p:cNvPr id="26" name="Google Shape;368;p35">
              <a:extLst>
                <a:ext uri="{FF2B5EF4-FFF2-40B4-BE49-F238E27FC236}">
                  <a16:creationId xmlns:a16="http://schemas.microsoft.com/office/drawing/2014/main" id="{0AFF9C2E-97C1-76E0-378B-2E1BAE1E30EA}"/>
                </a:ext>
              </a:extLst>
            </p:cNvPr>
            <p:cNvPicPr preferRelativeResize="0"/>
            <p:nvPr/>
          </p:nvPicPr>
          <p:blipFill rotWithShape="1">
            <a:blip r:embed="rId8">
              <a:alphaModFix/>
            </a:blip>
            <a:srcRect/>
            <a:stretch/>
          </p:blipFill>
          <p:spPr>
            <a:xfrm>
              <a:off x="8091045" y="4352981"/>
              <a:ext cx="464115" cy="441203"/>
            </a:xfrm>
            <a:prstGeom prst="rect">
              <a:avLst/>
            </a:prstGeom>
            <a:noFill/>
            <a:ln>
              <a:noFill/>
            </a:ln>
          </p:spPr>
        </p:pic>
      </p:grpSp>
      <p:sp>
        <p:nvSpPr>
          <p:cNvPr id="28" name="TextBox 27">
            <a:extLst>
              <a:ext uri="{FF2B5EF4-FFF2-40B4-BE49-F238E27FC236}">
                <a16:creationId xmlns:a16="http://schemas.microsoft.com/office/drawing/2014/main" id="{AC6A21E5-77B2-253F-1D9D-967F03AF3819}"/>
              </a:ext>
            </a:extLst>
          </p:cNvPr>
          <p:cNvSpPr txBox="1"/>
          <p:nvPr/>
        </p:nvSpPr>
        <p:spPr>
          <a:xfrm>
            <a:off x="4837345" y="1776463"/>
            <a:ext cx="6262254" cy="563167"/>
          </a:xfrm>
          <a:prstGeom prst="rect">
            <a:avLst/>
          </a:prstGeom>
          <a:noFill/>
        </p:spPr>
        <p:txBody>
          <a:bodyPr wrap="square">
            <a:spAutoFit/>
          </a:bodyPr>
          <a:lstStyle/>
          <a:p>
            <a:pPr algn="ctr">
              <a:lnSpc>
                <a:spcPct val="115000"/>
              </a:lnSpc>
              <a:spcBef>
                <a:spcPts val="600"/>
              </a:spcBef>
            </a:pPr>
            <a:r>
              <a:rPr lang="lv-LV" sz="1400" dirty="0">
                <a:solidFill>
                  <a:schemeClr val="dk1"/>
                </a:solidFill>
                <a:latin typeface="Verdana"/>
                <a:ea typeface="Verdana"/>
              </a:rPr>
              <a:t>Atbalsts </a:t>
            </a:r>
            <a:r>
              <a:rPr lang="lv-LV" sz="1400" b="1" dirty="0">
                <a:solidFill>
                  <a:schemeClr val="dk1"/>
                </a:solidFill>
                <a:latin typeface="Verdana"/>
                <a:ea typeface="Verdana"/>
              </a:rPr>
              <a:t>pašvaldību </a:t>
            </a:r>
            <a:r>
              <a:rPr lang="lv-LV" sz="1400" dirty="0">
                <a:solidFill>
                  <a:schemeClr val="dk1"/>
                </a:solidFill>
                <a:latin typeface="Verdana"/>
                <a:ea typeface="Verdana"/>
              </a:rPr>
              <a:t>dibinātu pirmsskolas izglītības </a:t>
            </a:r>
            <a:r>
              <a:rPr lang="lv-LV" sz="1400" b="1" dirty="0">
                <a:solidFill>
                  <a:schemeClr val="dk1"/>
                </a:solidFill>
                <a:latin typeface="Verdana"/>
                <a:ea typeface="Verdana"/>
              </a:rPr>
              <a:t>iestāž</a:t>
            </a:r>
            <a:r>
              <a:rPr lang="lv-LV" b="1" dirty="0">
                <a:solidFill>
                  <a:schemeClr val="dk1"/>
                </a:solidFill>
                <a:latin typeface="Verdana"/>
                <a:ea typeface="Verdana"/>
              </a:rPr>
              <a:t>u </a:t>
            </a:r>
            <a:r>
              <a:rPr lang="lv-LV" dirty="0">
                <a:solidFill>
                  <a:schemeClr val="dk1"/>
                </a:solidFill>
                <a:latin typeface="Verdana"/>
                <a:ea typeface="Verdana"/>
              </a:rPr>
              <a:t>nodrošinājumam ar </a:t>
            </a:r>
            <a:r>
              <a:rPr lang="lv-LV" b="1" dirty="0">
                <a:solidFill>
                  <a:schemeClr val="dk1"/>
                </a:solidFill>
                <a:latin typeface="Verdana"/>
                <a:ea typeface="Verdana"/>
              </a:rPr>
              <a:t>resursiem:</a:t>
            </a:r>
            <a:endParaRPr lang="en-US" sz="1400" dirty="0">
              <a:solidFill>
                <a:schemeClr val="dk1"/>
              </a:solidFill>
              <a:latin typeface="Verdana"/>
              <a:ea typeface="Verdana"/>
            </a:endParaRPr>
          </a:p>
        </p:txBody>
      </p:sp>
      <p:sp>
        <p:nvSpPr>
          <p:cNvPr id="29" name="TextBox 28">
            <a:extLst>
              <a:ext uri="{FF2B5EF4-FFF2-40B4-BE49-F238E27FC236}">
                <a16:creationId xmlns:a16="http://schemas.microsoft.com/office/drawing/2014/main" id="{ACCB651D-FB83-9F27-2663-82F2E7D1165D}"/>
              </a:ext>
            </a:extLst>
          </p:cNvPr>
          <p:cNvSpPr txBox="1"/>
          <p:nvPr/>
        </p:nvSpPr>
        <p:spPr>
          <a:xfrm>
            <a:off x="5234140" y="4165090"/>
            <a:ext cx="5483207" cy="738664"/>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solidFill>
                  <a:schemeClr val="dk1"/>
                </a:solidFill>
                <a:latin typeface="Verdana"/>
                <a:ea typeface="Verdana"/>
              </a:rPr>
              <a:t>Finansējums: 3,2 milj. </a:t>
            </a:r>
            <a:r>
              <a:rPr lang="lv-LV" dirty="0" err="1">
                <a:solidFill>
                  <a:schemeClr val="dk1"/>
                </a:solidFill>
                <a:latin typeface="Verdana"/>
                <a:ea typeface="Verdana"/>
              </a:rPr>
              <a:t>euro</a:t>
            </a:r>
            <a:r>
              <a:rPr lang="lv-LV" dirty="0">
                <a:solidFill>
                  <a:schemeClr val="dk1"/>
                </a:solidFill>
                <a:latin typeface="Verdana"/>
                <a:ea typeface="Verdana"/>
              </a:rPr>
              <a:t>, tai skaitā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solidFill>
                  <a:schemeClr val="dk1"/>
                </a:solidFill>
                <a:latin typeface="Verdana"/>
                <a:ea typeface="Verdana"/>
              </a:rPr>
              <a:t>- ERAF finansējums: 2,8 milj. </a:t>
            </a:r>
            <a:r>
              <a:rPr lang="lv-LV" dirty="0" err="1">
                <a:solidFill>
                  <a:schemeClr val="dk1"/>
                </a:solidFill>
                <a:latin typeface="Verdana"/>
                <a:ea typeface="Verdana"/>
              </a:rPr>
              <a:t>euro</a:t>
            </a:r>
            <a:endParaRPr lang="lv-LV" dirty="0">
              <a:solidFill>
                <a:schemeClr val="dk1"/>
              </a:solidFill>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solidFill>
                  <a:schemeClr val="dk1"/>
                </a:solidFill>
                <a:latin typeface="Verdana"/>
                <a:ea typeface="Verdana"/>
              </a:rPr>
              <a:t>- pašvaldību budžeta līdzfinansējums vismaz 15% </a:t>
            </a:r>
          </a:p>
        </p:txBody>
      </p:sp>
      <p:sp>
        <p:nvSpPr>
          <p:cNvPr id="31" name="TextBox 30">
            <a:extLst>
              <a:ext uri="{FF2B5EF4-FFF2-40B4-BE49-F238E27FC236}">
                <a16:creationId xmlns:a16="http://schemas.microsoft.com/office/drawing/2014/main" id="{AC8E8A85-D3D5-16E6-8EC2-3404197AB56B}"/>
              </a:ext>
            </a:extLst>
          </p:cNvPr>
          <p:cNvSpPr txBox="1"/>
          <p:nvPr/>
        </p:nvSpPr>
        <p:spPr>
          <a:xfrm>
            <a:off x="6581332" y="5942750"/>
            <a:ext cx="5499301" cy="738664"/>
          </a:xfrm>
          <a:prstGeom prst="rect">
            <a:avLst/>
          </a:prstGeom>
          <a:noFill/>
          <a:ln w="3175">
            <a:solidFill>
              <a:schemeClr val="tx1"/>
            </a:solidFill>
          </a:ln>
        </p:spPr>
        <p:txBody>
          <a:bodyPr wrap="square">
            <a:spAutoFit/>
          </a:bodyPr>
          <a:lstStyle/>
          <a:p>
            <a:r>
              <a:rPr lang="lv-LV" sz="1400" b="1" dirty="0">
                <a:solidFill>
                  <a:srgbClr val="664790"/>
                </a:solidFill>
                <a:latin typeface="Verdana"/>
                <a:ea typeface="Verdana"/>
                <a:sym typeface="Verdana"/>
              </a:rPr>
              <a:t>Nacionālais rādītājs</a:t>
            </a:r>
            <a:r>
              <a:rPr lang="lv-LV" sz="1400" dirty="0">
                <a:solidFill>
                  <a:srgbClr val="664790"/>
                </a:solidFill>
                <a:latin typeface="Verdana"/>
                <a:ea typeface="Verdana"/>
                <a:sym typeface="Verdana"/>
              </a:rPr>
              <a:t> – līdz 2026.gada decembrim</a:t>
            </a:r>
            <a:r>
              <a:rPr lang="lv-LV" b="1" dirty="0">
                <a:solidFill>
                  <a:srgbClr val="664790"/>
                </a:solidFill>
                <a:latin typeface="Verdana"/>
                <a:ea typeface="Verdana"/>
                <a:sym typeface="Verdana"/>
              </a:rPr>
              <a:t> </a:t>
            </a:r>
            <a:r>
              <a:rPr lang="lv-LV" sz="1400" dirty="0">
                <a:solidFill>
                  <a:srgbClr val="664790"/>
                </a:solidFill>
                <a:latin typeface="Verdana"/>
                <a:ea typeface="Verdana"/>
                <a:sym typeface="Verdana"/>
              </a:rPr>
              <a:t>vismaz </a:t>
            </a:r>
          </a:p>
          <a:p>
            <a:pPr algn="ctr"/>
            <a:r>
              <a:rPr lang="lv-LV" dirty="0">
                <a:solidFill>
                  <a:srgbClr val="664790"/>
                </a:solidFill>
                <a:latin typeface="Verdana"/>
                <a:ea typeface="Verdana"/>
                <a:sym typeface="Verdana"/>
              </a:rPr>
              <a:t>80%</a:t>
            </a:r>
            <a:r>
              <a:rPr lang="lv-LV" sz="1400" dirty="0">
                <a:solidFill>
                  <a:srgbClr val="664790"/>
                </a:solidFill>
                <a:latin typeface="Verdana"/>
                <a:ea typeface="Verdana"/>
                <a:sym typeface="Verdana"/>
              </a:rPr>
              <a:t> pašvaldību dibinātas </a:t>
            </a:r>
            <a:r>
              <a:rPr lang="lv-LV" dirty="0">
                <a:solidFill>
                  <a:srgbClr val="664790"/>
                </a:solidFill>
                <a:latin typeface="Verdana"/>
                <a:ea typeface="Verdana"/>
                <a:sym typeface="Verdana"/>
              </a:rPr>
              <a:t>iestādes</a:t>
            </a:r>
            <a:r>
              <a:rPr lang="lv-LV" sz="1400" dirty="0">
                <a:solidFill>
                  <a:srgbClr val="664790"/>
                </a:solidFill>
                <a:latin typeface="Verdana"/>
                <a:ea typeface="Verdana"/>
                <a:sym typeface="Verdana"/>
              </a:rPr>
              <a:t> nodrošinātas ar resursiem</a:t>
            </a:r>
            <a:endParaRPr lang="en-US" sz="1400" dirty="0">
              <a:solidFill>
                <a:srgbClr val="664790"/>
              </a:solidFill>
              <a:latin typeface="Verdana"/>
              <a:ea typeface="Verdana"/>
              <a:sym typeface="Verdana"/>
            </a:endParaRPr>
          </a:p>
        </p:txBody>
      </p:sp>
      <p:sp>
        <p:nvSpPr>
          <p:cNvPr id="2" name="TextBox 1">
            <a:extLst>
              <a:ext uri="{FF2B5EF4-FFF2-40B4-BE49-F238E27FC236}">
                <a16:creationId xmlns:a16="http://schemas.microsoft.com/office/drawing/2014/main" id="{BC81DB83-3A9D-0F94-76BE-4197985C27C7}"/>
              </a:ext>
            </a:extLst>
          </p:cNvPr>
          <p:cNvSpPr txBox="1"/>
          <p:nvPr/>
        </p:nvSpPr>
        <p:spPr>
          <a:xfrm>
            <a:off x="5948736" y="5030593"/>
            <a:ext cx="5499301" cy="738664"/>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dk1"/>
                </a:solidFill>
                <a:latin typeface="Verdana"/>
                <a:ea typeface="Verdana"/>
              </a:rPr>
              <a:t>Finansējuma saņēmējs</a:t>
            </a:r>
            <a:r>
              <a:rPr lang="lv-LV" dirty="0">
                <a:solidFill>
                  <a:schemeClr val="dk1"/>
                </a:solidFill>
                <a:latin typeface="Verdana"/>
                <a:ea typeface="Verdana"/>
              </a:rPr>
              <a:t>: pašvaldības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solidFill>
                  <a:schemeClr val="dk1"/>
                </a:solidFill>
                <a:latin typeface="Verdana"/>
                <a:ea typeface="Verdana"/>
              </a:rPr>
              <a:t>Pašvaldībai pieejamais finansējums atbilstoši izglītojamo skaitam un iestāžu skaitam pašvaldībā uz 01.09.2024.</a:t>
            </a:r>
          </a:p>
        </p:txBody>
      </p:sp>
    </p:spTree>
    <p:extLst>
      <p:ext uri="{BB962C8B-B14F-4D97-AF65-F5344CB8AC3E}">
        <p14:creationId xmlns:p14="http://schemas.microsoft.com/office/powerpoint/2010/main" val="215068183"/>
      </p:ext>
    </p:extLst>
  </p:cSld>
  <p:clrMapOvr>
    <a:overrideClrMapping bg1="lt1" tx1="dk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953C6-9317-E60B-E497-F88E107DE601}"/>
              </a:ext>
            </a:extLst>
          </p:cNvPr>
          <p:cNvSpPr>
            <a:spLocks noGrp="1"/>
          </p:cNvSpPr>
          <p:nvPr>
            <p:ph type="title"/>
          </p:nvPr>
        </p:nvSpPr>
        <p:spPr>
          <a:xfrm>
            <a:off x="616774" y="257547"/>
            <a:ext cx="11098975" cy="1142815"/>
          </a:xfrm>
        </p:spPr>
        <p:txBody>
          <a:bodyPr/>
          <a:lstStyle/>
          <a:p>
            <a:br>
              <a:rPr lang="lv-LV" sz="1800" b="1" dirty="0">
                <a:solidFill>
                  <a:schemeClr val="accent5">
                    <a:lumMod val="50000"/>
                  </a:schemeClr>
                </a:solidFill>
                <a:latin typeface="Verdana"/>
                <a:ea typeface="Verdana"/>
              </a:rPr>
            </a:br>
            <a:r>
              <a:rPr lang="lv-LV" sz="2000" b="1" dirty="0">
                <a:solidFill>
                  <a:schemeClr val="accent5">
                    <a:lumMod val="50000"/>
                  </a:schemeClr>
                </a:solidFill>
                <a:latin typeface="Verdana" panose="020B0604030504040204" pitchFamily="34" charset="0"/>
                <a:ea typeface="Verdana" panose="020B0604030504040204" pitchFamily="34" charset="0"/>
              </a:rPr>
              <a:t>ERAF 4.2.1.4. pasākuma darbības</a:t>
            </a:r>
            <a:endParaRPr lang="en-US" sz="2000" dirty="0"/>
          </a:p>
        </p:txBody>
      </p:sp>
      <p:sp>
        <p:nvSpPr>
          <p:cNvPr id="3" name="Text Placeholder 2">
            <a:extLst>
              <a:ext uri="{FF2B5EF4-FFF2-40B4-BE49-F238E27FC236}">
                <a16:creationId xmlns:a16="http://schemas.microsoft.com/office/drawing/2014/main" id="{65D7E2A2-8FE2-DC84-3398-A36686314533}"/>
              </a:ext>
            </a:extLst>
          </p:cNvPr>
          <p:cNvSpPr>
            <a:spLocks noGrp="1"/>
          </p:cNvSpPr>
          <p:nvPr>
            <p:ph type="body" idx="1"/>
          </p:nvPr>
        </p:nvSpPr>
        <p:spPr>
          <a:xfrm>
            <a:off x="2717423" y="1672479"/>
            <a:ext cx="7635481" cy="5185521"/>
          </a:xfrm>
        </p:spPr>
        <p:txBody>
          <a:bodyPr/>
          <a:lstStyle/>
          <a:p>
            <a:endParaRPr lang="lv-LV" sz="1000" b="1" dirty="0"/>
          </a:p>
          <a:p>
            <a:r>
              <a:rPr lang="lv-LV" sz="1800" b="1" dirty="0"/>
              <a:t>       </a:t>
            </a:r>
            <a:r>
              <a:rPr lang="lv-LV" sz="1600" b="1" dirty="0">
                <a:solidFill>
                  <a:schemeClr val="dk1"/>
                </a:solidFill>
                <a:cs typeface="Arial"/>
                <a:sym typeface="Arial"/>
              </a:rPr>
              <a:t>Resursu iegāde </a:t>
            </a:r>
          </a:p>
          <a:p>
            <a:r>
              <a:rPr lang="lv-LV" sz="1600" b="1" dirty="0">
                <a:solidFill>
                  <a:schemeClr val="dk1"/>
                </a:solidFill>
                <a:cs typeface="Arial"/>
                <a:sym typeface="Arial"/>
              </a:rPr>
              <a:t>      </a:t>
            </a:r>
          </a:p>
          <a:p>
            <a:r>
              <a:rPr lang="lv-LV" sz="1800" b="1" dirty="0"/>
              <a:t>        </a:t>
            </a:r>
          </a:p>
          <a:p>
            <a:endParaRPr lang="lv-LV" sz="1800" b="1" dirty="0"/>
          </a:p>
          <a:p>
            <a:r>
              <a:rPr lang="lv-LV" sz="1800" b="1" dirty="0"/>
              <a:t>       	 </a:t>
            </a:r>
            <a:r>
              <a:rPr lang="lv-LV" sz="1600" b="1" dirty="0"/>
              <a:t>Resursu piegāde </a:t>
            </a:r>
          </a:p>
          <a:p>
            <a:r>
              <a:rPr lang="lv-LV" sz="1600" b="1" dirty="0"/>
              <a:t>        </a:t>
            </a:r>
            <a:endParaRPr lang="lv-LV" sz="1800" b="1" dirty="0"/>
          </a:p>
          <a:p>
            <a:endParaRPr lang="lv-LV" sz="1800" b="1" dirty="0"/>
          </a:p>
          <a:p>
            <a:r>
              <a:rPr lang="lv-LV" sz="1800" b="1" dirty="0"/>
              <a:t>       </a:t>
            </a:r>
          </a:p>
          <a:p>
            <a:r>
              <a:rPr lang="lv-LV" sz="1800" b="1" dirty="0"/>
              <a:t>		</a:t>
            </a:r>
          </a:p>
          <a:p>
            <a:r>
              <a:rPr lang="lv-LV" sz="1800" b="1" dirty="0"/>
              <a:t>		</a:t>
            </a:r>
            <a:r>
              <a:rPr lang="lv-LV" sz="1600" b="1" dirty="0"/>
              <a:t>Resursu uzstādīšana iestādē</a:t>
            </a:r>
          </a:p>
          <a:p>
            <a:r>
              <a:rPr lang="lv-LV" sz="1600" b="1" dirty="0"/>
              <a:t>       </a:t>
            </a:r>
            <a:endParaRPr lang="en-US" sz="1600" b="1" dirty="0"/>
          </a:p>
        </p:txBody>
      </p:sp>
      <p:sp>
        <p:nvSpPr>
          <p:cNvPr id="4" name="Slide Number Placeholder 3">
            <a:extLst>
              <a:ext uri="{FF2B5EF4-FFF2-40B4-BE49-F238E27FC236}">
                <a16:creationId xmlns:a16="http://schemas.microsoft.com/office/drawing/2014/main" id="{4938464F-26F3-5728-FFD4-E9F46D6C07DD}"/>
              </a:ext>
            </a:extLst>
          </p:cNvPr>
          <p:cNvSpPr>
            <a:spLocks noGrp="1"/>
          </p:cNvSpPr>
          <p:nvPr>
            <p:ph type="sldNum" idx="12"/>
          </p:nvPr>
        </p:nvSpPr>
        <p:spPr/>
        <p:txBody>
          <a:bodyPr/>
          <a:lstStyle/>
          <a:p>
            <a:fld id="{00000000-1234-1234-1234-123412341234}" type="slidenum">
              <a:rPr lang="lv-LV" smtClean="0"/>
              <a:pPr/>
              <a:t>14</a:t>
            </a:fld>
            <a:endParaRPr lang="lv-LV"/>
          </a:p>
        </p:txBody>
      </p:sp>
      <p:sp>
        <p:nvSpPr>
          <p:cNvPr id="5" name="Rectangle 4">
            <a:extLst>
              <a:ext uri="{FF2B5EF4-FFF2-40B4-BE49-F238E27FC236}">
                <a16:creationId xmlns:a16="http://schemas.microsoft.com/office/drawing/2014/main" id="{AD000EF1-361A-11D8-327B-768D252A541F}"/>
              </a:ext>
            </a:extLst>
          </p:cNvPr>
          <p:cNvSpPr/>
          <p:nvPr/>
        </p:nvSpPr>
        <p:spPr>
          <a:xfrm>
            <a:off x="0" y="1672478"/>
            <a:ext cx="2647950" cy="5185522"/>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lv-LV" sz="2400" b="1" dirty="0">
                <a:solidFill>
                  <a:schemeClr val="bg2">
                    <a:lumMod val="75000"/>
                  </a:schemeClr>
                </a:solidFill>
                <a:latin typeface="Verdana" panose="020B0604030504040204" pitchFamily="34" charset="0"/>
                <a:ea typeface="Verdana" panose="020B0604030504040204" pitchFamily="34" charset="0"/>
              </a:rPr>
              <a:t>Galvenās</a:t>
            </a:r>
          </a:p>
          <a:p>
            <a:pPr algn="ctr"/>
            <a:r>
              <a:rPr lang="lv-LV" sz="2400" b="1" dirty="0">
                <a:solidFill>
                  <a:schemeClr val="bg2">
                    <a:lumMod val="75000"/>
                  </a:schemeClr>
                </a:solidFill>
                <a:latin typeface="Verdana" panose="020B0604030504040204" pitchFamily="34" charset="0"/>
                <a:ea typeface="Verdana" panose="020B0604030504040204" pitchFamily="34" charset="0"/>
              </a:rPr>
              <a:t> darbības*</a:t>
            </a:r>
          </a:p>
          <a:p>
            <a:pPr algn="ctr"/>
            <a:endParaRPr lang="en-US" dirty="0"/>
          </a:p>
        </p:txBody>
      </p:sp>
      <p:pic>
        <p:nvPicPr>
          <p:cNvPr id="6" name="Graphic 5" descr="Sports Field with solid fill">
            <a:extLst>
              <a:ext uri="{FF2B5EF4-FFF2-40B4-BE49-F238E27FC236}">
                <a16:creationId xmlns:a16="http://schemas.microsoft.com/office/drawing/2014/main" id="{E81E5F80-57E8-144E-36BA-CDED54CF35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2733396" y="5422556"/>
            <a:ext cx="806207" cy="806207"/>
          </a:xfrm>
          <a:prstGeom prst="rect">
            <a:avLst/>
          </a:prstGeom>
        </p:spPr>
      </p:pic>
      <p:pic>
        <p:nvPicPr>
          <p:cNvPr id="7" name="Picture 6">
            <a:extLst>
              <a:ext uri="{FF2B5EF4-FFF2-40B4-BE49-F238E27FC236}">
                <a16:creationId xmlns:a16="http://schemas.microsoft.com/office/drawing/2014/main" id="{90EF1EB3-FAFA-7C22-00B2-C6F4B779D928}"/>
              </a:ext>
            </a:extLst>
          </p:cNvPr>
          <p:cNvPicPr>
            <a:picLocks noChangeAspect="1"/>
          </p:cNvPicPr>
          <p:nvPr/>
        </p:nvPicPr>
        <p:blipFill>
          <a:blip r:embed="rId4"/>
          <a:stretch>
            <a:fillRect/>
          </a:stretch>
        </p:blipFill>
        <p:spPr>
          <a:xfrm>
            <a:off x="8988691" y="4793737"/>
            <a:ext cx="3203309" cy="2063846"/>
          </a:xfrm>
          <a:prstGeom prst="rect">
            <a:avLst/>
          </a:prstGeom>
        </p:spPr>
      </p:pic>
      <p:pic>
        <p:nvPicPr>
          <p:cNvPr id="8" name="Google Shape;358;p35">
            <a:extLst>
              <a:ext uri="{FF2B5EF4-FFF2-40B4-BE49-F238E27FC236}">
                <a16:creationId xmlns:a16="http://schemas.microsoft.com/office/drawing/2014/main" id="{5E0E0818-0FD6-7205-A1B2-C87723DCC7DE}"/>
              </a:ext>
            </a:extLst>
          </p:cNvPr>
          <p:cNvPicPr preferRelativeResize="0"/>
          <p:nvPr/>
        </p:nvPicPr>
        <p:blipFill rotWithShape="1">
          <a:blip r:embed="rId5">
            <a:alphaModFix/>
          </a:blip>
          <a:srcRect/>
          <a:stretch/>
        </p:blipFill>
        <p:spPr>
          <a:xfrm>
            <a:off x="2647950" y="1945843"/>
            <a:ext cx="683743" cy="732006"/>
          </a:xfrm>
          <a:prstGeom prst="rect">
            <a:avLst/>
          </a:prstGeom>
          <a:noFill/>
          <a:ln>
            <a:noFill/>
          </a:ln>
        </p:spPr>
      </p:pic>
      <p:pic>
        <p:nvPicPr>
          <p:cNvPr id="9" name="Google Shape;301;p35">
            <a:extLst>
              <a:ext uri="{FF2B5EF4-FFF2-40B4-BE49-F238E27FC236}">
                <a16:creationId xmlns:a16="http://schemas.microsoft.com/office/drawing/2014/main" id="{E3AD997C-B7CF-9FA5-FE97-B05AA3EDFB47}"/>
              </a:ext>
            </a:extLst>
          </p:cNvPr>
          <p:cNvPicPr preferRelativeResize="0"/>
          <p:nvPr/>
        </p:nvPicPr>
        <p:blipFill rotWithShape="1">
          <a:blip r:embed="rId6">
            <a:alphaModFix/>
          </a:blip>
          <a:srcRect/>
          <a:stretch/>
        </p:blipFill>
        <p:spPr>
          <a:xfrm>
            <a:off x="2761290" y="3442833"/>
            <a:ext cx="806207" cy="644650"/>
          </a:xfrm>
          <a:prstGeom prst="rect">
            <a:avLst/>
          </a:prstGeom>
          <a:noFill/>
          <a:ln>
            <a:noFill/>
          </a:ln>
        </p:spPr>
      </p:pic>
      <p:pic>
        <p:nvPicPr>
          <p:cNvPr id="11" name="Picture 10">
            <a:extLst>
              <a:ext uri="{FF2B5EF4-FFF2-40B4-BE49-F238E27FC236}">
                <a16:creationId xmlns:a16="http://schemas.microsoft.com/office/drawing/2014/main" id="{F4EF2E49-877F-515A-1100-5000998728A7}"/>
              </a:ext>
            </a:extLst>
          </p:cNvPr>
          <p:cNvPicPr>
            <a:picLocks noChangeAspect="1"/>
          </p:cNvPicPr>
          <p:nvPr/>
        </p:nvPicPr>
        <p:blipFill>
          <a:blip r:embed="rId7"/>
          <a:stretch>
            <a:fillRect/>
          </a:stretch>
        </p:blipFill>
        <p:spPr>
          <a:xfrm>
            <a:off x="7548218" y="2959702"/>
            <a:ext cx="2804686" cy="2103515"/>
          </a:xfrm>
          <a:prstGeom prst="rect">
            <a:avLst/>
          </a:prstGeom>
        </p:spPr>
      </p:pic>
      <p:pic>
        <p:nvPicPr>
          <p:cNvPr id="12" name="Picture 11">
            <a:extLst>
              <a:ext uri="{FF2B5EF4-FFF2-40B4-BE49-F238E27FC236}">
                <a16:creationId xmlns:a16="http://schemas.microsoft.com/office/drawing/2014/main" id="{0E519B80-5BF9-F64E-CFA2-D250F98652A3}"/>
              </a:ext>
            </a:extLst>
          </p:cNvPr>
          <p:cNvPicPr>
            <a:picLocks noChangeAspect="1"/>
          </p:cNvPicPr>
          <p:nvPr/>
        </p:nvPicPr>
        <p:blipFill>
          <a:blip r:embed="rId8"/>
          <a:stretch>
            <a:fillRect/>
          </a:stretch>
        </p:blipFill>
        <p:spPr>
          <a:xfrm>
            <a:off x="9117875" y="1672062"/>
            <a:ext cx="3074126" cy="1827573"/>
          </a:xfrm>
          <a:prstGeom prst="rect">
            <a:avLst/>
          </a:prstGeom>
        </p:spPr>
      </p:pic>
      <p:sp>
        <p:nvSpPr>
          <p:cNvPr id="13" name="TextBox 12">
            <a:extLst>
              <a:ext uri="{FF2B5EF4-FFF2-40B4-BE49-F238E27FC236}">
                <a16:creationId xmlns:a16="http://schemas.microsoft.com/office/drawing/2014/main" id="{BBBFEBC2-DA5C-678E-6EF3-AC6CDEFD8C63}"/>
              </a:ext>
            </a:extLst>
          </p:cNvPr>
          <p:cNvSpPr txBox="1"/>
          <p:nvPr/>
        </p:nvSpPr>
        <p:spPr>
          <a:xfrm>
            <a:off x="2894869" y="6304460"/>
            <a:ext cx="6093822" cy="461665"/>
          </a:xfrm>
          <a:prstGeom prst="rect">
            <a:avLst/>
          </a:prstGeom>
          <a:noFill/>
        </p:spPr>
        <p:txBody>
          <a:bodyPr wrap="square">
            <a:spAutoFit/>
          </a:bodyPr>
          <a:lstStyle/>
          <a:p>
            <a:r>
              <a:rPr lang="lv-LV" sz="1200" b="0" i="1" dirty="0">
                <a:solidFill>
                  <a:srgbClr val="525252"/>
                </a:solidFill>
                <a:effectLst/>
                <a:latin typeface="Verdana" panose="020B0604030504040204" pitchFamily="34" charset="0"/>
              </a:rPr>
              <a:t>* izmaksas plānotas atbilstoši vienas vienības izmaksu standarta likmju aprēķina un piemērošanas metodikai</a:t>
            </a:r>
            <a:endParaRPr lang="lv-LV" sz="1200" i="1" dirty="0"/>
          </a:p>
        </p:txBody>
      </p:sp>
    </p:spTree>
    <p:extLst>
      <p:ext uri="{BB962C8B-B14F-4D97-AF65-F5344CB8AC3E}">
        <p14:creationId xmlns:p14="http://schemas.microsoft.com/office/powerpoint/2010/main" val="494540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663D-FACF-7762-CED9-1155D1E3581E}"/>
              </a:ext>
            </a:extLst>
          </p:cNvPr>
          <p:cNvSpPr>
            <a:spLocks noGrp="1"/>
          </p:cNvSpPr>
          <p:nvPr>
            <p:ph type="title"/>
          </p:nvPr>
        </p:nvSpPr>
        <p:spPr>
          <a:xfrm>
            <a:off x="616774" y="257547"/>
            <a:ext cx="11224243" cy="1142815"/>
          </a:xfrm>
        </p:spPr>
        <p:txBody>
          <a:bodyPr/>
          <a:lstStyle/>
          <a:p>
            <a:r>
              <a:rPr lang="lv-LV" sz="2000" dirty="0"/>
              <a:t>Indikatīvais ieviešanas laika grafiks</a:t>
            </a:r>
            <a:br>
              <a:rPr lang="en-US" sz="2000" dirty="0"/>
            </a:br>
            <a:endParaRPr lang="en-US" sz="2000" dirty="0"/>
          </a:p>
        </p:txBody>
      </p:sp>
      <p:sp>
        <p:nvSpPr>
          <p:cNvPr id="4" name="Slide Number Placeholder 3">
            <a:extLst>
              <a:ext uri="{FF2B5EF4-FFF2-40B4-BE49-F238E27FC236}">
                <a16:creationId xmlns:a16="http://schemas.microsoft.com/office/drawing/2014/main" id="{814C36C1-8165-0F27-330D-F2426F15A883}"/>
              </a:ext>
            </a:extLst>
          </p:cNvPr>
          <p:cNvSpPr>
            <a:spLocks noGrp="1"/>
          </p:cNvSpPr>
          <p:nvPr>
            <p:ph type="sldNum" idx="12"/>
          </p:nvPr>
        </p:nvSpPr>
        <p:spPr/>
        <p:txBody>
          <a:bodyPr/>
          <a:lstStyle/>
          <a:p>
            <a:fld id="{00000000-1234-1234-1234-123412341234}" type="slidenum">
              <a:rPr lang="lv-LV" smtClean="0"/>
              <a:pPr/>
              <a:t>15</a:t>
            </a:fld>
            <a:endParaRPr lang="lv-LV"/>
          </a:p>
        </p:txBody>
      </p:sp>
      <p:cxnSp>
        <p:nvCxnSpPr>
          <p:cNvPr id="6" name="Straight Arrow Connector 5">
            <a:extLst>
              <a:ext uri="{FF2B5EF4-FFF2-40B4-BE49-F238E27FC236}">
                <a16:creationId xmlns:a16="http://schemas.microsoft.com/office/drawing/2014/main" id="{E3330353-AC3D-ADF3-7557-AB12B501BED2}"/>
              </a:ext>
            </a:extLst>
          </p:cNvPr>
          <p:cNvCxnSpPr>
            <a:cxnSpLocks/>
          </p:cNvCxnSpPr>
          <p:nvPr/>
        </p:nvCxnSpPr>
        <p:spPr>
          <a:xfrm>
            <a:off x="841817" y="5292437"/>
            <a:ext cx="10775373"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D31A46D-A775-951A-2F92-36D16A418EFB}"/>
              </a:ext>
            </a:extLst>
          </p:cNvPr>
          <p:cNvSpPr txBox="1"/>
          <p:nvPr/>
        </p:nvSpPr>
        <p:spPr>
          <a:xfrm>
            <a:off x="11531223" y="4904174"/>
            <a:ext cx="1080655" cy="523220"/>
          </a:xfrm>
          <a:prstGeom prst="rect">
            <a:avLst/>
          </a:prstGeom>
          <a:noFill/>
        </p:spPr>
        <p:txBody>
          <a:bodyPr wrap="square" rtlCol="0">
            <a:spAutoFit/>
          </a:bodyPr>
          <a:lstStyle/>
          <a:p>
            <a:r>
              <a:rPr lang="lv-LV" b="1" dirty="0">
                <a:solidFill>
                  <a:schemeClr val="accent3">
                    <a:lumMod val="75000"/>
                  </a:schemeClr>
                </a:solidFill>
                <a:latin typeface="Aptos" panose="020B0004020202020204" pitchFamily="34" charset="0"/>
              </a:rPr>
              <a:t>2026</a:t>
            </a:r>
          </a:p>
          <a:p>
            <a:r>
              <a:rPr lang="lv-LV" b="1" dirty="0">
                <a:solidFill>
                  <a:schemeClr val="accent3">
                    <a:lumMod val="75000"/>
                  </a:schemeClr>
                </a:solidFill>
                <a:latin typeface="Aptos" panose="020B0004020202020204" pitchFamily="34" charset="0"/>
              </a:rPr>
              <a:t>DEC</a:t>
            </a:r>
            <a:endParaRPr lang="en-US" b="1" dirty="0">
              <a:solidFill>
                <a:schemeClr val="accent3">
                  <a:lumMod val="75000"/>
                </a:schemeClr>
              </a:solidFill>
              <a:latin typeface="Aptos" panose="020B0004020202020204" pitchFamily="34" charset="0"/>
            </a:endParaRPr>
          </a:p>
        </p:txBody>
      </p:sp>
      <p:sp>
        <p:nvSpPr>
          <p:cNvPr id="8" name="TextBox 7">
            <a:extLst>
              <a:ext uri="{FF2B5EF4-FFF2-40B4-BE49-F238E27FC236}">
                <a16:creationId xmlns:a16="http://schemas.microsoft.com/office/drawing/2014/main" id="{EE2D3440-3C26-1346-E06C-7142FB8463E6}"/>
              </a:ext>
            </a:extLst>
          </p:cNvPr>
          <p:cNvSpPr txBox="1"/>
          <p:nvPr/>
        </p:nvSpPr>
        <p:spPr>
          <a:xfrm>
            <a:off x="347925" y="4758736"/>
            <a:ext cx="1080655" cy="523220"/>
          </a:xfrm>
          <a:prstGeom prst="rect">
            <a:avLst/>
          </a:prstGeom>
          <a:noFill/>
        </p:spPr>
        <p:txBody>
          <a:bodyPr wrap="square" rtlCol="0">
            <a:spAutoFit/>
          </a:bodyPr>
          <a:lstStyle/>
          <a:p>
            <a:r>
              <a:rPr lang="lv-LV" b="1" dirty="0">
                <a:solidFill>
                  <a:schemeClr val="accent3">
                    <a:lumMod val="75000"/>
                  </a:schemeClr>
                </a:solidFill>
                <a:latin typeface="Aptos" panose="020B0004020202020204" pitchFamily="34" charset="0"/>
              </a:rPr>
              <a:t>2024</a:t>
            </a:r>
          </a:p>
          <a:p>
            <a:r>
              <a:rPr lang="lv-LV" b="1" dirty="0">
                <a:solidFill>
                  <a:schemeClr val="accent3">
                    <a:lumMod val="75000"/>
                  </a:schemeClr>
                </a:solidFill>
                <a:latin typeface="Aptos" panose="020B0004020202020204" pitchFamily="34" charset="0"/>
              </a:rPr>
              <a:t>JŪL</a:t>
            </a:r>
            <a:endParaRPr lang="en-US" b="1" dirty="0">
              <a:solidFill>
                <a:schemeClr val="accent3">
                  <a:lumMod val="75000"/>
                </a:schemeClr>
              </a:solidFill>
              <a:latin typeface="Aptos" panose="020B0004020202020204" pitchFamily="34" charset="0"/>
            </a:endParaRPr>
          </a:p>
        </p:txBody>
      </p:sp>
      <p:sp>
        <p:nvSpPr>
          <p:cNvPr id="9" name="TextBox 8">
            <a:extLst>
              <a:ext uri="{FF2B5EF4-FFF2-40B4-BE49-F238E27FC236}">
                <a16:creationId xmlns:a16="http://schemas.microsoft.com/office/drawing/2014/main" id="{3AB35059-DDC4-1FAC-0D75-4C872CD9344D}"/>
              </a:ext>
            </a:extLst>
          </p:cNvPr>
          <p:cNvSpPr txBox="1"/>
          <p:nvPr/>
        </p:nvSpPr>
        <p:spPr>
          <a:xfrm>
            <a:off x="3604430" y="4769622"/>
            <a:ext cx="1080655" cy="523220"/>
          </a:xfrm>
          <a:prstGeom prst="rect">
            <a:avLst/>
          </a:prstGeom>
          <a:noFill/>
        </p:spPr>
        <p:txBody>
          <a:bodyPr wrap="square" rtlCol="0">
            <a:spAutoFit/>
          </a:bodyPr>
          <a:lstStyle/>
          <a:p>
            <a:r>
              <a:rPr lang="lv-LV" b="1" dirty="0">
                <a:solidFill>
                  <a:schemeClr val="accent3">
                    <a:lumMod val="75000"/>
                  </a:schemeClr>
                </a:solidFill>
                <a:latin typeface="Aptos" panose="020B0004020202020204" pitchFamily="34" charset="0"/>
              </a:rPr>
              <a:t>2025</a:t>
            </a:r>
          </a:p>
          <a:p>
            <a:r>
              <a:rPr lang="lv-LV" b="1" dirty="0">
                <a:solidFill>
                  <a:schemeClr val="accent3">
                    <a:lumMod val="75000"/>
                  </a:schemeClr>
                </a:solidFill>
                <a:latin typeface="Aptos" panose="020B0004020202020204" pitchFamily="34" charset="0"/>
              </a:rPr>
              <a:t>FEB</a:t>
            </a:r>
            <a:endParaRPr lang="en-US" b="1" dirty="0">
              <a:solidFill>
                <a:schemeClr val="accent3">
                  <a:lumMod val="75000"/>
                </a:schemeClr>
              </a:solidFill>
              <a:latin typeface="Aptos" panose="020B0004020202020204" pitchFamily="34" charset="0"/>
            </a:endParaRPr>
          </a:p>
        </p:txBody>
      </p:sp>
      <p:sp>
        <p:nvSpPr>
          <p:cNvPr id="10" name="TextBox 9">
            <a:extLst>
              <a:ext uri="{FF2B5EF4-FFF2-40B4-BE49-F238E27FC236}">
                <a16:creationId xmlns:a16="http://schemas.microsoft.com/office/drawing/2014/main" id="{CF784AAE-8FE6-DA1D-6D78-D05D7388BB12}"/>
              </a:ext>
            </a:extLst>
          </p:cNvPr>
          <p:cNvSpPr txBox="1"/>
          <p:nvPr/>
        </p:nvSpPr>
        <p:spPr>
          <a:xfrm>
            <a:off x="2542482" y="3815920"/>
            <a:ext cx="1320800" cy="954107"/>
          </a:xfrm>
          <a:prstGeom prst="rect">
            <a:avLst/>
          </a:prstGeom>
          <a:noFill/>
          <a:ln>
            <a:noFill/>
          </a:ln>
        </p:spPr>
        <p:txBody>
          <a:bodyPr wrap="square" rtlCol="0">
            <a:spAutoFit/>
          </a:bodyPr>
          <a:lstStyle/>
          <a:p>
            <a:r>
              <a:rPr lang="lv-LV" dirty="0">
                <a:solidFill>
                  <a:schemeClr val="accent3">
                    <a:lumMod val="75000"/>
                  </a:schemeClr>
                </a:solidFill>
              </a:rPr>
              <a:t>Apstiprināti MK noteikumi</a:t>
            </a:r>
          </a:p>
          <a:p>
            <a:endParaRPr lang="lv-LV" dirty="0">
              <a:solidFill>
                <a:schemeClr val="accent3">
                  <a:lumMod val="75000"/>
                </a:schemeClr>
              </a:solidFill>
            </a:endParaRPr>
          </a:p>
          <a:p>
            <a:endParaRPr lang="en-US" dirty="0"/>
          </a:p>
        </p:txBody>
      </p:sp>
      <p:sp>
        <p:nvSpPr>
          <p:cNvPr id="11" name="TextBox 10">
            <a:extLst>
              <a:ext uri="{FF2B5EF4-FFF2-40B4-BE49-F238E27FC236}">
                <a16:creationId xmlns:a16="http://schemas.microsoft.com/office/drawing/2014/main" id="{37700330-6D9B-F3FA-57E5-434D8270513B}"/>
              </a:ext>
            </a:extLst>
          </p:cNvPr>
          <p:cNvSpPr txBox="1"/>
          <p:nvPr/>
        </p:nvSpPr>
        <p:spPr>
          <a:xfrm>
            <a:off x="4159886" y="5688449"/>
            <a:ext cx="1178669" cy="1169551"/>
          </a:xfrm>
          <a:prstGeom prst="rect">
            <a:avLst/>
          </a:prstGeom>
          <a:noFill/>
          <a:ln>
            <a:noFill/>
          </a:ln>
        </p:spPr>
        <p:txBody>
          <a:bodyPr wrap="square" rtlCol="0">
            <a:spAutoFit/>
          </a:bodyPr>
          <a:lstStyle/>
          <a:p>
            <a:r>
              <a:rPr lang="lv-LV" dirty="0">
                <a:solidFill>
                  <a:schemeClr val="accent5">
                    <a:lumMod val="50000"/>
                  </a:schemeClr>
                </a:solidFill>
              </a:rPr>
              <a:t>Pašvaldības </a:t>
            </a:r>
          </a:p>
          <a:p>
            <a:r>
              <a:rPr lang="lv-LV" dirty="0">
                <a:solidFill>
                  <a:schemeClr val="accent5">
                    <a:lumMod val="50000"/>
                  </a:schemeClr>
                </a:solidFill>
              </a:rPr>
              <a:t>iesniedz  projektu iesniegumus</a:t>
            </a:r>
          </a:p>
          <a:p>
            <a:endParaRPr lang="en-US" dirty="0"/>
          </a:p>
        </p:txBody>
      </p:sp>
      <p:sp>
        <p:nvSpPr>
          <p:cNvPr id="13" name="Oval 12">
            <a:extLst>
              <a:ext uri="{FF2B5EF4-FFF2-40B4-BE49-F238E27FC236}">
                <a16:creationId xmlns:a16="http://schemas.microsoft.com/office/drawing/2014/main" id="{BC82C4F4-C368-FFB4-7957-974018887C2C}"/>
              </a:ext>
            </a:extLst>
          </p:cNvPr>
          <p:cNvSpPr/>
          <p:nvPr/>
        </p:nvSpPr>
        <p:spPr>
          <a:xfrm>
            <a:off x="7266815" y="5289932"/>
            <a:ext cx="351934" cy="329938"/>
          </a:xfrm>
          <a:prstGeom prst="ellipse">
            <a:avLst/>
          </a:prstGeom>
          <a:solidFill>
            <a:srgbClr val="6CB4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highlight>
                <a:srgbClr val="00FF00"/>
              </a:highlight>
            </a:endParaRPr>
          </a:p>
        </p:txBody>
      </p:sp>
      <p:sp>
        <p:nvSpPr>
          <p:cNvPr id="14" name="Oval 13">
            <a:extLst>
              <a:ext uri="{FF2B5EF4-FFF2-40B4-BE49-F238E27FC236}">
                <a16:creationId xmlns:a16="http://schemas.microsoft.com/office/drawing/2014/main" id="{F41A5E63-2FD9-3A9B-95F0-C0C74FD6EFE2}"/>
              </a:ext>
            </a:extLst>
          </p:cNvPr>
          <p:cNvSpPr/>
          <p:nvPr/>
        </p:nvSpPr>
        <p:spPr>
          <a:xfrm>
            <a:off x="5537197" y="4941912"/>
            <a:ext cx="351934" cy="3480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4C4FEAF-5ED3-7338-2DC2-47F22A593470}"/>
              </a:ext>
            </a:extLst>
          </p:cNvPr>
          <p:cNvSpPr/>
          <p:nvPr/>
        </p:nvSpPr>
        <p:spPr>
          <a:xfrm>
            <a:off x="4336872" y="4983645"/>
            <a:ext cx="351934" cy="2983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EE0BBA6-9336-36EF-CE09-1AABC428B2E5}"/>
              </a:ext>
            </a:extLst>
          </p:cNvPr>
          <p:cNvSpPr/>
          <p:nvPr/>
        </p:nvSpPr>
        <p:spPr>
          <a:xfrm>
            <a:off x="3026915" y="4952260"/>
            <a:ext cx="351934" cy="3299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6F8D3DF-1938-79C6-B62F-4483F17A1731}"/>
              </a:ext>
            </a:extLst>
          </p:cNvPr>
          <p:cNvSpPr txBox="1"/>
          <p:nvPr/>
        </p:nvSpPr>
        <p:spPr>
          <a:xfrm>
            <a:off x="5299797" y="3708197"/>
            <a:ext cx="1178669" cy="1169551"/>
          </a:xfrm>
          <a:prstGeom prst="rect">
            <a:avLst/>
          </a:prstGeom>
          <a:noFill/>
          <a:ln>
            <a:noFill/>
          </a:ln>
        </p:spPr>
        <p:txBody>
          <a:bodyPr wrap="square" rtlCol="0">
            <a:spAutoFit/>
          </a:bodyPr>
          <a:lstStyle/>
          <a:p>
            <a:r>
              <a:rPr lang="lv-LV" dirty="0">
                <a:solidFill>
                  <a:schemeClr val="accent5">
                    <a:lumMod val="50000"/>
                  </a:schemeClr>
                </a:solidFill>
              </a:rPr>
              <a:t>Projektu iesniegumu vērtēšana</a:t>
            </a:r>
          </a:p>
          <a:p>
            <a:r>
              <a:rPr lang="lv-LV" dirty="0">
                <a:solidFill>
                  <a:schemeClr val="accent5">
                    <a:lumMod val="50000"/>
                  </a:schemeClr>
                </a:solidFill>
              </a:rPr>
              <a:t>CFLA</a:t>
            </a:r>
          </a:p>
          <a:p>
            <a:endParaRPr lang="en-US" dirty="0"/>
          </a:p>
        </p:txBody>
      </p:sp>
      <p:sp>
        <p:nvSpPr>
          <p:cNvPr id="18" name="TextBox 17">
            <a:extLst>
              <a:ext uri="{FF2B5EF4-FFF2-40B4-BE49-F238E27FC236}">
                <a16:creationId xmlns:a16="http://schemas.microsoft.com/office/drawing/2014/main" id="{212E135D-4EDB-AA91-F5A1-9D0DF80A2F12}"/>
              </a:ext>
            </a:extLst>
          </p:cNvPr>
          <p:cNvSpPr txBox="1"/>
          <p:nvPr/>
        </p:nvSpPr>
        <p:spPr>
          <a:xfrm>
            <a:off x="7918914" y="5796170"/>
            <a:ext cx="3340065" cy="738664"/>
          </a:xfrm>
          <a:prstGeom prst="rect">
            <a:avLst/>
          </a:prstGeom>
          <a:noFill/>
          <a:ln>
            <a:noFill/>
          </a:ln>
        </p:spPr>
        <p:txBody>
          <a:bodyPr wrap="square" rtlCol="0">
            <a:spAutoFit/>
          </a:bodyPr>
          <a:lstStyle/>
          <a:p>
            <a:r>
              <a:rPr lang="lv-LV" b="1" dirty="0">
                <a:solidFill>
                  <a:srgbClr val="00B050"/>
                </a:solidFill>
              </a:rPr>
              <a:t>Resursu iegāde pirmsskolām</a:t>
            </a:r>
          </a:p>
          <a:p>
            <a:r>
              <a:rPr lang="lv-LV" b="1" dirty="0">
                <a:solidFill>
                  <a:srgbClr val="00B050"/>
                </a:solidFill>
              </a:rPr>
              <a:t>          </a:t>
            </a:r>
            <a:r>
              <a:rPr lang="lv-LV" dirty="0">
                <a:solidFill>
                  <a:srgbClr val="00B050"/>
                </a:solidFill>
              </a:rPr>
              <a:t>(pašvaldības)</a:t>
            </a:r>
            <a:endParaRPr lang="lv-LV" b="1" dirty="0">
              <a:solidFill>
                <a:srgbClr val="00B050"/>
              </a:solidFill>
            </a:endParaRPr>
          </a:p>
          <a:p>
            <a:endParaRPr lang="en-US" dirty="0"/>
          </a:p>
        </p:txBody>
      </p:sp>
      <p:sp>
        <p:nvSpPr>
          <p:cNvPr id="19" name="Oval 18">
            <a:extLst>
              <a:ext uri="{FF2B5EF4-FFF2-40B4-BE49-F238E27FC236}">
                <a16:creationId xmlns:a16="http://schemas.microsoft.com/office/drawing/2014/main" id="{CD880AE3-E28F-1C20-6C89-F87AC4B365C4}"/>
              </a:ext>
            </a:extLst>
          </p:cNvPr>
          <p:cNvSpPr/>
          <p:nvPr/>
        </p:nvSpPr>
        <p:spPr>
          <a:xfrm>
            <a:off x="8267628" y="5301054"/>
            <a:ext cx="351934" cy="329938"/>
          </a:xfrm>
          <a:prstGeom prst="ellipse">
            <a:avLst/>
          </a:prstGeom>
          <a:solidFill>
            <a:srgbClr val="6CB4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highlight>
                <a:srgbClr val="00FF00"/>
              </a:highlight>
            </a:endParaRPr>
          </a:p>
        </p:txBody>
      </p:sp>
      <p:sp>
        <p:nvSpPr>
          <p:cNvPr id="20" name="Oval 19">
            <a:extLst>
              <a:ext uri="{FF2B5EF4-FFF2-40B4-BE49-F238E27FC236}">
                <a16:creationId xmlns:a16="http://schemas.microsoft.com/office/drawing/2014/main" id="{84126718-8706-2CF0-06CD-1C5DE373E513}"/>
              </a:ext>
            </a:extLst>
          </p:cNvPr>
          <p:cNvSpPr/>
          <p:nvPr/>
        </p:nvSpPr>
        <p:spPr>
          <a:xfrm>
            <a:off x="9118214" y="5301747"/>
            <a:ext cx="351934" cy="329938"/>
          </a:xfrm>
          <a:prstGeom prst="ellipse">
            <a:avLst/>
          </a:prstGeom>
          <a:solidFill>
            <a:srgbClr val="6CB4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highlight>
                <a:srgbClr val="00FF00"/>
              </a:highlight>
            </a:endParaRPr>
          </a:p>
        </p:txBody>
      </p:sp>
      <p:sp>
        <p:nvSpPr>
          <p:cNvPr id="21" name="Oval 20">
            <a:extLst>
              <a:ext uri="{FF2B5EF4-FFF2-40B4-BE49-F238E27FC236}">
                <a16:creationId xmlns:a16="http://schemas.microsoft.com/office/drawing/2014/main" id="{FEF03B4D-4AD1-C5F6-324C-83CD595BFBA8}"/>
              </a:ext>
            </a:extLst>
          </p:cNvPr>
          <p:cNvSpPr/>
          <p:nvPr/>
        </p:nvSpPr>
        <p:spPr>
          <a:xfrm>
            <a:off x="9968800" y="5287426"/>
            <a:ext cx="351934" cy="329938"/>
          </a:xfrm>
          <a:prstGeom prst="ellipse">
            <a:avLst/>
          </a:prstGeom>
          <a:solidFill>
            <a:srgbClr val="6CB4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highlight>
                <a:srgbClr val="00FF00"/>
              </a:highlight>
            </a:endParaRPr>
          </a:p>
        </p:txBody>
      </p:sp>
      <p:grpSp>
        <p:nvGrpSpPr>
          <p:cNvPr id="23" name="Group 22">
            <a:extLst>
              <a:ext uri="{FF2B5EF4-FFF2-40B4-BE49-F238E27FC236}">
                <a16:creationId xmlns:a16="http://schemas.microsoft.com/office/drawing/2014/main" id="{BEAFC025-A244-3EB9-7309-2F9166B96577}"/>
              </a:ext>
            </a:extLst>
          </p:cNvPr>
          <p:cNvGrpSpPr/>
          <p:nvPr/>
        </p:nvGrpSpPr>
        <p:grpSpPr>
          <a:xfrm>
            <a:off x="7566979" y="1737699"/>
            <a:ext cx="4590960" cy="3552233"/>
            <a:chOff x="7566979" y="1737699"/>
            <a:chExt cx="4590960" cy="3552233"/>
          </a:xfrm>
        </p:grpSpPr>
        <p:sp>
          <p:nvSpPr>
            <p:cNvPr id="3" name="Oval 2">
              <a:extLst>
                <a:ext uri="{FF2B5EF4-FFF2-40B4-BE49-F238E27FC236}">
                  <a16:creationId xmlns:a16="http://schemas.microsoft.com/office/drawing/2014/main" id="{2E077612-97D9-38B4-67DC-04D758EA1B1D}"/>
                </a:ext>
              </a:extLst>
            </p:cNvPr>
            <p:cNvSpPr/>
            <p:nvPr/>
          </p:nvSpPr>
          <p:spPr>
            <a:xfrm>
              <a:off x="7566979" y="1737699"/>
              <a:ext cx="3692000" cy="3410174"/>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9EACF37-A791-0C3F-42A3-FCFC3355C3A7}"/>
                </a:ext>
              </a:extLst>
            </p:cNvPr>
            <p:cNvSpPr txBox="1"/>
            <p:nvPr/>
          </p:nvSpPr>
          <p:spPr>
            <a:xfrm>
              <a:off x="8106206" y="1965945"/>
              <a:ext cx="4051733" cy="3323987"/>
            </a:xfrm>
            <a:prstGeom prst="rect">
              <a:avLst/>
            </a:prstGeom>
            <a:noFill/>
          </p:spPr>
          <p:txBody>
            <a:bodyPr wrap="square" rtlCol="0">
              <a:spAutoFit/>
            </a:bodyPr>
            <a:lstStyle/>
            <a:p>
              <a:r>
                <a:rPr lang="lv-LV" dirty="0">
                  <a:solidFill>
                    <a:srgbClr val="00B050"/>
                  </a:solidFill>
                </a:rPr>
                <a:t> </a:t>
              </a:r>
            </a:p>
            <a:p>
              <a:endParaRPr lang="lv-LV" dirty="0">
                <a:solidFill>
                  <a:srgbClr val="00B050"/>
                </a:solidFill>
              </a:endParaRPr>
            </a:p>
            <a:p>
              <a:r>
                <a:rPr lang="lv-LV" dirty="0">
                  <a:solidFill>
                    <a:srgbClr val="00B050"/>
                  </a:solidFill>
                </a:rPr>
                <a:t>grāmatas        interaktīvais </a:t>
              </a:r>
            </a:p>
            <a:p>
              <a:r>
                <a:rPr lang="lv-LV" dirty="0">
                  <a:solidFill>
                    <a:srgbClr val="00B050"/>
                  </a:solidFill>
                </a:rPr>
                <a:t>                             ekrāns</a:t>
              </a:r>
            </a:p>
            <a:p>
              <a:endParaRPr lang="lv-LV" dirty="0">
                <a:solidFill>
                  <a:srgbClr val="00B050"/>
                </a:solidFill>
              </a:endParaRPr>
            </a:p>
            <a:p>
              <a:r>
                <a:rPr lang="lv-LV" dirty="0">
                  <a:solidFill>
                    <a:srgbClr val="00B050"/>
                  </a:solidFill>
                </a:rPr>
                <a:t>spēļu laukums                   futbola vārti</a:t>
              </a:r>
            </a:p>
            <a:p>
              <a:endParaRPr lang="lv-LV" dirty="0">
                <a:solidFill>
                  <a:srgbClr val="00B050"/>
                </a:solidFill>
              </a:endParaRPr>
            </a:p>
            <a:p>
              <a:r>
                <a:rPr lang="lv-LV" dirty="0">
                  <a:solidFill>
                    <a:srgbClr val="00B050"/>
                  </a:solidFill>
                </a:rPr>
                <a:t>                robotikas</a:t>
              </a:r>
            </a:p>
            <a:p>
              <a:r>
                <a:rPr lang="lv-LV" dirty="0">
                  <a:solidFill>
                    <a:srgbClr val="00B050"/>
                  </a:solidFill>
                </a:rPr>
                <a:t>                komplekts        planšete</a:t>
              </a:r>
            </a:p>
            <a:p>
              <a:endParaRPr lang="lv-LV" dirty="0">
                <a:solidFill>
                  <a:srgbClr val="00B050"/>
                </a:solidFill>
              </a:endParaRPr>
            </a:p>
            <a:p>
              <a:r>
                <a:rPr lang="lv-LV" dirty="0">
                  <a:solidFill>
                    <a:srgbClr val="00B050"/>
                  </a:solidFill>
                </a:rPr>
                <a:t> mikroskops</a:t>
              </a:r>
            </a:p>
            <a:p>
              <a:endParaRPr lang="lv-LV" dirty="0">
                <a:solidFill>
                  <a:srgbClr val="00B050"/>
                </a:solidFill>
              </a:endParaRPr>
            </a:p>
            <a:p>
              <a:r>
                <a:rPr lang="lv-LV" dirty="0">
                  <a:solidFill>
                    <a:srgbClr val="00B050"/>
                  </a:solidFill>
                </a:rPr>
                <a:t>                   projektors</a:t>
              </a:r>
            </a:p>
            <a:p>
              <a:endParaRPr lang="lv-LV" dirty="0"/>
            </a:p>
            <a:p>
              <a:endParaRPr lang="en-US" dirty="0"/>
            </a:p>
          </p:txBody>
        </p:sp>
      </p:grpSp>
      <p:sp>
        <p:nvSpPr>
          <p:cNvPr id="22" name="Oval 21">
            <a:extLst>
              <a:ext uri="{FF2B5EF4-FFF2-40B4-BE49-F238E27FC236}">
                <a16:creationId xmlns:a16="http://schemas.microsoft.com/office/drawing/2014/main" id="{BC7A8BA9-ECC4-9BCA-7256-1F1542E51F0C}"/>
              </a:ext>
            </a:extLst>
          </p:cNvPr>
          <p:cNvSpPr/>
          <p:nvPr/>
        </p:nvSpPr>
        <p:spPr>
          <a:xfrm>
            <a:off x="10742965" y="5301747"/>
            <a:ext cx="351934" cy="329938"/>
          </a:xfrm>
          <a:prstGeom prst="ellipse">
            <a:avLst/>
          </a:prstGeom>
          <a:solidFill>
            <a:srgbClr val="6CB4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highlight>
                <a:srgbClr val="00FF00"/>
              </a:highlight>
            </a:endParaRPr>
          </a:p>
        </p:txBody>
      </p:sp>
      <p:sp>
        <p:nvSpPr>
          <p:cNvPr id="24" name="TextBox 23">
            <a:extLst>
              <a:ext uri="{FF2B5EF4-FFF2-40B4-BE49-F238E27FC236}">
                <a16:creationId xmlns:a16="http://schemas.microsoft.com/office/drawing/2014/main" id="{83A47BAA-2EB2-AF89-6AF3-D53E8F7DC2C4}"/>
              </a:ext>
            </a:extLst>
          </p:cNvPr>
          <p:cNvSpPr txBox="1"/>
          <p:nvPr/>
        </p:nvSpPr>
        <p:spPr>
          <a:xfrm>
            <a:off x="4159886" y="3762878"/>
            <a:ext cx="1139911" cy="1169551"/>
          </a:xfrm>
          <a:prstGeom prst="rect">
            <a:avLst/>
          </a:prstGeom>
          <a:noFill/>
        </p:spPr>
        <p:txBody>
          <a:bodyPr wrap="square" rtlCol="0">
            <a:spAutoFit/>
          </a:bodyPr>
          <a:lstStyle/>
          <a:p>
            <a:r>
              <a:rPr lang="lv-LV" dirty="0">
                <a:solidFill>
                  <a:schemeClr val="accent3">
                    <a:lumMod val="75000"/>
                  </a:schemeClr>
                </a:solidFill>
              </a:rPr>
              <a:t>CFLA izsludina projektu iesniegumu atlasi</a:t>
            </a:r>
            <a:endParaRPr lang="en-US" dirty="0">
              <a:solidFill>
                <a:schemeClr val="accent3">
                  <a:lumMod val="75000"/>
                </a:schemeClr>
              </a:solidFill>
            </a:endParaRPr>
          </a:p>
        </p:txBody>
      </p:sp>
      <p:sp>
        <p:nvSpPr>
          <p:cNvPr id="25" name="Oval 24">
            <a:extLst>
              <a:ext uri="{FF2B5EF4-FFF2-40B4-BE49-F238E27FC236}">
                <a16:creationId xmlns:a16="http://schemas.microsoft.com/office/drawing/2014/main" id="{FF02C483-B431-E744-C427-6EB62D62FE22}"/>
              </a:ext>
            </a:extLst>
          </p:cNvPr>
          <p:cNvSpPr/>
          <p:nvPr/>
        </p:nvSpPr>
        <p:spPr>
          <a:xfrm>
            <a:off x="4346201" y="5328074"/>
            <a:ext cx="351934" cy="329938"/>
          </a:xfrm>
          <a:prstGeom prst="ellipse">
            <a:avLst/>
          </a:prstGeom>
          <a:solidFill>
            <a:srgbClr val="6CB4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highlight>
                <a:srgbClr val="00FF00"/>
              </a:highlight>
            </a:endParaRPr>
          </a:p>
        </p:txBody>
      </p:sp>
      <p:sp>
        <p:nvSpPr>
          <p:cNvPr id="26" name="TextBox 25">
            <a:extLst>
              <a:ext uri="{FF2B5EF4-FFF2-40B4-BE49-F238E27FC236}">
                <a16:creationId xmlns:a16="http://schemas.microsoft.com/office/drawing/2014/main" id="{1AD2F852-2487-D711-A06E-8F95A7EE1FA6}"/>
              </a:ext>
            </a:extLst>
          </p:cNvPr>
          <p:cNvSpPr txBox="1"/>
          <p:nvPr/>
        </p:nvSpPr>
        <p:spPr>
          <a:xfrm>
            <a:off x="7178935" y="4781212"/>
            <a:ext cx="1080655" cy="523220"/>
          </a:xfrm>
          <a:prstGeom prst="rect">
            <a:avLst/>
          </a:prstGeom>
          <a:noFill/>
        </p:spPr>
        <p:txBody>
          <a:bodyPr wrap="square" rtlCol="0">
            <a:spAutoFit/>
          </a:bodyPr>
          <a:lstStyle/>
          <a:p>
            <a:r>
              <a:rPr lang="lv-LV" b="1" dirty="0">
                <a:solidFill>
                  <a:schemeClr val="accent3">
                    <a:lumMod val="75000"/>
                  </a:schemeClr>
                </a:solidFill>
                <a:latin typeface="Aptos" panose="020B0004020202020204" pitchFamily="34" charset="0"/>
              </a:rPr>
              <a:t>2025</a:t>
            </a:r>
          </a:p>
          <a:p>
            <a:r>
              <a:rPr lang="lv-LV" b="1" dirty="0">
                <a:solidFill>
                  <a:schemeClr val="accent3">
                    <a:lumMod val="75000"/>
                  </a:schemeClr>
                </a:solidFill>
                <a:latin typeface="Aptos" panose="020B0004020202020204" pitchFamily="34" charset="0"/>
              </a:rPr>
              <a:t>JUN</a:t>
            </a:r>
            <a:endParaRPr lang="en-US" b="1" dirty="0">
              <a:solidFill>
                <a:schemeClr val="accent3">
                  <a:lumMod val="75000"/>
                </a:schemeClr>
              </a:solidFill>
              <a:latin typeface="Aptos" panose="020B0004020202020204" pitchFamily="34" charset="0"/>
            </a:endParaRPr>
          </a:p>
        </p:txBody>
      </p:sp>
    </p:spTree>
    <p:extLst>
      <p:ext uri="{BB962C8B-B14F-4D97-AF65-F5344CB8AC3E}">
        <p14:creationId xmlns:p14="http://schemas.microsoft.com/office/powerpoint/2010/main" val="2073041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49"/>
          <p:cNvPicPr preferRelativeResize="0"/>
          <p:nvPr/>
        </p:nvPicPr>
        <p:blipFill rotWithShape="1">
          <a:blip r:embed="rId3">
            <a:alphaModFix/>
          </a:blip>
          <a:srcRect/>
          <a:stretch/>
        </p:blipFill>
        <p:spPr>
          <a:xfrm rot="2700000">
            <a:off x="4944581" y="2480408"/>
            <a:ext cx="2223118" cy="2169548"/>
          </a:xfrm>
          <a:prstGeom prst="rect">
            <a:avLst/>
          </a:prstGeom>
          <a:noFill/>
          <a:ln>
            <a:noFill/>
          </a:ln>
        </p:spPr>
      </p:pic>
      <p:sp>
        <p:nvSpPr>
          <p:cNvPr id="595" name="Google Shape;595;p49"/>
          <p:cNvSpPr txBox="1">
            <a:spLocks noGrp="1"/>
          </p:cNvSpPr>
          <p:nvPr>
            <p:ph type="title"/>
          </p:nvPr>
        </p:nvSpPr>
        <p:spPr>
          <a:xfrm>
            <a:off x="636997" y="257547"/>
            <a:ext cx="9963270" cy="1269633"/>
          </a:xfrm>
          <a:prstGeom prst="rect">
            <a:avLst/>
          </a:prstGeom>
          <a:noFill/>
          <a:ln>
            <a:noFill/>
          </a:ln>
        </p:spPr>
        <p:txBody>
          <a:bodyPr spcFirstLastPara="1" wrap="square" lIns="0"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GB" sz="2000" b="1" cap="all" dirty="0">
                <a:solidFill>
                  <a:srgbClr val="664790"/>
                </a:solidFill>
                <a:latin typeface="Verdana"/>
                <a:ea typeface="Verdana"/>
              </a:rPr>
              <a:t>STEM un </a:t>
            </a:r>
            <a:r>
              <a:rPr lang="en-GB" sz="2000" b="1" cap="all" dirty="0" err="1">
                <a:solidFill>
                  <a:srgbClr val="664790"/>
                </a:solidFill>
                <a:latin typeface="Verdana"/>
                <a:ea typeface="Verdana"/>
              </a:rPr>
              <a:t>pilsoniskās</a:t>
            </a:r>
            <a:r>
              <a:rPr lang="en-GB" sz="2000" b="1" cap="all" dirty="0">
                <a:solidFill>
                  <a:srgbClr val="664790"/>
                </a:solidFill>
                <a:latin typeface="Verdana"/>
                <a:ea typeface="Verdana"/>
              </a:rPr>
              <a:t> </a:t>
            </a:r>
            <a:r>
              <a:rPr lang="en-GB" sz="2000" b="1" cap="all" dirty="0" err="1">
                <a:solidFill>
                  <a:srgbClr val="664790"/>
                </a:solidFill>
                <a:latin typeface="Verdana"/>
                <a:ea typeface="Verdana"/>
              </a:rPr>
              <a:t>līdzdalības</a:t>
            </a:r>
            <a:r>
              <a:rPr lang="en-GB" sz="2000" cap="all" dirty="0">
                <a:solidFill>
                  <a:srgbClr val="664790"/>
                </a:solidFill>
                <a:latin typeface="Verdana"/>
                <a:ea typeface="Verdana"/>
              </a:rPr>
              <a:t> </a:t>
            </a:r>
            <a:r>
              <a:rPr lang="lv-LV" sz="2000" cap="all" dirty="0">
                <a:solidFill>
                  <a:srgbClr val="664790"/>
                </a:solidFill>
                <a:latin typeface="Verdana"/>
                <a:ea typeface="Verdana"/>
              </a:rPr>
              <a:t>paplašinātā </a:t>
            </a:r>
            <a:r>
              <a:rPr lang="en-GB" sz="2000" b="1" cap="all" dirty="0" err="1">
                <a:solidFill>
                  <a:srgbClr val="664790"/>
                </a:solidFill>
                <a:latin typeface="Verdana"/>
                <a:ea typeface="Verdana"/>
              </a:rPr>
              <a:t>pieredze</a:t>
            </a:r>
            <a:br>
              <a:rPr lang="lv-LV" sz="2000" b="1" dirty="0">
                <a:solidFill>
                  <a:srgbClr val="664790"/>
                </a:solidFill>
                <a:latin typeface="Verdana"/>
                <a:ea typeface="Verdana"/>
              </a:rPr>
            </a:br>
            <a:r>
              <a:rPr lang="lv-LV" sz="1600" b="0" i="1" dirty="0">
                <a:solidFill>
                  <a:srgbClr val="664790"/>
                </a:solidFill>
                <a:latin typeface="Verdana" panose="020B0604030504040204" pitchFamily="34" charset="0"/>
                <a:ea typeface="Verdana" panose="020B0604030504040204" pitchFamily="34" charset="0"/>
                <a:cs typeface="+mn-cs"/>
                <a:sym typeface="Arial"/>
              </a:rPr>
              <a:t>ESF 4.2.2.1. pasākums «Kvalitatīvas un mūsdienīgas izglītības īstenošana pirmsskolas, pamata un vidējās izglītības pakāpē» (23-TA-1285)</a:t>
            </a:r>
            <a:endParaRPr lang="en-US" altLang="lv-LV" sz="1600" b="0" i="1" dirty="0">
              <a:solidFill>
                <a:srgbClr val="664790"/>
              </a:solidFill>
              <a:latin typeface="Verdana" panose="020B0604030504040204" pitchFamily="34" charset="0"/>
              <a:ea typeface="Verdana" panose="020B0604030504040204" pitchFamily="34" charset="0"/>
              <a:cs typeface="+mn-cs"/>
              <a:sym typeface="Arial"/>
            </a:endParaRPr>
          </a:p>
        </p:txBody>
      </p:sp>
      <p:sp>
        <p:nvSpPr>
          <p:cNvPr id="597" name="Google Shape;597;p4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lv-LV" sz="800" b="0" i="0" u="none" strike="noStrike" kern="1200" cap="none" spc="0" normalizeH="0" baseline="0" noProof="0">
                <a:ln>
                  <a:noFill/>
                </a:ln>
                <a:solidFill>
                  <a:srgbClr val="FFFFFF"/>
                </a:solidFill>
                <a:effectLst/>
                <a:uLnTx/>
                <a:uFillTx/>
                <a:latin typeface="Verdana"/>
                <a:ea typeface="Verdana"/>
                <a:sym typeface="Verdana"/>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sz="800" b="0" i="0" u="none" strike="noStrike" kern="1200" cap="none" spc="0" normalizeH="0" baseline="0" noProof="0" dirty="0">
              <a:ln>
                <a:noFill/>
              </a:ln>
              <a:solidFill>
                <a:srgbClr val="FFFFFF"/>
              </a:solidFill>
              <a:effectLst/>
              <a:uLnTx/>
              <a:uFillTx/>
              <a:latin typeface="Verdana"/>
              <a:ea typeface="Verdana"/>
              <a:sym typeface="Verdana"/>
            </a:endParaRPr>
          </a:p>
        </p:txBody>
      </p:sp>
      <p:grpSp>
        <p:nvGrpSpPr>
          <p:cNvPr id="604" name="Google Shape;604;p49"/>
          <p:cNvGrpSpPr/>
          <p:nvPr/>
        </p:nvGrpSpPr>
        <p:grpSpPr>
          <a:xfrm flipH="1">
            <a:off x="1621399" y="1946256"/>
            <a:ext cx="2956313" cy="1205316"/>
            <a:chOff x="803228" y="3485142"/>
            <a:chExt cx="2480268" cy="549955"/>
          </a:xfrm>
        </p:grpSpPr>
        <p:sp>
          <p:nvSpPr>
            <p:cNvPr id="605" name="Google Shape;605;p49"/>
            <p:cNvSpPr txBox="1"/>
            <p:nvPr/>
          </p:nvSpPr>
          <p:spPr>
            <a:xfrm>
              <a:off x="803228" y="3606204"/>
              <a:ext cx="2480268" cy="428893"/>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v-LV" sz="1300" kern="1200" dirty="0">
                  <a:solidFill>
                    <a:srgbClr val="664790"/>
                  </a:solidFill>
                  <a:latin typeface="Verdana" panose="020B0604030504040204" pitchFamily="34" charset="0"/>
                  <a:ea typeface="Verdana" panose="020B0604030504040204" pitchFamily="34" charset="0"/>
                  <a:cs typeface="+mn-cs"/>
                </a:rPr>
                <a:t>Plašāka mācīšanās pieredze </a:t>
              </a:r>
              <a:r>
                <a:rPr lang="lv-LV" sz="1300" b="1" kern="1200" dirty="0">
                  <a:solidFill>
                    <a:srgbClr val="664790"/>
                  </a:solidFill>
                  <a:latin typeface="Verdana" panose="020B0604030504040204" pitchFamily="34" charset="0"/>
                  <a:ea typeface="Verdana" panose="020B0604030504040204" pitchFamily="34" charset="0"/>
                  <a:cs typeface="+mn-cs"/>
                </a:rPr>
                <a:t>STEM</a:t>
              </a:r>
              <a:r>
                <a:rPr lang="lv-LV" sz="1300" kern="1200" dirty="0">
                  <a:solidFill>
                    <a:srgbClr val="664790"/>
                  </a:solidFill>
                  <a:latin typeface="Verdana" panose="020B0604030504040204" pitchFamily="34" charset="0"/>
                  <a:ea typeface="Verdana" panose="020B0604030504040204" pitchFamily="34" charset="0"/>
                  <a:cs typeface="+mn-cs"/>
                </a:rPr>
                <a:t> jomā un </a:t>
              </a:r>
              <a:r>
                <a:rPr lang="lv-LV" sz="1300" b="1" kern="1200" dirty="0">
                  <a:solidFill>
                    <a:srgbClr val="664790"/>
                  </a:solidFill>
                  <a:latin typeface="Verdana" panose="020B0604030504040204" pitchFamily="34" charset="0"/>
                  <a:ea typeface="Verdana" panose="020B0604030504040204" pitchFamily="34" charset="0"/>
                  <a:cs typeface="+mn-cs"/>
                </a:rPr>
                <a:t>pilsoniskā līdzdalībā </a:t>
              </a:r>
              <a:r>
                <a:rPr lang="lv-LV" sz="1300" kern="1200" dirty="0">
                  <a:solidFill>
                    <a:srgbClr val="664790"/>
                  </a:solidFill>
                  <a:latin typeface="Verdana" panose="020B0604030504040204" pitchFamily="34" charset="0"/>
                  <a:ea typeface="Verdana" panose="020B0604030504040204" pitchFamily="34" charset="0"/>
                  <a:cs typeface="+mn-cs"/>
                </a:rPr>
                <a:t>sasaistē ar mācību saturu intereses un izpratnes veicināšanai</a:t>
              </a:r>
            </a:p>
          </p:txBody>
        </p:sp>
        <p:sp>
          <p:nvSpPr>
            <p:cNvPr id="606" name="Google Shape;606;p49"/>
            <p:cNvSpPr txBox="1"/>
            <p:nvPr/>
          </p:nvSpPr>
          <p:spPr>
            <a:xfrm>
              <a:off x="846124" y="3485142"/>
              <a:ext cx="2059657" cy="148013"/>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1300" b="1" i="0" u="none" strike="noStrike" kern="1200" cap="small" spc="0" normalizeH="0" baseline="0" noProof="0" dirty="0">
                  <a:ln>
                    <a:noFill/>
                  </a:ln>
                  <a:solidFill>
                    <a:srgbClr val="664790"/>
                  </a:solidFill>
                  <a:effectLst/>
                  <a:uLnTx/>
                  <a:uFillTx/>
                  <a:latin typeface="Verdana"/>
                  <a:ea typeface="Verdana"/>
                  <a:cs typeface="+mn-cs"/>
                </a:rPr>
                <a:t>Mērķis:</a:t>
              </a:r>
            </a:p>
          </p:txBody>
        </p:sp>
      </p:grpSp>
      <p:grpSp>
        <p:nvGrpSpPr>
          <p:cNvPr id="607" name="Google Shape;607;p49"/>
          <p:cNvGrpSpPr/>
          <p:nvPr/>
        </p:nvGrpSpPr>
        <p:grpSpPr>
          <a:xfrm flipH="1">
            <a:off x="767694" y="3429200"/>
            <a:ext cx="3789272" cy="1911151"/>
            <a:chOff x="1058002" y="3407921"/>
            <a:chExt cx="3073618" cy="790965"/>
          </a:xfrm>
        </p:grpSpPr>
        <p:sp>
          <p:nvSpPr>
            <p:cNvPr id="608" name="Google Shape;608;p49"/>
            <p:cNvSpPr txBox="1"/>
            <p:nvPr/>
          </p:nvSpPr>
          <p:spPr>
            <a:xfrm>
              <a:off x="1129775" y="3541033"/>
              <a:ext cx="3001845" cy="657853"/>
            </a:xfrm>
            <a:prstGeom prst="rect">
              <a:avLst/>
            </a:prstGeom>
            <a:noFill/>
            <a:ln>
              <a:noFill/>
            </a:ln>
          </p:spPr>
          <p:txBody>
            <a:bodyPr spcFirstLastPara="1" wrap="square" lIns="91425" tIns="45700" rIns="91425" bIns="45700" anchor="t" anchorCtr="0">
              <a:noAutofit/>
            </a:bodyPr>
            <a:lstStyle/>
            <a:p>
              <a:pPr marL="628650" marR="0" lvl="1" indent="-171450" algn="r"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lv-LV" sz="1200" kern="1200" dirty="0">
                  <a:solidFill>
                    <a:srgbClr val="664790"/>
                  </a:solidFill>
                  <a:latin typeface="Verdana" panose="020B0604030504040204" pitchFamily="34" charset="0"/>
                  <a:ea typeface="Verdana" panose="020B0604030504040204" pitchFamily="34" charset="0"/>
                  <a:cs typeface="+mn-cs"/>
                </a:rPr>
                <a:t>norišu </a:t>
              </a:r>
              <a:r>
                <a:rPr lang="lv-LV" sz="1200" b="1" kern="1200" dirty="0">
                  <a:solidFill>
                    <a:srgbClr val="664790"/>
                  </a:solidFill>
                  <a:latin typeface="Verdana" panose="020B0604030504040204" pitchFamily="34" charset="0"/>
                  <a:ea typeface="Verdana" panose="020B0604030504040204" pitchFamily="34" charset="0"/>
                  <a:cs typeface="+mn-cs"/>
                </a:rPr>
                <a:t>kataloga izveide </a:t>
              </a:r>
              <a:r>
                <a:rPr lang="lv-LV" sz="1200" kern="1200" dirty="0">
                  <a:solidFill>
                    <a:srgbClr val="664790"/>
                  </a:solidFill>
                  <a:latin typeface="Verdana" panose="020B0604030504040204" pitchFamily="34" charset="0"/>
                  <a:ea typeface="Verdana" panose="020B0604030504040204" pitchFamily="34" charset="0"/>
                  <a:cs typeface="+mn-cs"/>
                </a:rPr>
                <a:t>(VISC)</a:t>
              </a:r>
            </a:p>
            <a:p>
              <a:pPr marL="628650" marR="0" lvl="1" indent="-171450" algn="r"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lv-LV" sz="1200" b="1" kern="1200" dirty="0">
                  <a:solidFill>
                    <a:srgbClr val="664790"/>
                  </a:solidFill>
                  <a:latin typeface="Verdana" panose="020B0604030504040204" pitchFamily="34" charset="0"/>
                  <a:ea typeface="Verdana" panose="020B0604030504040204" pitchFamily="34" charset="0"/>
                  <a:cs typeface="+mn-cs"/>
                </a:rPr>
                <a:t>metodoloģisks atbalsts</a:t>
              </a:r>
              <a:r>
                <a:rPr lang="lv-LV" sz="1200" kern="1200" dirty="0">
                  <a:solidFill>
                    <a:srgbClr val="664790"/>
                  </a:solidFill>
                  <a:latin typeface="Verdana" panose="020B0604030504040204" pitchFamily="34" charset="0"/>
                  <a:ea typeface="Verdana" panose="020B0604030504040204" pitchFamily="34" charset="0"/>
                  <a:cs typeface="+mn-cs"/>
                </a:rPr>
                <a:t>, labās prakses izplatīšana (VISC)</a:t>
              </a:r>
            </a:p>
            <a:p>
              <a:pPr marL="628650" marR="0" lvl="1" indent="-171450" algn="r"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lv-LV" sz="1200" kern="1200" dirty="0">
                  <a:solidFill>
                    <a:srgbClr val="664790"/>
                  </a:solidFill>
                  <a:latin typeface="Verdana" panose="020B0604030504040204" pitchFamily="34" charset="0"/>
                  <a:ea typeface="Verdana" panose="020B0604030504040204" pitchFamily="34" charset="0"/>
                  <a:cs typeface="+mn-cs"/>
                </a:rPr>
                <a:t>norišu </a:t>
              </a:r>
              <a:r>
                <a:rPr lang="lv-LV" sz="1200" b="1" kern="1200" dirty="0">
                  <a:solidFill>
                    <a:srgbClr val="664790"/>
                  </a:solidFill>
                  <a:latin typeface="Verdana" panose="020B0604030504040204" pitchFamily="34" charset="0"/>
                  <a:ea typeface="Verdana" panose="020B0604030504040204" pitchFamily="34" charset="0"/>
                  <a:cs typeface="+mn-cs"/>
                </a:rPr>
                <a:t>plānošana</a:t>
              </a:r>
              <a:r>
                <a:rPr lang="lv-LV" sz="1200" kern="1200" dirty="0">
                  <a:solidFill>
                    <a:srgbClr val="664790"/>
                  </a:solidFill>
                  <a:latin typeface="Verdana" panose="020B0604030504040204" pitchFamily="34" charset="0"/>
                  <a:ea typeface="Verdana" panose="020B0604030504040204" pitchFamily="34" charset="0"/>
                  <a:cs typeface="+mn-cs"/>
                </a:rPr>
                <a:t> un </a:t>
              </a:r>
              <a:r>
                <a:rPr lang="lv-LV" sz="1200" b="1" kern="1200" dirty="0">
                  <a:solidFill>
                    <a:srgbClr val="664790"/>
                  </a:solidFill>
                  <a:latin typeface="Verdana" panose="020B0604030504040204" pitchFamily="34" charset="0"/>
                  <a:ea typeface="Verdana" panose="020B0604030504040204" pitchFamily="34" charset="0"/>
                  <a:cs typeface="+mn-cs"/>
                </a:rPr>
                <a:t>koordinēšana</a:t>
              </a:r>
              <a:r>
                <a:rPr lang="lv-LV" sz="1200" kern="1200" dirty="0">
                  <a:solidFill>
                    <a:srgbClr val="664790"/>
                  </a:solidFill>
                  <a:latin typeface="Verdana" panose="020B0604030504040204" pitchFamily="34" charset="0"/>
                  <a:ea typeface="Verdana" panose="020B0604030504040204" pitchFamily="34" charset="0"/>
                  <a:cs typeface="+mn-cs"/>
                </a:rPr>
                <a:t> pašvaldībās un izglītības iestādēs (metodiķi, karjeras konsultanti, pedagogi)</a:t>
              </a:r>
            </a:p>
            <a:p>
              <a:pPr marL="628650" marR="0" lvl="1" indent="-171450" algn="r"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lv-LV" sz="1200" kern="1200" dirty="0">
                  <a:solidFill>
                    <a:srgbClr val="664790"/>
                  </a:solidFill>
                  <a:latin typeface="Verdana" panose="020B0604030504040204" pitchFamily="34" charset="0"/>
                  <a:ea typeface="Verdana" panose="020B0604030504040204" pitchFamily="34" charset="0"/>
                  <a:cs typeface="+mn-cs"/>
                </a:rPr>
                <a:t>norišu </a:t>
              </a:r>
              <a:r>
                <a:rPr lang="lv-LV" sz="1200" b="1" kern="1200" dirty="0">
                  <a:solidFill>
                    <a:srgbClr val="664790"/>
                  </a:solidFill>
                  <a:latin typeface="Verdana" panose="020B0604030504040204" pitchFamily="34" charset="0"/>
                  <a:ea typeface="Verdana" panose="020B0604030504040204" pitchFamily="34" charset="0"/>
                  <a:cs typeface="+mn-cs"/>
                </a:rPr>
                <a:t>apmeklēšana</a:t>
              </a:r>
              <a:r>
                <a:rPr lang="lv-LV" sz="1200" kern="1200" dirty="0">
                  <a:solidFill>
                    <a:srgbClr val="664790"/>
                  </a:solidFill>
                  <a:latin typeface="Verdana" panose="020B0604030504040204" pitchFamily="34" charset="0"/>
                  <a:ea typeface="Verdana" panose="020B0604030504040204" pitchFamily="34" charset="0"/>
                  <a:cs typeface="+mn-cs"/>
                </a:rPr>
                <a:t> (izglītojamie, pavadošās personas)</a:t>
              </a:r>
              <a:endParaRPr sz="1200" kern="1200" dirty="0">
                <a:solidFill>
                  <a:srgbClr val="664790"/>
                </a:solidFill>
                <a:latin typeface="Verdana" panose="020B0604030504040204" pitchFamily="34" charset="0"/>
                <a:ea typeface="Verdana" panose="020B0604030504040204" pitchFamily="34" charset="0"/>
                <a:cs typeface="+mn-cs"/>
                <a:sym typeface="Verdana"/>
              </a:endParaRPr>
            </a:p>
          </p:txBody>
        </p:sp>
        <p:sp>
          <p:nvSpPr>
            <p:cNvPr id="609" name="Google Shape;609;p49"/>
            <p:cNvSpPr txBox="1"/>
            <p:nvPr/>
          </p:nvSpPr>
          <p:spPr>
            <a:xfrm>
              <a:off x="1058002" y="3407921"/>
              <a:ext cx="2059657" cy="17479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small" spc="0" normalizeH="0" baseline="0" noProof="0" dirty="0">
                  <a:ln>
                    <a:noFill/>
                  </a:ln>
                  <a:solidFill>
                    <a:srgbClr val="664790"/>
                  </a:solidFill>
                  <a:effectLst/>
                  <a:uLnTx/>
                  <a:uFillTx/>
                  <a:latin typeface="Verdana"/>
                  <a:ea typeface="Verdana"/>
                  <a:cs typeface="Verdana"/>
                  <a:sym typeface="Verdana"/>
                </a:rPr>
                <a:t>Galvenās darbības:</a:t>
              </a:r>
              <a:endParaRPr kumimoji="0" sz="1200" b="1" i="0" u="none" strike="noStrike" kern="1200" cap="small" spc="0" normalizeH="0" baseline="0" noProof="0" dirty="0">
                <a:ln>
                  <a:noFill/>
                </a:ln>
                <a:solidFill>
                  <a:srgbClr val="664790"/>
                </a:solidFill>
                <a:effectLst/>
                <a:uLnTx/>
                <a:uFillTx/>
                <a:latin typeface="Verdana"/>
                <a:ea typeface="Verdana"/>
                <a:cs typeface="Verdana"/>
                <a:sym typeface="Verdana"/>
              </a:endParaRPr>
            </a:p>
          </p:txBody>
        </p:sp>
      </p:grpSp>
      <p:sp>
        <p:nvSpPr>
          <p:cNvPr id="612" name="Google Shape;612;p49"/>
          <p:cNvSpPr txBox="1"/>
          <p:nvPr/>
        </p:nvSpPr>
        <p:spPr>
          <a:xfrm flipH="1">
            <a:off x="7609182" y="2038555"/>
            <a:ext cx="1647645" cy="198083"/>
          </a:xfrm>
          <a:prstGeom prst="rect">
            <a:avLst/>
          </a:prstGeom>
          <a:no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small" spc="0" normalizeH="0" baseline="0" noProof="0" dirty="0">
                <a:ln>
                  <a:noFill/>
                </a:ln>
                <a:solidFill>
                  <a:srgbClr val="664790"/>
                </a:solidFill>
                <a:effectLst/>
                <a:uLnTx/>
                <a:uFillTx/>
                <a:latin typeface="Verdana"/>
                <a:ea typeface="Verdana"/>
                <a:cs typeface="+mn-cs"/>
              </a:rPr>
              <a:t>Mērķa grupa:</a:t>
            </a:r>
          </a:p>
        </p:txBody>
      </p:sp>
      <p:pic>
        <p:nvPicPr>
          <p:cNvPr id="616" name="Google Shape;616;p49"/>
          <p:cNvPicPr preferRelativeResize="0"/>
          <p:nvPr/>
        </p:nvPicPr>
        <p:blipFill rotWithShape="1">
          <a:blip r:embed="rId4">
            <a:alphaModFix/>
          </a:blip>
          <a:srcRect/>
          <a:stretch/>
        </p:blipFill>
        <p:spPr>
          <a:xfrm>
            <a:off x="5649944" y="2634982"/>
            <a:ext cx="788556" cy="788556"/>
          </a:xfrm>
          <a:prstGeom prst="rect">
            <a:avLst/>
          </a:prstGeom>
          <a:noFill/>
          <a:ln>
            <a:noFill/>
          </a:ln>
        </p:spPr>
      </p:pic>
      <p:pic>
        <p:nvPicPr>
          <p:cNvPr id="619" name="Google Shape;619;p49"/>
          <p:cNvPicPr preferRelativeResize="0"/>
          <p:nvPr/>
        </p:nvPicPr>
        <p:blipFill rotWithShape="1">
          <a:blip r:embed="rId5">
            <a:alphaModFix/>
          </a:blip>
          <a:srcRect/>
          <a:stretch/>
        </p:blipFill>
        <p:spPr>
          <a:xfrm>
            <a:off x="4585504" y="3700139"/>
            <a:ext cx="795284" cy="795284"/>
          </a:xfrm>
          <a:prstGeom prst="rect">
            <a:avLst/>
          </a:prstGeom>
          <a:noFill/>
          <a:ln>
            <a:noFill/>
          </a:ln>
        </p:spPr>
      </p:pic>
      <p:pic>
        <p:nvPicPr>
          <p:cNvPr id="5" name="Google Shape;330;p35">
            <a:extLst>
              <a:ext uri="{FF2B5EF4-FFF2-40B4-BE49-F238E27FC236}">
                <a16:creationId xmlns:a16="http://schemas.microsoft.com/office/drawing/2014/main" id="{74A404A4-27CD-48EE-4DB7-0042FB5C22D4}"/>
              </a:ext>
            </a:extLst>
          </p:cNvPr>
          <p:cNvPicPr preferRelativeResize="0"/>
          <p:nvPr/>
        </p:nvPicPr>
        <p:blipFill rotWithShape="1">
          <a:blip r:embed="rId6">
            <a:alphaModFix/>
          </a:blip>
          <a:srcRect/>
          <a:stretch/>
        </p:blipFill>
        <p:spPr>
          <a:xfrm>
            <a:off x="4674296" y="2224518"/>
            <a:ext cx="579254" cy="579254"/>
          </a:xfrm>
          <a:prstGeom prst="rect">
            <a:avLst/>
          </a:prstGeom>
          <a:noFill/>
          <a:ln>
            <a:noFill/>
          </a:ln>
        </p:spPr>
      </p:pic>
      <p:pic>
        <p:nvPicPr>
          <p:cNvPr id="6" name="Google Shape;313;p35">
            <a:extLst>
              <a:ext uri="{FF2B5EF4-FFF2-40B4-BE49-F238E27FC236}">
                <a16:creationId xmlns:a16="http://schemas.microsoft.com/office/drawing/2014/main" id="{548F3244-1D27-2D8E-B6C4-D7C78327EA1F}"/>
              </a:ext>
            </a:extLst>
          </p:cNvPr>
          <p:cNvPicPr preferRelativeResize="0"/>
          <p:nvPr/>
        </p:nvPicPr>
        <p:blipFill rotWithShape="1">
          <a:blip r:embed="rId7">
            <a:alphaModFix/>
          </a:blip>
          <a:srcRect/>
          <a:stretch/>
        </p:blipFill>
        <p:spPr>
          <a:xfrm>
            <a:off x="6933344" y="2208274"/>
            <a:ext cx="509782" cy="509782"/>
          </a:xfrm>
          <a:prstGeom prst="rect">
            <a:avLst/>
          </a:prstGeom>
          <a:noFill/>
          <a:ln>
            <a:noFill/>
          </a:ln>
        </p:spPr>
      </p:pic>
      <p:sp>
        <p:nvSpPr>
          <p:cNvPr id="11" name="TextBox 10">
            <a:extLst>
              <a:ext uri="{FF2B5EF4-FFF2-40B4-BE49-F238E27FC236}">
                <a16:creationId xmlns:a16="http://schemas.microsoft.com/office/drawing/2014/main" id="{DE24EDA6-5AB7-1CAB-10C6-7746C050F43E}"/>
              </a:ext>
            </a:extLst>
          </p:cNvPr>
          <p:cNvSpPr txBox="1"/>
          <p:nvPr/>
        </p:nvSpPr>
        <p:spPr>
          <a:xfrm>
            <a:off x="7560881" y="3836487"/>
            <a:ext cx="4311105" cy="1384995"/>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Source Sans Pro" panose="020B0503030403020204" pitchFamily="34" charset="0"/>
              <a:buChar char="≥"/>
              <a:tabLst/>
              <a:defRPr/>
            </a:pPr>
            <a:r>
              <a:rPr lang="lv-LV" sz="1200" kern="1200" dirty="0">
                <a:solidFill>
                  <a:srgbClr val="664790"/>
                </a:solidFill>
                <a:latin typeface="Verdana" panose="020B0604030504040204" pitchFamily="34" charset="0"/>
                <a:ea typeface="Verdana" panose="020B0604030504040204" pitchFamily="34" charset="0"/>
                <a:cs typeface="+mn-cs"/>
              </a:rPr>
              <a:t>85 % izglītojamo piedalījušies norisēs</a:t>
            </a:r>
          </a:p>
          <a:p>
            <a:pPr marL="171450" marR="0" lvl="0" indent="-171450" algn="l" defTabSz="914400" rtl="0" eaLnBrk="1" fontAlgn="auto" latinLnBrk="0" hangingPunct="1">
              <a:lnSpc>
                <a:spcPct val="100000"/>
              </a:lnSpc>
              <a:spcBef>
                <a:spcPts val="0"/>
              </a:spcBef>
              <a:spcAft>
                <a:spcPts val="0"/>
              </a:spcAft>
              <a:buClrTx/>
              <a:buSzTx/>
              <a:buFont typeface="Source Sans Pro" panose="020B0503030403020204" pitchFamily="34" charset="0"/>
              <a:buChar char="≥"/>
              <a:tabLst/>
              <a:defRPr/>
            </a:pPr>
            <a:r>
              <a:rPr lang="lv-LV" sz="1200" kern="1200" dirty="0">
                <a:solidFill>
                  <a:srgbClr val="664790"/>
                </a:solidFill>
                <a:latin typeface="Verdana" panose="020B0604030504040204" pitchFamily="34" charset="0"/>
                <a:ea typeface="Verdana" panose="020B0604030504040204" pitchFamily="34" charset="0"/>
                <a:cs typeface="+mn-cs"/>
              </a:rPr>
              <a:t>30 % izglītojamo vidusskolas starpdisciplinārā kursa "Projekta darbs" izvēli ir ietekmējusi norišu apmeklēšanas pieredze</a:t>
            </a:r>
          </a:p>
          <a:p>
            <a:pPr marL="171450" marR="0" lvl="0" indent="-171450" algn="l" defTabSz="914400" rtl="0" eaLnBrk="1" fontAlgn="auto" latinLnBrk="0" hangingPunct="1">
              <a:lnSpc>
                <a:spcPct val="100000"/>
              </a:lnSpc>
              <a:spcBef>
                <a:spcPts val="0"/>
              </a:spcBef>
              <a:spcAft>
                <a:spcPts val="0"/>
              </a:spcAft>
              <a:buClrTx/>
              <a:buSzTx/>
              <a:buFont typeface="Source Sans Pro" panose="020B0503030403020204" pitchFamily="34" charset="0"/>
              <a:buChar char="≥"/>
              <a:tabLst/>
              <a:defRPr/>
            </a:pPr>
            <a:r>
              <a:rPr lang="lv-LV" sz="1200" kern="1200" dirty="0">
                <a:solidFill>
                  <a:srgbClr val="664790"/>
                </a:solidFill>
                <a:latin typeface="Verdana" panose="020B0604030504040204" pitchFamily="34" charset="0"/>
                <a:ea typeface="Verdana" panose="020B0604030504040204" pitchFamily="34" charset="0"/>
                <a:cs typeface="+mn-cs"/>
              </a:rPr>
              <a:t>50% izglītojamo turpmāko mācīšanās izvēli pēc pamatizglītības un vidējās izglītības ieguves ir ietekmējusi norišu apmeklēšanas pieredze</a:t>
            </a:r>
          </a:p>
        </p:txBody>
      </p:sp>
      <p:sp>
        <p:nvSpPr>
          <p:cNvPr id="12" name="TextBox 11">
            <a:extLst>
              <a:ext uri="{FF2B5EF4-FFF2-40B4-BE49-F238E27FC236}">
                <a16:creationId xmlns:a16="http://schemas.microsoft.com/office/drawing/2014/main" id="{3A271ACC-E473-BC16-A215-AF238EE12020}"/>
              </a:ext>
            </a:extLst>
          </p:cNvPr>
          <p:cNvSpPr txBox="1"/>
          <p:nvPr/>
        </p:nvSpPr>
        <p:spPr>
          <a:xfrm>
            <a:off x="7560881" y="2301769"/>
            <a:ext cx="2929631" cy="830997"/>
          </a:xfrm>
          <a:prstGeom prst="rect">
            <a:avLst/>
          </a:prstGeom>
          <a:noFill/>
        </p:spPr>
        <p:txBody>
          <a:bodyPr wrap="square" rtlCol="0">
            <a:spAutoFit/>
          </a:bodyPr>
          <a:lstStyle/>
          <a:p>
            <a:r>
              <a:rPr lang="lv-LV" sz="1200" kern="1200" dirty="0">
                <a:solidFill>
                  <a:srgbClr val="664790"/>
                </a:solidFill>
                <a:latin typeface="Verdana" panose="020B0604030504040204" pitchFamily="34" charset="0"/>
                <a:ea typeface="Verdana" panose="020B0604030504040204" pitchFamily="34" charset="0"/>
                <a:cs typeface="+mn-cs"/>
              </a:rPr>
              <a:t>5-6 gadīgie, 1.-12.klase VISP,</a:t>
            </a:r>
          </a:p>
          <a:p>
            <a:r>
              <a:rPr lang="lv-LV" sz="1200" kern="1200" dirty="0">
                <a:solidFill>
                  <a:srgbClr val="664790"/>
                </a:solidFill>
                <a:latin typeface="Verdana" panose="020B0604030504040204" pitchFamily="34" charset="0"/>
                <a:ea typeface="Verdana" panose="020B0604030504040204" pitchFamily="34" charset="0"/>
                <a:cs typeface="+mn-cs"/>
              </a:rPr>
              <a:t>1.-4.kurss PROF</a:t>
            </a:r>
          </a:p>
          <a:p>
            <a:endParaRPr lang="lv-LV" sz="1200" kern="1200" dirty="0">
              <a:solidFill>
                <a:srgbClr val="664790"/>
              </a:solidFill>
              <a:latin typeface="Verdana" panose="020B0604030504040204" pitchFamily="34" charset="0"/>
              <a:ea typeface="Verdana" panose="020B0604030504040204" pitchFamily="34" charset="0"/>
              <a:cs typeface="+mn-cs"/>
            </a:endParaRPr>
          </a:p>
          <a:p>
            <a:r>
              <a:rPr lang="lv-LV" sz="1200" kern="1200" dirty="0">
                <a:solidFill>
                  <a:srgbClr val="664790"/>
                </a:solidFill>
                <a:latin typeface="Verdana" panose="020B0604030504040204" pitchFamily="34" charset="0"/>
                <a:ea typeface="Verdana" panose="020B0604030504040204" pitchFamily="34" charset="0"/>
                <a:cs typeface="+mn-cs"/>
              </a:rPr>
              <a:t>~280 000 bērnu un jauniešu</a:t>
            </a:r>
          </a:p>
        </p:txBody>
      </p:sp>
      <p:pic>
        <p:nvPicPr>
          <p:cNvPr id="13" name="Google Shape;306;p35">
            <a:extLst>
              <a:ext uri="{FF2B5EF4-FFF2-40B4-BE49-F238E27FC236}">
                <a16:creationId xmlns:a16="http://schemas.microsoft.com/office/drawing/2014/main" id="{6A805248-47D9-C165-FCD2-79D353AC627E}"/>
              </a:ext>
            </a:extLst>
          </p:cNvPr>
          <p:cNvPicPr preferRelativeResize="0"/>
          <p:nvPr/>
        </p:nvPicPr>
        <p:blipFill rotWithShape="1">
          <a:blip r:embed="rId8">
            <a:alphaModFix/>
          </a:blip>
          <a:srcRect/>
          <a:stretch/>
        </p:blipFill>
        <p:spPr>
          <a:xfrm>
            <a:off x="6852862" y="3808154"/>
            <a:ext cx="579254" cy="579254"/>
          </a:xfrm>
          <a:prstGeom prst="rect">
            <a:avLst/>
          </a:prstGeom>
          <a:noFill/>
          <a:ln>
            <a:noFill/>
          </a:ln>
        </p:spPr>
      </p:pic>
      <p:sp>
        <p:nvSpPr>
          <p:cNvPr id="14" name="TextBox 13">
            <a:extLst>
              <a:ext uri="{FF2B5EF4-FFF2-40B4-BE49-F238E27FC236}">
                <a16:creationId xmlns:a16="http://schemas.microsoft.com/office/drawing/2014/main" id="{0219342F-52BF-1A1C-F739-046F77B8D90B}"/>
              </a:ext>
            </a:extLst>
          </p:cNvPr>
          <p:cNvSpPr txBox="1"/>
          <p:nvPr/>
        </p:nvSpPr>
        <p:spPr>
          <a:xfrm>
            <a:off x="7637720" y="3565182"/>
            <a:ext cx="1802096" cy="276999"/>
          </a:xfrm>
          <a:prstGeom prst="rect">
            <a:avLst/>
          </a:prstGeom>
          <a:noFill/>
        </p:spPr>
        <p:txBody>
          <a:bodyPr wrap="none" rtlCol="0">
            <a:spAutoFit/>
          </a:bodyPr>
          <a:lstStyle/>
          <a:p>
            <a:r>
              <a:rPr lang="lv-LV" sz="1200" b="1" kern="1200" cap="small" dirty="0">
                <a:solidFill>
                  <a:srgbClr val="664790"/>
                </a:solidFill>
                <a:latin typeface="Verdana"/>
                <a:ea typeface="Verdana"/>
              </a:rPr>
              <a:t>Plānotie rezultāti:</a:t>
            </a:r>
          </a:p>
        </p:txBody>
      </p:sp>
      <p:grpSp>
        <p:nvGrpSpPr>
          <p:cNvPr id="18" name="Group 17">
            <a:extLst>
              <a:ext uri="{FF2B5EF4-FFF2-40B4-BE49-F238E27FC236}">
                <a16:creationId xmlns:a16="http://schemas.microsoft.com/office/drawing/2014/main" id="{2BE302AC-4596-DE7E-2140-E7D0D7FBAF12}"/>
              </a:ext>
            </a:extLst>
          </p:cNvPr>
          <p:cNvGrpSpPr/>
          <p:nvPr/>
        </p:nvGrpSpPr>
        <p:grpSpPr>
          <a:xfrm>
            <a:off x="1856509" y="5741067"/>
            <a:ext cx="10015477" cy="765420"/>
            <a:chOff x="772498" y="5655045"/>
            <a:chExt cx="10920159" cy="596329"/>
          </a:xfrm>
        </p:grpSpPr>
        <p:sp>
          <p:nvSpPr>
            <p:cNvPr id="19" name="Freeform: Shape 18">
              <a:extLst>
                <a:ext uri="{FF2B5EF4-FFF2-40B4-BE49-F238E27FC236}">
                  <a16:creationId xmlns:a16="http://schemas.microsoft.com/office/drawing/2014/main" id="{7A7ABBB2-5E76-90AD-0F24-4693564749A3}"/>
                </a:ext>
              </a:extLst>
            </p:cNvPr>
            <p:cNvSpPr/>
            <p:nvPr/>
          </p:nvSpPr>
          <p:spPr>
            <a:xfrm>
              <a:off x="772498" y="5655045"/>
              <a:ext cx="2100030" cy="596329"/>
            </a:xfrm>
            <a:custGeom>
              <a:avLst/>
              <a:gdLst>
                <a:gd name="connsiteX0" fmla="*/ 0 w 2100030"/>
                <a:gd name="connsiteY0" fmla="*/ 59633 h 596329"/>
                <a:gd name="connsiteX1" fmla="*/ 59633 w 2100030"/>
                <a:gd name="connsiteY1" fmla="*/ 0 h 596329"/>
                <a:gd name="connsiteX2" fmla="*/ 2040397 w 2100030"/>
                <a:gd name="connsiteY2" fmla="*/ 0 h 596329"/>
                <a:gd name="connsiteX3" fmla="*/ 2100030 w 2100030"/>
                <a:gd name="connsiteY3" fmla="*/ 59633 h 596329"/>
                <a:gd name="connsiteX4" fmla="*/ 2100030 w 2100030"/>
                <a:gd name="connsiteY4" fmla="*/ 536696 h 596329"/>
                <a:gd name="connsiteX5" fmla="*/ 2040397 w 2100030"/>
                <a:gd name="connsiteY5" fmla="*/ 596329 h 596329"/>
                <a:gd name="connsiteX6" fmla="*/ 59633 w 2100030"/>
                <a:gd name="connsiteY6" fmla="*/ 596329 h 596329"/>
                <a:gd name="connsiteX7" fmla="*/ 0 w 2100030"/>
                <a:gd name="connsiteY7" fmla="*/ 536696 h 596329"/>
                <a:gd name="connsiteX8" fmla="*/ 0 w 2100030"/>
                <a:gd name="connsiteY8" fmla="*/ 59633 h 5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030" h="596329">
                  <a:moveTo>
                    <a:pt x="0" y="59633"/>
                  </a:moveTo>
                  <a:cubicBezTo>
                    <a:pt x="0" y="26699"/>
                    <a:pt x="26699" y="0"/>
                    <a:pt x="59633" y="0"/>
                  </a:cubicBezTo>
                  <a:lnTo>
                    <a:pt x="2040397" y="0"/>
                  </a:lnTo>
                  <a:cubicBezTo>
                    <a:pt x="2073331" y="0"/>
                    <a:pt x="2100030" y="26699"/>
                    <a:pt x="2100030" y="59633"/>
                  </a:cubicBezTo>
                  <a:lnTo>
                    <a:pt x="2100030" y="536696"/>
                  </a:lnTo>
                  <a:cubicBezTo>
                    <a:pt x="2100030" y="569630"/>
                    <a:pt x="2073331" y="596329"/>
                    <a:pt x="2040397" y="596329"/>
                  </a:cubicBezTo>
                  <a:lnTo>
                    <a:pt x="59633" y="596329"/>
                  </a:lnTo>
                  <a:cubicBezTo>
                    <a:pt x="26699" y="596329"/>
                    <a:pt x="0" y="569630"/>
                    <a:pt x="0" y="536696"/>
                  </a:cubicBezTo>
                  <a:lnTo>
                    <a:pt x="0" y="59633"/>
                  </a:lnTo>
                  <a:close/>
                </a:path>
              </a:pathLst>
            </a:custGeom>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txBody>
            <a:bodyPr spcFirstLastPara="0" vert="horz" wrap="square" lIns="55566" tIns="55566" rIns="55566" bIns="55566" numCol="1" spcCol="1270" anchor="ctr" anchorCtr="0">
              <a:noAutofit/>
            </a:bodyPr>
            <a:lstStyle/>
            <a:p>
              <a:pPr marL="0" lvl="0" indent="0" algn="ctr" defTabSz="444500">
                <a:lnSpc>
                  <a:spcPct val="90000"/>
                </a:lnSpc>
                <a:spcBef>
                  <a:spcPct val="0"/>
                </a:spcBef>
                <a:spcAft>
                  <a:spcPct val="35000"/>
                </a:spcAft>
                <a:buNone/>
              </a:pPr>
              <a:r>
                <a:rPr lang="lv-LV" sz="1000" i="1" kern="1200" dirty="0">
                  <a:latin typeface="Verdana" panose="020B0604030504040204" pitchFamily="34" charset="0"/>
                  <a:ea typeface="Verdana" panose="020B0604030504040204" pitchFamily="34" charset="0"/>
                </a:rPr>
                <a:t>12/2024 </a:t>
              </a:r>
            </a:p>
            <a:p>
              <a:pPr marL="0" lvl="0" indent="0" algn="ctr" defTabSz="444500">
                <a:lnSpc>
                  <a:spcPct val="90000"/>
                </a:lnSpc>
                <a:spcBef>
                  <a:spcPct val="0"/>
                </a:spcBef>
                <a:spcAft>
                  <a:spcPct val="35000"/>
                </a:spcAft>
                <a:buNone/>
              </a:pPr>
              <a:r>
                <a:rPr lang="lv-LV" sz="1000" i="1" kern="1200" dirty="0">
                  <a:latin typeface="Verdana" panose="020B0604030504040204" pitchFamily="34" charset="0"/>
                  <a:ea typeface="Verdana" panose="020B0604030504040204" pitchFamily="34" charset="0"/>
                </a:rPr>
                <a:t>MK noteikumu saskaņošana, apstiprināšana</a:t>
              </a:r>
            </a:p>
          </p:txBody>
        </p:sp>
        <p:sp>
          <p:nvSpPr>
            <p:cNvPr id="20" name="Freeform: Shape 19">
              <a:extLst>
                <a:ext uri="{FF2B5EF4-FFF2-40B4-BE49-F238E27FC236}">
                  <a16:creationId xmlns:a16="http://schemas.microsoft.com/office/drawing/2014/main" id="{009FEE06-87CD-6D3B-E499-76580A9831CE}"/>
                </a:ext>
              </a:extLst>
            </p:cNvPr>
            <p:cNvSpPr/>
            <p:nvPr/>
          </p:nvSpPr>
          <p:spPr>
            <a:xfrm>
              <a:off x="3082532" y="5692805"/>
              <a:ext cx="445206" cy="520807"/>
            </a:xfrm>
            <a:custGeom>
              <a:avLst/>
              <a:gdLst>
                <a:gd name="connsiteX0" fmla="*/ 0 w 445206"/>
                <a:gd name="connsiteY0" fmla="*/ 104161 h 520807"/>
                <a:gd name="connsiteX1" fmla="*/ 222603 w 445206"/>
                <a:gd name="connsiteY1" fmla="*/ 104161 h 520807"/>
                <a:gd name="connsiteX2" fmla="*/ 222603 w 445206"/>
                <a:gd name="connsiteY2" fmla="*/ 0 h 520807"/>
                <a:gd name="connsiteX3" fmla="*/ 445206 w 445206"/>
                <a:gd name="connsiteY3" fmla="*/ 260404 h 520807"/>
                <a:gd name="connsiteX4" fmla="*/ 222603 w 445206"/>
                <a:gd name="connsiteY4" fmla="*/ 520807 h 520807"/>
                <a:gd name="connsiteX5" fmla="*/ 222603 w 445206"/>
                <a:gd name="connsiteY5" fmla="*/ 416646 h 520807"/>
                <a:gd name="connsiteX6" fmla="*/ 0 w 445206"/>
                <a:gd name="connsiteY6" fmla="*/ 416646 h 520807"/>
                <a:gd name="connsiteX7" fmla="*/ 0 w 445206"/>
                <a:gd name="connsiteY7" fmla="*/ 104161 h 52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06" h="520807">
                  <a:moveTo>
                    <a:pt x="0" y="104161"/>
                  </a:moveTo>
                  <a:lnTo>
                    <a:pt x="222603" y="104161"/>
                  </a:lnTo>
                  <a:lnTo>
                    <a:pt x="222603" y="0"/>
                  </a:lnTo>
                  <a:lnTo>
                    <a:pt x="445206" y="260404"/>
                  </a:lnTo>
                  <a:lnTo>
                    <a:pt x="222603" y="520807"/>
                  </a:lnTo>
                  <a:lnTo>
                    <a:pt x="222603" y="416646"/>
                  </a:lnTo>
                  <a:lnTo>
                    <a:pt x="0" y="416646"/>
                  </a:lnTo>
                  <a:lnTo>
                    <a:pt x="0" y="104161"/>
                  </a:lnTo>
                  <a:close/>
                </a:path>
              </a:pathLst>
            </a:custGeom>
          </p:spPr>
          <p:style>
            <a:lnRef idx="0">
              <a:schemeClr val="accent3">
                <a:shade val="90000"/>
                <a:hueOff val="0"/>
                <a:satOff val="0"/>
                <a:lumOff val="0"/>
                <a:alphaOff val="0"/>
              </a:schemeClr>
            </a:lnRef>
            <a:fillRef idx="1">
              <a:schemeClr val="accent3">
                <a:shade val="90000"/>
                <a:hueOff val="0"/>
                <a:satOff val="0"/>
                <a:lumOff val="0"/>
                <a:alphaOff val="0"/>
              </a:schemeClr>
            </a:fillRef>
            <a:effectRef idx="0">
              <a:schemeClr val="accent3">
                <a:shade val="90000"/>
                <a:hueOff val="0"/>
                <a:satOff val="0"/>
                <a:lumOff val="0"/>
                <a:alphaOff val="0"/>
              </a:schemeClr>
            </a:effectRef>
            <a:fontRef idx="minor">
              <a:schemeClr val="lt1"/>
            </a:fontRef>
          </p:style>
          <p:txBody>
            <a:bodyPr spcFirstLastPara="0" vert="horz" wrap="square" lIns="0" tIns="104161" rIns="133562" bIns="104161" numCol="1" spcCol="1270" anchor="ctr" anchorCtr="0">
              <a:noAutofit/>
            </a:bodyPr>
            <a:lstStyle/>
            <a:p>
              <a:pPr marL="0" lvl="0" indent="0" algn="ctr" defTabSz="355600">
                <a:lnSpc>
                  <a:spcPct val="90000"/>
                </a:lnSpc>
                <a:spcBef>
                  <a:spcPct val="0"/>
                </a:spcBef>
                <a:spcAft>
                  <a:spcPct val="35000"/>
                </a:spcAft>
                <a:buNone/>
              </a:pPr>
              <a:endParaRPr lang="lv-LV" sz="800" kern="1200"/>
            </a:p>
          </p:txBody>
        </p:sp>
        <p:sp>
          <p:nvSpPr>
            <p:cNvPr id="21" name="Freeform: Shape 20">
              <a:extLst>
                <a:ext uri="{FF2B5EF4-FFF2-40B4-BE49-F238E27FC236}">
                  <a16:creationId xmlns:a16="http://schemas.microsoft.com/office/drawing/2014/main" id="{BEC376E8-C470-34F4-4C22-DEC3C148F3A9}"/>
                </a:ext>
              </a:extLst>
            </p:cNvPr>
            <p:cNvSpPr/>
            <p:nvPr/>
          </p:nvSpPr>
          <p:spPr>
            <a:xfrm>
              <a:off x="3712541" y="5655045"/>
              <a:ext cx="2100030" cy="596329"/>
            </a:xfrm>
            <a:custGeom>
              <a:avLst/>
              <a:gdLst>
                <a:gd name="connsiteX0" fmla="*/ 0 w 2100030"/>
                <a:gd name="connsiteY0" fmla="*/ 59633 h 596329"/>
                <a:gd name="connsiteX1" fmla="*/ 59633 w 2100030"/>
                <a:gd name="connsiteY1" fmla="*/ 0 h 596329"/>
                <a:gd name="connsiteX2" fmla="*/ 2040397 w 2100030"/>
                <a:gd name="connsiteY2" fmla="*/ 0 h 596329"/>
                <a:gd name="connsiteX3" fmla="*/ 2100030 w 2100030"/>
                <a:gd name="connsiteY3" fmla="*/ 59633 h 596329"/>
                <a:gd name="connsiteX4" fmla="*/ 2100030 w 2100030"/>
                <a:gd name="connsiteY4" fmla="*/ 536696 h 596329"/>
                <a:gd name="connsiteX5" fmla="*/ 2040397 w 2100030"/>
                <a:gd name="connsiteY5" fmla="*/ 596329 h 596329"/>
                <a:gd name="connsiteX6" fmla="*/ 59633 w 2100030"/>
                <a:gd name="connsiteY6" fmla="*/ 596329 h 596329"/>
                <a:gd name="connsiteX7" fmla="*/ 0 w 2100030"/>
                <a:gd name="connsiteY7" fmla="*/ 536696 h 596329"/>
                <a:gd name="connsiteX8" fmla="*/ 0 w 2100030"/>
                <a:gd name="connsiteY8" fmla="*/ 59633 h 5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030" h="596329">
                  <a:moveTo>
                    <a:pt x="0" y="59633"/>
                  </a:moveTo>
                  <a:cubicBezTo>
                    <a:pt x="0" y="26699"/>
                    <a:pt x="26699" y="0"/>
                    <a:pt x="59633" y="0"/>
                  </a:cubicBezTo>
                  <a:lnTo>
                    <a:pt x="2040397" y="0"/>
                  </a:lnTo>
                  <a:cubicBezTo>
                    <a:pt x="2073331" y="0"/>
                    <a:pt x="2100030" y="26699"/>
                    <a:pt x="2100030" y="59633"/>
                  </a:cubicBezTo>
                  <a:lnTo>
                    <a:pt x="2100030" y="536696"/>
                  </a:lnTo>
                  <a:cubicBezTo>
                    <a:pt x="2100030" y="569630"/>
                    <a:pt x="2073331" y="596329"/>
                    <a:pt x="2040397" y="596329"/>
                  </a:cubicBezTo>
                  <a:lnTo>
                    <a:pt x="59633" y="596329"/>
                  </a:lnTo>
                  <a:cubicBezTo>
                    <a:pt x="26699" y="596329"/>
                    <a:pt x="0" y="569630"/>
                    <a:pt x="0" y="536696"/>
                  </a:cubicBezTo>
                  <a:lnTo>
                    <a:pt x="0" y="59633"/>
                  </a:lnTo>
                  <a:close/>
                </a:path>
              </a:pathLst>
            </a:custGeom>
          </p:spPr>
          <p:style>
            <a:lnRef idx="2">
              <a:schemeClr val="lt1">
                <a:hueOff val="0"/>
                <a:satOff val="0"/>
                <a:lumOff val="0"/>
                <a:alphaOff val="0"/>
              </a:schemeClr>
            </a:lnRef>
            <a:fillRef idx="1">
              <a:schemeClr val="accent3">
                <a:alpha val="90000"/>
                <a:hueOff val="0"/>
                <a:satOff val="0"/>
                <a:lumOff val="0"/>
                <a:alphaOff val="-13333"/>
              </a:schemeClr>
            </a:fillRef>
            <a:effectRef idx="0">
              <a:schemeClr val="accent3">
                <a:alpha val="90000"/>
                <a:hueOff val="0"/>
                <a:satOff val="0"/>
                <a:lumOff val="0"/>
                <a:alphaOff val="-13333"/>
              </a:schemeClr>
            </a:effectRef>
            <a:fontRef idx="minor">
              <a:schemeClr val="lt1"/>
            </a:fontRef>
          </p:style>
          <p:txBody>
            <a:bodyPr spcFirstLastPara="0" vert="horz" wrap="square" lIns="55566" tIns="55566" rIns="55566" bIns="55566" numCol="1" spcCol="1270" anchor="ctr" anchorCtr="0">
              <a:noAutofit/>
            </a:bodyPr>
            <a:lstStyle/>
            <a:p>
              <a:pPr marL="0" lvl="0" indent="0" algn="ctr" defTabSz="444500">
                <a:lnSpc>
                  <a:spcPct val="90000"/>
                </a:lnSpc>
                <a:spcBef>
                  <a:spcPct val="0"/>
                </a:spcBef>
                <a:spcAft>
                  <a:spcPct val="35000"/>
                </a:spcAft>
                <a:buNone/>
              </a:pPr>
              <a:r>
                <a:rPr lang="lv-LV" sz="1000" i="1" kern="1200" dirty="0">
                  <a:latin typeface="Verdana" panose="020B0604030504040204" pitchFamily="34" charset="0"/>
                  <a:ea typeface="Verdana" panose="020B0604030504040204" pitchFamily="34" charset="0"/>
                </a:rPr>
                <a:t>03/2025 </a:t>
              </a:r>
            </a:p>
            <a:p>
              <a:pPr marL="0" lvl="0" indent="0" algn="ctr" defTabSz="444500">
                <a:lnSpc>
                  <a:spcPct val="90000"/>
                </a:lnSpc>
                <a:spcBef>
                  <a:spcPct val="0"/>
                </a:spcBef>
                <a:spcAft>
                  <a:spcPct val="35000"/>
                </a:spcAft>
                <a:buNone/>
              </a:pPr>
              <a:r>
                <a:rPr lang="lv-LV" sz="1000" i="1" kern="1200" dirty="0">
                  <a:latin typeface="Verdana" panose="020B0604030504040204" pitchFamily="34" charset="0"/>
                  <a:ea typeface="Verdana" panose="020B0604030504040204" pitchFamily="34" charset="0"/>
                </a:rPr>
                <a:t>Projekta apstiprināšana</a:t>
              </a:r>
            </a:p>
          </p:txBody>
        </p:sp>
        <p:sp>
          <p:nvSpPr>
            <p:cNvPr id="22" name="Freeform: Shape 21">
              <a:extLst>
                <a:ext uri="{FF2B5EF4-FFF2-40B4-BE49-F238E27FC236}">
                  <a16:creationId xmlns:a16="http://schemas.microsoft.com/office/drawing/2014/main" id="{D7878371-5C1D-6673-F4B5-7FCBE81767A3}"/>
                </a:ext>
              </a:extLst>
            </p:cNvPr>
            <p:cNvSpPr/>
            <p:nvPr/>
          </p:nvSpPr>
          <p:spPr>
            <a:xfrm>
              <a:off x="6022575" y="5692805"/>
              <a:ext cx="445206" cy="520807"/>
            </a:xfrm>
            <a:custGeom>
              <a:avLst/>
              <a:gdLst>
                <a:gd name="connsiteX0" fmla="*/ 0 w 445206"/>
                <a:gd name="connsiteY0" fmla="*/ 104161 h 520807"/>
                <a:gd name="connsiteX1" fmla="*/ 222603 w 445206"/>
                <a:gd name="connsiteY1" fmla="*/ 104161 h 520807"/>
                <a:gd name="connsiteX2" fmla="*/ 222603 w 445206"/>
                <a:gd name="connsiteY2" fmla="*/ 0 h 520807"/>
                <a:gd name="connsiteX3" fmla="*/ 445206 w 445206"/>
                <a:gd name="connsiteY3" fmla="*/ 260404 h 520807"/>
                <a:gd name="connsiteX4" fmla="*/ 222603 w 445206"/>
                <a:gd name="connsiteY4" fmla="*/ 520807 h 520807"/>
                <a:gd name="connsiteX5" fmla="*/ 222603 w 445206"/>
                <a:gd name="connsiteY5" fmla="*/ 416646 h 520807"/>
                <a:gd name="connsiteX6" fmla="*/ 0 w 445206"/>
                <a:gd name="connsiteY6" fmla="*/ 416646 h 520807"/>
                <a:gd name="connsiteX7" fmla="*/ 0 w 445206"/>
                <a:gd name="connsiteY7" fmla="*/ 104161 h 52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06" h="520807">
                  <a:moveTo>
                    <a:pt x="0" y="104161"/>
                  </a:moveTo>
                  <a:lnTo>
                    <a:pt x="222603" y="104161"/>
                  </a:lnTo>
                  <a:lnTo>
                    <a:pt x="222603" y="0"/>
                  </a:lnTo>
                  <a:lnTo>
                    <a:pt x="445206" y="260404"/>
                  </a:lnTo>
                  <a:lnTo>
                    <a:pt x="222603" y="520807"/>
                  </a:lnTo>
                  <a:lnTo>
                    <a:pt x="222603" y="416646"/>
                  </a:lnTo>
                  <a:lnTo>
                    <a:pt x="0" y="416646"/>
                  </a:lnTo>
                  <a:lnTo>
                    <a:pt x="0" y="104161"/>
                  </a:lnTo>
                  <a:close/>
                </a:path>
              </a:pathLst>
            </a:custGeom>
          </p:spPr>
          <p:style>
            <a:lnRef idx="0">
              <a:schemeClr val="accent3">
                <a:shade val="90000"/>
                <a:hueOff val="0"/>
                <a:satOff val="0"/>
                <a:lumOff val="11547"/>
                <a:alphaOff val="0"/>
              </a:schemeClr>
            </a:lnRef>
            <a:fillRef idx="1">
              <a:schemeClr val="accent3">
                <a:shade val="90000"/>
                <a:hueOff val="0"/>
                <a:satOff val="0"/>
                <a:lumOff val="11547"/>
                <a:alphaOff val="0"/>
              </a:schemeClr>
            </a:fillRef>
            <a:effectRef idx="0">
              <a:schemeClr val="accent3">
                <a:shade val="90000"/>
                <a:hueOff val="0"/>
                <a:satOff val="0"/>
                <a:lumOff val="11547"/>
                <a:alphaOff val="0"/>
              </a:schemeClr>
            </a:effectRef>
            <a:fontRef idx="minor">
              <a:schemeClr val="lt1"/>
            </a:fontRef>
          </p:style>
          <p:txBody>
            <a:bodyPr spcFirstLastPara="0" vert="horz" wrap="square" lIns="0" tIns="104161" rIns="133562" bIns="104161" numCol="1" spcCol="1270" anchor="ctr" anchorCtr="0">
              <a:noAutofit/>
            </a:bodyPr>
            <a:lstStyle/>
            <a:p>
              <a:pPr marL="0" lvl="0" indent="0" algn="ctr" defTabSz="355600">
                <a:lnSpc>
                  <a:spcPct val="90000"/>
                </a:lnSpc>
                <a:spcBef>
                  <a:spcPct val="0"/>
                </a:spcBef>
                <a:spcAft>
                  <a:spcPct val="35000"/>
                </a:spcAft>
                <a:buNone/>
              </a:pPr>
              <a:endParaRPr lang="lv-LV" sz="800" kern="1200"/>
            </a:p>
          </p:txBody>
        </p:sp>
        <p:sp>
          <p:nvSpPr>
            <p:cNvPr id="23" name="Freeform: Shape 22">
              <a:extLst>
                <a:ext uri="{FF2B5EF4-FFF2-40B4-BE49-F238E27FC236}">
                  <a16:creationId xmlns:a16="http://schemas.microsoft.com/office/drawing/2014/main" id="{69AC1521-73E0-44BA-3DAD-B20153F624AA}"/>
                </a:ext>
              </a:extLst>
            </p:cNvPr>
            <p:cNvSpPr/>
            <p:nvPr/>
          </p:nvSpPr>
          <p:spPr>
            <a:xfrm>
              <a:off x="6652584" y="5655045"/>
              <a:ext cx="2100030" cy="596329"/>
            </a:xfrm>
            <a:custGeom>
              <a:avLst/>
              <a:gdLst>
                <a:gd name="connsiteX0" fmla="*/ 0 w 2100030"/>
                <a:gd name="connsiteY0" fmla="*/ 59633 h 596329"/>
                <a:gd name="connsiteX1" fmla="*/ 59633 w 2100030"/>
                <a:gd name="connsiteY1" fmla="*/ 0 h 596329"/>
                <a:gd name="connsiteX2" fmla="*/ 2040397 w 2100030"/>
                <a:gd name="connsiteY2" fmla="*/ 0 h 596329"/>
                <a:gd name="connsiteX3" fmla="*/ 2100030 w 2100030"/>
                <a:gd name="connsiteY3" fmla="*/ 59633 h 596329"/>
                <a:gd name="connsiteX4" fmla="*/ 2100030 w 2100030"/>
                <a:gd name="connsiteY4" fmla="*/ 536696 h 596329"/>
                <a:gd name="connsiteX5" fmla="*/ 2040397 w 2100030"/>
                <a:gd name="connsiteY5" fmla="*/ 596329 h 596329"/>
                <a:gd name="connsiteX6" fmla="*/ 59633 w 2100030"/>
                <a:gd name="connsiteY6" fmla="*/ 596329 h 596329"/>
                <a:gd name="connsiteX7" fmla="*/ 0 w 2100030"/>
                <a:gd name="connsiteY7" fmla="*/ 536696 h 596329"/>
                <a:gd name="connsiteX8" fmla="*/ 0 w 2100030"/>
                <a:gd name="connsiteY8" fmla="*/ 59633 h 5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030" h="596329">
                  <a:moveTo>
                    <a:pt x="0" y="59633"/>
                  </a:moveTo>
                  <a:cubicBezTo>
                    <a:pt x="0" y="26699"/>
                    <a:pt x="26699" y="0"/>
                    <a:pt x="59633" y="0"/>
                  </a:cubicBezTo>
                  <a:lnTo>
                    <a:pt x="2040397" y="0"/>
                  </a:lnTo>
                  <a:cubicBezTo>
                    <a:pt x="2073331" y="0"/>
                    <a:pt x="2100030" y="26699"/>
                    <a:pt x="2100030" y="59633"/>
                  </a:cubicBezTo>
                  <a:lnTo>
                    <a:pt x="2100030" y="536696"/>
                  </a:lnTo>
                  <a:cubicBezTo>
                    <a:pt x="2100030" y="569630"/>
                    <a:pt x="2073331" y="596329"/>
                    <a:pt x="2040397" y="596329"/>
                  </a:cubicBezTo>
                  <a:lnTo>
                    <a:pt x="59633" y="596329"/>
                  </a:lnTo>
                  <a:cubicBezTo>
                    <a:pt x="26699" y="596329"/>
                    <a:pt x="0" y="569630"/>
                    <a:pt x="0" y="536696"/>
                  </a:cubicBezTo>
                  <a:lnTo>
                    <a:pt x="0" y="59633"/>
                  </a:lnTo>
                  <a:close/>
                </a:path>
              </a:pathLst>
            </a:custGeom>
          </p:spPr>
          <p:style>
            <a:lnRef idx="2">
              <a:schemeClr val="lt1">
                <a:hueOff val="0"/>
                <a:satOff val="0"/>
                <a:lumOff val="0"/>
                <a:alphaOff val="0"/>
              </a:schemeClr>
            </a:lnRef>
            <a:fillRef idx="1">
              <a:schemeClr val="accent3">
                <a:alpha val="90000"/>
                <a:hueOff val="0"/>
                <a:satOff val="0"/>
                <a:lumOff val="0"/>
                <a:alphaOff val="-26667"/>
              </a:schemeClr>
            </a:fillRef>
            <a:effectRef idx="0">
              <a:schemeClr val="accent3">
                <a:alpha val="90000"/>
                <a:hueOff val="0"/>
                <a:satOff val="0"/>
                <a:lumOff val="0"/>
                <a:alphaOff val="-26667"/>
              </a:schemeClr>
            </a:effectRef>
            <a:fontRef idx="minor">
              <a:schemeClr val="lt1"/>
            </a:fontRef>
          </p:style>
          <p:txBody>
            <a:bodyPr spcFirstLastPara="0" vert="horz" wrap="square" lIns="55566" tIns="55566" rIns="55566" bIns="55566" numCol="1" spcCol="1270" anchor="ctr" anchorCtr="0">
              <a:noAutofit/>
            </a:bodyPr>
            <a:lstStyle/>
            <a:p>
              <a:pPr marL="0" lvl="0" indent="0" algn="ctr" defTabSz="444500">
                <a:lnSpc>
                  <a:spcPct val="90000"/>
                </a:lnSpc>
                <a:spcBef>
                  <a:spcPct val="0"/>
                </a:spcBef>
                <a:spcAft>
                  <a:spcPct val="35000"/>
                </a:spcAft>
                <a:buNone/>
              </a:pPr>
              <a:r>
                <a:rPr lang="lv-LV" sz="1000" i="1" kern="1200" dirty="0">
                  <a:latin typeface="Verdana" panose="020B0604030504040204" pitchFamily="34" charset="0"/>
                  <a:ea typeface="Verdana" panose="020B0604030504040204" pitchFamily="34" charset="0"/>
                </a:rPr>
                <a:t>05/2025 </a:t>
              </a:r>
            </a:p>
            <a:p>
              <a:pPr marL="0" lvl="0" indent="0" algn="ctr" defTabSz="444500">
                <a:lnSpc>
                  <a:spcPct val="90000"/>
                </a:lnSpc>
                <a:spcBef>
                  <a:spcPct val="0"/>
                </a:spcBef>
                <a:spcAft>
                  <a:spcPct val="35000"/>
                </a:spcAft>
                <a:buNone/>
              </a:pPr>
              <a:r>
                <a:rPr lang="lv-LV" sz="1000" i="1" kern="1200" dirty="0">
                  <a:latin typeface="Verdana" panose="020B0604030504040204" pitchFamily="34" charset="0"/>
                  <a:ea typeface="Verdana" panose="020B0604030504040204" pitchFamily="34" charset="0"/>
                </a:rPr>
                <a:t>Sadarbības līgumu slēgšana</a:t>
              </a:r>
            </a:p>
          </p:txBody>
        </p:sp>
        <p:sp>
          <p:nvSpPr>
            <p:cNvPr id="24" name="Freeform: Shape 23">
              <a:extLst>
                <a:ext uri="{FF2B5EF4-FFF2-40B4-BE49-F238E27FC236}">
                  <a16:creationId xmlns:a16="http://schemas.microsoft.com/office/drawing/2014/main" id="{615C7082-40DA-3F1E-0F67-293D17466D70}"/>
                </a:ext>
              </a:extLst>
            </p:cNvPr>
            <p:cNvSpPr/>
            <p:nvPr/>
          </p:nvSpPr>
          <p:spPr>
            <a:xfrm>
              <a:off x="8962618" y="5692805"/>
              <a:ext cx="445206" cy="520807"/>
            </a:xfrm>
            <a:custGeom>
              <a:avLst/>
              <a:gdLst>
                <a:gd name="connsiteX0" fmla="*/ 0 w 445206"/>
                <a:gd name="connsiteY0" fmla="*/ 104161 h 520807"/>
                <a:gd name="connsiteX1" fmla="*/ 222603 w 445206"/>
                <a:gd name="connsiteY1" fmla="*/ 104161 h 520807"/>
                <a:gd name="connsiteX2" fmla="*/ 222603 w 445206"/>
                <a:gd name="connsiteY2" fmla="*/ 0 h 520807"/>
                <a:gd name="connsiteX3" fmla="*/ 445206 w 445206"/>
                <a:gd name="connsiteY3" fmla="*/ 260404 h 520807"/>
                <a:gd name="connsiteX4" fmla="*/ 222603 w 445206"/>
                <a:gd name="connsiteY4" fmla="*/ 520807 h 520807"/>
                <a:gd name="connsiteX5" fmla="*/ 222603 w 445206"/>
                <a:gd name="connsiteY5" fmla="*/ 416646 h 520807"/>
                <a:gd name="connsiteX6" fmla="*/ 0 w 445206"/>
                <a:gd name="connsiteY6" fmla="*/ 416646 h 520807"/>
                <a:gd name="connsiteX7" fmla="*/ 0 w 445206"/>
                <a:gd name="connsiteY7" fmla="*/ 104161 h 52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06" h="520807">
                  <a:moveTo>
                    <a:pt x="0" y="104161"/>
                  </a:moveTo>
                  <a:lnTo>
                    <a:pt x="222603" y="104161"/>
                  </a:lnTo>
                  <a:lnTo>
                    <a:pt x="222603" y="0"/>
                  </a:lnTo>
                  <a:lnTo>
                    <a:pt x="445206" y="260404"/>
                  </a:lnTo>
                  <a:lnTo>
                    <a:pt x="222603" y="520807"/>
                  </a:lnTo>
                  <a:lnTo>
                    <a:pt x="222603" y="416646"/>
                  </a:lnTo>
                  <a:lnTo>
                    <a:pt x="0" y="416646"/>
                  </a:lnTo>
                  <a:lnTo>
                    <a:pt x="0" y="104161"/>
                  </a:lnTo>
                  <a:close/>
                </a:path>
              </a:pathLst>
            </a:custGeom>
          </p:spPr>
          <p:style>
            <a:lnRef idx="0">
              <a:schemeClr val="accent3">
                <a:shade val="90000"/>
                <a:hueOff val="0"/>
                <a:satOff val="0"/>
                <a:lumOff val="23095"/>
                <a:alphaOff val="0"/>
              </a:schemeClr>
            </a:lnRef>
            <a:fillRef idx="1">
              <a:schemeClr val="accent3">
                <a:shade val="90000"/>
                <a:hueOff val="0"/>
                <a:satOff val="0"/>
                <a:lumOff val="23095"/>
                <a:alphaOff val="0"/>
              </a:schemeClr>
            </a:fillRef>
            <a:effectRef idx="0">
              <a:schemeClr val="accent3">
                <a:shade val="90000"/>
                <a:hueOff val="0"/>
                <a:satOff val="0"/>
                <a:lumOff val="23095"/>
                <a:alphaOff val="0"/>
              </a:schemeClr>
            </a:effectRef>
            <a:fontRef idx="minor">
              <a:schemeClr val="lt1"/>
            </a:fontRef>
          </p:style>
          <p:txBody>
            <a:bodyPr spcFirstLastPara="0" vert="horz" wrap="square" lIns="0" tIns="104161" rIns="133562" bIns="104161" numCol="1" spcCol="1270" anchor="ctr" anchorCtr="0">
              <a:noAutofit/>
            </a:bodyPr>
            <a:lstStyle/>
            <a:p>
              <a:pPr marL="0" lvl="0" indent="0" algn="ctr" defTabSz="355600">
                <a:lnSpc>
                  <a:spcPct val="90000"/>
                </a:lnSpc>
                <a:spcBef>
                  <a:spcPct val="0"/>
                </a:spcBef>
                <a:spcAft>
                  <a:spcPct val="35000"/>
                </a:spcAft>
                <a:buNone/>
              </a:pPr>
              <a:endParaRPr lang="lv-LV" sz="800" kern="1200"/>
            </a:p>
          </p:txBody>
        </p:sp>
        <p:sp>
          <p:nvSpPr>
            <p:cNvPr id="25" name="Freeform: Shape 24">
              <a:extLst>
                <a:ext uri="{FF2B5EF4-FFF2-40B4-BE49-F238E27FC236}">
                  <a16:creationId xmlns:a16="http://schemas.microsoft.com/office/drawing/2014/main" id="{32374D4D-A6F2-29F4-B9D2-BC2722901295}"/>
                </a:ext>
              </a:extLst>
            </p:cNvPr>
            <p:cNvSpPr/>
            <p:nvPr/>
          </p:nvSpPr>
          <p:spPr>
            <a:xfrm>
              <a:off x="9592627" y="5655045"/>
              <a:ext cx="2100030" cy="596329"/>
            </a:xfrm>
            <a:custGeom>
              <a:avLst/>
              <a:gdLst>
                <a:gd name="connsiteX0" fmla="*/ 0 w 2100030"/>
                <a:gd name="connsiteY0" fmla="*/ 59633 h 596329"/>
                <a:gd name="connsiteX1" fmla="*/ 59633 w 2100030"/>
                <a:gd name="connsiteY1" fmla="*/ 0 h 596329"/>
                <a:gd name="connsiteX2" fmla="*/ 2040397 w 2100030"/>
                <a:gd name="connsiteY2" fmla="*/ 0 h 596329"/>
                <a:gd name="connsiteX3" fmla="*/ 2100030 w 2100030"/>
                <a:gd name="connsiteY3" fmla="*/ 59633 h 596329"/>
                <a:gd name="connsiteX4" fmla="*/ 2100030 w 2100030"/>
                <a:gd name="connsiteY4" fmla="*/ 536696 h 596329"/>
                <a:gd name="connsiteX5" fmla="*/ 2040397 w 2100030"/>
                <a:gd name="connsiteY5" fmla="*/ 596329 h 596329"/>
                <a:gd name="connsiteX6" fmla="*/ 59633 w 2100030"/>
                <a:gd name="connsiteY6" fmla="*/ 596329 h 596329"/>
                <a:gd name="connsiteX7" fmla="*/ 0 w 2100030"/>
                <a:gd name="connsiteY7" fmla="*/ 536696 h 596329"/>
                <a:gd name="connsiteX8" fmla="*/ 0 w 2100030"/>
                <a:gd name="connsiteY8" fmla="*/ 59633 h 5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030" h="596329">
                  <a:moveTo>
                    <a:pt x="0" y="59633"/>
                  </a:moveTo>
                  <a:cubicBezTo>
                    <a:pt x="0" y="26699"/>
                    <a:pt x="26699" y="0"/>
                    <a:pt x="59633" y="0"/>
                  </a:cubicBezTo>
                  <a:lnTo>
                    <a:pt x="2040397" y="0"/>
                  </a:lnTo>
                  <a:cubicBezTo>
                    <a:pt x="2073331" y="0"/>
                    <a:pt x="2100030" y="26699"/>
                    <a:pt x="2100030" y="59633"/>
                  </a:cubicBezTo>
                  <a:lnTo>
                    <a:pt x="2100030" y="536696"/>
                  </a:lnTo>
                  <a:cubicBezTo>
                    <a:pt x="2100030" y="569630"/>
                    <a:pt x="2073331" y="596329"/>
                    <a:pt x="2040397" y="596329"/>
                  </a:cubicBezTo>
                  <a:lnTo>
                    <a:pt x="59633" y="596329"/>
                  </a:lnTo>
                  <a:cubicBezTo>
                    <a:pt x="26699" y="596329"/>
                    <a:pt x="0" y="569630"/>
                    <a:pt x="0" y="536696"/>
                  </a:cubicBezTo>
                  <a:lnTo>
                    <a:pt x="0" y="59633"/>
                  </a:lnTo>
                  <a:close/>
                </a:path>
              </a:pathLst>
            </a:custGeom>
          </p:spPr>
          <p:style>
            <a:lnRef idx="2">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txBody>
            <a:bodyPr spcFirstLastPara="0" vert="horz" wrap="square" lIns="55566" tIns="55566" rIns="55566" bIns="55566" numCol="1" spcCol="1270" anchor="ctr" anchorCtr="0">
              <a:noAutofit/>
            </a:bodyPr>
            <a:lstStyle/>
            <a:p>
              <a:pPr marL="0" lvl="0" indent="0" algn="ctr" defTabSz="444500">
                <a:lnSpc>
                  <a:spcPct val="90000"/>
                </a:lnSpc>
                <a:spcBef>
                  <a:spcPct val="0"/>
                </a:spcBef>
                <a:spcAft>
                  <a:spcPct val="35000"/>
                </a:spcAft>
                <a:buNone/>
              </a:pPr>
              <a:r>
                <a:rPr lang="lv-LV" sz="1000" i="1" kern="1200" dirty="0">
                  <a:latin typeface="Verdana" panose="020B0604030504040204" pitchFamily="34" charset="0"/>
                  <a:ea typeface="Verdana" panose="020B0604030504040204" pitchFamily="34" charset="0"/>
                </a:rPr>
                <a:t>05/2025-05/2028 </a:t>
              </a:r>
            </a:p>
            <a:p>
              <a:pPr marL="0" lvl="0" indent="0" algn="ctr" defTabSz="444500">
                <a:lnSpc>
                  <a:spcPct val="90000"/>
                </a:lnSpc>
                <a:spcBef>
                  <a:spcPct val="0"/>
                </a:spcBef>
                <a:spcAft>
                  <a:spcPct val="35000"/>
                </a:spcAft>
                <a:buNone/>
              </a:pPr>
              <a:r>
                <a:rPr lang="lv-LV" sz="1000" i="1" kern="1200" dirty="0">
                  <a:latin typeface="Verdana" panose="020B0604030504040204" pitchFamily="34" charset="0"/>
                  <a:ea typeface="Verdana" panose="020B0604030504040204" pitchFamily="34" charset="0"/>
                </a:rPr>
                <a:t>Atbalsts mērķa grupai</a:t>
              </a:r>
            </a:p>
          </p:txBody>
        </p:sp>
      </p:grpSp>
      <p:sp>
        <p:nvSpPr>
          <p:cNvPr id="26" name="TextBox 25">
            <a:extLst>
              <a:ext uri="{FF2B5EF4-FFF2-40B4-BE49-F238E27FC236}">
                <a16:creationId xmlns:a16="http://schemas.microsoft.com/office/drawing/2014/main" id="{47EED09A-CA6E-83A0-F907-028A8500B11D}"/>
              </a:ext>
            </a:extLst>
          </p:cNvPr>
          <p:cNvSpPr txBox="1"/>
          <p:nvPr/>
        </p:nvSpPr>
        <p:spPr>
          <a:xfrm>
            <a:off x="339961" y="5741067"/>
            <a:ext cx="1431802" cy="307777"/>
          </a:xfrm>
          <a:prstGeom prst="rect">
            <a:avLst/>
          </a:prstGeom>
          <a:noFill/>
        </p:spPr>
        <p:txBody>
          <a:bodyPr wrap="none" rtlCol="0">
            <a:spAutoFit/>
          </a:bodyPr>
          <a:lstStyle/>
          <a:p>
            <a:r>
              <a:rPr lang="lv-LV" i="1" cap="small" dirty="0">
                <a:latin typeface="Verdana" panose="020B0604030504040204" pitchFamily="34" charset="0"/>
                <a:ea typeface="Verdana" panose="020B0604030504040204" pitchFamily="34" charset="0"/>
              </a:rPr>
              <a:t>Laika grafiks: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D563-999B-95EC-EF76-BEE619A44BAE}"/>
              </a:ext>
            </a:extLst>
          </p:cNvPr>
          <p:cNvSpPr>
            <a:spLocks noGrp="1"/>
          </p:cNvSpPr>
          <p:nvPr>
            <p:ph type="title"/>
          </p:nvPr>
        </p:nvSpPr>
        <p:spPr>
          <a:xfrm>
            <a:off x="673219" y="205523"/>
            <a:ext cx="10164115" cy="1494252"/>
          </a:xfr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lv-LV" sz="2000" dirty="0">
                <a:solidFill>
                  <a:srgbClr val="664790"/>
                </a:solidFill>
                <a:latin typeface="Verdana"/>
                <a:ea typeface="Verdana"/>
                <a:sym typeface="Verdana"/>
              </a:rPr>
              <a:t>4.2.2.1 pasākuma finansējuma saņēmējs un sadarbības partneri</a:t>
            </a:r>
            <a:endParaRPr lang="lv-LV" sz="2000" dirty="0">
              <a:latin typeface="Verdana" panose="020B0604030504040204" pitchFamily="34" charset="0"/>
              <a:ea typeface="Verdana" panose="020B0604030504040204" pitchFamily="34" charset="0"/>
              <a:sym typeface="Verdana"/>
            </a:endParaRPr>
          </a:p>
        </p:txBody>
      </p:sp>
      <p:sp>
        <p:nvSpPr>
          <p:cNvPr id="3" name="Text Placeholder 2">
            <a:extLst>
              <a:ext uri="{FF2B5EF4-FFF2-40B4-BE49-F238E27FC236}">
                <a16:creationId xmlns:a16="http://schemas.microsoft.com/office/drawing/2014/main" id="{A61597FC-6029-7024-1CF0-65AC10CE43FE}"/>
              </a:ext>
            </a:extLst>
          </p:cNvPr>
          <p:cNvSpPr>
            <a:spLocks noGrp="1"/>
          </p:cNvSpPr>
          <p:nvPr>
            <p:ph type="body" idx="1"/>
          </p:nvPr>
        </p:nvSpPr>
        <p:spPr>
          <a:xfrm>
            <a:off x="553156" y="1603022"/>
            <a:ext cx="11367911" cy="3906640"/>
          </a:xfrm>
        </p:spPr>
        <p:txBody>
          <a:bodyPr>
            <a:noAutofit/>
          </a:bodyPr>
          <a:lstStyle/>
          <a:p>
            <a:r>
              <a:rPr kumimoji="0" lang="lv-LV" sz="1200" b="1" i="0" u="none" strike="noStrike" kern="1200" spc="0" normalizeH="0" noProof="0" dirty="0">
                <a:ln>
                  <a:noFill/>
                </a:ln>
                <a:solidFill>
                  <a:srgbClr val="664790"/>
                </a:solidFill>
                <a:effectLst/>
                <a:uLnTx/>
                <a:uFillTx/>
                <a:latin typeface="Verdana"/>
                <a:ea typeface="Verdana"/>
                <a:cs typeface="Verdana"/>
                <a:sym typeface="Verdana"/>
              </a:rPr>
              <a:t>Finansējums: 		</a:t>
            </a:r>
            <a:r>
              <a:rPr lang="lv-LV" sz="1200" b="1" dirty="0">
                <a:latin typeface="Verdana" panose="020B0604030504040204" pitchFamily="34" charset="0"/>
                <a:ea typeface="Verdana" panose="020B0604030504040204" pitchFamily="34" charset="0"/>
              </a:rPr>
              <a:t>34 009 600 </a:t>
            </a:r>
            <a:r>
              <a:rPr lang="en-US" sz="1200" b="1" dirty="0">
                <a:latin typeface="Verdana" panose="020B0604030504040204" pitchFamily="34" charset="0"/>
                <a:ea typeface="Verdana" panose="020B0604030504040204" pitchFamily="34" charset="0"/>
                <a:sym typeface="Verdana"/>
              </a:rPr>
              <a:t>€ </a:t>
            </a:r>
            <a:r>
              <a:rPr lang="lv-LV" sz="1200" dirty="0">
                <a:solidFill>
                  <a:srgbClr val="664790"/>
                </a:solidFill>
                <a:latin typeface="Verdana"/>
                <a:ea typeface="Verdana"/>
                <a:cs typeface="Verdana"/>
                <a:sym typeface="Verdana"/>
              </a:rPr>
              <a:t>(ESF+VB)</a:t>
            </a:r>
            <a:r>
              <a:rPr kumimoji="0" lang="lv-LV" sz="1200" b="1" i="0" u="none" strike="noStrike" kern="1200" cap="none" spc="0" normalizeH="0" baseline="0" noProof="0" dirty="0">
                <a:ln>
                  <a:noFill/>
                </a:ln>
                <a:solidFill>
                  <a:srgbClr val="664690">
                    <a:lumMod val="50000"/>
                  </a:srgbClr>
                </a:solidFill>
                <a:effectLst/>
                <a:uLnTx/>
                <a:uFillTx/>
                <a:latin typeface="Source Sans Pro"/>
                <a:ea typeface="Source Sans Pro"/>
                <a:cs typeface="+mn-cs"/>
              </a:rPr>
              <a:t> </a:t>
            </a:r>
            <a:endParaRPr lang="lv-LV" sz="1200" b="1" dirty="0">
              <a:latin typeface="Verdana" panose="020B0604030504040204" pitchFamily="34" charset="0"/>
              <a:ea typeface="Verdana" panose="020B0604030504040204" pitchFamily="34" charset="0"/>
            </a:endParaRPr>
          </a:p>
          <a:p>
            <a:r>
              <a:rPr lang="lv-LV" sz="1200" b="1" dirty="0">
                <a:latin typeface="Verdana" panose="020B0604030504040204" pitchFamily="34" charset="0"/>
                <a:ea typeface="Verdana" panose="020B0604030504040204" pitchFamily="34" charset="0"/>
              </a:rPr>
              <a:t>Finansējuma saņēmējs: 	</a:t>
            </a:r>
            <a:r>
              <a:rPr lang="lv-LV" sz="1200" dirty="0">
                <a:latin typeface="Verdana" panose="020B0604030504040204" pitchFamily="34" charset="0"/>
                <a:ea typeface="Verdana" panose="020B0604030504040204" pitchFamily="34" charset="0"/>
              </a:rPr>
              <a:t>Valsts izglītības satura centrs</a:t>
            </a:r>
          </a:p>
          <a:p>
            <a:r>
              <a:rPr lang="lv-LV" sz="1200" b="1" dirty="0">
                <a:latin typeface="Verdana" panose="020B0604030504040204" pitchFamily="34" charset="0"/>
                <a:ea typeface="Verdana" panose="020B0604030504040204" pitchFamily="34" charset="0"/>
              </a:rPr>
              <a:t>Sadarbības partneri:	pašvaldības</a:t>
            </a:r>
            <a:r>
              <a:rPr lang="lv-LV" sz="1200" dirty="0">
                <a:latin typeface="Verdana" panose="020B0604030504040204" pitchFamily="34" charset="0"/>
                <a:ea typeface="Verdana" panose="020B0604030504040204" pitchFamily="34" charset="0"/>
              </a:rPr>
              <a:t> – pirmsskolas, vispārējās, profesionālās izglītības iestāžu dibinātājas,</a:t>
            </a:r>
          </a:p>
          <a:p>
            <a:r>
              <a:rPr lang="lv-LV" sz="1200" dirty="0">
                <a:latin typeface="Verdana" panose="020B0604030504040204" pitchFamily="34" charset="0"/>
                <a:ea typeface="Verdana" panose="020B0604030504040204" pitchFamily="34" charset="0"/>
              </a:rPr>
              <a:t>				</a:t>
            </a:r>
            <a:r>
              <a:rPr lang="lv-LV" sz="1200" dirty="0">
                <a:solidFill>
                  <a:srgbClr val="B9A5D3"/>
                </a:solidFill>
                <a:latin typeface="Verdana" panose="020B0604030504040204" pitchFamily="34" charset="0"/>
                <a:ea typeface="Verdana" panose="020B0604030504040204" pitchFamily="34" charset="0"/>
              </a:rPr>
              <a:t>valsts un citu juridisku personu dibinātas izglītības iestādes</a:t>
            </a:r>
          </a:p>
          <a:p>
            <a:r>
              <a:rPr lang="lv-LV" sz="1200" b="1" dirty="0">
                <a:latin typeface="Verdana" panose="020B0604030504040204" pitchFamily="34" charset="0"/>
                <a:ea typeface="Verdana" panose="020B0604030504040204" pitchFamily="34" charset="0"/>
              </a:rPr>
              <a:t>Projekta izmaksas sadarbības partneriem:</a:t>
            </a:r>
          </a:p>
          <a:p>
            <a:pPr marL="971550" lvl="1" indent="-285750">
              <a:buFont typeface="Times New Roman" panose="02020603050405020304" pitchFamily="18" charset="0"/>
              <a:buChar char="‣"/>
            </a:pPr>
            <a:r>
              <a:rPr lang="lv-LV" sz="1200" dirty="0">
                <a:latin typeface="Verdana" panose="020B0604030504040204" pitchFamily="34" charset="0"/>
                <a:ea typeface="Verdana" panose="020B0604030504040204" pitchFamily="34" charset="0"/>
              </a:rPr>
              <a:t>Vienotā personāla atlīdzības likme (pašvaldībām un to izglītības iestādēm kopā </a:t>
            </a:r>
            <a:r>
              <a:rPr lang="lv-LV" sz="1200" dirty="0">
                <a:solidFill>
                  <a:schemeClr val="tx1"/>
                </a:solidFill>
                <a:latin typeface="Verdana" panose="020B0604030504040204" pitchFamily="34" charset="0"/>
                <a:ea typeface="Verdana" panose="020B0604030504040204" pitchFamily="34" charset="0"/>
              </a:rPr>
              <a:t>~1.8m </a:t>
            </a:r>
            <a:r>
              <a:rPr lang="en-US" sz="1200" dirty="0">
                <a:solidFill>
                  <a:schemeClr val="tx1"/>
                </a:solidFill>
                <a:latin typeface="Verdana"/>
                <a:ea typeface="Verdana"/>
                <a:cs typeface="Verdana"/>
                <a:sym typeface="Verdana"/>
              </a:rPr>
              <a:t>€</a:t>
            </a:r>
            <a:r>
              <a:rPr lang="lv-LV" sz="1200" dirty="0">
                <a:latin typeface="Verdana" panose="020B0604030504040204" pitchFamily="34" charset="0"/>
                <a:ea typeface="Verdana" panose="020B0604030504040204" pitchFamily="34" charset="0"/>
              </a:rPr>
              <a:t>)*:</a:t>
            </a:r>
          </a:p>
          <a:p>
            <a:pPr marL="228600" indent="0"/>
            <a:r>
              <a:rPr lang="lv-LV" sz="1200" dirty="0">
                <a:latin typeface="Verdana" panose="020B0604030504040204" pitchFamily="34" charset="0"/>
                <a:ea typeface="Verdana" panose="020B0604030504040204" pitchFamily="34" charset="0"/>
              </a:rPr>
              <a:t>	a) finansista-grāmatveža atlīdzība pašvaldībā (0.1 slodze**) </a:t>
            </a:r>
          </a:p>
          <a:p>
            <a:pPr marL="228600" indent="0"/>
            <a:r>
              <a:rPr lang="lv-LV" sz="1200" dirty="0">
                <a:latin typeface="Verdana" panose="020B0604030504040204" pitchFamily="34" charset="0"/>
                <a:ea typeface="Verdana" panose="020B0604030504040204" pitchFamily="34" charset="0"/>
              </a:rPr>
              <a:t>		– plāno un koordinē finanšu plūsmu, sagatavo finanšu atskaites</a:t>
            </a:r>
          </a:p>
          <a:p>
            <a:pPr marL="228600" indent="0"/>
            <a:r>
              <a:rPr lang="lv-LV" sz="1200" dirty="0">
                <a:latin typeface="Verdana" panose="020B0604030504040204" pitchFamily="34" charset="0"/>
                <a:ea typeface="Verdana" panose="020B0604030504040204" pitchFamily="34" charset="0"/>
              </a:rPr>
              <a:t>	b) pašvaldības, izglītības iestādes metodiķa (karjeras konsultanta/ pedagoga) atlīdzība (~66 h gadā**) </a:t>
            </a:r>
          </a:p>
          <a:p>
            <a:pPr marL="228600" indent="0"/>
            <a:r>
              <a:rPr lang="lv-LV" sz="1200" dirty="0">
                <a:latin typeface="Verdana" panose="020B0604030504040204" pitchFamily="34" charset="0"/>
                <a:ea typeface="Verdana" panose="020B0604030504040204" pitchFamily="34" charset="0"/>
              </a:rPr>
              <a:t>		– plāno un koordinē norises pašvaldībās, izglītības iestādēs; sagatavo saturiskās atskaites</a:t>
            </a:r>
          </a:p>
          <a:p>
            <a:pPr marL="971550" lvl="1" indent="-285750">
              <a:buFont typeface="Times New Roman" panose="02020603050405020304" pitchFamily="18" charset="0"/>
              <a:buChar char="‣"/>
            </a:pPr>
            <a:r>
              <a:rPr lang="lv-LV" sz="1200" dirty="0">
                <a:latin typeface="Verdana" panose="020B0604030504040204" pitchFamily="34" charset="0"/>
                <a:ea typeface="Verdana" panose="020B0604030504040204" pitchFamily="34" charset="0"/>
              </a:rPr>
              <a:t>Norišu apmeklējuma izmaksas izglītojamajiem visam projekta īstenošanas periodam </a:t>
            </a:r>
            <a:r>
              <a:rPr lang="lv-LV" sz="1200" dirty="0">
                <a:solidFill>
                  <a:schemeClr val="tx1"/>
                </a:solidFill>
                <a:latin typeface="Verdana" panose="020B0604030504040204" pitchFamily="34" charset="0"/>
                <a:ea typeface="Verdana" panose="020B0604030504040204" pitchFamily="34" charset="0"/>
              </a:rPr>
              <a:t>(~27m </a:t>
            </a:r>
            <a:r>
              <a:rPr lang="en-US" sz="1200" dirty="0">
                <a:solidFill>
                  <a:schemeClr val="tx1"/>
                </a:solidFill>
                <a:latin typeface="Verdana"/>
                <a:ea typeface="Verdana"/>
                <a:cs typeface="Verdana"/>
                <a:sym typeface="Verdana"/>
              </a:rPr>
              <a:t>€</a:t>
            </a:r>
            <a:r>
              <a:rPr lang="lv-LV" sz="1200" dirty="0">
                <a:solidFill>
                  <a:schemeClr val="tx1"/>
                </a:solidFill>
                <a:latin typeface="Verdana" panose="020B0604030504040204" pitchFamily="34" charset="0"/>
                <a:ea typeface="Verdana" panose="020B0604030504040204" pitchFamily="34" charset="0"/>
              </a:rPr>
              <a:t>)</a:t>
            </a:r>
            <a:r>
              <a:rPr lang="lv-LV" sz="1200" dirty="0">
                <a:latin typeface="Verdana" panose="020B0604030504040204" pitchFamily="34" charset="0"/>
                <a:ea typeface="Verdana" panose="020B0604030504040204" pitchFamily="34" charset="0"/>
              </a:rPr>
              <a:t>:</a:t>
            </a:r>
          </a:p>
          <a:p>
            <a:pPr marL="228600" indent="0" algn="ctr"/>
            <a:r>
              <a:rPr lang="lv-LV" sz="1200" dirty="0">
                <a:latin typeface="Verdana" panose="020B0604030504040204" pitchFamily="34" charset="0"/>
                <a:ea typeface="Verdana" panose="020B0604030504040204" pitchFamily="34" charset="0"/>
              </a:rPr>
              <a:t>10 norises x izglītojamo skaits x 10 </a:t>
            </a:r>
            <a:r>
              <a:rPr lang="en-US" sz="1200" dirty="0">
                <a:solidFill>
                  <a:srgbClr val="664790"/>
                </a:solidFill>
                <a:latin typeface="Verdana"/>
                <a:ea typeface="Verdana"/>
                <a:cs typeface="Verdana"/>
                <a:sym typeface="Verdana"/>
              </a:rPr>
              <a:t>€</a:t>
            </a:r>
            <a:r>
              <a:rPr lang="lv-LV" sz="1200" dirty="0">
                <a:latin typeface="Verdana" panose="020B0604030504040204" pitchFamily="34" charset="0"/>
                <a:ea typeface="Verdana" panose="020B0604030504040204" pitchFamily="34" charset="0"/>
              </a:rPr>
              <a:t>*** </a:t>
            </a:r>
          </a:p>
        </p:txBody>
      </p:sp>
      <p:sp>
        <p:nvSpPr>
          <p:cNvPr id="4" name="TextBox 3">
            <a:extLst>
              <a:ext uri="{FF2B5EF4-FFF2-40B4-BE49-F238E27FC236}">
                <a16:creationId xmlns:a16="http://schemas.microsoft.com/office/drawing/2014/main" id="{08E407DE-3FD0-9E61-3FA3-541CBAB19E1B}"/>
              </a:ext>
            </a:extLst>
          </p:cNvPr>
          <p:cNvSpPr txBox="1"/>
          <p:nvPr/>
        </p:nvSpPr>
        <p:spPr>
          <a:xfrm>
            <a:off x="8362323" y="6092622"/>
            <a:ext cx="3409908" cy="507831"/>
          </a:xfrm>
          <a:prstGeom prst="rect">
            <a:avLst/>
          </a:prstGeom>
          <a:noFill/>
        </p:spPr>
        <p:txBody>
          <a:bodyPr wrap="none" rtlCol="0">
            <a:spAutoFit/>
          </a:bodyPr>
          <a:lstStyle/>
          <a:p>
            <a:pPr algn="r"/>
            <a:r>
              <a:rPr lang="lv-LV" sz="900" dirty="0">
                <a:solidFill>
                  <a:schemeClr val="bg1">
                    <a:lumMod val="50000"/>
                  </a:schemeClr>
                </a:solidFill>
                <a:latin typeface="Verdana" panose="020B0604030504040204" pitchFamily="34" charset="0"/>
                <a:ea typeface="Verdana" panose="020B0604030504040204" pitchFamily="34" charset="0"/>
              </a:rPr>
              <a:t>*vienotās likmes apmērs tiek skaņots ar vadošo iestādi</a:t>
            </a:r>
          </a:p>
          <a:p>
            <a:pPr algn="r"/>
            <a:r>
              <a:rPr lang="lv-LV" sz="900" dirty="0">
                <a:solidFill>
                  <a:schemeClr val="bg1">
                    <a:lumMod val="50000"/>
                  </a:schemeClr>
                </a:solidFill>
                <a:latin typeface="Verdana" panose="020B0604030504040204" pitchFamily="34" charset="0"/>
                <a:ea typeface="Verdana" panose="020B0604030504040204" pitchFamily="34" charset="0"/>
              </a:rPr>
              <a:t>** Rīgai x3 (lielākais izglītības iestāžu skaits)</a:t>
            </a:r>
          </a:p>
          <a:p>
            <a:pPr algn="r"/>
            <a:r>
              <a:rPr lang="lv-LV" sz="900" dirty="0">
                <a:solidFill>
                  <a:schemeClr val="bg1">
                    <a:lumMod val="50000"/>
                  </a:schemeClr>
                </a:solidFill>
                <a:latin typeface="Verdana" panose="020B0604030504040204" pitchFamily="34" charset="0"/>
                <a:ea typeface="Verdana" panose="020B0604030504040204" pitchFamily="34" charset="0"/>
              </a:rPr>
              <a:t>*** metodika izstrādes procesā</a:t>
            </a:r>
          </a:p>
        </p:txBody>
      </p:sp>
      <p:grpSp>
        <p:nvGrpSpPr>
          <p:cNvPr id="5" name="Google Shape;613;p49">
            <a:extLst>
              <a:ext uri="{FF2B5EF4-FFF2-40B4-BE49-F238E27FC236}">
                <a16:creationId xmlns:a16="http://schemas.microsoft.com/office/drawing/2014/main" id="{D24C0873-B052-DE1D-3B5E-0453F25940BA}"/>
              </a:ext>
            </a:extLst>
          </p:cNvPr>
          <p:cNvGrpSpPr/>
          <p:nvPr/>
        </p:nvGrpSpPr>
        <p:grpSpPr>
          <a:xfrm>
            <a:off x="1234344" y="5509662"/>
            <a:ext cx="5877656" cy="983028"/>
            <a:chOff x="573842" y="3403774"/>
            <a:chExt cx="2116282" cy="1005281"/>
          </a:xfrm>
        </p:grpSpPr>
        <p:sp>
          <p:nvSpPr>
            <p:cNvPr id="6" name="Google Shape;614;p49">
              <a:extLst>
                <a:ext uri="{FF2B5EF4-FFF2-40B4-BE49-F238E27FC236}">
                  <a16:creationId xmlns:a16="http://schemas.microsoft.com/office/drawing/2014/main" id="{C036E2F7-B56D-BF9D-65D6-987D55C7258C}"/>
                </a:ext>
              </a:extLst>
            </p:cNvPr>
            <p:cNvSpPr txBox="1"/>
            <p:nvPr/>
          </p:nvSpPr>
          <p:spPr>
            <a:xfrm>
              <a:off x="573842" y="3665384"/>
              <a:ext cx="2059657" cy="743671"/>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lv-LV" sz="1200" b="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sym typeface="Verdana"/>
                </a:rPr>
                <a:t>atbilstoši </a:t>
              </a:r>
              <a:r>
                <a:rPr kumimoji="0" lang="lv-LV" sz="1200" b="1"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sym typeface="Verdana"/>
                </a:rPr>
                <a:t>mērķa grupas skaitam</a:t>
              </a: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lv-LV" sz="1200" b="1"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sym typeface="Verdana"/>
                </a:rPr>
                <a:t>noteikts izmaksu apmērs </a:t>
              </a:r>
              <a:r>
                <a:rPr kumimoji="0" lang="lv-LV" sz="1200" b="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sym typeface="Verdana"/>
                </a:rPr>
                <a:t>vienai norisei (10 </a:t>
              </a:r>
              <a:r>
                <a:rPr lang="en-US" sz="1200" dirty="0">
                  <a:solidFill>
                    <a:schemeClr val="bg1">
                      <a:lumMod val="50000"/>
                    </a:schemeClr>
                  </a:solidFill>
                  <a:latin typeface="Verdana"/>
                  <a:ea typeface="Verdana"/>
                  <a:cs typeface="Verdana"/>
                  <a:sym typeface="Verdana"/>
                </a:rPr>
                <a:t>€ </a:t>
              </a:r>
              <a:r>
                <a:rPr kumimoji="0" lang="lv-LV" sz="1200" b="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sym typeface="Verdana"/>
                </a:rPr>
                <a:t>/</a:t>
              </a:r>
              <a:r>
                <a:rPr kumimoji="0" lang="lv-LV" sz="1200" b="0" i="0" u="none" strike="noStrike" kern="1200" cap="none" spc="0" normalizeH="0" baseline="0" noProof="0" dirty="0" err="1">
                  <a:ln>
                    <a:noFill/>
                  </a:ln>
                  <a:solidFill>
                    <a:schemeClr val="bg1">
                      <a:lumMod val="50000"/>
                    </a:schemeClr>
                  </a:solidFill>
                  <a:effectLst/>
                  <a:uLnTx/>
                  <a:uFillTx/>
                  <a:latin typeface="Verdana" panose="020B0604030504040204" pitchFamily="34" charset="0"/>
                  <a:ea typeface="Verdana" panose="020B0604030504040204" pitchFamily="34" charset="0"/>
                  <a:cs typeface="+mn-cs"/>
                  <a:sym typeface="Verdana"/>
                </a:rPr>
                <a:t>pers</a:t>
              </a:r>
              <a:r>
                <a:rPr kumimoji="0" lang="lv-LV" sz="1200" b="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sym typeface="Verdana"/>
                </a:rPr>
                <a:t>) </a:t>
              </a: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lv-LV" sz="1200" b="1"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sym typeface="Verdana"/>
                </a:rPr>
                <a:t>vairākas norises </a:t>
              </a:r>
              <a:r>
                <a:rPr kumimoji="0" lang="lv-LV" sz="1200" b="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sym typeface="Verdana"/>
                </a:rPr>
                <a:t>mācību gadā (2-3 STEM, 1PL)</a:t>
              </a: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lv-LV" sz="1200" b="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sym typeface="Verdana"/>
                </a:rPr>
                <a:t>norises </a:t>
              </a:r>
              <a:r>
                <a:rPr kumimoji="0" lang="lv-LV" sz="1200" b="1"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sym typeface="Verdana"/>
                </a:rPr>
                <a:t>atbilstība mācību saturam, SR</a:t>
              </a:r>
              <a:endParaRPr kumimoji="0" sz="1200" b="1"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endParaRPr>
            </a:p>
          </p:txBody>
        </p:sp>
        <p:sp>
          <p:nvSpPr>
            <p:cNvPr id="7" name="Google Shape;615;p49">
              <a:extLst>
                <a:ext uri="{FF2B5EF4-FFF2-40B4-BE49-F238E27FC236}">
                  <a16:creationId xmlns:a16="http://schemas.microsoft.com/office/drawing/2014/main" id="{0CCC5472-FE0B-C93C-07D2-D150338C5A6D}"/>
                </a:ext>
              </a:extLst>
            </p:cNvPr>
            <p:cNvSpPr txBox="1"/>
            <p:nvPr/>
          </p:nvSpPr>
          <p:spPr>
            <a:xfrm>
              <a:off x="630467" y="3403774"/>
              <a:ext cx="2059657" cy="26161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spc="0" normalizeH="0" noProof="0" dirty="0">
                  <a:ln>
                    <a:noFill/>
                  </a:ln>
                  <a:solidFill>
                    <a:srgbClr val="664790"/>
                  </a:solidFill>
                  <a:effectLst/>
                  <a:uLnTx/>
                  <a:uFillTx/>
                  <a:latin typeface="Verdana"/>
                  <a:ea typeface="Verdana"/>
                  <a:cs typeface="Verdana"/>
                  <a:sym typeface="Verdana"/>
                </a:rPr>
                <a:t>Plānotie finansējuma piešķiršanas principi:</a:t>
              </a:r>
              <a:endParaRPr kumimoji="0" sz="1200" b="1" i="0" u="none" strike="noStrike" kern="1200" spc="0" normalizeH="0" noProof="0" dirty="0">
                <a:ln>
                  <a:noFill/>
                </a:ln>
                <a:solidFill>
                  <a:srgbClr val="664790"/>
                </a:solidFill>
                <a:effectLst/>
                <a:uLnTx/>
                <a:uFillTx/>
                <a:latin typeface="Verdana"/>
                <a:ea typeface="Verdana"/>
                <a:cs typeface="Verdana"/>
                <a:sym typeface="Verdana"/>
              </a:endParaRPr>
            </a:p>
          </p:txBody>
        </p:sp>
      </p:grpSp>
    </p:spTree>
    <p:extLst>
      <p:ext uri="{BB962C8B-B14F-4D97-AF65-F5344CB8AC3E}">
        <p14:creationId xmlns:p14="http://schemas.microsoft.com/office/powerpoint/2010/main" val="4171272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D563-999B-95EC-EF76-BEE619A44BAE}"/>
              </a:ext>
            </a:extLst>
          </p:cNvPr>
          <p:cNvSpPr>
            <a:spLocks noGrp="1"/>
          </p:cNvSpPr>
          <p:nvPr>
            <p:ph type="title"/>
          </p:nvPr>
        </p:nvSpPr>
        <p:spPr>
          <a:xfrm>
            <a:off x="673219" y="205523"/>
            <a:ext cx="10164115" cy="1494252"/>
          </a:xfr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lv-LV" sz="2000" cap="all" dirty="0">
                <a:solidFill>
                  <a:srgbClr val="664790"/>
                </a:solidFill>
                <a:latin typeface="Verdana"/>
                <a:ea typeface="Verdana"/>
                <a:sym typeface="Verdana"/>
              </a:rPr>
              <a:t>Atbalsts interešu izglītības mazākumtautību </a:t>
            </a:r>
            <a:r>
              <a:rPr lang="lv-LV" sz="2000" cap="all" dirty="0">
                <a:solidFill>
                  <a:srgbClr val="664790"/>
                </a:solidFill>
                <a:latin typeface="Verdana"/>
                <a:ea typeface="Verdana"/>
              </a:rPr>
              <a:t>valodas un kultūrvēstures programmu īstenošanai </a:t>
            </a:r>
            <a:br>
              <a:rPr lang="lv-LV" sz="2000" dirty="0">
                <a:solidFill>
                  <a:srgbClr val="664790"/>
                </a:solidFill>
                <a:latin typeface="Verdana"/>
                <a:ea typeface="Verdana"/>
              </a:rPr>
            </a:br>
            <a:r>
              <a:rPr lang="lv-LV" sz="1600" b="0" i="1" dirty="0">
                <a:solidFill>
                  <a:srgbClr val="664790"/>
                </a:solidFill>
                <a:latin typeface="Verdana" panose="020B0604030504040204" pitchFamily="34" charset="0"/>
                <a:ea typeface="Verdana" panose="020B0604030504040204" pitchFamily="34" charset="0"/>
                <a:cs typeface="+mn-cs"/>
              </a:rPr>
              <a:t>ESF pasākums </a:t>
            </a:r>
            <a:r>
              <a:rPr lang="la-Latn" sz="1600" b="0" i="1" dirty="0">
                <a:solidFill>
                  <a:srgbClr val="664790"/>
                </a:solidFill>
                <a:latin typeface="Verdana" panose="020B0604030504040204" pitchFamily="34" charset="0"/>
                <a:ea typeface="Verdana" panose="020B0604030504040204" pitchFamily="34" charset="0"/>
                <a:cs typeface="+mn-cs"/>
                <a:sym typeface="Verdana"/>
              </a:rPr>
              <a:t>4.2.3.2. pasākums</a:t>
            </a:r>
            <a:r>
              <a:rPr lang="lv-LV" sz="1600" b="0" i="1" dirty="0">
                <a:solidFill>
                  <a:srgbClr val="664790"/>
                </a:solidFill>
                <a:latin typeface="Verdana" panose="020B0604030504040204" pitchFamily="34" charset="0"/>
                <a:ea typeface="Verdana" panose="020B0604030504040204" pitchFamily="34" charset="0"/>
                <a:cs typeface="+mn-cs"/>
                <a:sym typeface="Verdana"/>
              </a:rPr>
              <a:t> </a:t>
            </a:r>
            <a:r>
              <a:rPr lang="la-Latn" sz="1600" b="0" i="1" dirty="0">
                <a:solidFill>
                  <a:srgbClr val="664790"/>
                </a:solidFill>
                <a:latin typeface="Verdana" panose="020B0604030504040204" pitchFamily="34" charset="0"/>
                <a:ea typeface="Verdana" panose="020B0604030504040204" pitchFamily="34" charset="0"/>
                <a:cs typeface="+mn-cs"/>
                <a:sym typeface="Verdana"/>
              </a:rPr>
              <a:t>Interešu izglītības, brīvā laika un bērnu pieskatīšanas pakalpojumu pieejamības paplašināšana sociālās atstumtības riskam pakļautiem izglītojamajiem un bērniem ar speciālām vajadzībām</a:t>
            </a:r>
            <a:r>
              <a:rPr lang="lv-LV" sz="1600" b="0" i="1" dirty="0">
                <a:solidFill>
                  <a:srgbClr val="664790"/>
                </a:solidFill>
                <a:latin typeface="Verdana" panose="020B0604030504040204" pitchFamily="34" charset="0"/>
                <a:ea typeface="Verdana" panose="020B0604030504040204" pitchFamily="34" charset="0"/>
                <a:cs typeface="+mn-cs"/>
                <a:sym typeface="Verdana"/>
              </a:rPr>
              <a:t> (23-TA-1075)</a:t>
            </a:r>
          </a:p>
        </p:txBody>
      </p:sp>
      <p:pic>
        <p:nvPicPr>
          <p:cNvPr id="8" name="Picture 7">
            <a:extLst>
              <a:ext uri="{FF2B5EF4-FFF2-40B4-BE49-F238E27FC236}">
                <a16:creationId xmlns:a16="http://schemas.microsoft.com/office/drawing/2014/main" id="{358C7161-0D7E-AA92-B284-56D512EB0752}"/>
              </a:ext>
            </a:extLst>
          </p:cNvPr>
          <p:cNvPicPr>
            <a:picLocks noChangeAspect="1"/>
          </p:cNvPicPr>
          <p:nvPr/>
        </p:nvPicPr>
        <p:blipFill>
          <a:blip r:embed="rId2"/>
          <a:stretch>
            <a:fillRect/>
          </a:stretch>
        </p:blipFill>
        <p:spPr>
          <a:xfrm>
            <a:off x="7076759" y="2198327"/>
            <a:ext cx="4535485" cy="2944779"/>
          </a:xfrm>
          <a:prstGeom prst="rect">
            <a:avLst/>
          </a:prstGeom>
        </p:spPr>
      </p:pic>
      <p:sp>
        <p:nvSpPr>
          <p:cNvPr id="9" name="Google Shape;614;p49">
            <a:extLst>
              <a:ext uri="{FF2B5EF4-FFF2-40B4-BE49-F238E27FC236}">
                <a16:creationId xmlns:a16="http://schemas.microsoft.com/office/drawing/2014/main" id="{B53EE86C-CD02-87F1-ACE5-E1FFA5A55567}"/>
              </a:ext>
            </a:extLst>
          </p:cNvPr>
          <p:cNvSpPr txBox="1">
            <a:spLocks noGrp="1"/>
          </p:cNvSpPr>
          <p:nvPr>
            <p:ph type="body" idx="1"/>
          </p:nvPr>
        </p:nvSpPr>
        <p:spPr>
          <a:xfrm>
            <a:off x="552450" y="1875165"/>
            <a:ext cx="6456575" cy="359110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tabLst/>
              <a:defRPr/>
            </a:pPr>
            <a:r>
              <a:rPr lang="en-US" sz="1200" b="1" dirty="0">
                <a:latin typeface="Verdana" panose="020B0604030504040204" pitchFamily="34" charset="0"/>
                <a:ea typeface="Verdana" panose="020B0604030504040204" pitchFamily="34" charset="0"/>
              </a:rPr>
              <a:t>M</a:t>
            </a:r>
            <a:r>
              <a:rPr lang="la-Latn" sz="1200" b="1" dirty="0">
                <a:latin typeface="Verdana" panose="020B0604030504040204" pitchFamily="34" charset="0"/>
                <a:ea typeface="Verdana" panose="020B0604030504040204" pitchFamily="34" charset="0"/>
                <a:sym typeface="Verdana"/>
              </a:rPr>
              <a:t>ērķis </a:t>
            </a:r>
            <a:r>
              <a:rPr lang="en-US" sz="1200" b="1" dirty="0">
                <a:solidFill>
                  <a:schemeClr val="dk1"/>
                </a:solidFill>
                <a:latin typeface="Verdana" panose="020B0604030504040204" pitchFamily="34" charset="0"/>
                <a:ea typeface="Verdana" panose="020B0604030504040204" pitchFamily="34" charset="0"/>
                <a:sym typeface="Verdana"/>
              </a:rPr>
              <a:t>- </a:t>
            </a:r>
            <a:r>
              <a:rPr lang="la-Latn" sz="1200" b="0" dirty="0">
                <a:latin typeface="Verdana" panose="020B0604030504040204" pitchFamily="34" charset="0"/>
                <a:ea typeface="Verdana" panose="020B0604030504040204" pitchFamily="34" charset="0"/>
              </a:rPr>
              <a:t>nodrošināt mērķa grupas izglītojamiem</a:t>
            </a:r>
            <a:r>
              <a:rPr lang="lv-LV" sz="1200" dirty="0">
                <a:latin typeface="Verdana" panose="020B0604030504040204" pitchFamily="34" charset="0"/>
                <a:ea typeface="Verdana" panose="020B0604030504040204" pitchFamily="34" charset="0"/>
              </a:rPr>
              <a:t> </a:t>
            </a:r>
            <a:r>
              <a:rPr lang="la-Latn" sz="1200" dirty="0">
                <a:latin typeface="Verdana" panose="020B0604030504040204" pitchFamily="34" charset="0"/>
                <a:ea typeface="Verdana" panose="020B0604030504040204" pitchFamily="34" charset="0"/>
              </a:rPr>
              <a:t>interešu izglītības programmas lingvistiskai kompetencei – tekstpratībā</a:t>
            </a:r>
            <a:r>
              <a:rPr lang="en-US" sz="1200" dirty="0">
                <a:latin typeface="Verdana" panose="020B0604030504040204" pitchFamily="34" charset="0"/>
                <a:ea typeface="Verdana" panose="020B0604030504040204" pitchFamily="34" charset="0"/>
              </a:rPr>
              <a:t> </a:t>
            </a:r>
            <a:r>
              <a:rPr lang="la-Latn" sz="1200" dirty="0">
                <a:latin typeface="Verdana" panose="020B0604030504040204" pitchFamily="34" charset="0"/>
                <a:ea typeface="Verdana" panose="020B0604030504040204" pitchFamily="34" charset="0"/>
              </a:rPr>
              <a:t>tematiskās dienas nometnēs</a:t>
            </a:r>
            <a:r>
              <a:rPr lang="en-US" sz="1200" dirty="0">
                <a:latin typeface="Verdana" panose="020B0604030504040204" pitchFamily="34" charset="0"/>
                <a:ea typeface="Verdana" panose="020B0604030504040204" pitchFamily="34" charset="0"/>
              </a:rPr>
              <a:t> </a:t>
            </a:r>
            <a:r>
              <a:rPr lang="la-Latn" sz="1200" dirty="0">
                <a:latin typeface="Verdana" panose="020B0604030504040204" pitchFamily="34" charset="0"/>
                <a:ea typeface="Verdana" panose="020B0604030504040204" pitchFamily="34" charset="0"/>
              </a:rPr>
              <a:t>izglītības iestāž</a:t>
            </a:r>
            <a:r>
              <a:rPr lang="lv-LV" sz="1200" dirty="0">
                <a:latin typeface="Verdana" panose="020B0604030504040204" pitchFamily="34" charset="0"/>
                <a:ea typeface="Verdana" panose="020B0604030504040204" pitchFamily="34" charset="0"/>
              </a:rPr>
              <a:t>u</a:t>
            </a:r>
            <a:r>
              <a:rPr lang="la-Latn" sz="1200" dirty="0">
                <a:latin typeface="Verdana" panose="020B0604030504040204" pitchFamily="34" charset="0"/>
                <a:ea typeface="Verdana" panose="020B0604030504040204" pitchFamily="34" charset="0"/>
              </a:rPr>
              <a:t> brīvlaikā</a:t>
            </a:r>
            <a:endParaRPr kumimoji="0" sz="1200" b="1"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endParaRPr>
          </a:p>
        </p:txBody>
      </p:sp>
      <p:sp>
        <p:nvSpPr>
          <p:cNvPr id="12" name="TextBox 11">
            <a:extLst>
              <a:ext uri="{FF2B5EF4-FFF2-40B4-BE49-F238E27FC236}">
                <a16:creationId xmlns:a16="http://schemas.microsoft.com/office/drawing/2014/main" id="{FE387765-88B7-6BFA-50BD-C2EF2DCA26DD}"/>
              </a:ext>
            </a:extLst>
          </p:cNvPr>
          <p:cNvSpPr txBox="1"/>
          <p:nvPr/>
        </p:nvSpPr>
        <p:spPr>
          <a:xfrm>
            <a:off x="7191407" y="1919111"/>
            <a:ext cx="2264616" cy="307777"/>
          </a:xfrm>
          <a:prstGeom prst="rect">
            <a:avLst/>
          </a:prstGeom>
          <a:noFill/>
        </p:spPr>
        <p:txBody>
          <a:bodyPr wrap="square">
            <a:spAutoFit/>
          </a:bodyPr>
          <a:lstStyle/>
          <a:p>
            <a:pPr marL="76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a-Latn" sz="1400" b="1" i="0" u="none" strike="noStrike" kern="0" cap="none" spc="0" normalizeH="0" baseline="0" noProof="0" dirty="0">
                <a:ln>
                  <a:noFill/>
                </a:ln>
                <a:solidFill>
                  <a:srgbClr val="664790"/>
                </a:solidFill>
                <a:effectLst/>
                <a:uLnTx/>
                <a:uFillTx/>
                <a:latin typeface="Verdana"/>
                <a:ea typeface="Verdana"/>
                <a:cs typeface="Arial"/>
                <a:sym typeface="Arial"/>
              </a:rPr>
              <a:t>1,62 milj. EUR</a:t>
            </a:r>
            <a:r>
              <a:rPr kumimoji="0" lang="en-US" sz="1400" b="1" i="0" u="none" strike="noStrike" kern="0" cap="none" spc="0" normalizeH="0" baseline="0" noProof="0" dirty="0">
                <a:ln>
                  <a:noFill/>
                </a:ln>
                <a:solidFill>
                  <a:srgbClr val="000000"/>
                </a:solidFill>
                <a:effectLst/>
                <a:uLnTx/>
                <a:uFillTx/>
                <a:latin typeface="Arial"/>
                <a:cs typeface="Arial"/>
                <a:sym typeface="Arial"/>
              </a:rPr>
              <a:t> </a:t>
            </a:r>
          </a:p>
        </p:txBody>
      </p:sp>
      <p:pic>
        <p:nvPicPr>
          <p:cNvPr id="13" name="Google Shape;621;p49">
            <a:extLst>
              <a:ext uri="{FF2B5EF4-FFF2-40B4-BE49-F238E27FC236}">
                <a16:creationId xmlns:a16="http://schemas.microsoft.com/office/drawing/2014/main" id="{75305BC4-881E-97E2-E333-97F53896F7F8}"/>
              </a:ext>
            </a:extLst>
          </p:cNvPr>
          <p:cNvPicPr preferRelativeResize="0"/>
          <p:nvPr/>
        </p:nvPicPr>
        <p:blipFill rotWithShape="1">
          <a:blip r:embed="rId3">
            <a:alphaModFix/>
          </a:blip>
          <a:srcRect/>
          <a:stretch/>
        </p:blipFill>
        <p:spPr>
          <a:xfrm>
            <a:off x="8942405" y="1601051"/>
            <a:ext cx="696000" cy="696000"/>
          </a:xfrm>
          <a:prstGeom prst="rect">
            <a:avLst/>
          </a:prstGeom>
          <a:noFill/>
          <a:ln>
            <a:noFill/>
          </a:ln>
        </p:spPr>
      </p:pic>
      <p:sp>
        <p:nvSpPr>
          <p:cNvPr id="15" name="TextBox 14">
            <a:extLst>
              <a:ext uri="{FF2B5EF4-FFF2-40B4-BE49-F238E27FC236}">
                <a16:creationId xmlns:a16="http://schemas.microsoft.com/office/drawing/2014/main" id="{6134322A-D7CF-E551-A412-586B4D206C37}"/>
              </a:ext>
            </a:extLst>
          </p:cNvPr>
          <p:cNvSpPr txBox="1"/>
          <p:nvPr/>
        </p:nvSpPr>
        <p:spPr>
          <a:xfrm>
            <a:off x="552450" y="2947497"/>
            <a:ext cx="6096000" cy="3795911"/>
          </a:xfrm>
          <a:prstGeom prst="rect">
            <a:avLst/>
          </a:prstGeom>
          <a:noFill/>
        </p:spPr>
        <p:txBody>
          <a:bodyPr wrap="square">
            <a:spAutoFit/>
          </a:bodyPr>
          <a:lstStyle/>
          <a:p>
            <a:r>
              <a:rPr lang="en-US" sz="1200" b="1" kern="1200" dirty="0">
                <a:solidFill>
                  <a:srgbClr val="664790"/>
                </a:solidFill>
                <a:latin typeface="Verdana" panose="020B0604030504040204" pitchFamily="34" charset="0"/>
                <a:ea typeface="Verdana" panose="020B0604030504040204" pitchFamily="34" charset="0"/>
                <a:cs typeface="+mn-cs"/>
              </a:rPr>
              <a:t>M</a:t>
            </a:r>
            <a:r>
              <a:rPr lang="la-Latn" sz="1200" b="1" kern="1200" dirty="0">
                <a:solidFill>
                  <a:srgbClr val="664790"/>
                </a:solidFill>
                <a:latin typeface="Verdana" panose="020B0604030504040204" pitchFamily="34" charset="0"/>
                <a:ea typeface="Verdana" panose="020B0604030504040204" pitchFamily="34" charset="0"/>
                <a:cs typeface="+mn-cs"/>
              </a:rPr>
              <a:t>ērķgrupa </a:t>
            </a:r>
            <a:r>
              <a:rPr lang="en-US" sz="1200" kern="1200" dirty="0">
                <a:solidFill>
                  <a:srgbClr val="664790"/>
                </a:solidFill>
                <a:latin typeface="Verdana" panose="020B0604030504040204" pitchFamily="34" charset="0"/>
                <a:ea typeface="Verdana" panose="020B0604030504040204" pitchFamily="34" charset="0"/>
                <a:cs typeface="+mn-cs"/>
              </a:rPr>
              <a:t>- </a:t>
            </a:r>
            <a:r>
              <a:rPr lang="la-Latn" sz="1200" kern="1200" dirty="0">
                <a:solidFill>
                  <a:srgbClr val="664790"/>
                </a:solidFill>
                <a:latin typeface="Verdana" panose="020B0604030504040204" pitchFamily="34" charset="0"/>
                <a:ea typeface="Verdana" panose="020B0604030504040204" pitchFamily="34" charset="0"/>
                <a:cs typeface="+mn-cs"/>
              </a:rPr>
              <a:t> mazākumtautību izglītojamie </a:t>
            </a:r>
            <a:r>
              <a:rPr lang="lv-LV" sz="1200" kern="1200" dirty="0">
                <a:solidFill>
                  <a:srgbClr val="664790"/>
                </a:solidFill>
                <a:latin typeface="Verdana" panose="020B0604030504040204" pitchFamily="34" charset="0"/>
                <a:ea typeface="Verdana" panose="020B0604030504040204" pitchFamily="34" charset="0"/>
                <a:cs typeface="+mn-cs"/>
              </a:rPr>
              <a:t>no </a:t>
            </a:r>
            <a:r>
              <a:rPr lang="la-Latn" sz="1200" kern="1200" dirty="0">
                <a:solidFill>
                  <a:srgbClr val="664790"/>
                </a:solidFill>
                <a:latin typeface="Verdana" panose="020B0604030504040204" pitchFamily="34" charset="0"/>
                <a:ea typeface="Verdana" panose="020B0604030504040204" pitchFamily="34" charset="0"/>
                <a:cs typeface="+mn-cs"/>
              </a:rPr>
              <a:t>pirms</a:t>
            </a:r>
            <a:r>
              <a:rPr lang="en-US" sz="1200" kern="1200" dirty="0">
                <a:solidFill>
                  <a:srgbClr val="664790"/>
                </a:solidFill>
                <a:latin typeface="Verdana" panose="020B0604030504040204" pitchFamily="34" charset="0"/>
                <a:ea typeface="Verdana" panose="020B0604030504040204" pitchFamily="34" charset="0"/>
                <a:cs typeface="+mn-cs"/>
              </a:rPr>
              <a:t>s</a:t>
            </a:r>
            <a:r>
              <a:rPr lang="la-Latn" sz="1200" kern="1200" dirty="0">
                <a:solidFill>
                  <a:srgbClr val="664790"/>
                </a:solidFill>
                <a:latin typeface="Verdana" panose="020B0604030504040204" pitchFamily="34" charset="0"/>
                <a:ea typeface="Verdana" panose="020B0604030504040204" pitchFamily="34" charset="0"/>
                <a:cs typeface="+mn-cs"/>
              </a:rPr>
              <a:t>kolas </a:t>
            </a:r>
            <a:r>
              <a:rPr lang="lv-LV" sz="1200" kern="1200" dirty="0">
                <a:solidFill>
                  <a:srgbClr val="664790"/>
                </a:solidFill>
                <a:latin typeface="Verdana" panose="020B0604030504040204" pitchFamily="34" charset="0"/>
                <a:ea typeface="Verdana" panose="020B0604030504040204" pitchFamily="34" charset="0"/>
                <a:cs typeface="+mn-cs"/>
              </a:rPr>
              <a:t>līdz pamatskolai + </a:t>
            </a:r>
            <a:r>
              <a:rPr lang="la-Latn" sz="1200" kern="1200" dirty="0">
                <a:solidFill>
                  <a:srgbClr val="664790"/>
                </a:solidFill>
                <a:latin typeface="Verdana" panose="020B0604030504040204" pitchFamily="34" charset="0"/>
                <a:ea typeface="Verdana" panose="020B0604030504040204" pitchFamily="34" charset="0"/>
                <a:cs typeface="+mn-cs"/>
              </a:rPr>
              <a:t>izglītojamie, kuri nepieder pie mazākumtautības, bet ir ar interesi apgūt mazākumtautību valodu un kultūras vērtības</a:t>
            </a:r>
            <a:endParaRPr lang="lv-LV" sz="1200" kern="1200" dirty="0">
              <a:solidFill>
                <a:srgbClr val="664790"/>
              </a:solidFill>
              <a:latin typeface="Verdana" panose="020B0604030504040204" pitchFamily="34" charset="0"/>
              <a:ea typeface="Verdana" panose="020B0604030504040204" pitchFamily="34" charset="0"/>
              <a:cs typeface="+mn-cs"/>
            </a:endParaRPr>
          </a:p>
          <a:p>
            <a:endParaRPr lang="lv-LV" sz="1200" kern="1200" dirty="0">
              <a:solidFill>
                <a:srgbClr val="664790"/>
              </a:solidFill>
              <a:latin typeface="Verdana" panose="020B0604030504040204" pitchFamily="34" charset="0"/>
              <a:ea typeface="Verdana" panose="020B0604030504040204" pitchFamily="34" charset="0"/>
              <a:cs typeface="+mn-cs"/>
            </a:endParaRPr>
          </a:p>
          <a:p>
            <a:r>
              <a:rPr lang="lv-LV" sz="1200" b="1" kern="1200" dirty="0">
                <a:solidFill>
                  <a:srgbClr val="664790"/>
                </a:solidFill>
                <a:latin typeface="Verdana" panose="020B0604030504040204" pitchFamily="34" charset="0"/>
                <a:ea typeface="Verdana" panose="020B0604030504040204" pitchFamily="34" charset="0"/>
                <a:cs typeface="+mn-cs"/>
              </a:rPr>
              <a:t>Finansējuma saņēmējs:</a:t>
            </a:r>
            <a:r>
              <a:rPr lang="lv-LV" sz="1200" b="1" dirty="0">
                <a:latin typeface="Verdana" panose="020B0604030504040204" pitchFamily="34" charset="0"/>
                <a:ea typeface="Verdana" panose="020B0604030504040204" pitchFamily="34" charset="0"/>
              </a:rPr>
              <a:t> </a:t>
            </a:r>
            <a:r>
              <a:rPr lang="lv-LV" sz="1200" kern="1200" dirty="0">
                <a:solidFill>
                  <a:srgbClr val="664790"/>
                </a:solidFill>
                <a:latin typeface="Verdana" panose="020B0604030504040204" pitchFamily="34" charset="0"/>
                <a:ea typeface="Verdana" panose="020B0604030504040204" pitchFamily="34" charset="0"/>
                <a:cs typeface="+mn-cs"/>
              </a:rPr>
              <a:t>Valsts izglītības satura centrs, kas i</a:t>
            </a:r>
            <a:r>
              <a:rPr lang="la-Latn" sz="1200" kern="1200" dirty="0">
                <a:solidFill>
                  <a:srgbClr val="664790"/>
                </a:solidFill>
                <a:latin typeface="Verdana" panose="020B0604030504040204" pitchFamily="34" charset="0"/>
                <a:ea typeface="Verdana" panose="020B0604030504040204" pitchFamily="34" charset="0"/>
                <a:cs typeface="+mn-cs"/>
              </a:rPr>
              <a:t>zstrādā vadlīnijas –</a:t>
            </a:r>
          </a:p>
          <a:p>
            <a:pPr marL="285750" indent="-285750">
              <a:spcBef>
                <a:spcPts val="450"/>
              </a:spcBef>
              <a:spcAft>
                <a:spcPts val="450"/>
              </a:spcAft>
              <a:buFont typeface="Arial" panose="020B0604020202020204" pitchFamily="34" charset="0"/>
              <a:buChar char="•"/>
            </a:pPr>
            <a:r>
              <a:rPr lang="la-Latn" sz="1200" kern="1200" dirty="0">
                <a:solidFill>
                  <a:srgbClr val="664790"/>
                </a:solidFill>
                <a:latin typeface="Verdana" panose="020B0604030504040204" pitchFamily="34" charset="0"/>
                <a:ea typeface="Verdana" panose="020B0604030504040204" pitchFamily="34" charset="0"/>
                <a:cs typeface="+mn-cs"/>
              </a:rPr>
              <a:t>par finansējuma piešķiršanas kārtību un nosacījumiem</a:t>
            </a:r>
          </a:p>
          <a:p>
            <a:pPr marL="285750" indent="-285750">
              <a:spcBef>
                <a:spcPts val="450"/>
              </a:spcBef>
              <a:spcAft>
                <a:spcPts val="450"/>
              </a:spcAft>
              <a:buFont typeface="Arial" panose="020B0604020202020204" pitchFamily="34" charset="0"/>
              <a:buChar char="•"/>
            </a:pPr>
            <a:r>
              <a:rPr lang="la-Latn" sz="1200" kern="1200" dirty="0">
                <a:solidFill>
                  <a:srgbClr val="664790"/>
                </a:solidFill>
                <a:latin typeface="Verdana" panose="020B0604030504040204" pitchFamily="34" charset="0"/>
                <a:ea typeface="Verdana" panose="020B0604030504040204" pitchFamily="34" charset="0"/>
                <a:cs typeface="+mn-cs"/>
              </a:rPr>
              <a:t>konsultē </a:t>
            </a:r>
            <a:r>
              <a:rPr lang="en-US" sz="1200" kern="1200" dirty="0">
                <a:solidFill>
                  <a:srgbClr val="664790"/>
                </a:solidFill>
                <a:latin typeface="Verdana" panose="020B0604030504040204" pitchFamily="34" charset="0"/>
                <a:ea typeface="Verdana" panose="020B0604030504040204" pitchFamily="34" charset="0"/>
                <a:cs typeface="+mn-cs"/>
              </a:rPr>
              <a:t>par </a:t>
            </a:r>
            <a:r>
              <a:rPr lang="la-Latn" sz="1200" kern="1200" dirty="0">
                <a:solidFill>
                  <a:srgbClr val="664790"/>
                </a:solidFill>
                <a:latin typeface="Verdana" panose="020B0604030504040204" pitchFamily="34" charset="0"/>
                <a:ea typeface="Verdana" panose="020B0604030504040204" pitchFamily="34" charset="0"/>
                <a:cs typeface="+mn-cs"/>
              </a:rPr>
              <a:t>risinājumiem </a:t>
            </a:r>
            <a:r>
              <a:rPr lang="lv-LV" sz="1200" kern="1200" dirty="0">
                <a:solidFill>
                  <a:srgbClr val="664790"/>
                </a:solidFill>
                <a:latin typeface="Verdana" panose="020B0604030504040204" pitchFamily="34" charset="0"/>
                <a:ea typeface="Verdana" panose="020B0604030504040204" pitchFamily="34" charset="0"/>
                <a:cs typeface="+mn-cs"/>
              </a:rPr>
              <a:t>interešu izglītības </a:t>
            </a:r>
            <a:r>
              <a:rPr lang="la-Latn" sz="1200" kern="1200" dirty="0">
                <a:solidFill>
                  <a:srgbClr val="664790"/>
                </a:solidFill>
                <a:latin typeface="Verdana" panose="020B0604030504040204" pitchFamily="34" charset="0"/>
                <a:ea typeface="Verdana" panose="020B0604030504040204" pitchFamily="34" charset="0"/>
                <a:cs typeface="+mn-cs"/>
              </a:rPr>
              <a:t>programmu izstrādei</a:t>
            </a:r>
          </a:p>
          <a:p>
            <a:endParaRPr lang="lv-LV" sz="1200" kern="1200" dirty="0">
              <a:solidFill>
                <a:srgbClr val="664790"/>
              </a:solidFill>
              <a:latin typeface="Verdana" panose="020B0604030504040204" pitchFamily="34" charset="0"/>
              <a:ea typeface="Verdana" panose="020B0604030504040204" pitchFamily="34" charset="0"/>
              <a:cs typeface="+mn-cs"/>
            </a:endParaRPr>
          </a:p>
          <a:p>
            <a:r>
              <a:rPr lang="lv-LV" sz="1200" b="1" kern="1200" dirty="0">
                <a:solidFill>
                  <a:srgbClr val="664790"/>
                </a:solidFill>
                <a:latin typeface="Verdana" panose="020B0604030504040204" pitchFamily="34" charset="0"/>
                <a:ea typeface="Verdana" panose="020B0604030504040204" pitchFamily="34" charset="0"/>
                <a:cs typeface="+mn-cs"/>
              </a:rPr>
              <a:t>Sadarbības partneri:	pašvaldības</a:t>
            </a:r>
            <a:r>
              <a:rPr lang="lv-LV" sz="1200" kern="1200" dirty="0">
                <a:solidFill>
                  <a:srgbClr val="664790"/>
                </a:solidFill>
                <a:latin typeface="Verdana" panose="020B0604030504040204" pitchFamily="34" charset="0"/>
                <a:ea typeface="Verdana" panose="020B0604030504040204" pitchFamily="34" charset="0"/>
                <a:cs typeface="+mn-cs"/>
              </a:rPr>
              <a:t> vai pašvaldību apvienības vienā plānošanas reģionā</a:t>
            </a:r>
          </a:p>
          <a:p>
            <a:endParaRPr lang="lv-LV" sz="1200" kern="1200" dirty="0">
              <a:solidFill>
                <a:srgbClr val="664790"/>
              </a:solidFill>
              <a:latin typeface="Verdana" panose="020B0604030504040204" pitchFamily="34" charset="0"/>
              <a:ea typeface="Verdana" panose="020B0604030504040204" pitchFamily="34" charset="0"/>
              <a:cs typeface="+mn-cs"/>
            </a:endParaRPr>
          </a:p>
          <a:p>
            <a:endParaRPr lang="lv-LV" sz="1200" kern="1200" dirty="0">
              <a:solidFill>
                <a:srgbClr val="664790"/>
              </a:solidFill>
              <a:latin typeface="Verdana" panose="020B0604030504040204" pitchFamily="34" charset="0"/>
              <a:ea typeface="Verdana" panose="020B0604030504040204" pitchFamily="34" charset="0"/>
              <a:cs typeface="+mn-cs"/>
            </a:endParaRPr>
          </a:p>
          <a:p>
            <a:r>
              <a:rPr lang="lv-LV" sz="1200" i="1" kern="1200" dirty="0">
                <a:solidFill>
                  <a:schemeClr val="bg1">
                    <a:lumMod val="50000"/>
                  </a:schemeClr>
                </a:solidFill>
                <a:latin typeface="Verdana" panose="020B0604030504040204" pitchFamily="34" charset="0"/>
                <a:ea typeface="Verdana" panose="020B0604030504040204" pitchFamily="34" charset="0"/>
                <a:cs typeface="+mn-cs"/>
              </a:rPr>
              <a:t>Sasniedzamie rezultāti: vismaz 37 pašvaldību iesaiste, kas īsteno vismaz 17 licencēto interešu izglītības programmas*</a:t>
            </a:r>
          </a:p>
          <a:p>
            <a:endParaRPr lang="lv-LV" sz="1200" kern="1200" dirty="0">
              <a:solidFill>
                <a:srgbClr val="664790"/>
              </a:solidFill>
              <a:latin typeface="Verdana" panose="020B0604030504040204" pitchFamily="34" charset="0"/>
              <a:ea typeface="Verdana" panose="020B0604030504040204" pitchFamily="34" charset="0"/>
              <a:cs typeface="+mn-cs"/>
            </a:endParaRPr>
          </a:p>
          <a:p>
            <a:r>
              <a:rPr lang="lv-LV" sz="1000" i="1" kern="1200" dirty="0">
                <a:solidFill>
                  <a:schemeClr val="bg1">
                    <a:lumMod val="50000"/>
                  </a:schemeClr>
                </a:solidFill>
                <a:latin typeface="Verdana" panose="020B0604030504040204" pitchFamily="34" charset="0"/>
                <a:ea typeface="Verdana" panose="020B0604030504040204" pitchFamily="34" charset="0"/>
                <a:cs typeface="+mn-cs"/>
              </a:rPr>
              <a:t>* tiks precizēti MK N saskaņošanas laikā</a:t>
            </a:r>
          </a:p>
          <a:p>
            <a:endParaRPr lang="lv-LV" sz="1000" kern="1200" dirty="0">
              <a:solidFill>
                <a:srgbClr val="664790"/>
              </a:solidFill>
              <a:latin typeface="Verdana" panose="020B0604030504040204" pitchFamily="34" charset="0"/>
              <a:ea typeface="Verdana" panose="020B0604030504040204" pitchFamily="34" charset="0"/>
              <a:cs typeface="+mn-cs"/>
            </a:endParaRPr>
          </a:p>
          <a:p>
            <a:endParaRPr lang="lv-LV" sz="1200" kern="1200" dirty="0">
              <a:solidFill>
                <a:srgbClr val="664790"/>
              </a:solidFill>
              <a:latin typeface="Verdana" panose="020B0604030504040204" pitchFamily="34" charset="0"/>
              <a:ea typeface="Verdana" panose="020B0604030504040204" pitchFamily="34" charset="0"/>
              <a:cs typeface="+mn-cs"/>
            </a:endParaRPr>
          </a:p>
        </p:txBody>
      </p:sp>
      <p:sp>
        <p:nvSpPr>
          <p:cNvPr id="17" name="Google Shape;411;p37">
            <a:extLst>
              <a:ext uri="{FF2B5EF4-FFF2-40B4-BE49-F238E27FC236}">
                <a16:creationId xmlns:a16="http://schemas.microsoft.com/office/drawing/2014/main" id="{69853032-84DC-25CE-5494-9FBF5BE3CDB5}"/>
              </a:ext>
            </a:extLst>
          </p:cNvPr>
          <p:cNvSpPr txBox="1">
            <a:spLocks/>
          </p:cNvSpPr>
          <p:nvPr/>
        </p:nvSpPr>
        <p:spPr>
          <a:xfrm>
            <a:off x="3272608" y="6273312"/>
            <a:ext cx="10039349" cy="577041"/>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1000"/>
              </a:spcBef>
              <a:spcAft>
                <a:spcPts val="0"/>
              </a:spcAft>
              <a:buClr>
                <a:srgbClr val="664790"/>
              </a:buClr>
              <a:buSzPts val="1800"/>
              <a:buFont typeface="Arial"/>
              <a:buNone/>
              <a:defRPr sz="1800" b="0" i="0" u="none" strike="noStrike" cap="none">
                <a:solidFill>
                  <a:srgbClr val="664790"/>
                </a:solidFill>
                <a:latin typeface="Verdana"/>
                <a:ea typeface="Verdana"/>
                <a:cs typeface="Verdana"/>
                <a:sym typeface="Verdana"/>
              </a:defRPr>
            </a:lvl1pPr>
            <a:lvl2pPr marL="914400" marR="0" lvl="1" indent="-355600" algn="ctr" rtl="0">
              <a:lnSpc>
                <a:spcPct val="100000"/>
              </a:lnSpc>
              <a:spcBef>
                <a:spcPts val="500"/>
              </a:spcBef>
              <a:spcAft>
                <a:spcPts val="0"/>
              </a:spcAft>
              <a:buClr>
                <a:srgbClr val="664790"/>
              </a:buClr>
              <a:buSzPts val="2000"/>
              <a:buFont typeface="Arial"/>
              <a:buNone/>
              <a:defRPr sz="2000" b="0" i="0" u="none" strike="noStrike" cap="none">
                <a:solidFill>
                  <a:srgbClr val="664790"/>
                </a:solidFill>
                <a:latin typeface="Verdana"/>
                <a:ea typeface="Verdana"/>
                <a:cs typeface="Verdana"/>
                <a:sym typeface="Verdana"/>
              </a:defRPr>
            </a:lvl2pPr>
            <a:lvl3pPr marL="1371600" marR="0" lvl="2" indent="-342900" algn="ctr" rtl="0">
              <a:lnSpc>
                <a:spcPct val="100000"/>
              </a:lnSpc>
              <a:spcBef>
                <a:spcPts val="500"/>
              </a:spcBef>
              <a:spcAft>
                <a:spcPts val="0"/>
              </a:spcAft>
              <a:buClr>
                <a:srgbClr val="664790"/>
              </a:buClr>
              <a:buSzPts val="1800"/>
              <a:buFont typeface="Arial"/>
              <a:buNone/>
              <a:defRPr sz="1800" b="0" i="0" u="none" strike="noStrike" cap="none">
                <a:solidFill>
                  <a:srgbClr val="664790"/>
                </a:solidFill>
                <a:latin typeface="Verdana"/>
                <a:ea typeface="Verdana"/>
                <a:cs typeface="Verdana"/>
                <a:sym typeface="Verdana"/>
              </a:defRPr>
            </a:lvl3pPr>
            <a:lvl4pPr marL="1828800" marR="0" lvl="3" indent="-317500" algn="ctr" rtl="0">
              <a:lnSpc>
                <a:spcPct val="100000"/>
              </a:lnSpc>
              <a:spcBef>
                <a:spcPts val="500"/>
              </a:spcBef>
              <a:spcAft>
                <a:spcPts val="0"/>
              </a:spcAft>
              <a:buClr>
                <a:srgbClr val="664790"/>
              </a:buClr>
              <a:buSzPts val="1600"/>
              <a:buFont typeface="Arial"/>
              <a:buNone/>
              <a:defRPr sz="1600" b="0" i="0" u="none" strike="noStrike" cap="none">
                <a:solidFill>
                  <a:srgbClr val="664790"/>
                </a:solidFill>
                <a:latin typeface="Verdana"/>
                <a:ea typeface="Verdana"/>
                <a:cs typeface="Verdana"/>
                <a:sym typeface="Verdana"/>
              </a:defRPr>
            </a:lvl4pPr>
            <a:lvl5pPr marL="2286000" marR="0" lvl="4" indent="-304800" algn="ctr" rtl="0">
              <a:lnSpc>
                <a:spcPct val="100000"/>
              </a:lnSpc>
              <a:spcBef>
                <a:spcPts val="500"/>
              </a:spcBef>
              <a:spcAft>
                <a:spcPts val="0"/>
              </a:spcAft>
              <a:buClr>
                <a:srgbClr val="664790"/>
              </a:buClr>
              <a:buSzPts val="1600"/>
              <a:buFont typeface="Arial"/>
              <a:buNone/>
              <a:defRPr sz="1600" b="0" i="0" u="none" strike="noStrike" cap="none">
                <a:solidFill>
                  <a:srgbClr val="664790"/>
                </a:solidFill>
                <a:latin typeface="Verdana"/>
                <a:ea typeface="Verdana"/>
                <a:cs typeface="Verdana"/>
                <a:sym typeface="Verdana"/>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9pPr>
          </a:lstStyle>
          <a:p>
            <a:pPr marL="0" marR="0" lvl="0" indent="0" algn="ctr" defTabSz="914400" rtl="0" eaLnBrk="1" fontAlgn="auto" latinLnBrk="0" hangingPunct="1">
              <a:lnSpc>
                <a:spcPct val="100000"/>
              </a:lnSpc>
              <a:spcBef>
                <a:spcPts val="0"/>
              </a:spcBef>
              <a:spcAft>
                <a:spcPts val="0"/>
              </a:spcAft>
              <a:buClr>
                <a:srgbClr val="664790"/>
              </a:buClr>
              <a:buSzPts val="1800"/>
              <a:buFont typeface="Arial"/>
              <a:buNone/>
              <a:tabLst/>
              <a:defRPr/>
            </a:pPr>
            <a:r>
              <a:rPr kumimoji="0" lang="la-Latn" sz="1800" b="1" i="0" u="none" strike="noStrike" kern="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sym typeface="Verdana"/>
              </a:rPr>
              <a:t>Sekmēt izglītojamo tekstpratību, veicinot lasītprieku</a:t>
            </a:r>
            <a:r>
              <a:rPr kumimoji="0" lang="en-US" sz="1800" b="1" i="0" u="none" strike="noStrike" kern="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sym typeface="Verdana"/>
              </a:rPr>
              <a:t>!</a:t>
            </a:r>
            <a:br>
              <a:rPr kumimoji="0" lang="la-Latn" sz="1800" b="1" i="0" u="none" strike="noStrike" kern="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sym typeface="Verdana"/>
              </a:rPr>
            </a:br>
            <a:br>
              <a:rPr kumimoji="0" lang="la-Latn" sz="1800" b="1" i="0" u="none" strike="noStrike" kern="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sym typeface="Verdana"/>
              </a:rPr>
            </a:br>
            <a:endParaRPr kumimoji="0" lang="la-Latn" sz="1800" b="1" i="0" u="none" strike="noStrike" kern="0" cap="none" spc="0" normalizeH="0" baseline="0" noProof="0" dirty="0">
              <a:ln>
                <a:noFill/>
              </a:ln>
              <a:solidFill>
                <a:srgbClr val="664790"/>
              </a:solidFill>
              <a:effectLst/>
              <a:uLnTx/>
              <a:uFillTx/>
              <a:latin typeface="Verdana"/>
              <a:ea typeface="Verdana"/>
              <a:sym typeface="Verdana"/>
            </a:endParaRPr>
          </a:p>
        </p:txBody>
      </p:sp>
      <p:pic>
        <p:nvPicPr>
          <p:cNvPr id="18" name="Google Shape;331;p35">
            <a:extLst>
              <a:ext uri="{FF2B5EF4-FFF2-40B4-BE49-F238E27FC236}">
                <a16:creationId xmlns:a16="http://schemas.microsoft.com/office/drawing/2014/main" id="{1A0DFB06-94CB-E08A-FE3F-4D4D0F8DB64A}"/>
              </a:ext>
            </a:extLst>
          </p:cNvPr>
          <p:cNvPicPr preferRelativeResize="0"/>
          <p:nvPr/>
        </p:nvPicPr>
        <p:blipFill rotWithShape="1">
          <a:blip r:embed="rId4">
            <a:alphaModFix/>
          </a:blip>
          <a:srcRect/>
          <a:stretch/>
        </p:blipFill>
        <p:spPr>
          <a:xfrm>
            <a:off x="4147344" y="6203878"/>
            <a:ext cx="579254" cy="579254"/>
          </a:xfrm>
          <a:prstGeom prst="rect">
            <a:avLst/>
          </a:prstGeom>
          <a:noFill/>
          <a:ln>
            <a:noFill/>
          </a:ln>
        </p:spPr>
      </p:pic>
    </p:spTree>
    <p:extLst>
      <p:ext uri="{BB962C8B-B14F-4D97-AF65-F5344CB8AC3E}">
        <p14:creationId xmlns:p14="http://schemas.microsoft.com/office/powerpoint/2010/main" val="4635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cxnSp>
        <p:nvCxnSpPr>
          <p:cNvPr id="788" name="Google Shape;788;p60"/>
          <p:cNvCxnSpPr/>
          <p:nvPr/>
        </p:nvCxnSpPr>
        <p:spPr>
          <a:xfrm rot="10800000">
            <a:off x="1862744" y="5323095"/>
            <a:ext cx="8436957" cy="0"/>
          </a:xfrm>
          <a:prstGeom prst="straightConnector1">
            <a:avLst/>
          </a:prstGeom>
          <a:noFill/>
          <a:ln w="19050" cap="flat" cmpd="sng">
            <a:solidFill>
              <a:srgbClr val="664790"/>
            </a:solidFill>
            <a:prstDash val="solid"/>
            <a:miter lim="800000"/>
            <a:headEnd type="none" w="sm" len="sm"/>
            <a:tailEnd type="none" w="sm" len="sm"/>
          </a:ln>
        </p:spPr>
      </p:cxnSp>
      <p:sp>
        <p:nvSpPr>
          <p:cNvPr id="789" name="Google Shape;789;p60"/>
          <p:cNvSpPr txBox="1">
            <a:spLocks noGrp="1"/>
          </p:cNvSpPr>
          <p:nvPr>
            <p:ph type="title"/>
          </p:nvPr>
        </p:nvSpPr>
        <p:spPr>
          <a:xfrm>
            <a:off x="485775" y="257548"/>
            <a:ext cx="7940447" cy="1142815"/>
          </a:xfrm>
          <a:prstGeom prst="rect">
            <a:avLst/>
          </a:prstGeom>
          <a:noFill/>
          <a:ln>
            <a:noFill/>
          </a:ln>
        </p:spPr>
        <p:txBody>
          <a:bodyPr spcFirstLastPara="1" wrap="square" lIns="0" tIns="45700" rIns="91425" bIns="45700" anchor="ctr" anchorCtr="0">
            <a:noAutofit/>
          </a:bodyPr>
          <a:lstStyle/>
          <a:p>
            <a:r>
              <a:rPr lang="la-Latn" sz="2000" b="1" dirty="0">
                <a:solidFill>
                  <a:schemeClr val="dk1"/>
                </a:solidFill>
                <a:latin typeface="Verdana" panose="020B0604030504040204" pitchFamily="34" charset="0"/>
                <a:ea typeface="Verdana" panose="020B0604030504040204" pitchFamily="34" charset="0"/>
                <a:cs typeface="+mn-cs"/>
              </a:rPr>
              <a:t>4.2.3.2. pasākuma īstenošanas laika grafiks</a:t>
            </a:r>
            <a:endParaRPr lang="la-Latn" sz="2000" dirty="0"/>
          </a:p>
        </p:txBody>
      </p:sp>
      <p:sp>
        <p:nvSpPr>
          <p:cNvPr id="790" name="Google Shape;790;p60"/>
          <p:cNvSpPr txBox="1">
            <a:spLocks noGrp="1"/>
          </p:cNvSpPr>
          <p:nvPr>
            <p:ph type="ftr" idx="11"/>
          </p:nvPr>
        </p:nvSpPr>
        <p:spPr>
          <a:xfrm>
            <a:off x="9408502" y="1248142"/>
            <a:ext cx="2452582" cy="291510"/>
          </a:xfrm>
          <a:prstGeom prst="rect">
            <a:avLst/>
          </a:prstGeom>
          <a:noFill/>
          <a:ln>
            <a:noFill/>
          </a:ln>
        </p:spPr>
        <p:txBody>
          <a:bodyPr spcFirstLastPara="1" wrap="square" lIns="108000" tIns="36000" rIns="36000" bIns="360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664790"/>
                </a:solidFill>
                <a:effectLst/>
                <a:uLnTx/>
                <a:uFillTx/>
                <a:latin typeface="Verdana"/>
                <a:ea typeface="Verdana"/>
                <a:sym typeface="Verdana"/>
              </a:rPr>
              <a:t>no 202</a:t>
            </a:r>
            <a:r>
              <a:rPr kumimoji="0" lang="lv-LV" sz="1200" b="0" i="0" u="none" strike="noStrike" kern="0" cap="none" spc="0" normalizeH="0" baseline="0" noProof="0" dirty="0">
                <a:ln>
                  <a:noFill/>
                </a:ln>
                <a:solidFill>
                  <a:srgbClr val="664790"/>
                </a:solidFill>
                <a:effectLst/>
                <a:uLnTx/>
                <a:uFillTx/>
                <a:latin typeface="Verdana"/>
                <a:ea typeface="Verdana"/>
                <a:sym typeface="Verdana"/>
              </a:rPr>
              <a:t>5</a:t>
            </a:r>
            <a:r>
              <a:rPr kumimoji="0" lang="en-US" sz="1200" b="0" i="0" u="none" strike="noStrike" kern="0" cap="none" spc="0" normalizeH="0" baseline="0" noProof="0" dirty="0">
                <a:ln>
                  <a:noFill/>
                </a:ln>
                <a:solidFill>
                  <a:srgbClr val="664790"/>
                </a:solidFill>
                <a:effectLst/>
                <a:uLnTx/>
                <a:uFillTx/>
                <a:latin typeface="Verdana"/>
                <a:ea typeface="Verdana"/>
                <a:sym typeface="Verdana"/>
              </a:rPr>
              <a:t>.gada  – 2027.gadam</a:t>
            </a:r>
            <a:endParaRPr kumimoji="0" sz="1200" b="0" i="0" u="none" strike="noStrike" kern="0" cap="none" spc="0" normalizeH="0" baseline="0" noProof="0" dirty="0">
              <a:ln>
                <a:noFill/>
              </a:ln>
              <a:solidFill>
                <a:srgbClr val="664790"/>
              </a:solidFill>
              <a:effectLst/>
              <a:uLnTx/>
              <a:uFillTx/>
              <a:latin typeface="Verdana"/>
              <a:ea typeface="Verdana"/>
              <a:sym typeface="Verdana"/>
            </a:endParaRPr>
          </a:p>
        </p:txBody>
      </p:sp>
      <p:sp>
        <p:nvSpPr>
          <p:cNvPr id="791" name="Google Shape;791;p60"/>
          <p:cNvSpPr txBox="1">
            <a:spLocks noGrp="1"/>
          </p:cNvSpPr>
          <p:nvPr>
            <p:ph type="sldNum" idx="12"/>
          </p:nvPr>
        </p:nvSpPr>
        <p:spPr>
          <a:xfrm>
            <a:off x="2841102" y="6581733"/>
            <a:ext cx="293472" cy="291513"/>
          </a:xfrm>
          <a:prstGeom prst="rect">
            <a:avLst/>
          </a:prstGeom>
          <a:noFill/>
          <a:ln>
            <a:noFill/>
          </a:ln>
        </p:spPr>
        <p:txBody>
          <a:bodyPr spcFirstLastPara="1" wrap="square" lIns="36000" tIns="36000" rIns="36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lv-LV" sz="800" b="0" i="0" u="none" strike="noStrike" kern="0" cap="none" spc="0" normalizeH="0" baseline="0" noProof="0">
                <a:ln>
                  <a:noFill/>
                </a:ln>
                <a:solidFill>
                  <a:srgbClr val="FFFFFF"/>
                </a:solidFill>
                <a:effectLst/>
                <a:uLnTx/>
                <a:uFillTx/>
                <a:latin typeface="Verdana"/>
                <a:ea typeface="Verdana"/>
                <a:sym typeface="Verdana"/>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800" b="0" i="0" u="none" strike="noStrike" kern="0" cap="none" spc="0" normalizeH="0" baseline="0" noProof="0">
              <a:ln>
                <a:noFill/>
              </a:ln>
              <a:solidFill>
                <a:srgbClr val="FFFFFF"/>
              </a:solidFill>
              <a:effectLst/>
              <a:uLnTx/>
              <a:uFillTx/>
              <a:latin typeface="Verdana"/>
              <a:ea typeface="Verdana"/>
              <a:sym typeface="Verdana"/>
            </a:endParaRPr>
          </a:p>
        </p:txBody>
      </p:sp>
      <p:sp>
        <p:nvSpPr>
          <p:cNvPr id="792" name="Google Shape;792;p60"/>
          <p:cNvSpPr txBox="1"/>
          <p:nvPr/>
        </p:nvSpPr>
        <p:spPr>
          <a:xfrm>
            <a:off x="2072943" y="5495498"/>
            <a:ext cx="768159" cy="33855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600" b="1" i="0" u="none" strike="noStrike" kern="0" cap="none" spc="0" normalizeH="0" baseline="0" noProof="0" dirty="0">
                <a:ln>
                  <a:noFill/>
                </a:ln>
                <a:solidFill>
                  <a:srgbClr val="664790"/>
                </a:solidFill>
                <a:effectLst/>
                <a:uLnTx/>
                <a:uFillTx/>
                <a:latin typeface="Verdana"/>
                <a:ea typeface="Verdana"/>
                <a:cs typeface="Verdana"/>
                <a:sym typeface="Verdana"/>
              </a:rPr>
              <a:t>20</a:t>
            </a:r>
            <a:r>
              <a:rPr kumimoji="0" lang="en-US" sz="1600" b="1" i="0" u="none" strike="noStrike" kern="0" cap="none" spc="0" normalizeH="0" baseline="0" noProof="0" dirty="0">
                <a:ln>
                  <a:noFill/>
                </a:ln>
                <a:solidFill>
                  <a:srgbClr val="664790"/>
                </a:solidFill>
                <a:effectLst/>
                <a:uLnTx/>
                <a:uFillTx/>
                <a:latin typeface="Verdana"/>
                <a:ea typeface="Verdana"/>
                <a:cs typeface="Verdana"/>
                <a:sym typeface="Verdana"/>
              </a:rPr>
              <a:t>25</a:t>
            </a:r>
            <a:endParaRPr kumimoji="0" sz="1600" b="1" i="0" u="none" strike="noStrike" kern="0" cap="none" spc="0" normalizeH="0" baseline="0" noProof="0" dirty="0">
              <a:ln>
                <a:noFill/>
              </a:ln>
              <a:solidFill>
                <a:srgbClr val="664790"/>
              </a:solidFill>
              <a:effectLst/>
              <a:uLnTx/>
              <a:uFillTx/>
              <a:latin typeface="Verdana"/>
              <a:ea typeface="Verdana"/>
              <a:cs typeface="Verdana"/>
              <a:sym typeface="Verdana"/>
            </a:endParaRPr>
          </a:p>
        </p:txBody>
      </p:sp>
      <p:sp>
        <p:nvSpPr>
          <p:cNvPr id="793" name="Google Shape;793;p60"/>
          <p:cNvSpPr txBox="1"/>
          <p:nvPr/>
        </p:nvSpPr>
        <p:spPr>
          <a:xfrm>
            <a:off x="3134574" y="5495497"/>
            <a:ext cx="2013060" cy="7529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600" b="1" i="0" u="none" strike="noStrike" kern="0" cap="none" spc="0" normalizeH="0" baseline="0" noProof="0" dirty="0">
                <a:ln>
                  <a:noFill/>
                </a:ln>
                <a:solidFill>
                  <a:srgbClr val="664790"/>
                </a:solidFill>
                <a:effectLst/>
                <a:uLnTx/>
                <a:uFillTx/>
                <a:latin typeface="Verdana"/>
                <a:ea typeface="Verdana"/>
                <a:cs typeface="Verdana"/>
                <a:sym typeface="Verdana"/>
              </a:rPr>
              <a:t>20</a:t>
            </a:r>
            <a:r>
              <a:rPr kumimoji="0" lang="en-US" sz="1600" b="1" i="0" u="none" strike="noStrike" kern="0" cap="none" spc="0" normalizeH="0" baseline="0" noProof="0" dirty="0">
                <a:ln>
                  <a:noFill/>
                </a:ln>
                <a:solidFill>
                  <a:srgbClr val="664790"/>
                </a:solidFill>
                <a:effectLst/>
                <a:uLnTx/>
                <a:uFillTx/>
                <a:latin typeface="Verdana"/>
                <a:ea typeface="Verdana"/>
                <a:cs typeface="Verdana"/>
                <a:sym typeface="Verdana"/>
              </a:rPr>
              <a:t>25 </a:t>
            </a:r>
            <a:r>
              <a:rPr kumimoji="0" lang="la-Latn" sz="1600" b="1" i="0" u="none" strike="noStrike" kern="0" cap="none" spc="0" normalizeH="0" baseline="0" noProof="0" dirty="0">
                <a:ln>
                  <a:noFill/>
                </a:ln>
                <a:solidFill>
                  <a:srgbClr val="664790"/>
                </a:solidFill>
                <a:effectLst/>
                <a:uLnTx/>
                <a:uFillTx/>
                <a:latin typeface="Verdana"/>
                <a:ea typeface="Verdana"/>
                <a:cs typeface="Verdana"/>
                <a:sym typeface="Verdana"/>
              </a:rPr>
              <a:t>I.pusgads </a:t>
            </a:r>
          </a:p>
        </p:txBody>
      </p:sp>
      <p:sp>
        <p:nvSpPr>
          <p:cNvPr id="794" name="Google Shape;794;p60"/>
          <p:cNvSpPr txBox="1"/>
          <p:nvPr/>
        </p:nvSpPr>
        <p:spPr>
          <a:xfrm>
            <a:off x="5147634" y="5495498"/>
            <a:ext cx="2154437" cy="33855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600" b="1" i="0" u="none" strike="noStrike" kern="0" cap="none" spc="0" normalizeH="0" baseline="0" noProof="0" dirty="0">
                <a:ln>
                  <a:noFill/>
                </a:ln>
                <a:solidFill>
                  <a:srgbClr val="664790"/>
                </a:solidFill>
                <a:effectLst/>
                <a:uLnTx/>
                <a:uFillTx/>
                <a:latin typeface="Verdana"/>
                <a:ea typeface="Verdana"/>
                <a:cs typeface="Verdana"/>
                <a:sym typeface="Verdana"/>
              </a:rPr>
              <a:t>20</a:t>
            </a:r>
            <a:r>
              <a:rPr kumimoji="0" lang="en-US" sz="1600" b="1" i="0" u="none" strike="noStrike" kern="0" cap="none" spc="0" normalizeH="0" baseline="0" noProof="0" dirty="0">
                <a:ln>
                  <a:noFill/>
                </a:ln>
                <a:solidFill>
                  <a:srgbClr val="664790"/>
                </a:solidFill>
                <a:effectLst/>
                <a:uLnTx/>
                <a:uFillTx/>
                <a:latin typeface="Verdana"/>
                <a:ea typeface="Verdana"/>
                <a:cs typeface="Verdana"/>
                <a:sym typeface="Verdana"/>
              </a:rPr>
              <a:t>25/2026.m.g.</a:t>
            </a:r>
            <a:endParaRPr kumimoji="0" sz="1600" b="1" i="0" u="none" strike="noStrike" kern="0" cap="none" spc="0" normalizeH="0" baseline="0" noProof="0" dirty="0">
              <a:ln>
                <a:noFill/>
              </a:ln>
              <a:solidFill>
                <a:srgbClr val="664790"/>
              </a:solidFill>
              <a:effectLst/>
              <a:uLnTx/>
              <a:uFillTx/>
              <a:latin typeface="Verdana"/>
              <a:ea typeface="Verdana"/>
              <a:cs typeface="Verdana"/>
              <a:sym typeface="Verdana"/>
            </a:endParaRPr>
          </a:p>
        </p:txBody>
      </p:sp>
      <p:sp>
        <p:nvSpPr>
          <p:cNvPr id="795" name="Google Shape;795;p60"/>
          <p:cNvSpPr txBox="1"/>
          <p:nvPr/>
        </p:nvSpPr>
        <p:spPr>
          <a:xfrm>
            <a:off x="7160694" y="5495498"/>
            <a:ext cx="2030931" cy="33855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a-Latn" sz="1600" b="1" i="0" u="none" strike="noStrike" kern="0" cap="none" spc="0" normalizeH="0" baseline="0" noProof="0" dirty="0">
                <a:ln>
                  <a:noFill/>
                </a:ln>
                <a:solidFill>
                  <a:srgbClr val="664790"/>
                </a:solidFill>
                <a:effectLst/>
                <a:uLnTx/>
                <a:uFillTx/>
                <a:latin typeface="Verdana"/>
                <a:ea typeface="Verdana"/>
                <a:cs typeface="Verdana"/>
                <a:sym typeface="Verdana"/>
              </a:rPr>
              <a:t>2026/2027.m.g</a:t>
            </a:r>
          </a:p>
        </p:txBody>
      </p:sp>
      <p:sp>
        <p:nvSpPr>
          <p:cNvPr id="796" name="Google Shape;796;p60"/>
          <p:cNvSpPr txBox="1"/>
          <p:nvPr/>
        </p:nvSpPr>
        <p:spPr>
          <a:xfrm>
            <a:off x="9768233" y="5524841"/>
            <a:ext cx="907079" cy="33855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600" b="1" i="0" u="none" strike="noStrike" kern="0" cap="none" spc="0" normalizeH="0" baseline="0" noProof="0" dirty="0">
                <a:ln>
                  <a:noFill/>
                </a:ln>
                <a:solidFill>
                  <a:srgbClr val="FFFFFF"/>
                </a:solidFill>
                <a:effectLst/>
                <a:uLnTx/>
                <a:uFillTx/>
                <a:latin typeface="Verdana"/>
                <a:ea typeface="Verdana"/>
                <a:cs typeface="Verdana"/>
                <a:sym typeface="Verdana"/>
              </a:rPr>
              <a:t>20</a:t>
            </a:r>
            <a:r>
              <a:rPr kumimoji="0" lang="en-US" sz="1600" b="1" i="0" u="none" strike="noStrike" kern="0" cap="none" spc="0" normalizeH="0" baseline="0" noProof="0" dirty="0">
                <a:ln>
                  <a:noFill/>
                </a:ln>
                <a:solidFill>
                  <a:srgbClr val="FFFFFF"/>
                </a:solidFill>
                <a:effectLst/>
                <a:uLnTx/>
                <a:uFillTx/>
                <a:latin typeface="Verdana"/>
                <a:ea typeface="Verdana"/>
                <a:cs typeface="Verdana"/>
                <a:sym typeface="Verdana"/>
              </a:rPr>
              <a:t>27</a:t>
            </a:r>
            <a:endParaRPr kumimoji="0" sz="1600" b="1" i="0" u="none" strike="noStrike" kern="0" cap="none" spc="0" normalizeH="0" baseline="0" noProof="0" dirty="0">
              <a:ln>
                <a:noFill/>
              </a:ln>
              <a:solidFill>
                <a:srgbClr val="FFFFFF"/>
              </a:solidFill>
              <a:effectLst/>
              <a:uLnTx/>
              <a:uFillTx/>
              <a:latin typeface="Verdana"/>
              <a:ea typeface="Verdana"/>
              <a:cs typeface="Verdana"/>
              <a:sym typeface="Verdana"/>
            </a:endParaRPr>
          </a:p>
        </p:txBody>
      </p:sp>
      <p:cxnSp>
        <p:nvCxnSpPr>
          <p:cNvPr id="797" name="Google Shape;797;p60"/>
          <p:cNvCxnSpPr>
            <a:endCxn id="798" idx="0"/>
          </p:cNvCxnSpPr>
          <p:nvPr/>
        </p:nvCxnSpPr>
        <p:spPr>
          <a:xfrm flipH="1">
            <a:off x="2465050" y="3306831"/>
            <a:ext cx="600" cy="1872300"/>
          </a:xfrm>
          <a:prstGeom prst="straightConnector1">
            <a:avLst/>
          </a:prstGeom>
          <a:noFill/>
          <a:ln w="19050" cap="flat" cmpd="sng">
            <a:solidFill>
              <a:srgbClr val="664790"/>
            </a:solidFill>
            <a:prstDash val="solid"/>
            <a:miter lim="800000"/>
            <a:headEnd type="none" w="sm" len="sm"/>
            <a:tailEnd type="none" w="sm" len="sm"/>
          </a:ln>
        </p:spPr>
      </p:cxnSp>
      <p:cxnSp>
        <p:nvCxnSpPr>
          <p:cNvPr id="799" name="Google Shape;799;p60"/>
          <p:cNvCxnSpPr>
            <a:cxnSpLocks/>
          </p:cNvCxnSpPr>
          <p:nvPr/>
        </p:nvCxnSpPr>
        <p:spPr>
          <a:xfrm>
            <a:off x="6071697" y="3970491"/>
            <a:ext cx="0" cy="1229189"/>
          </a:xfrm>
          <a:prstGeom prst="straightConnector1">
            <a:avLst/>
          </a:prstGeom>
          <a:noFill/>
          <a:ln w="19050" cap="flat" cmpd="sng">
            <a:solidFill>
              <a:srgbClr val="664790"/>
            </a:solidFill>
            <a:prstDash val="solid"/>
            <a:miter lim="800000"/>
            <a:headEnd type="none" w="sm" len="sm"/>
            <a:tailEnd type="none" w="sm" len="sm"/>
          </a:ln>
        </p:spPr>
      </p:cxnSp>
      <p:cxnSp>
        <p:nvCxnSpPr>
          <p:cNvPr id="800" name="Google Shape;800;p60"/>
          <p:cNvCxnSpPr>
            <a:cxnSpLocks/>
          </p:cNvCxnSpPr>
          <p:nvPr/>
        </p:nvCxnSpPr>
        <p:spPr>
          <a:xfrm>
            <a:off x="10214303" y="3258399"/>
            <a:ext cx="15819" cy="1947796"/>
          </a:xfrm>
          <a:prstGeom prst="straightConnector1">
            <a:avLst/>
          </a:prstGeom>
          <a:noFill/>
          <a:ln w="19050" cap="flat" cmpd="sng">
            <a:solidFill>
              <a:schemeClr val="accent1"/>
            </a:solidFill>
            <a:prstDash val="solid"/>
            <a:miter lim="800000"/>
            <a:headEnd type="none" w="sm" len="sm"/>
            <a:tailEnd type="none" w="sm" len="sm"/>
          </a:ln>
        </p:spPr>
      </p:cxnSp>
      <p:cxnSp>
        <p:nvCxnSpPr>
          <p:cNvPr id="801" name="Google Shape;801;p60"/>
          <p:cNvCxnSpPr>
            <a:cxnSpLocks/>
            <a:endCxn id="828" idx="0"/>
          </p:cNvCxnSpPr>
          <p:nvPr/>
        </p:nvCxnSpPr>
        <p:spPr>
          <a:xfrm>
            <a:off x="4154749" y="4687697"/>
            <a:ext cx="90" cy="511983"/>
          </a:xfrm>
          <a:prstGeom prst="straightConnector1">
            <a:avLst/>
          </a:prstGeom>
          <a:noFill/>
          <a:ln w="19050" cap="flat" cmpd="sng">
            <a:solidFill>
              <a:srgbClr val="664790"/>
            </a:solidFill>
            <a:prstDash val="solid"/>
            <a:miter lim="800000"/>
            <a:headEnd type="none" w="sm" len="sm"/>
            <a:tailEnd type="none" w="sm" len="sm"/>
          </a:ln>
        </p:spPr>
      </p:cxnSp>
      <p:cxnSp>
        <p:nvCxnSpPr>
          <p:cNvPr id="802" name="Google Shape;802;p60"/>
          <p:cNvCxnSpPr>
            <a:cxnSpLocks/>
            <a:endCxn id="830" idx="0"/>
          </p:cNvCxnSpPr>
          <p:nvPr/>
        </p:nvCxnSpPr>
        <p:spPr>
          <a:xfrm>
            <a:off x="8368292" y="3871237"/>
            <a:ext cx="9496" cy="1342049"/>
          </a:xfrm>
          <a:prstGeom prst="straightConnector1">
            <a:avLst/>
          </a:prstGeom>
          <a:noFill/>
          <a:ln w="19050" cap="flat" cmpd="sng">
            <a:solidFill>
              <a:srgbClr val="664790"/>
            </a:solidFill>
            <a:prstDash val="solid"/>
            <a:miter lim="800000"/>
            <a:headEnd type="none" w="sm" len="sm"/>
            <a:tailEnd type="none" w="sm" len="sm"/>
          </a:ln>
        </p:spPr>
      </p:cxnSp>
      <p:sp>
        <p:nvSpPr>
          <p:cNvPr id="804" name="Google Shape;804;p60"/>
          <p:cNvSpPr/>
          <p:nvPr/>
        </p:nvSpPr>
        <p:spPr>
          <a:xfrm>
            <a:off x="3398755" y="3078533"/>
            <a:ext cx="1512168" cy="7952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dirty="0">
                <a:ln>
                  <a:noFill/>
                </a:ln>
                <a:solidFill>
                  <a:srgbClr val="664690"/>
                </a:solidFill>
                <a:effectLst/>
                <a:uLnTx/>
                <a:uFillTx/>
                <a:latin typeface="Verdana"/>
                <a:ea typeface="Verdana"/>
                <a:cs typeface="Arial"/>
                <a:sym typeface="Arial"/>
              </a:rPr>
              <a:t>V</a:t>
            </a:r>
            <a:r>
              <a:rPr kumimoji="0" lang="la-Latn" sz="1050" b="1" i="0" u="none" strike="noStrike" kern="0" cap="none" spc="0" normalizeH="0" baseline="0" noProof="0" dirty="0">
                <a:ln>
                  <a:noFill/>
                </a:ln>
                <a:solidFill>
                  <a:srgbClr val="664690"/>
                </a:solidFill>
                <a:effectLst/>
                <a:uLnTx/>
                <a:uFillTx/>
                <a:latin typeface="Verdana"/>
                <a:ea typeface="Verdana"/>
                <a:cs typeface="Arial"/>
                <a:sym typeface="Arial"/>
              </a:rPr>
              <a:t>adlīnijas </a:t>
            </a:r>
            <a:r>
              <a:rPr kumimoji="0" lang="la-Latn" sz="1050" b="0" i="0" u="none" strike="noStrike" kern="0" cap="none" spc="0" normalizeH="0" baseline="0" noProof="0" dirty="0">
                <a:ln>
                  <a:noFill/>
                </a:ln>
                <a:solidFill>
                  <a:srgbClr val="664690"/>
                </a:solidFill>
                <a:effectLst/>
                <a:uLnTx/>
                <a:uFillTx/>
                <a:latin typeface="Verdana"/>
                <a:ea typeface="Verdana"/>
                <a:cs typeface="Arial"/>
                <a:sym typeface="Arial"/>
              </a:rPr>
              <a:t>pašvaldībām par investīciju finansējuma apjomiem un nosacījumiem interešu izglītības programmas izveidei</a:t>
            </a:r>
            <a:endParaRPr kumimoji="0" lang="en-US" sz="1050" b="0" i="0" u="none" strike="noStrike" kern="0" cap="none" spc="0" normalizeH="0" baseline="0" noProof="0" dirty="0">
              <a:ln>
                <a:noFill/>
              </a:ln>
              <a:solidFill>
                <a:srgbClr val="664690"/>
              </a:solidFill>
              <a:effectLst/>
              <a:uLnTx/>
              <a:uFillTx/>
              <a:latin typeface="Verdana"/>
              <a:ea typeface="Verdan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664690"/>
              </a:solidFill>
              <a:effectLst/>
              <a:uLnTx/>
              <a:uFillTx/>
              <a:latin typeface="Verdana"/>
              <a:ea typeface="Verdana"/>
              <a:cs typeface="Arial"/>
              <a:sym typeface="Verdan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664690"/>
              </a:solidFill>
              <a:effectLst/>
              <a:uLnTx/>
              <a:uFillTx/>
              <a:latin typeface="Verdana"/>
              <a:ea typeface="Verdana"/>
              <a:cs typeface="Arial"/>
              <a:sym typeface="Verdan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664690"/>
              </a:solidFill>
              <a:effectLst/>
              <a:uLnTx/>
              <a:uFillTx/>
              <a:latin typeface="Verdana"/>
              <a:ea typeface="Verdana"/>
              <a:cs typeface="Arial"/>
              <a:sym typeface="Verdan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664690"/>
              </a:solidFill>
              <a:effectLst/>
              <a:uLnTx/>
              <a:uFillTx/>
              <a:latin typeface="Verdana"/>
              <a:ea typeface="Verdana"/>
              <a:cs typeface="Arial"/>
              <a:sym typeface="Verdan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a-Latn" sz="1050" b="0" i="0" u="none" strike="noStrike" kern="0" cap="none" spc="0" normalizeH="0" baseline="0" noProof="0" dirty="0">
                <a:ln>
                  <a:noFill/>
                </a:ln>
                <a:solidFill>
                  <a:srgbClr val="664690"/>
                </a:solidFill>
                <a:effectLst/>
                <a:uLnTx/>
                <a:uFillTx/>
                <a:latin typeface="Verdana"/>
                <a:ea typeface="Verdana"/>
                <a:cs typeface="Arial"/>
                <a:sym typeface="Verdana"/>
              </a:rPr>
              <a:t>Saziņa ar vecākiem </a:t>
            </a:r>
          </a:p>
        </p:txBody>
      </p:sp>
      <p:sp>
        <p:nvSpPr>
          <p:cNvPr id="809" name="Google Shape;809;p60"/>
          <p:cNvSpPr/>
          <p:nvPr/>
        </p:nvSpPr>
        <p:spPr>
          <a:xfrm>
            <a:off x="7776500" y="2720751"/>
            <a:ext cx="1166904" cy="9229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a-Latn" sz="1100" b="1" i="0" u="none" strike="noStrike" kern="0" cap="none" spc="0" normalizeH="0" baseline="0" noProof="0" dirty="0">
                <a:ln>
                  <a:noFill/>
                </a:ln>
                <a:solidFill>
                  <a:srgbClr val="664790"/>
                </a:solidFill>
                <a:effectLst/>
                <a:uLnTx/>
                <a:uFillTx/>
                <a:latin typeface="Verdana"/>
                <a:ea typeface="Verdana"/>
                <a:cs typeface="Verdana"/>
                <a:sym typeface="Verdana"/>
              </a:rPr>
              <a:t>Interešu izglītības programmu sezonāla īstenošana dienas nometnēs  </a:t>
            </a:r>
          </a:p>
        </p:txBody>
      </p:sp>
      <p:grpSp>
        <p:nvGrpSpPr>
          <p:cNvPr id="813" name="Google Shape;813;p60"/>
          <p:cNvGrpSpPr/>
          <p:nvPr/>
        </p:nvGrpSpPr>
        <p:grpSpPr>
          <a:xfrm>
            <a:off x="9330212" y="2417220"/>
            <a:ext cx="1779579" cy="922907"/>
            <a:chOff x="-115961" y="2503373"/>
            <a:chExt cx="1779579" cy="922907"/>
          </a:xfrm>
        </p:grpSpPr>
        <p:sp>
          <p:nvSpPr>
            <p:cNvPr id="814" name="Google Shape;814;p60"/>
            <p:cNvSpPr/>
            <p:nvPr/>
          </p:nvSpPr>
          <p:spPr>
            <a:xfrm>
              <a:off x="-7826" y="2503373"/>
              <a:ext cx="1512168" cy="9229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664790"/>
                </a:solidFill>
                <a:effectLst/>
                <a:uLnTx/>
                <a:uFillTx/>
                <a:latin typeface="Verdana"/>
                <a:ea typeface="Verdana"/>
                <a:cs typeface="Verdana"/>
                <a:sym typeface="Verdana"/>
              </a:endParaRPr>
            </a:p>
          </p:txBody>
        </p:sp>
        <p:sp>
          <p:nvSpPr>
            <p:cNvPr id="817" name="Google Shape;817;p60"/>
            <p:cNvSpPr txBox="1"/>
            <p:nvPr/>
          </p:nvSpPr>
          <p:spPr>
            <a:xfrm>
              <a:off x="-115961" y="3123759"/>
              <a:ext cx="1779579" cy="26161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a-Latn" sz="1100" b="1" i="0" u="none" strike="noStrike" kern="0" cap="none" spc="0" normalizeH="0" baseline="0" noProof="0" dirty="0">
                  <a:ln>
                    <a:noFill/>
                  </a:ln>
                  <a:solidFill>
                    <a:srgbClr val="664790"/>
                  </a:solidFill>
                  <a:effectLst/>
                  <a:uLnTx/>
                  <a:uFillTx/>
                  <a:latin typeface="Verdana"/>
                  <a:ea typeface="Verdana"/>
                  <a:cs typeface="Verdana"/>
                  <a:sym typeface="Verdana"/>
                </a:rPr>
                <a:t>Projekts pabeigts</a:t>
              </a:r>
            </a:p>
          </p:txBody>
        </p:sp>
      </p:grpSp>
      <p:sp>
        <p:nvSpPr>
          <p:cNvPr id="822" name="Google Shape;822;p60"/>
          <p:cNvSpPr txBox="1"/>
          <p:nvPr/>
        </p:nvSpPr>
        <p:spPr>
          <a:xfrm>
            <a:off x="5385057" y="2617063"/>
            <a:ext cx="1507204" cy="114281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a-Latn" sz="1100" b="1" i="0" u="none" strike="noStrike" kern="0" cap="none" spc="0" normalizeH="0" baseline="0" noProof="0" dirty="0">
                <a:ln>
                  <a:noFill/>
                </a:ln>
                <a:solidFill>
                  <a:srgbClr val="664790"/>
                </a:solidFill>
                <a:effectLst/>
                <a:uLnTx/>
                <a:uFillTx/>
                <a:latin typeface="Verdana"/>
                <a:ea typeface="Verdana"/>
                <a:cs typeface="Verdana"/>
                <a:sym typeface="Verdana"/>
              </a:rPr>
              <a:t>Interešu izglītības programmu sezonāla īstenošana dienas nometnēs  </a:t>
            </a:r>
          </a:p>
        </p:txBody>
      </p:sp>
      <p:grpSp>
        <p:nvGrpSpPr>
          <p:cNvPr id="823" name="Google Shape;823;p60"/>
          <p:cNvGrpSpPr/>
          <p:nvPr/>
        </p:nvGrpSpPr>
        <p:grpSpPr>
          <a:xfrm>
            <a:off x="1581812" y="2339512"/>
            <a:ext cx="1908053" cy="986301"/>
            <a:chOff x="-403711" y="2503373"/>
            <a:chExt cx="1908053" cy="986301"/>
          </a:xfrm>
        </p:grpSpPr>
        <p:sp>
          <p:nvSpPr>
            <p:cNvPr id="824" name="Google Shape;824;p60"/>
            <p:cNvSpPr/>
            <p:nvPr/>
          </p:nvSpPr>
          <p:spPr>
            <a:xfrm>
              <a:off x="-7826" y="2503373"/>
              <a:ext cx="1512168" cy="9229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664790"/>
                </a:solidFill>
                <a:effectLst/>
                <a:uLnTx/>
                <a:uFillTx/>
                <a:latin typeface="Verdana"/>
                <a:ea typeface="Verdana"/>
                <a:cs typeface="Verdana"/>
                <a:sym typeface="Verdana"/>
              </a:endParaRPr>
            </a:p>
          </p:txBody>
        </p:sp>
        <p:grpSp>
          <p:nvGrpSpPr>
            <p:cNvPr id="825" name="Google Shape;825;p60"/>
            <p:cNvGrpSpPr/>
            <p:nvPr/>
          </p:nvGrpSpPr>
          <p:grpSpPr>
            <a:xfrm>
              <a:off x="-403711" y="2551349"/>
              <a:ext cx="1853374" cy="938325"/>
              <a:chOff x="-405383" y="2444589"/>
              <a:chExt cx="1853374" cy="938325"/>
            </a:xfrm>
          </p:grpSpPr>
          <p:sp>
            <p:nvSpPr>
              <p:cNvPr id="826" name="Google Shape;826;p60"/>
              <p:cNvSpPr txBox="1"/>
              <p:nvPr/>
            </p:nvSpPr>
            <p:spPr>
              <a:xfrm>
                <a:off x="-405383" y="2782750"/>
                <a:ext cx="1811944" cy="60016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a-Latn" sz="1050" b="0" i="0" u="none" strike="noStrike" kern="0" cap="none" spc="0" normalizeH="0" baseline="0" noProof="0" dirty="0">
                    <a:ln>
                      <a:noFill/>
                    </a:ln>
                    <a:solidFill>
                      <a:srgbClr val="664690"/>
                    </a:solidFill>
                    <a:effectLst/>
                    <a:uLnTx/>
                    <a:uFillTx/>
                    <a:latin typeface="Verdana"/>
                    <a:ea typeface="Verdana"/>
                    <a:cs typeface="Arial"/>
                    <a:sym typeface="Arial"/>
                  </a:rPr>
                  <a:t>Apzināta</a:t>
                </a:r>
                <a:r>
                  <a:rPr kumimoji="0" lang="en-US" sz="1050" b="0" i="0" u="none" strike="noStrike" kern="0" cap="none" spc="0" normalizeH="0" baseline="0" noProof="0" dirty="0">
                    <a:ln>
                      <a:noFill/>
                    </a:ln>
                    <a:solidFill>
                      <a:srgbClr val="664690"/>
                    </a:solidFill>
                    <a:effectLst/>
                    <a:uLnTx/>
                    <a:uFillTx/>
                    <a:latin typeface="Verdana"/>
                    <a:ea typeface="Verdana"/>
                    <a:cs typeface="Arial"/>
                    <a:sym typeface="Arial"/>
                  </a:rPr>
                  <a:t> </a:t>
                </a:r>
                <a:r>
                  <a:rPr kumimoji="0" lang="la-Latn" sz="1050" b="0" i="0" u="none" strike="noStrike" kern="0" cap="none" spc="0" normalizeH="0" baseline="0" noProof="0" dirty="0">
                    <a:ln>
                      <a:noFill/>
                    </a:ln>
                    <a:solidFill>
                      <a:srgbClr val="664690"/>
                    </a:solidFill>
                    <a:effectLst/>
                    <a:uLnTx/>
                    <a:uFillTx/>
                    <a:latin typeface="Verdana"/>
                    <a:ea typeface="Verdana"/>
                    <a:cs typeface="Arial"/>
                    <a:sym typeface="Arial"/>
                  </a:rPr>
                  <a:t>mērķa grupa</a:t>
                </a:r>
                <a:r>
                  <a:rPr kumimoji="0" lang="en-US" sz="1050" b="0" i="0" u="none" strike="noStrike" kern="0" cap="none" spc="0" normalizeH="0" baseline="0" noProof="0" dirty="0">
                    <a:ln>
                      <a:noFill/>
                    </a:ln>
                    <a:solidFill>
                      <a:srgbClr val="664690"/>
                    </a:solidFill>
                    <a:effectLst/>
                    <a:uLnTx/>
                    <a:uFillTx/>
                    <a:latin typeface="Verdana"/>
                    <a:ea typeface="Verdana"/>
                    <a:cs typeface="Arial"/>
                    <a:sym typeface="Arial"/>
                  </a:rPr>
                  <a:t>-</a:t>
                </a:r>
                <a:r>
                  <a:rPr kumimoji="0" lang="la-Latn" sz="1050" b="0" i="0" u="none" strike="noStrike" kern="0" cap="none" spc="0" normalizeH="0" baseline="0" noProof="0" dirty="0">
                    <a:ln>
                      <a:noFill/>
                    </a:ln>
                    <a:solidFill>
                      <a:srgbClr val="664690"/>
                    </a:solidFill>
                    <a:effectLst/>
                    <a:uLnTx/>
                    <a:uFillTx/>
                    <a:latin typeface="Verdana"/>
                    <a:ea typeface="Verdana"/>
                    <a:cs typeface="Arial"/>
                    <a:sym typeface="Arial"/>
                  </a:rPr>
                  <a:t> mazākumtautību izglītojamie lokalitātēs</a:t>
                </a:r>
                <a:endParaRPr kumimoji="0" sz="1050" b="0" i="0" u="none" strike="noStrike" kern="0" cap="none" spc="0" normalizeH="0" baseline="0" noProof="0" dirty="0">
                  <a:ln>
                    <a:noFill/>
                  </a:ln>
                  <a:solidFill>
                    <a:srgbClr val="664690"/>
                  </a:solidFill>
                  <a:effectLst/>
                  <a:uLnTx/>
                  <a:uFillTx/>
                  <a:latin typeface="Verdana"/>
                  <a:ea typeface="Verdana"/>
                  <a:cs typeface="Arial"/>
                  <a:sym typeface="Verdana"/>
                </a:endParaRPr>
              </a:p>
            </p:txBody>
          </p:sp>
          <p:sp>
            <p:nvSpPr>
              <p:cNvPr id="827" name="Google Shape;827;p60"/>
              <p:cNvSpPr txBox="1"/>
              <p:nvPr/>
            </p:nvSpPr>
            <p:spPr>
              <a:xfrm>
                <a:off x="-295439" y="2444589"/>
                <a:ext cx="1743430" cy="26161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a-Latn" sz="1050" b="1" i="0" u="none" strike="noStrike" kern="0" cap="none" spc="0" normalizeH="0" baseline="0" noProof="0" dirty="0">
                    <a:ln>
                      <a:noFill/>
                    </a:ln>
                    <a:solidFill>
                      <a:srgbClr val="664690"/>
                    </a:solidFill>
                    <a:effectLst/>
                    <a:uLnTx/>
                    <a:uFillTx/>
                    <a:latin typeface="Verdana"/>
                    <a:ea typeface="Verdana"/>
                    <a:cs typeface="Arial"/>
                    <a:sym typeface="Verdana"/>
                  </a:rPr>
                  <a:t>Uzsākts projekts </a:t>
                </a:r>
              </a:p>
            </p:txBody>
          </p:sp>
        </p:grpSp>
      </p:grpSp>
      <p:sp>
        <p:nvSpPr>
          <p:cNvPr id="798" name="Google Shape;798;p60"/>
          <p:cNvSpPr/>
          <p:nvPr/>
        </p:nvSpPr>
        <p:spPr>
          <a:xfrm>
            <a:off x="2375050" y="5179131"/>
            <a:ext cx="180000" cy="18000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828" name="Google Shape;828;p60"/>
          <p:cNvSpPr/>
          <p:nvPr/>
        </p:nvSpPr>
        <p:spPr>
          <a:xfrm>
            <a:off x="4064839" y="5199680"/>
            <a:ext cx="180000" cy="18000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829" name="Google Shape;829;p60"/>
          <p:cNvSpPr/>
          <p:nvPr/>
        </p:nvSpPr>
        <p:spPr>
          <a:xfrm>
            <a:off x="5995313" y="5229128"/>
            <a:ext cx="180000" cy="18000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830" name="Google Shape;830;p60"/>
          <p:cNvSpPr/>
          <p:nvPr/>
        </p:nvSpPr>
        <p:spPr>
          <a:xfrm>
            <a:off x="8287788" y="5213286"/>
            <a:ext cx="180000" cy="18000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831" name="Google Shape;831;p60"/>
          <p:cNvSpPr/>
          <p:nvPr/>
        </p:nvSpPr>
        <p:spPr>
          <a:xfrm>
            <a:off x="10157577" y="5223781"/>
            <a:ext cx="180000" cy="18000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cxnSp>
        <p:nvCxnSpPr>
          <p:cNvPr id="832" name="Google Shape;832;p60"/>
          <p:cNvCxnSpPr>
            <a:cxnSpLocks/>
          </p:cNvCxnSpPr>
          <p:nvPr/>
        </p:nvCxnSpPr>
        <p:spPr>
          <a:xfrm flipH="1" flipV="1">
            <a:off x="9449901" y="1499802"/>
            <a:ext cx="2411183" cy="6470"/>
          </a:xfrm>
          <a:prstGeom prst="straightConnector1">
            <a:avLst/>
          </a:prstGeom>
          <a:noFill/>
          <a:ln w="19050" cap="flat" cmpd="sng">
            <a:solidFill>
              <a:srgbClr val="664790"/>
            </a:solidFill>
            <a:prstDash val="solid"/>
            <a:miter lim="800000"/>
            <a:headEnd type="none" w="sm" len="sm"/>
            <a:tailEnd type="none" w="sm" len="sm"/>
          </a:ln>
        </p:spPr>
      </p:cxnSp>
      <p:pic>
        <p:nvPicPr>
          <p:cNvPr id="833" name="Google Shape;833;p60"/>
          <p:cNvPicPr preferRelativeResize="0"/>
          <p:nvPr/>
        </p:nvPicPr>
        <p:blipFill rotWithShape="1">
          <a:blip r:embed="rId3">
            <a:alphaModFix/>
          </a:blip>
          <a:srcRect/>
          <a:stretch/>
        </p:blipFill>
        <p:spPr>
          <a:xfrm>
            <a:off x="9814021" y="2304721"/>
            <a:ext cx="663109" cy="663109"/>
          </a:xfrm>
          <a:prstGeom prst="rect">
            <a:avLst/>
          </a:prstGeom>
          <a:noFill/>
          <a:ln>
            <a:noFill/>
          </a:ln>
        </p:spPr>
      </p:pic>
      <p:pic>
        <p:nvPicPr>
          <p:cNvPr id="836" name="Google Shape;836;p60"/>
          <p:cNvPicPr preferRelativeResize="0"/>
          <p:nvPr/>
        </p:nvPicPr>
        <p:blipFill rotWithShape="1">
          <a:blip r:embed="rId4">
            <a:alphaModFix/>
          </a:blip>
          <a:srcRect/>
          <a:stretch/>
        </p:blipFill>
        <p:spPr>
          <a:xfrm>
            <a:off x="3687605" y="1544327"/>
            <a:ext cx="795284" cy="795284"/>
          </a:xfrm>
          <a:prstGeom prst="rect">
            <a:avLst/>
          </a:prstGeom>
          <a:noFill/>
          <a:ln>
            <a:noFill/>
          </a:ln>
        </p:spPr>
      </p:pic>
      <p:pic>
        <p:nvPicPr>
          <p:cNvPr id="837" name="Google Shape;837;p60"/>
          <p:cNvPicPr preferRelativeResize="0"/>
          <p:nvPr/>
        </p:nvPicPr>
        <p:blipFill rotWithShape="1">
          <a:blip r:embed="rId5">
            <a:alphaModFix/>
          </a:blip>
          <a:srcRect/>
          <a:stretch/>
        </p:blipFill>
        <p:spPr>
          <a:xfrm>
            <a:off x="3894085" y="3803125"/>
            <a:ext cx="521329" cy="521329"/>
          </a:xfrm>
          <a:prstGeom prst="rect">
            <a:avLst/>
          </a:prstGeom>
          <a:noFill/>
          <a:ln>
            <a:noFill/>
          </a:ln>
        </p:spPr>
      </p:pic>
      <p:pic>
        <p:nvPicPr>
          <p:cNvPr id="838" name="Google Shape;838;p60"/>
          <p:cNvPicPr preferRelativeResize="0"/>
          <p:nvPr/>
        </p:nvPicPr>
        <p:blipFill rotWithShape="1">
          <a:blip r:embed="rId6">
            <a:alphaModFix/>
          </a:blip>
          <a:srcRect/>
          <a:stretch/>
        </p:blipFill>
        <p:spPr>
          <a:xfrm>
            <a:off x="2071048" y="1615442"/>
            <a:ext cx="770054" cy="770054"/>
          </a:xfrm>
          <a:prstGeom prst="rect">
            <a:avLst/>
          </a:prstGeom>
          <a:noFill/>
          <a:ln>
            <a:noFill/>
          </a:ln>
        </p:spPr>
      </p:pic>
      <p:pic>
        <p:nvPicPr>
          <p:cNvPr id="21" name="Google Shape;355;p35">
            <a:extLst>
              <a:ext uri="{FF2B5EF4-FFF2-40B4-BE49-F238E27FC236}">
                <a16:creationId xmlns:a16="http://schemas.microsoft.com/office/drawing/2014/main" id="{3016FB2E-B175-4325-11E9-6484BD7F3F36}"/>
              </a:ext>
            </a:extLst>
          </p:cNvPr>
          <p:cNvPicPr preferRelativeResize="0"/>
          <p:nvPr/>
        </p:nvPicPr>
        <p:blipFill rotWithShape="1">
          <a:blip r:embed="rId7">
            <a:alphaModFix/>
          </a:blip>
          <a:srcRect/>
          <a:stretch/>
        </p:blipFill>
        <p:spPr>
          <a:xfrm>
            <a:off x="5791595" y="1693278"/>
            <a:ext cx="579254" cy="579254"/>
          </a:xfrm>
          <a:prstGeom prst="rect">
            <a:avLst/>
          </a:prstGeom>
          <a:noFill/>
          <a:ln>
            <a:noFill/>
          </a:ln>
        </p:spPr>
      </p:pic>
      <p:pic>
        <p:nvPicPr>
          <p:cNvPr id="22" name="Google Shape;355;p35">
            <a:extLst>
              <a:ext uri="{FF2B5EF4-FFF2-40B4-BE49-F238E27FC236}">
                <a16:creationId xmlns:a16="http://schemas.microsoft.com/office/drawing/2014/main" id="{56D3DB3A-2312-F436-A5C4-92FD98C33A80}"/>
              </a:ext>
            </a:extLst>
          </p:cNvPr>
          <p:cNvPicPr preferRelativeResize="0"/>
          <p:nvPr/>
        </p:nvPicPr>
        <p:blipFill rotWithShape="1">
          <a:blip r:embed="rId7">
            <a:alphaModFix/>
          </a:blip>
          <a:srcRect/>
          <a:stretch/>
        </p:blipFill>
        <p:spPr>
          <a:xfrm>
            <a:off x="8070325" y="1693278"/>
            <a:ext cx="579254" cy="5792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7" name="Google Shape;927;p67"/>
          <p:cNvSpPr txBox="1">
            <a:spLocks noGrp="1"/>
          </p:cNvSpPr>
          <p:nvPr>
            <p:ph type="title"/>
          </p:nvPr>
        </p:nvSpPr>
        <p:spPr>
          <a:xfrm>
            <a:off x="269936" y="582705"/>
            <a:ext cx="5826064" cy="1167437"/>
          </a:xfrm>
          <a:prstGeom prst="rect">
            <a:avLst/>
          </a:prstGeom>
          <a:noFill/>
          <a:ln>
            <a:noFill/>
          </a:ln>
        </p:spPr>
        <p:txBody>
          <a:bodyPr spcFirstLastPara="1" wrap="square" lIns="0" tIns="45700" rIns="0" bIns="45700" anchor="t" anchorCtr="0">
            <a:noAutofit/>
          </a:bodyPr>
          <a:lstStyle/>
          <a:p>
            <a:r>
              <a:rPr lang="lv-LV" dirty="0"/>
              <a:t>INVESTĪCIJAS VISPĀRĒJAI IZGLĪTĪBA</a:t>
            </a:r>
            <a:r>
              <a:rPr lang="en-US" dirty="0"/>
              <a:t>I</a:t>
            </a:r>
            <a:r>
              <a:rPr lang="lv-LV" dirty="0"/>
              <a:t>, 320</a:t>
            </a:r>
            <a:r>
              <a:rPr lang="en-US" sz="2000" dirty="0"/>
              <a:t> € </a:t>
            </a:r>
            <a:r>
              <a:rPr lang="lv-LV" sz="2000" dirty="0"/>
              <a:t>MILJ.</a:t>
            </a:r>
            <a:r>
              <a:rPr lang="lv-LV" dirty="0"/>
              <a:t>:</a:t>
            </a:r>
            <a:r>
              <a:rPr lang="en-US" dirty="0"/>
              <a:t> STATUSS</a:t>
            </a:r>
            <a:endParaRPr dirty="0"/>
          </a:p>
        </p:txBody>
      </p:sp>
      <p:sp>
        <p:nvSpPr>
          <p:cNvPr id="929" name="Google Shape;929;p67"/>
          <p:cNvSpPr txBox="1">
            <a:spLocks noGrp="1"/>
          </p:cNvSpPr>
          <p:nvPr>
            <p:ph type="sldNum" idx="12"/>
          </p:nvPr>
        </p:nvSpPr>
        <p:spPr>
          <a:xfrm>
            <a:off x="659227" y="6566065"/>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pPr/>
              <a:t>2</a:t>
            </a:fld>
            <a:endParaRPr dirty="0"/>
          </a:p>
        </p:txBody>
      </p:sp>
      <p:sp>
        <p:nvSpPr>
          <p:cNvPr id="3" name="Google Shape;716;p55">
            <a:extLst>
              <a:ext uri="{FF2B5EF4-FFF2-40B4-BE49-F238E27FC236}">
                <a16:creationId xmlns:a16="http://schemas.microsoft.com/office/drawing/2014/main" id="{0A553E6F-400D-EFBE-3232-6D494FF1CEE0}"/>
              </a:ext>
            </a:extLst>
          </p:cNvPr>
          <p:cNvSpPr txBox="1"/>
          <p:nvPr/>
        </p:nvSpPr>
        <p:spPr>
          <a:xfrm>
            <a:off x="269936" y="1828954"/>
            <a:ext cx="5462277" cy="4737111"/>
          </a:xfrm>
          <a:prstGeom prst="rect">
            <a:avLst/>
          </a:prstGeom>
          <a:noFill/>
          <a:ln>
            <a:noFill/>
          </a:ln>
        </p:spPr>
        <p:txBody>
          <a:bodyPr spcFirstLastPara="1" wrap="square" lIns="36000" tIns="0" rIns="36000" bIns="0" anchor="ctr" anchorCtr="0">
            <a:noAutofit/>
          </a:bodyPr>
          <a:lstStyle/>
          <a:p>
            <a:pPr marL="285750" indent="-285750">
              <a:buClr>
                <a:srgbClr val="7030A0"/>
              </a:buClr>
              <a:buSzPts val="1600"/>
              <a:buFont typeface="Wingdings" panose="05000000000000000000" pitchFamily="2" charset="2"/>
              <a:buChar char="ü"/>
            </a:pPr>
            <a:r>
              <a:rPr lang="en-US" b="1" dirty="0" err="1">
                <a:solidFill>
                  <a:srgbClr val="664790"/>
                </a:solidFill>
                <a:latin typeface="Verdana"/>
                <a:ea typeface="Verdana"/>
                <a:cs typeface="Verdana"/>
                <a:sym typeface="Verdana"/>
              </a:rPr>
              <a:t>Apstiprināti</a:t>
            </a:r>
            <a:r>
              <a:rPr lang="en-US" dirty="0">
                <a:solidFill>
                  <a:srgbClr val="664790"/>
                </a:solidFill>
                <a:latin typeface="Verdana"/>
                <a:ea typeface="Verdana"/>
                <a:cs typeface="Verdana"/>
                <a:sym typeface="Verdana"/>
              </a:rPr>
              <a:t> </a:t>
            </a:r>
            <a:r>
              <a:rPr lang="lv-LV" b="1" dirty="0">
                <a:solidFill>
                  <a:srgbClr val="664790"/>
                </a:solidFill>
                <a:latin typeface="Verdana"/>
                <a:ea typeface="Verdana"/>
                <a:cs typeface="Verdana"/>
                <a:sym typeface="Verdana"/>
              </a:rPr>
              <a:t>8 </a:t>
            </a:r>
            <a:r>
              <a:rPr lang="en-US" dirty="0" err="1">
                <a:solidFill>
                  <a:srgbClr val="664790"/>
                </a:solidFill>
                <a:latin typeface="Verdana"/>
                <a:ea typeface="Verdana"/>
                <a:cs typeface="Verdana"/>
                <a:sym typeface="Verdana"/>
              </a:rPr>
              <a:t>investīciju</a:t>
            </a:r>
            <a:r>
              <a:rPr lang="en-US" dirty="0">
                <a:solidFill>
                  <a:srgbClr val="664790"/>
                </a:solidFill>
                <a:latin typeface="Verdana"/>
                <a:ea typeface="Verdana"/>
                <a:cs typeface="Verdana"/>
                <a:sym typeface="Verdana"/>
              </a:rPr>
              <a:t> </a:t>
            </a:r>
            <a:r>
              <a:rPr lang="en-US" dirty="0" err="1">
                <a:solidFill>
                  <a:srgbClr val="664790"/>
                </a:solidFill>
                <a:latin typeface="Verdana"/>
                <a:ea typeface="Verdana"/>
                <a:cs typeface="Verdana"/>
                <a:sym typeface="Verdana"/>
              </a:rPr>
              <a:t>īstenošanas</a:t>
            </a:r>
            <a:r>
              <a:rPr lang="en-US" dirty="0">
                <a:solidFill>
                  <a:srgbClr val="664790"/>
                </a:solidFill>
                <a:latin typeface="Verdana"/>
                <a:ea typeface="Verdana"/>
                <a:cs typeface="Verdana"/>
                <a:sym typeface="Verdana"/>
              </a:rPr>
              <a:t> </a:t>
            </a:r>
            <a:r>
              <a:rPr lang="en-US" dirty="0" err="1">
                <a:solidFill>
                  <a:srgbClr val="664790"/>
                </a:solidFill>
                <a:latin typeface="Verdana"/>
                <a:ea typeface="Verdana"/>
                <a:cs typeface="Verdana"/>
                <a:sym typeface="Verdana"/>
              </a:rPr>
              <a:t>nosacījumi</a:t>
            </a:r>
            <a:r>
              <a:rPr lang="en-US" dirty="0">
                <a:solidFill>
                  <a:srgbClr val="664790"/>
                </a:solidFill>
                <a:latin typeface="Verdana"/>
                <a:ea typeface="Verdana"/>
                <a:cs typeface="Verdana"/>
                <a:sym typeface="Verdana"/>
              </a:rPr>
              <a:t> </a:t>
            </a:r>
            <a:r>
              <a:rPr lang="lv-LV" b="1" dirty="0">
                <a:solidFill>
                  <a:srgbClr val="664790"/>
                </a:solidFill>
                <a:latin typeface="Verdana"/>
                <a:ea typeface="Verdana"/>
                <a:cs typeface="Verdana"/>
                <a:sym typeface="Verdana"/>
              </a:rPr>
              <a:t>193,9 </a:t>
            </a:r>
            <a:r>
              <a:rPr lang="en-US" b="1" dirty="0">
                <a:solidFill>
                  <a:srgbClr val="664790"/>
                </a:solidFill>
                <a:latin typeface="Verdana"/>
                <a:ea typeface="Verdana"/>
                <a:cs typeface="Verdana"/>
                <a:sym typeface="Verdana"/>
              </a:rPr>
              <a:t>€ </a:t>
            </a:r>
            <a:r>
              <a:rPr lang="en-US" b="1" dirty="0" err="1">
                <a:solidFill>
                  <a:srgbClr val="664790"/>
                </a:solidFill>
                <a:latin typeface="Verdana"/>
                <a:ea typeface="Verdana"/>
                <a:cs typeface="Verdana"/>
                <a:sym typeface="Verdana"/>
              </a:rPr>
              <a:t>milj</a:t>
            </a:r>
            <a:r>
              <a:rPr lang="lv-LV" b="1" dirty="0">
                <a:solidFill>
                  <a:srgbClr val="664790"/>
                </a:solidFill>
                <a:latin typeface="Verdana"/>
                <a:ea typeface="Verdana"/>
                <a:cs typeface="Verdana"/>
                <a:sym typeface="Verdana"/>
              </a:rPr>
              <a:t>.</a:t>
            </a:r>
            <a:r>
              <a:rPr lang="en-US" b="1" dirty="0">
                <a:solidFill>
                  <a:srgbClr val="664790"/>
                </a:solidFill>
                <a:latin typeface="Verdana"/>
                <a:ea typeface="Verdana"/>
                <a:cs typeface="Verdana"/>
                <a:sym typeface="Verdana"/>
              </a:rPr>
              <a:t> </a:t>
            </a:r>
            <a:r>
              <a:rPr lang="en-US" b="1" dirty="0" err="1">
                <a:solidFill>
                  <a:srgbClr val="664790"/>
                </a:solidFill>
                <a:latin typeface="Verdana"/>
                <a:ea typeface="Verdana"/>
                <a:cs typeface="Verdana"/>
                <a:sym typeface="Verdana"/>
              </a:rPr>
              <a:t>apmērā</a:t>
            </a:r>
            <a:r>
              <a:rPr lang="lv-LV" b="1" dirty="0">
                <a:solidFill>
                  <a:srgbClr val="664790"/>
                </a:solidFill>
                <a:latin typeface="Verdana"/>
                <a:ea typeface="Verdana"/>
                <a:cs typeface="Verdana"/>
                <a:sym typeface="Verdana"/>
              </a:rPr>
              <a:t>, t.sk. 2 Atveseļošanās fonda</a:t>
            </a:r>
            <a:endParaRPr lang="en-US" b="1" dirty="0">
              <a:solidFill>
                <a:srgbClr val="664790"/>
              </a:solidFill>
              <a:latin typeface="Verdana"/>
              <a:ea typeface="Verdana"/>
              <a:cs typeface="Verdana"/>
              <a:sym typeface="Verdana"/>
            </a:endParaRPr>
          </a:p>
          <a:p>
            <a:pPr marL="285750" indent="-285750">
              <a:buClr>
                <a:srgbClr val="7030A0"/>
              </a:buClr>
              <a:buSzPts val="1600"/>
              <a:buFont typeface="Wingdings" panose="05000000000000000000" pitchFamily="2" charset="2"/>
              <a:buChar char="ü"/>
            </a:pPr>
            <a:endParaRPr lang="en-US" dirty="0">
              <a:solidFill>
                <a:srgbClr val="664790"/>
              </a:solidFill>
              <a:latin typeface="Verdana"/>
              <a:ea typeface="Verdana"/>
              <a:cs typeface="Verdana"/>
              <a:sym typeface="Verdana"/>
            </a:endParaRPr>
          </a:p>
          <a:p>
            <a:pPr marL="285750" indent="-285750">
              <a:buClr>
                <a:srgbClr val="7030A0"/>
              </a:buClr>
              <a:buSzPts val="1600"/>
              <a:buFont typeface="Wingdings" panose="05000000000000000000" pitchFamily="2" charset="2"/>
              <a:buChar char="ü"/>
            </a:pPr>
            <a:r>
              <a:rPr lang="en-US" b="1" dirty="0" err="1">
                <a:solidFill>
                  <a:srgbClr val="664790"/>
                </a:solidFill>
                <a:latin typeface="Verdana"/>
                <a:ea typeface="Verdana"/>
                <a:cs typeface="Verdana"/>
                <a:sym typeface="Verdana"/>
              </a:rPr>
              <a:t>Uzsākta</a:t>
            </a:r>
            <a:r>
              <a:rPr lang="lv-LV" b="1" dirty="0">
                <a:solidFill>
                  <a:srgbClr val="664790"/>
                </a:solidFill>
                <a:latin typeface="Verdana"/>
                <a:ea typeface="Verdana"/>
                <a:cs typeface="Verdana"/>
                <a:sym typeface="Verdana"/>
              </a:rPr>
              <a:t> 7</a:t>
            </a:r>
            <a:r>
              <a:rPr lang="en-US" dirty="0">
                <a:solidFill>
                  <a:srgbClr val="664790"/>
                </a:solidFill>
                <a:latin typeface="Verdana"/>
                <a:ea typeface="Verdana"/>
                <a:cs typeface="Verdana"/>
                <a:sym typeface="Verdana"/>
              </a:rPr>
              <a:t> </a:t>
            </a:r>
            <a:r>
              <a:rPr lang="en-US" dirty="0" err="1">
                <a:solidFill>
                  <a:srgbClr val="664790"/>
                </a:solidFill>
                <a:latin typeface="Verdana"/>
                <a:ea typeface="Verdana"/>
                <a:cs typeface="Verdana"/>
                <a:sym typeface="Verdana"/>
              </a:rPr>
              <a:t>nozares</a:t>
            </a:r>
            <a:r>
              <a:rPr lang="en-US" dirty="0">
                <a:solidFill>
                  <a:srgbClr val="664790"/>
                </a:solidFill>
                <a:latin typeface="Verdana"/>
                <a:ea typeface="Verdana"/>
                <a:cs typeface="Verdana"/>
                <a:sym typeface="Verdana"/>
              </a:rPr>
              <a:t> </a:t>
            </a:r>
            <a:r>
              <a:rPr lang="en-US" dirty="0" err="1">
                <a:solidFill>
                  <a:srgbClr val="664790"/>
                </a:solidFill>
                <a:latin typeface="Verdana"/>
                <a:ea typeface="Verdana"/>
                <a:cs typeface="Verdana"/>
                <a:sym typeface="Verdana"/>
              </a:rPr>
              <a:t>attīstībai</a:t>
            </a:r>
            <a:r>
              <a:rPr lang="en-US" dirty="0">
                <a:solidFill>
                  <a:srgbClr val="664790"/>
                </a:solidFill>
                <a:latin typeface="Verdana"/>
                <a:ea typeface="Verdana"/>
                <a:cs typeface="Verdana"/>
                <a:sym typeface="Verdana"/>
              </a:rPr>
              <a:t> </a:t>
            </a:r>
            <a:r>
              <a:rPr lang="en-US" dirty="0" err="1">
                <a:solidFill>
                  <a:srgbClr val="664790"/>
                </a:solidFill>
                <a:latin typeface="Verdana"/>
                <a:ea typeface="Verdana"/>
                <a:cs typeface="Verdana"/>
                <a:sym typeface="Verdana"/>
              </a:rPr>
              <a:t>būtisku</a:t>
            </a:r>
            <a:r>
              <a:rPr lang="en-US" dirty="0">
                <a:solidFill>
                  <a:srgbClr val="664790"/>
                </a:solidFill>
                <a:latin typeface="Verdana"/>
                <a:ea typeface="Verdana"/>
                <a:cs typeface="Verdana"/>
                <a:sym typeface="Verdana"/>
              </a:rPr>
              <a:t> </a:t>
            </a:r>
            <a:r>
              <a:rPr lang="en-US" b="1" dirty="0" err="1">
                <a:solidFill>
                  <a:srgbClr val="664790"/>
                </a:solidFill>
                <a:latin typeface="Verdana"/>
                <a:ea typeface="Verdana"/>
                <a:cs typeface="Verdana"/>
                <a:sym typeface="Verdana"/>
              </a:rPr>
              <a:t>projektu</a:t>
            </a:r>
            <a:r>
              <a:rPr lang="en-US" b="1" dirty="0">
                <a:solidFill>
                  <a:srgbClr val="664790"/>
                </a:solidFill>
                <a:latin typeface="Verdana"/>
                <a:ea typeface="Verdana"/>
                <a:cs typeface="Verdana"/>
                <a:sym typeface="Verdana"/>
              </a:rPr>
              <a:t> </a:t>
            </a:r>
            <a:r>
              <a:rPr lang="en-US" b="1" dirty="0" err="1">
                <a:solidFill>
                  <a:srgbClr val="664790"/>
                </a:solidFill>
                <a:latin typeface="Verdana"/>
                <a:ea typeface="Verdana"/>
                <a:cs typeface="Verdana"/>
                <a:sym typeface="Verdana"/>
              </a:rPr>
              <a:t>īstenošana</a:t>
            </a:r>
            <a:r>
              <a:rPr lang="en-US" b="1" dirty="0">
                <a:solidFill>
                  <a:srgbClr val="664790"/>
                </a:solidFill>
                <a:latin typeface="Verdana"/>
                <a:ea typeface="Verdana"/>
                <a:cs typeface="Verdana"/>
                <a:sym typeface="Verdana"/>
              </a:rPr>
              <a:t> </a:t>
            </a:r>
            <a:r>
              <a:rPr lang="en-US" b="1" dirty="0" err="1">
                <a:solidFill>
                  <a:srgbClr val="664790"/>
                </a:solidFill>
                <a:latin typeface="Verdana"/>
                <a:ea typeface="Verdana"/>
                <a:cs typeface="Verdana"/>
                <a:sym typeface="Verdana"/>
              </a:rPr>
              <a:t>kopsummā</a:t>
            </a:r>
            <a:r>
              <a:rPr lang="en-US" b="1" dirty="0">
                <a:solidFill>
                  <a:srgbClr val="664790"/>
                </a:solidFill>
                <a:latin typeface="Verdana"/>
                <a:ea typeface="Verdana"/>
                <a:cs typeface="Verdana"/>
                <a:sym typeface="Verdana"/>
              </a:rPr>
              <a:t> </a:t>
            </a:r>
            <a:r>
              <a:rPr lang="lv-LV" b="1" dirty="0">
                <a:solidFill>
                  <a:srgbClr val="664790"/>
                </a:solidFill>
                <a:latin typeface="Verdana"/>
                <a:ea typeface="Verdana"/>
                <a:cs typeface="Verdana"/>
                <a:sym typeface="Verdana"/>
              </a:rPr>
              <a:t>176,58 </a:t>
            </a:r>
            <a:r>
              <a:rPr lang="en-US" b="1" dirty="0">
                <a:solidFill>
                  <a:srgbClr val="664790"/>
                </a:solidFill>
                <a:latin typeface="Verdana"/>
                <a:ea typeface="Verdana"/>
                <a:cs typeface="Verdana"/>
                <a:sym typeface="Verdana"/>
              </a:rPr>
              <a:t>€ </a:t>
            </a:r>
            <a:r>
              <a:rPr lang="en-US" b="1" dirty="0" err="1">
                <a:solidFill>
                  <a:srgbClr val="664790"/>
                </a:solidFill>
                <a:latin typeface="Verdana"/>
                <a:ea typeface="Verdana"/>
                <a:cs typeface="Verdana"/>
                <a:sym typeface="Verdana"/>
              </a:rPr>
              <a:t>milj</a:t>
            </a:r>
            <a:r>
              <a:rPr lang="en-US" dirty="0">
                <a:solidFill>
                  <a:srgbClr val="664790"/>
                </a:solidFill>
                <a:latin typeface="Verdana"/>
                <a:ea typeface="Verdana"/>
                <a:cs typeface="Verdana"/>
                <a:sym typeface="Verdana"/>
              </a:rPr>
              <a:t> </a:t>
            </a:r>
            <a:r>
              <a:rPr lang="en-US" dirty="0" err="1">
                <a:solidFill>
                  <a:srgbClr val="664790"/>
                </a:solidFill>
                <a:latin typeface="Verdana"/>
                <a:ea typeface="Verdana"/>
                <a:cs typeface="Verdana"/>
                <a:sym typeface="Verdana"/>
              </a:rPr>
              <a:t>apmērā</a:t>
            </a:r>
            <a:endParaRPr lang="lv-LV" dirty="0">
              <a:solidFill>
                <a:srgbClr val="664790"/>
              </a:solidFill>
              <a:latin typeface="Verdana"/>
              <a:ea typeface="Verdana"/>
              <a:cs typeface="Verdana"/>
              <a:sym typeface="Verdana"/>
            </a:endParaRPr>
          </a:p>
          <a:p>
            <a:pPr marL="285750" indent="-285750">
              <a:buClr>
                <a:srgbClr val="7030A0"/>
              </a:buClr>
              <a:buSzPts val="1600"/>
              <a:buFont typeface="Wingdings" panose="05000000000000000000" pitchFamily="2" charset="2"/>
              <a:buChar char="ü"/>
            </a:pPr>
            <a:endParaRPr lang="en-US" dirty="0">
              <a:solidFill>
                <a:srgbClr val="664790"/>
              </a:solidFill>
              <a:latin typeface="Verdana"/>
              <a:ea typeface="Verdana"/>
              <a:cs typeface="Verdana"/>
              <a:sym typeface="Verdana"/>
            </a:endParaRPr>
          </a:p>
          <a:p>
            <a:pPr marL="285750" indent="-285750">
              <a:buClr>
                <a:srgbClr val="7030A0"/>
              </a:buClr>
              <a:buSzPts val="1600"/>
              <a:buFont typeface="Wingdings" panose="05000000000000000000" pitchFamily="2" charset="2"/>
              <a:buChar char="ü"/>
            </a:pPr>
            <a:r>
              <a:rPr lang="en-US" b="1" dirty="0" err="1">
                <a:solidFill>
                  <a:srgbClr val="664790"/>
                </a:solidFill>
                <a:latin typeface="Verdana"/>
                <a:ea typeface="Verdana"/>
                <a:cs typeface="Verdana"/>
                <a:sym typeface="Verdana"/>
              </a:rPr>
              <a:t>Saskaņošanā</a:t>
            </a:r>
            <a:r>
              <a:rPr lang="en-US" dirty="0">
                <a:solidFill>
                  <a:srgbClr val="664790"/>
                </a:solidFill>
                <a:latin typeface="Verdana"/>
                <a:ea typeface="Verdana"/>
                <a:cs typeface="Verdana"/>
                <a:sym typeface="Verdana"/>
              </a:rPr>
              <a:t> </a:t>
            </a:r>
            <a:r>
              <a:rPr lang="lv-LV" dirty="0">
                <a:solidFill>
                  <a:srgbClr val="664790"/>
                </a:solidFill>
                <a:latin typeface="Verdana"/>
                <a:ea typeface="Verdana"/>
                <a:cs typeface="Verdana"/>
                <a:sym typeface="Verdana"/>
              </a:rPr>
              <a:t>5</a:t>
            </a:r>
            <a:r>
              <a:rPr lang="en-US" dirty="0">
                <a:solidFill>
                  <a:srgbClr val="664790"/>
                </a:solidFill>
                <a:latin typeface="Verdana"/>
                <a:ea typeface="Verdana"/>
                <a:cs typeface="Verdana"/>
                <a:sym typeface="Verdana"/>
              </a:rPr>
              <a:t> </a:t>
            </a:r>
            <a:r>
              <a:rPr lang="en-US" dirty="0" err="1">
                <a:solidFill>
                  <a:srgbClr val="664790"/>
                </a:solidFill>
                <a:latin typeface="Verdana"/>
                <a:ea typeface="Verdana"/>
                <a:cs typeface="Verdana"/>
                <a:sym typeface="Verdana"/>
              </a:rPr>
              <a:t>investīciju</a:t>
            </a:r>
            <a:r>
              <a:rPr lang="en-US" dirty="0">
                <a:solidFill>
                  <a:srgbClr val="664790"/>
                </a:solidFill>
                <a:latin typeface="Verdana"/>
                <a:ea typeface="Verdana"/>
                <a:cs typeface="Verdana"/>
                <a:sym typeface="Verdana"/>
              </a:rPr>
              <a:t> </a:t>
            </a:r>
            <a:r>
              <a:rPr lang="en-US" dirty="0" err="1">
                <a:solidFill>
                  <a:srgbClr val="664790"/>
                </a:solidFill>
                <a:latin typeface="Verdana"/>
                <a:ea typeface="Verdana"/>
                <a:cs typeface="Verdana"/>
                <a:sym typeface="Verdana"/>
              </a:rPr>
              <a:t>īstenošanas</a:t>
            </a:r>
            <a:r>
              <a:rPr lang="en-US" dirty="0">
                <a:solidFill>
                  <a:srgbClr val="664790"/>
                </a:solidFill>
                <a:latin typeface="Verdana"/>
                <a:ea typeface="Verdana"/>
                <a:cs typeface="Verdana"/>
                <a:sym typeface="Verdana"/>
              </a:rPr>
              <a:t> </a:t>
            </a:r>
            <a:r>
              <a:rPr lang="en-US" dirty="0" err="1">
                <a:solidFill>
                  <a:srgbClr val="664790"/>
                </a:solidFill>
                <a:latin typeface="Verdana"/>
                <a:ea typeface="Verdana"/>
                <a:cs typeface="Verdana"/>
                <a:sym typeface="Verdana"/>
              </a:rPr>
              <a:t>nosacījumi</a:t>
            </a:r>
            <a:r>
              <a:rPr lang="en-US" dirty="0">
                <a:solidFill>
                  <a:srgbClr val="664790"/>
                </a:solidFill>
                <a:latin typeface="Verdana"/>
                <a:ea typeface="Verdana"/>
                <a:cs typeface="Verdana"/>
                <a:sym typeface="Verdana"/>
              </a:rPr>
              <a:t> </a:t>
            </a:r>
            <a:r>
              <a:rPr lang="en-US" b="1" dirty="0">
                <a:solidFill>
                  <a:srgbClr val="664790"/>
                </a:solidFill>
                <a:latin typeface="Verdana"/>
                <a:ea typeface="Verdana"/>
                <a:cs typeface="Verdana"/>
                <a:sym typeface="Verdana"/>
              </a:rPr>
              <a:t>par </a:t>
            </a:r>
            <a:r>
              <a:rPr lang="lv-LV" b="1" dirty="0">
                <a:solidFill>
                  <a:srgbClr val="664790"/>
                </a:solidFill>
                <a:latin typeface="Verdana"/>
                <a:ea typeface="Verdana"/>
                <a:cs typeface="Verdana"/>
                <a:sym typeface="Verdana"/>
              </a:rPr>
              <a:t>99,6 </a:t>
            </a:r>
            <a:r>
              <a:rPr lang="en-US" b="1" dirty="0">
                <a:solidFill>
                  <a:srgbClr val="664790"/>
                </a:solidFill>
                <a:latin typeface="Verdana"/>
                <a:ea typeface="Verdana"/>
                <a:cs typeface="Verdana"/>
                <a:sym typeface="Verdana"/>
              </a:rPr>
              <a:t>€ </a:t>
            </a:r>
            <a:r>
              <a:rPr lang="en-US" b="1" dirty="0" err="1">
                <a:solidFill>
                  <a:srgbClr val="664790"/>
                </a:solidFill>
                <a:latin typeface="Verdana"/>
                <a:ea typeface="Verdana"/>
                <a:cs typeface="Verdana"/>
                <a:sym typeface="Verdana"/>
              </a:rPr>
              <a:t>milj</a:t>
            </a:r>
            <a:r>
              <a:rPr lang="lv-LV" b="1" dirty="0">
                <a:solidFill>
                  <a:srgbClr val="664790"/>
                </a:solidFill>
                <a:latin typeface="Verdana"/>
                <a:ea typeface="Verdana"/>
                <a:cs typeface="Verdana"/>
                <a:sym typeface="Verdana"/>
              </a:rPr>
              <a:t>.</a:t>
            </a:r>
          </a:p>
          <a:p>
            <a:pPr marL="285750" indent="-285750">
              <a:buClr>
                <a:srgbClr val="7030A0"/>
              </a:buClr>
              <a:buSzPts val="1600"/>
              <a:buFont typeface="Wingdings" panose="05000000000000000000" pitchFamily="2" charset="2"/>
              <a:buChar char="ü"/>
            </a:pPr>
            <a:endParaRPr lang="lv-LV" b="1" dirty="0">
              <a:solidFill>
                <a:srgbClr val="664790"/>
              </a:solidFill>
              <a:latin typeface="Verdana"/>
              <a:ea typeface="Verdana"/>
              <a:cs typeface="Verdana"/>
              <a:sym typeface="Verdana"/>
            </a:endParaRPr>
          </a:p>
          <a:p>
            <a:pPr marL="285750" indent="-285750">
              <a:buClr>
                <a:srgbClr val="7030A0"/>
              </a:buClr>
              <a:buSzPts val="1600"/>
              <a:buFont typeface="Wingdings" panose="05000000000000000000" pitchFamily="2" charset="2"/>
              <a:buChar char="ü"/>
            </a:pPr>
            <a:endParaRPr lang="lv-LV" b="1" dirty="0">
              <a:solidFill>
                <a:srgbClr val="664790"/>
              </a:solidFill>
              <a:latin typeface="Verdana"/>
              <a:ea typeface="Verdana"/>
              <a:cs typeface="Verdana"/>
              <a:sym typeface="Verdana"/>
            </a:endParaRPr>
          </a:p>
          <a:p>
            <a:pPr marL="285750" indent="-285750">
              <a:buClr>
                <a:srgbClr val="7030A0"/>
              </a:buClr>
              <a:buSzPts val="1600"/>
              <a:buFont typeface="Wingdings" panose="05000000000000000000" pitchFamily="2" charset="2"/>
              <a:buChar char="ü"/>
            </a:pPr>
            <a:endParaRPr lang="lv-LV" b="1" dirty="0">
              <a:solidFill>
                <a:srgbClr val="664790"/>
              </a:solidFill>
              <a:latin typeface="Verdana"/>
              <a:ea typeface="Verdana"/>
              <a:cs typeface="Verdana"/>
              <a:sym typeface="Verdana"/>
            </a:endParaRPr>
          </a:p>
          <a:p>
            <a:pPr marL="285750" indent="-285750">
              <a:buClr>
                <a:srgbClr val="7030A0"/>
              </a:buClr>
              <a:buSzPts val="1600"/>
              <a:buFont typeface="Wingdings" panose="05000000000000000000" pitchFamily="2" charset="2"/>
              <a:buChar char="ü"/>
            </a:pPr>
            <a:endParaRPr lang="en-US" b="1" dirty="0">
              <a:solidFill>
                <a:srgbClr val="664790"/>
              </a:solidFill>
              <a:latin typeface="Verdana"/>
              <a:ea typeface="Verdana"/>
              <a:cs typeface="Verdana"/>
              <a:sym typeface="Verdana"/>
            </a:endParaRPr>
          </a:p>
        </p:txBody>
      </p:sp>
      <p:graphicFrame>
        <p:nvGraphicFramePr>
          <p:cNvPr id="4" name="Chart 3">
            <a:extLst>
              <a:ext uri="{FF2B5EF4-FFF2-40B4-BE49-F238E27FC236}">
                <a16:creationId xmlns:a16="http://schemas.microsoft.com/office/drawing/2014/main" id="{8D2AB217-595F-CF22-EB59-56A8EBA0EE53}"/>
              </a:ext>
            </a:extLst>
          </p:cNvPr>
          <p:cNvGraphicFramePr>
            <a:graphicFrameLocks/>
          </p:cNvGraphicFramePr>
          <p:nvPr>
            <p:extLst>
              <p:ext uri="{D42A27DB-BD31-4B8C-83A1-F6EECF244321}">
                <p14:modId xmlns:p14="http://schemas.microsoft.com/office/powerpoint/2010/main" val="3882202889"/>
              </p:ext>
            </p:extLst>
          </p:nvPr>
        </p:nvGraphicFramePr>
        <p:xfrm>
          <a:off x="6333460" y="1613686"/>
          <a:ext cx="5858540" cy="39271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2569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79321-37A4-D871-BB4A-EA4BE5E6B6DD}"/>
              </a:ext>
            </a:extLst>
          </p:cNvPr>
          <p:cNvSpPr>
            <a:spLocks noGrp="1"/>
          </p:cNvSpPr>
          <p:nvPr>
            <p:ph type="title"/>
          </p:nvPr>
        </p:nvSpPr>
        <p:spPr>
          <a:xfrm>
            <a:off x="616776" y="744072"/>
            <a:ext cx="4888097" cy="2008093"/>
          </a:xfrm>
        </p:spPr>
        <p:txBody>
          <a:bodyPr/>
          <a:lstStyle/>
          <a:p>
            <a:pPr algn="ctr" eaLnBrk="1" fontAlgn="auto" hangingPunct="1">
              <a:spcAft>
                <a:spcPts val="0"/>
              </a:spcAft>
              <a:defRPr/>
            </a:pPr>
            <a:r>
              <a:rPr lang="lv-LV" sz="1600" spc="475" dirty="0">
                <a:latin typeface="Verdana" panose="020B0604030504040204" pitchFamily="34" charset="0"/>
                <a:ea typeface="Verdana" panose="020B0604030504040204" pitchFamily="34" charset="0"/>
              </a:rPr>
              <a:t>SKOLU IESAISTE STARPTAUTISKAJOS PĒTĪJUMOS</a:t>
            </a:r>
            <a:br>
              <a:rPr lang="lv-LV" sz="1600" spc="475" dirty="0">
                <a:latin typeface="Verdana" panose="020B0604030504040204" pitchFamily="34" charset="0"/>
                <a:ea typeface="Verdana" panose="020B0604030504040204" pitchFamily="34" charset="0"/>
              </a:rPr>
            </a:br>
            <a:r>
              <a:rPr lang="lv-LV" sz="1600" b="1" spc="475" dirty="0">
                <a:solidFill>
                  <a:srgbClr val="00B050"/>
                </a:solidFill>
                <a:latin typeface="Verdana" panose="020B0604030504040204" pitchFamily="34" charset="0"/>
                <a:ea typeface="Verdana" panose="020B0604030504040204" pitchFamily="34" charset="0"/>
              </a:rPr>
              <a:t>2024./2025. </a:t>
            </a:r>
            <a:br>
              <a:rPr lang="lv-LV" sz="1600" b="1" spc="475" dirty="0">
                <a:latin typeface="Verdana" panose="020B0604030504040204" pitchFamily="34" charset="0"/>
                <a:ea typeface="Verdana" panose="020B0604030504040204" pitchFamily="34" charset="0"/>
              </a:rPr>
            </a:br>
            <a:r>
              <a:rPr lang="lv-LV" sz="1600" b="1" spc="475" dirty="0">
                <a:latin typeface="Verdana" panose="020B0604030504040204" pitchFamily="34" charset="0"/>
                <a:ea typeface="Verdana" panose="020B0604030504040204" pitchFamily="34" charset="0"/>
              </a:rPr>
              <a:t>MĀCĪBU GADĀ </a:t>
            </a:r>
          </a:p>
        </p:txBody>
      </p:sp>
      <p:sp>
        <p:nvSpPr>
          <p:cNvPr id="3" name="Text Placeholder 2">
            <a:extLst>
              <a:ext uri="{FF2B5EF4-FFF2-40B4-BE49-F238E27FC236}">
                <a16:creationId xmlns:a16="http://schemas.microsoft.com/office/drawing/2014/main" id="{36E84C9B-B729-A840-1A51-A0DCBC6CC15E}"/>
              </a:ext>
            </a:extLst>
          </p:cNvPr>
          <p:cNvSpPr>
            <a:spLocks noGrp="1"/>
          </p:cNvSpPr>
          <p:nvPr>
            <p:ph type="body" idx="1"/>
          </p:nvPr>
        </p:nvSpPr>
        <p:spPr>
          <a:xfrm>
            <a:off x="232216" y="3303458"/>
            <a:ext cx="11761516" cy="3159486"/>
          </a:xfrm>
        </p:spPr>
        <p:txBody>
          <a:bodyPr/>
          <a:lstStyle/>
          <a:p>
            <a:pPr marL="520700" indent="-342900">
              <a:buFont typeface="Arial" panose="020B0604020202020204" pitchFamily="34" charset="0"/>
              <a:buChar char="•"/>
            </a:pPr>
            <a:r>
              <a:rPr lang="lv-LV" sz="1800" dirty="0">
                <a:solidFill>
                  <a:srgbClr val="00B050"/>
                </a:solidFill>
                <a:latin typeface="Verdana" panose="020B0604030504040204" pitchFamily="34" charset="0"/>
                <a:ea typeface="Verdana" panose="020B0604030504040204" pitchFamily="34" charset="0"/>
              </a:rPr>
              <a:t>18.03.-12.05. </a:t>
            </a:r>
            <a:r>
              <a:rPr lang="lv-LV" sz="1800" b="1" dirty="0">
                <a:latin typeface="Verdana" panose="020B0604030504040204" pitchFamily="34" charset="0"/>
                <a:ea typeface="Verdana" panose="020B0604030504040204" pitchFamily="34" charset="0"/>
              </a:rPr>
              <a:t>PISA 2025 </a:t>
            </a:r>
            <a:r>
              <a:rPr lang="lv-LV" sz="1800" b="1" dirty="0" err="1">
                <a:latin typeface="Verdana" panose="020B0604030504040204" pitchFamily="34" charset="0"/>
                <a:ea typeface="Verdana" panose="020B0604030504040204" pitchFamily="34" charset="0"/>
              </a:rPr>
              <a:t>pamatpētījums</a:t>
            </a:r>
            <a:r>
              <a:rPr lang="lv-LV" sz="1800" dirty="0">
                <a:effectLst/>
                <a:latin typeface="Verdana" panose="020B0604030504040204" pitchFamily="34" charset="0"/>
                <a:ea typeface="Verdana" panose="020B0604030504040204" pitchFamily="34" charset="0"/>
              </a:rPr>
              <a:t> - plānots iesaistīt ap 250 skolas kopskaitā līdz apmēram 6 000 skolēniem</a:t>
            </a:r>
          </a:p>
          <a:p>
            <a:pPr marL="0" indent="0"/>
            <a:r>
              <a:rPr lang="lv-LV" sz="1867" dirty="0">
                <a:solidFill>
                  <a:schemeClr val="accent1">
                    <a:lumMod val="40000"/>
                    <a:lumOff val="60000"/>
                  </a:schemeClr>
                </a:solidFill>
              </a:rPr>
              <a:t>       	</a:t>
            </a:r>
            <a:r>
              <a:rPr lang="lv-LV" dirty="0">
                <a:solidFill>
                  <a:schemeClr val="accent1">
                    <a:lumMod val="40000"/>
                    <a:lumOff val="60000"/>
                  </a:schemeClr>
                </a:solidFill>
              </a:rPr>
              <a:t>Vairāk informācija: </a:t>
            </a:r>
            <a:r>
              <a:rPr lang="lv-LV" dirty="0">
                <a:solidFill>
                  <a:srgbClr val="CBC7D8"/>
                </a:solidFill>
                <a:latin typeface="Verdana" panose="020B0604030504040204" pitchFamily="34" charset="0"/>
                <a:ea typeface="Verdana" panose="020B0604030504040204" pitchFamily="34" charset="0"/>
              </a:rPr>
              <a:t>2025. gada pētījuma ietvars, t.sk. latviešu valodā, un ar uzdevumu piemēriem</a:t>
            </a:r>
            <a:r>
              <a:rPr lang="lv-LV" dirty="0">
                <a:solidFill>
                  <a:srgbClr val="CBC7D8"/>
                </a:solidFill>
                <a:effectLst/>
                <a:latin typeface="Verdana" panose="020B0604030504040204" pitchFamily="34" charset="0"/>
                <a:ea typeface="Verdana" panose="020B0604030504040204" pitchFamily="34" charset="0"/>
              </a:rPr>
              <a:t>        	</a:t>
            </a:r>
            <a:r>
              <a:rPr lang="lv-LV" dirty="0">
                <a:solidFill>
                  <a:srgbClr val="442583"/>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https://pisa-framework.oecd.org/science-2025/lva_lvs</a:t>
            </a:r>
            <a:r>
              <a:rPr lang="lv-LV" dirty="0">
                <a:solidFill>
                  <a:srgbClr val="CBC7D8"/>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a:t>
            </a:r>
            <a:r>
              <a:rPr lang="lv-LV" dirty="0">
                <a:solidFill>
                  <a:srgbClr val="CBC7D8"/>
                </a:solidFill>
                <a:latin typeface="Verdana" panose="020B0604030504040204" pitchFamily="34" charset="0"/>
                <a:ea typeface="Verdana" panose="020B0604030504040204" pitchFamily="34" charset="0"/>
              </a:rPr>
              <a:t> </a:t>
            </a:r>
          </a:p>
          <a:p>
            <a:pPr marL="520700" indent="-342900">
              <a:buFont typeface="Arial" panose="020B0604020202020204" pitchFamily="34" charset="0"/>
              <a:buChar char="•"/>
            </a:pPr>
            <a:endParaRPr lang="lv-LV" sz="1800" dirty="0">
              <a:solidFill>
                <a:srgbClr val="CBC7D8"/>
              </a:solidFill>
              <a:latin typeface="Verdana" panose="020B0604030504040204" pitchFamily="34" charset="0"/>
              <a:ea typeface="Verdana" panose="020B0604030504040204" pitchFamily="34" charset="0"/>
            </a:endParaRPr>
          </a:p>
          <a:p>
            <a:pPr marL="520700" indent="-342900">
              <a:buFont typeface="Arial" panose="020B0604020202020204" pitchFamily="34" charset="0"/>
              <a:buChar char="•"/>
            </a:pPr>
            <a:r>
              <a:rPr lang="lv-LV" sz="1800" dirty="0">
                <a:solidFill>
                  <a:srgbClr val="00B050"/>
                </a:solidFill>
                <a:latin typeface="Verdana" panose="020B0604030504040204" pitchFamily="34" charset="0"/>
                <a:ea typeface="Verdana" panose="020B0604030504040204" pitchFamily="34" charset="0"/>
              </a:rPr>
              <a:t>2025.gada pavasaris </a:t>
            </a:r>
            <a:r>
              <a:rPr lang="lv-LV" sz="1800" b="1" dirty="0">
                <a:latin typeface="Verdana" panose="020B0604030504040204" pitchFamily="34" charset="0"/>
                <a:ea typeface="Verdana" panose="020B0604030504040204" pitchFamily="34" charset="0"/>
              </a:rPr>
              <a:t>PIRLS 2026 izmēģinājuma pētījums – </a:t>
            </a:r>
            <a:r>
              <a:rPr lang="lv-LV" sz="1600" dirty="0">
                <a:effectLst/>
                <a:latin typeface="Verdana" panose="020B0604030504040204" pitchFamily="34" charset="0"/>
                <a:ea typeface="Verdana" panose="020B0604030504040204" pitchFamily="34" charset="0"/>
              </a:rPr>
              <a:t>plānots iesaistīt ap 50 skolas kopskaitā līdz apmēram 2 500 skolēniem. </a:t>
            </a:r>
            <a:r>
              <a:rPr lang="lv-LV" sz="1600" b="1" dirty="0">
                <a:solidFill>
                  <a:srgbClr val="CBC7D8"/>
                </a:solidFill>
                <a:effectLst/>
                <a:latin typeface="Verdana" panose="020B0604030504040204" pitchFamily="34" charset="0"/>
                <a:ea typeface="Verdana" panose="020B0604030504040204" pitchFamily="34" charset="0"/>
              </a:rPr>
              <a:t>Pirmo reizi digitāls!</a:t>
            </a:r>
          </a:p>
          <a:p>
            <a:pPr marL="177800" indent="0"/>
            <a:r>
              <a:rPr lang="lv-LV" dirty="0">
                <a:solidFill>
                  <a:schemeClr val="accent1">
                    <a:lumMod val="40000"/>
                    <a:lumOff val="60000"/>
                  </a:schemeClr>
                </a:solidFill>
              </a:rPr>
              <a:t>	Vairāk informācija</a:t>
            </a:r>
            <a:r>
              <a:rPr lang="lv-LV" dirty="0">
                <a:solidFill>
                  <a:srgbClr val="CBC7D8"/>
                </a:solidFill>
              </a:rPr>
              <a:t>: </a:t>
            </a:r>
            <a:r>
              <a:rPr lang="lv-LV" sz="1600" dirty="0">
                <a:solidFill>
                  <a:srgbClr val="CBC7D8"/>
                </a:solidFill>
                <a:effectLst/>
                <a:latin typeface="Verdana" panose="020B0604030504040204" pitchFamily="34" charset="0"/>
                <a:ea typeface="Verdana" panose="020B0604030504040204" pitchFamily="34" charset="0"/>
              </a:rPr>
              <a:t>2026. gada pētījuma ietvars </a:t>
            </a:r>
            <a:r>
              <a:rPr lang="lv-LV" sz="1600" dirty="0">
                <a:solidFill>
                  <a:srgbClr val="000000"/>
                </a:solidFill>
                <a:latin typeface="Verdana" panose="020B0604030504040204" pitchFamily="34" charset="0"/>
                <a:ea typeface="Verdana" panose="020B0604030504040204" pitchFamily="34" charset="0"/>
                <a:hlinkClick r:id="rId3"/>
              </a:rPr>
              <a:t>https://timss.bc.edu/pirls2026/index.html</a:t>
            </a:r>
            <a:r>
              <a:rPr lang="lv-LV" sz="1600" dirty="0">
                <a:solidFill>
                  <a:srgbClr val="000000"/>
                </a:solidFill>
                <a:latin typeface="Verdana" panose="020B0604030504040204" pitchFamily="34" charset="0"/>
                <a:ea typeface="Verdana" panose="020B0604030504040204" pitchFamily="34" charset="0"/>
              </a:rPr>
              <a:t> </a:t>
            </a:r>
          </a:p>
          <a:p>
            <a:pPr marL="520700" indent="-342900">
              <a:buFont typeface="Arial" panose="020B0604020202020204" pitchFamily="34" charset="0"/>
              <a:buChar char="•"/>
            </a:pPr>
            <a:endParaRPr lang="lv-LV" sz="1800" b="1" dirty="0">
              <a:solidFill>
                <a:srgbClr val="CBC7D8"/>
              </a:solidFill>
              <a:latin typeface="Verdana" panose="020B0604030504040204" pitchFamily="34" charset="0"/>
              <a:ea typeface="Verdana" panose="020B0604030504040204" pitchFamily="34" charset="0"/>
            </a:endParaRPr>
          </a:p>
          <a:p>
            <a:pPr marL="520700" indent="-342900">
              <a:buFont typeface="Arial" panose="020B0604020202020204" pitchFamily="34" charset="0"/>
              <a:buChar char="•"/>
            </a:pPr>
            <a:endParaRPr lang="lv-LV" sz="1867" dirty="0"/>
          </a:p>
          <a:p>
            <a:pPr marL="520700" indent="-342900">
              <a:buFont typeface="Arial" panose="020B0604020202020204" pitchFamily="34" charset="0"/>
              <a:buChar char="•"/>
            </a:pPr>
            <a:endParaRPr lang="lv-LV" sz="1867" dirty="0"/>
          </a:p>
          <a:p>
            <a:pPr marL="177800" indent="0"/>
            <a:endParaRPr lang="lv-LV" sz="1867" dirty="0">
              <a:solidFill>
                <a:schemeClr val="accent1">
                  <a:lumMod val="40000"/>
                  <a:lumOff val="60000"/>
                </a:schemeClr>
              </a:solidFill>
            </a:endParaRPr>
          </a:p>
        </p:txBody>
      </p:sp>
      <p:sp>
        <p:nvSpPr>
          <p:cNvPr id="4" name="Slide Number Placeholder 3">
            <a:extLst>
              <a:ext uri="{FF2B5EF4-FFF2-40B4-BE49-F238E27FC236}">
                <a16:creationId xmlns:a16="http://schemas.microsoft.com/office/drawing/2014/main" id="{82B8AB78-C749-879E-8B54-D59743A31B11}"/>
              </a:ext>
            </a:extLst>
          </p:cNvPr>
          <p:cNvSpPr>
            <a:spLocks noGrp="1"/>
          </p:cNvSpPr>
          <p:nvPr>
            <p:ph type="sldNum" idx="12"/>
          </p:nvPr>
        </p:nvSpPr>
        <p:spPr/>
        <p:txBody>
          <a:bodyPr/>
          <a:lstStyle/>
          <a:p>
            <a:pPr defTabSz="609630">
              <a:buClr>
                <a:srgbClr val="000000"/>
              </a:buClr>
            </a:pPr>
            <a:fld id="{00000000-1234-1234-1234-123412341234}" type="slidenum">
              <a:rPr lang="lv-LV" kern="0">
                <a:solidFill>
                  <a:srgbClr val="FFFFFF"/>
                </a:solidFill>
              </a:rPr>
              <a:pPr defTabSz="609630">
                <a:buClr>
                  <a:srgbClr val="000000"/>
                </a:buClr>
              </a:pPr>
              <a:t>20</a:t>
            </a:fld>
            <a:endParaRPr lang="lv-LV" kern="0">
              <a:solidFill>
                <a:srgbClr val="FFFFFF"/>
              </a:solidFill>
            </a:endParaRPr>
          </a:p>
        </p:txBody>
      </p:sp>
      <p:pic>
        <p:nvPicPr>
          <p:cNvPr id="6" name="Picture 5" descr="A group of logos with text&#10;&#10;Description automatically generated">
            <a:extLst>
              <a:ext uri="{FF2B5EF4-FFF2-40B4-BE49-F238E27FC236}">
                <a16:creationId xmlns:a16="http://schemas.microsoft.com/office/drawing/2014/main" id="{2620EF6F-58E3-9A6E-147F-31746F296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2048" y="1009090"/>
            <a:ext cx="2619375" cy="1743075"/>
          </a:xfrm>
          <a:prstGeom prst="rect">
            <a:avLst/>
          </a:prstGeom>
        </p:spPr>
      </p:pic>
      <p:pic>
        <p:nvPicPr>
          <p:cNvPr id="7" name="Picture 6" descr="A red square with white text&#10;&#10;Description automatically generated">
            <a:extLst>
              <a:ext uri="{FF2B5EF4-FFF2-40B4-BE49-F238E27FC236}">
                <a16:creationId xmlns:a16="http://schemas.microsoft.com/office/drawing/2014/main" id="{9B053B93-ABCA-ACCF-5F89-1486282CE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2900" y="2066365"/>
            <a:ext cx="1371600" cy="1371600"/>
          </a:xfrm>
          <a:prstGeom prst="rect">
            <a:avLst/>
          </a:prstGeom>
        </p:spPr>
      </p:pic>
    </p:spTree>
    <p:extLst>
      <p:ext uri="{BB962C8B-B14F-4D97-AF65-F5344CB8AC3E}">
        <p14:creationId xmlns:p14="http://schemas.microsoft.com/office/powerpoint/2010/main" val="3302039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giving a high five to a child&#10;&#10;Description automatically generated">
            <a:extLst>
              <a:ext uri="{FF2B5EF4-FFF2-40B4-BE49-F238E27FC236}">
                <a16:creationId xmlns:a16="http://schemas.microsoft.com/office/drawing/2014/main" id="{DA90FCF9-FBF5-C80A-3897-5122449E4F2C}"/>
              </a:ext>
            </a:extLst>
          </p:cNvPr>
          <p:cNvPicPr>
            <a:picLocks noChangeAspect="1"/>
          </p:cNvPicPr>
          <p:nvPr/>
        </p:nvPicPr>
        <p:blipFill rotWithShape="1">
          <a:blip r:embed="rId2">
            <a:extLst>
              <a:ext uri="{28A0092B-C50C-407E-A947-70E740481C1C}">
                <a14:useLocalDpi xmlns:a14="http://schemas.microsoft.com/office/drawing/2010/main" val="0"/>
              </a:ext>
            </a:extLst>
          </a:blip>
          <a:srcRect l="18285" r="15795"/>
          <a:stretch/>
        </p:blipFill>
        <p:spPr>
          <a:xfrm>
            <a:off x="5849010" y="744072"/>
            <a:ext cx="5362849" cy="5423573"/>
          </a:xfrm>
          <a:prstGeom prst="rect">
            <a:avLst/>
          </a:prstGeom>
        </p:spPr>
      </p:pic>
      <p:sp>
        <p:nvSpPr>
          <p:cNvPr id="2" name="Title 1">
            <a:extLst>
              <a:ext uri="{FF2B5EF4-FFF2-40B4-BE49-F238E27FC236}">
                <a16:creationId xmlns:a16="http://schemas.microsoft.com/office/drawing/2014/main" id="{71579321-37A4-D871-BB4A-EA4BE5E6B6DD}"/>
              </a:ext>
            </a:extLst>
          </p:cNvPr>
          <p:cNvSpPr>
            <a:spLocks noGrp="1"/>
          </p:cNvSpPr>
          <p:nvPr>
            <p:ph type="title"/>
          </p:nvPr>
        </p:nvSpPr>
        <p:spPr>
          <a:xfrm>
            <a:off x="616776" y="744072"/>
            <a:ext cx="4888097" cy="2008093"/>
          </a:xfrm>
        </p:spPr>
        <p:txBody>
          <a:bodyPr/>
          <a:lstStyle/>
          <a:p>
            <a:r>
              <a:rPr lang="lv-LV" sz="1600" dirty="0"/>
              <a:t>LŪDZAM IELIKT KALENDĀROS ŠĀDUS LIELISKUS DATUMUS VĒL ŠAJĀ – </a:t>
            </a:r>
            <a:r>
              <a:rPr lang="lv-LV" sz="1600" dirty="0">
                <a:solidFill>
                  <a:srgbClr val="00B050"/>
                </a:solidFill>
              </a:rPr>
              <a:t>2024. GADĀ </a:t>
            </a:r>
            <a:r>
              <a:rPr lang="lv-LV" sz="1600" dirty="0"/>
              <a:t>– PAR GALVENAJIEM REZULTĀTIEM TRĪS STARPTAUTISKAJOS IZGLĪTĪBAS PĒTĪJUMOS</a:t>
            </a:r>
          </a:p>
        </p:txBody>
      </p:sp>
      <p:sp>
        <p:nvSpPr>
          <p:cNvPr id="3" name="Text Placeholder 2">
            <a:extLst>
              <a:ext uri="{FF2B5EF4-FFF2-40B4-BE49-F238E27FC236}">
                <a16:creationId xmlns:a16="http://schemas.microsoft.com/office/drawing/2014/main" id="{36E84C9B-B729-A840-1A51-A0DCBC6CC15E}"/>
              </a:ext>
            </a:extLst>
          </p:cNvPr>
          <p:cNvSpPr>
            <a:spLocks noGrp="1"/>
          </p:cNvSpPr>
          <p:nvPr>
            <p:ph type="body" idx="1"/>
          </p:nvPr>
        </p:nvSpPr>
        <p:spPr>
          <a:xfrm>
            <a:off x="232217" y="3303458"/>
            <a:ext cx="5272656" cy="2102925"/>
          </a:xfrm>
        </p:spPr>
        <p:txBody>
          <a:bodyPr/>
          <a:lstStyle/>
          <a:p>
            <a:pPr marL="520700" indent="-342900">
              <a:buFont typeface="Arial" panose="020B0604020202020204" pitchFamily="34" charset="0"/>
              <a:buChar char="•"/>
            </a:pPr>
            <a:r>
              <a:rPr lang="lv-LV" sz="1867" dirty="0">
                <a:solidFill>
                  <a:srgbClr val="00B050"/>
                </a:solidFill>
              </a:rPr>
              <a:t>12.11.2024. </a:t>
            </a:r>
            <a:r>
              <a:rPr lang="lv-LV" sz="1867" dirty="0" err="1"/>
              <a:t>datorprasmju</a:t>
            </a:r>
            <a:r>
              <a:rPr lang="lv-LV" sz="1867" dirty="0"/>
              <a:t> pētījums 8.klase (ICILS 2023)</a:t>
            </a:r>
          </a:p>
          <a:p>
            <a:pPr marL="520700" indent="-342900">
              <a:buFont typeface="Arial" panose="020B0604020202020204" pitchFamily="34" charset="0"/>
              <a:buChar char="•"/>
            </a:pPr>
            <a:r>
              <a:rPr lang="lv-LV" sz="1867" dirty="0">
                <a:solidFill>
                  <a:srgbClr val="00B050"/>
                </a:solidFill>
              </a:rPr>
              <a:t>04.12.2024. </a:t>
            </a:r>
            <a:r>
              <a:rPr lang="lv-LV" sz="1867" dirty="0"/>
              <a:t>matemātika un dabaszinātnes 4.klase (TIMSS 2023)</a:t>
            </a:r>
          </a:p>
          <a:p>
            <a:pPr marL="520700" indent="-342900">
              <a:buFont typeface="Arial" panose="020B0604020202020204" pitchFamily="34" charset="0"/>
              <a:buChar char="•"/>
            </a:pPr>
            <a:r>
              <a:rPr lang="lv-LV" sz="1867" dirty="0">
                <a:solidFill>
                  <a:srgbClr val="00B050"/>
                </a:solidFill>
              </a:rPr>
              <a:t>11.12.2024. </a:t>
            </a:r>
            <a:r>
              <a:rPr lang="lv-LV" sz="1867" dirty="0"/>
              <a:t>pieaugušo prasmes (PIAAC 2022-2023)</a:t>
            </a:r>
          </a:p>
          <a:p>
            <a:pPr marL="177800" indent="0"/>
            <a:r>
              <a:rPr lang="lv-LV" sz="1867" dirty="0">
                <a:solidFill>
                  <a:schemeClr val="accent1">
                    <a:lumMod val="40000"/>
                    <a:lumOff val="60000"/>
                  </a:schemeClr>
                </a:solidFill>
              </a:rPr>
              <a:t>Vairāk informācija sekos: </a:t>
            </a:r>
            <a:r>
              <a:rPr lang="lv-LV" sz="1867" dirty="0">
                <a:solidFill>
                  <a:schemeClr val="accent1">
                    <a:lumMod val="40000"/>
                    <a:lumOff val="60000"/>
                  </a:schemeClr>
                </a:solidFill>
                <a:hlinkClick r:id="rId3">
                  <a:extLst>
                    <a:ext uri="{A12FA001-AC4F-418D-AE19-62706E023703}">
                      <ahyp:hlinkClr xmlns:ahyp="http://schemas.microsoft.com/office/drawing/2018/hyperlinkcolor" val="tx"/>
                    </a:ext>
                  </a:extLst>
                </a:hlinkClick>
              </a:rPr>
              <a:t>https://www.izm.gov.lv/lv/projekts/daliba-starptautiskos-petijumos</a:t>
            </a:r>
            <a:r>
              <a:rPr lang="lv-LV" sz="1867" dirty="0">
                <a:solidFill>
                  <a:schemeClr val="accent1">
                    <a:lumMod val="40000"/>
                    <a:lumOff val="60000"/>
                  </a:schemeClr>
                </a:solidFill>
              </a:rPr>
              <a:t> </a:t>
            </a:r>
          </a:p>
        </p:txBody>
      </p:sp>
      <p:sp>
        <p:nvSpPr>
          <p:cNvPr id="4" name="Slide Number Placeholder 3">
            <a:extLst>
              <a:ext uri="{FF2B5EF4-FFF2-40B4-BE49-F238E27FC236}">
                <a16:creationId xmlns:a16="http://schemas.microsoft.com/office/drawing/2014/main" id="{82B8AB78-C749-879E-8B54-D59743A31B11}"/>
              </a:ext>
            </a:extLst>
          </p:cNvPr>
          <p:cNvSpPr>
            <a:spLocks noGrp="1"/>
          </p:cNvSpPr>
          <p:nvPr>
            <p:ph type="sldNum" idx="12"/>
          </p:nvPr>
        </p:nvSpPr>
        <p:spPr/>
        <p:txBody>
          <a:bodyPr/>
          <a:lstStyle/>
          <a:p>
            <a:pPr defTabSz="609630">
              <a:buClr>
                <a:srgbClr val="000000"/>
              </a:buClr>
            </a:pPr>
            <a:fld id="{00000000-1234-1234-1234-123412341234}" type="slidenum">
              <a:rPr lang="lv-LV" kern="0">
                <a:solidFill>
                  <a:srgbClr val="FFFFFF"/>
                </a:solidFill>
              </a:rPr>
              <a:pPr defTabSz="609630">
                <a:buClr>
                  <a:srgbClr val="000000"/>
                </a:buClr>
              </a:pPr>
              <a:t>21</a:t>
            </a:fld>
            <a:endParaRPr lang="lv-LV" kern="0">
              <a:solidFill>
                <a:srgbClr val="FFFFFF"/>
              </a:solidFill>
            </a:endParaRPr>
          </a:p>
        </p:txBody>
      </p:sp>
    </p:spTree>
    <p:extLst>
      <p:ext uri="{BB962C8B-B14F-4D97-AF65-F5344CB8AC3E}">
        <p14:creationId xmlns:p14="http://schemas.microsoft.com/office/powerpoint/2010/main" val="1086694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09366A-3E20-44BD-89FE-E86302BB611E}"/>
              </a:ext>
            </a:extLst>
          </p:cNvPr>
          <p:cNvPicPr>
            <a:picLocks noChangeAspect="1"/>
          </p:cNvPicPr>
          <p:nvPr/>
        </p:nvPicPr>
        <p:blipFill rotWithShape="1">
          <a:blip r:embed="rId2"/>
          <a:srcRect l="27401" r="15920"/>
          <a:stretch/>
        </p:blipFill>
        <p:spPr>
          <a:xfrm>
            <a:off x="5849012" y="744072"/>
            <a:ext cx="5362848" cy="5432894"/>
          </a:xfrm>
          <a:prstGeom prst="rect">
            <a:avLst/>
          </a:prstGeom>
        </p:spPr>
      </p:pic>
      <p:sp>
        <p:nvSpPr>
          <p:cNvPr id="2" name="Title 1">
            <a:extLst>
              <a:ext uri="{FF2B5EF4-FFF2-40B4-BE49-F238E27FC236}">
                <a16:creationId xmlns:a16="http://schemas.microsoft.com/office/drawing/2014/main" id="{71579321-37A4-D871-BB4A-EA4BE5E6B6DD}"/>
              </a:ext>
            </a:extLst>
          </p:cNvPr>
          <p:cNvSpPr>
            <a:spLocks noGrp="1"/>
          </p:cNvSpPr>
          <p:nvPr>
            <p:ph type="title"/>
          </p:nvPr>
        </p:nvSpPr>
        <p:spPr>
          <a:xfrm>
            <a:off x="616776" y="744072"/>
            <a:ext cx="4888097" cy="2008093"/>
          </a:xfrm>
        </p:spPr>
        <p:txBody>
          <a:bodyPr/>
          <a:lstStyle/>
          <a:p>
            <a:r>
              <a:rPr lang="lv-LV" sz="1600" dirty="0"/>
              <a:t>PIEAUGUŠO PRASMJU PĒTĪJUMA (PIAAC) DATU TĀLĀKIZMANTOŠANAS SEMINĀRI LATVIJAS REĢIONOS – JAU ŠORUDEN – </a:t>
            </a:r>
            <a:br>
              <a:rPr lang="lv-LV" sz="1600" dirty="0"/>
            </a:br>
            <a:r>
              <a:rPr lang="lv-LV" sz="1600" dirty="0">
                <a:solidFill>
                  <a:srgbClr val="00B050"/>
                </a:solidFill>
              </a:rPr>
              <a:t>no 27. septembra līdz pat 1. novembrim</a:t>
            </a:r>
          </a:p>
        </p:txBody>
      </p:sp>
      <p:sp>
        <p:nvSpPr>
          <p:cNvPr id="3" name="Text Placeholder 2">
            <a:extLst>
              <a:ext uri="{FF2B5EF4-FFF2-40B4-BE49-F238E27FC236}">
                <a16:creationId xmlns:a16="http://schemas.microsoft.com/office/drawing/2014/main" id="{36E84C9B-B729-A840-1A51-A0DCBC6CC15E}"/>
              </a:ext>
            </a:extLst>
          </p:cNvPr>
          <p:cNvSpPr>
            <a:spLocks noGrp="1"/>
          </p:cNvSpPr>
          <p:nvPr>
            <p:ph type="body" idx="1"/>
          </p:nvPr>
        </p:nvSpPr>
        <p:spPr>
          <a:xfrm>
            <a:off x="424496" y="3429000"/>
            <a:ext cx="5272656" cy="2102925"/>
          </a:xfrm>
        </p:spPr>
        <p:txBody>
          <a:bodyPr/>
          <a:lstStyle/>
          <a:p>
            <a:pPr marL="177800" indent="0"/>
            <a:r>
              <a:rPr lang="lv-LV" sz="1867" dirty="0"/>
              <a:t>Aicināti pētnieki, studenti, docētāji, izglītības pārvalžu darbinieki, visi, kuru ikdienas darbs saistits ar izglītības un reģionālās attīstības jautājumiem. </a:t>
            </a:r>
          </a:p>
          <a:p>
            <a:pPr marL="177800" indent="0"/>
            <a:r>
              <a:rPr lang="lv-LV" sz="1867" dirty="0">
                <a:solidFill>
                  <a:schemeClr val="accent1">
                    <a:lumMod val="40000"/>
                    <a:lumOff val="60000"/>
                  </a:schemeClr>
                </a:solidFill>
              </a:rPr>
              <a:t>Reģistrācija semināriem šeit: https://forms.office.com/e/u1FkhHTtfh</a:t>
            </a:r>
          </a:p>
        </p:txBody>
      </p:sp>
      <p:sp>
        <p:nvSpPr>
          <p:cNvPr id="4" name="Slide Number Placeholder 3">
            <a:extLst>
              <a:ext uri="{FF2B5EF4-FFF2-40B4-BE49-F238E27FC236}">
                <a16:creationId xmlns:a16="http://schemas.microsoft.com/office/drawing/2014/main" id="{82B8AB78-C749-879E-8B54-D59743A31B11}"/>
              </a:ext>
            </a:extLst>
          </p:cNvPr>
          <p:cNvSpPr>
            <a:spLocks noGrp="1"/>
          </p:cNvSpPr>
          <p:nvPr>
            <p:ph type="sldNum" idx="12"/>
          </p:nvPr>
        </p:nvSpPr>
        <p:spPr/>
        <p:txBody>
          <a:bodyPr/>
          <a:lstStyle/>
          <a:p>
            <a:pPr defTabSz="609630">
              <a:buClr>
                <a:srgbClr val="000000"/>
              </a:buClr>
            </a:pPr>
            <a:fld id="{00000000-1234-1234-1234-123412341234}" type="slidenum">
              <a:rPr lang="lv-LV" kern="0">
                <a:solidFill>
                  <a:srgbClr val="FFFFFF"/>
                </a:solidFill>
              </a:rPr>
              <a:pPr defTabSz="609630">
                <a:buClr>
                  <a:srgbClr val="000000"/>
                </a:buClr>
              </a:pPr>
              <a:t>22</a:t>
            </a:fld>
            <a:endParaRPr lang="lv-LV" kern="0">
              <a:solidFill>
                <a:srgbClr val="FFFFFF"/>
              </a:solidFill>
            </a:endParaRPr>
          </a:p>
        </p:txBody>
      </p:sp>
    </p:spTree>
    <p:extLst>
      <p:ext uri="{BB962C8B-B14F-4D97-AF65-F5344CB8AC3E}">
        <p14:creationId xmlns:p14="http://schemas.microsoft.com/office/powerpoint/2010/main" val="2947276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79321-37A4-D871-BB4A-EA4BE5E6B6DD}"/>
              </a:ext>
            </a:extLst>
          </p:cNvPr>
          <p:cNvSpPr>
            <a:spLocks noGrp="1"/>
          </p:cNvSpPr>
          <p:nvPr>
            <p:ph type="title"/>
          </p:nvPr>
        </p:nvSpPr>
        <p:spPr>
          <a:xfrm>
            <a:off x="616776" y="744072"/>
            <a:ext cx="4888097" cy="2008093"/>
          </a:xfrm>
        </p:spPr>
        <p:txBody>
          <a:bodyPr/>
          <a:lstStyle/>
          <a:p>
            <a:r>
              <a:rPr lang="lv-LV" sz="1600" dirty="0"/>
              <a:t>STUDENTU KONKURSS PAR STARPTAUTISKAJIEM IZGLĪTĪBAS PĒTĪJUMIEM: </a:t>
            </a:r>
            <a:br>
              <a:rPr lang="lv-LV" sz="1600" dirty="0"/>
            </a:br>
            <a:r>
              <a:rPr lang="lv-LV" sz="1600" dirty="0"/>
              <a:t>IZVĒLIES TĒMU UN IESŪTI REZULTĀTUS NĀKAMAJĀ PAVASARĪ!</a:t>
            </a:r>
          </a:p>
        </p:txBody>
      </p:sp>
      <p:sp>
        <p:nvSpPr>
          <p:cNvPr id="3" name="Text Placeholder 2">
            <a:extLst>
              <a:ext uri="{FF2B5EF4-FFF2-40B4-BE49-F238E27FC236}">
                <a16:creationId xmlns:a16="http://schemas.microsoft.com/office/drawing/2014/main" id="{36E84C9B-B729-A840-1A51-A0DCBC6CC15E}"/>
              </a:ext>
            </a:extLst>
          </p:cNvPr>
          <p:cNvSpPr>
            <a:spLocks noGrp="1"/>
          </p:cNvSpPr>
          <p:nvPr>
            <p:ph type="body" idx="1"/>
          </p:nvPr>
        </p:nvSpPr>
        <p:spPr>
          <a:xfrm>
            <a:off x="424496" y="3429000"/>
            <a:ext cx="5272656" cy="2102925"/>
          </a:xfrm>
        </p:spPr>
        <p:txBody>
          <a:bodyPr/>
          <a:lstStyle/>
          <a:p>
            <a:pPr marL="177800" indent="0"/>
            <a:r>
              <a:rPr lang="lv-LV" sz="1867" dirty="0"/>
              <a:t>Lūdzam izplatīt informāciju par lielisku iespēju studentiem – jau šobrīd izvēlēties tēmu saviem studiju, bakalaura vai maģistra darbiem tieši starptautisko izglītības pētījumu jomā!</a:t>
            </a:r>
          </a:p>
          <a:p>
            <a:pPr marL="177800" indent="0"/>
            <a:r>
              <a:rPr lang="lv-LV" sz="1867" dirty="0">
                <a:solidFill>
                  <a:schemeClr val="accent1">
                    <a:lumMod val="40000"/>
                    <a:lumOff val="60000"/>
                  </a:schemeClr>
                </a:solidFill>
              </a:rPr>
              <a:t>Vairāk informācija šeit: </a:t>
            </a:r>
            <a:r>
              <a:rPr lang="lv-LV" sz="1867" dirty="0">
                <a:solidFill>
                  <a:schemeClr val="accent1">
                    <a:lumMod val="40000"/>
                    <a:lumOff val="60000"/>
                  </a:schemeClr>
                </a:solidFill>
                <a:hlinkClick r:id="rId2">
                  <a:extLst>
                    <a:ext uri="{A12FA001-AC4F-418D-AE19-62706E023703}">
                      <ahyp:hlinkClr xmlns:ahyp="http://schemas.microsoft.com/office/drawing/2018/hyperlinkcolor" val="tx"/>
                    </a:ext>
                  </a:extLst>
                </a:hlinkClick>
              </a:rPr>
              <a:t>https://www.izm.gov.lv/lv/zinatniski-petniecisko-darbu-konkurss-starptautisko-izglitibas-petijumu-joma</a:t>
            </a:r>
            <a:r>
              <a:rPr lang="lv-LV" sz="1867" dirty="0">
                <a:solidFill>
                  <a:schemeClr val="accent1">
                    <a:lumMod val="40000"/>
                    <a:lumOff val="60000"/>
                  </a:schemeClr>
                </a:solidFill>
              </a:rPr>
              <a:t> </a:t>
            </a:r>
          </a:p>
        </p:txBody>
      </p:sp>
      <p:sp>
        <p:nvSpPr>
          <p:cNvPr id="4" name="Slide Number Placeholder 3">
            <a:extLst>
              <a:ext uri="{FF2B5EF4-FFF2-40B4-BE49-F238E27FC236}">
                <a16:creationId xmlns:a16="http://schemas.microsoft.com/office/drawing/2014/main" id="{82B8AB78-C749-879E-8B54-D59743A31B11}"/>
              </a:ext>
            </a:extLst>
          </p:cNvPr>
          <p:cNvSpPr>
            <a:spLocks noGrp="1"/>
          </p:cNvSpPr>
          <p:nvPr>
            <p:ph type="sldNum" idx="12"/>
          </p:nvPr>
        </p:nvSpPr>
        <p:spPr/>
        <p:txBody>
          <a:bodyPr/>
          <a:lstStyle/>
          <a:p>
            <a:pPr defTabSz="609630">
              <a:buClr>
                <a:srgbClr val="000000"/>
              </a:buClr>
            </a:pPr>
            <a:fld id="{00000000-1234-1234-1234-123412341234}" type="slidenum">
              <a:rPr lang="lv-LV" kern="0">
                <a:solidFill>
                  <a:srgbClr val="FFFFFF"/>
                </a:solidFill>
              </a:rPr>
              <a:pPr defTabSz="609630">
                <a:buClr>
                  <a:srgbClr val="000000"/>
                </a:buClr>
              </a:pPr>
              <a:t>23</a:t>
            </a:fld>
            <a:endParaRPr lang="lv-LV" kern="0">
              <a:solidFill>
                <a:srgbClr val="FFFFFF"/>
              </a:solidFill>
            </a:endParaRPr>
          </a:p>
        </p:txBody>
      </p:sp>
      <p:pic>
        <p:nvPicPr>
          <p:cNvPr id="7" name="Picture Placeholder 6" descr="A group of people looking at a computer&#10;&#10;Description automatically generated">
            <a:extLst>
              <a:ext uri="{FF2B5EF4-FFF2-40B4-BE49-F238E27FC236}">
                <a16:creationId xmlns:a16="http://schemas.microsoft.com/office/drawing/2014/main" id="{5E1D9A19-9C92-CEC5-D4F0-B8FE4896E2D3}"/>
              </a:ext>
            </a:extLst>
          </p:cNvPr>
          <p:cNvPicPr>
            <a:picLocks noGrp="1" noChangeAspect="1"/>
          </p:cNvPicPr>
          <p:nvPr>
            <p:ph type="pic" idx="2"/>
          </p:nvPr>
        </p:nvPicPr>
        <p:blipFill>
          <a:blip r:embed="rId3"/>
          <a:srcRect l="21707" r="21707"/>
          <a:stretch>
            <a:fillRect/>
          </a:stretch>
        </p:blipFill>
        <p:spPr/>
      </p:pic>
    </p:spTree>
    <p:extLst>
      <p:ext uri="{BB962C8B-B14F-4D97-AF65-F5344CB8AC3E}">
        <p14:creationId xmlns:p14="http://schemas.microsoft.com/office/powerpoint/2010/main" val="2187882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74"/>
          <p:cNvSpPr txBox="1">
            <a:spLocks noGrp="1"/>
          </p:cNvSpPr>
          <p:nvPr>
            <p:ph type="ctrTitle"/>
          </p:nvPr>
        </p:nvSpPr>
        <p:spPr>
          <a:xfrm>
            <a:off x="2425915" y="2880220"/>
            <a:ext cx="5866438" cy="2387600"/>
          </a:xfrm>
          <a:prstGeom prst="rect">
            <a:avLst/>
          </a:prstGeom>
          <a:noFill/>
          <a:ln>
            <a:noFill/>
          </a:ln>
        </p:spPr>
        <p:txBody>
          <a:bodyPr spcFirstLastPara="1" wrap="square" lIns="0" tIns="0" rIns="0" bIns="0" anchor="ctr" anchorCtr="0">
            <a:noAutofit/>
          </a:bodyPr>
          <a:lstStyle/>
          <a:p>
            <a:r>
              <a:rPr lang="lv-LV">
                <a:solidFill>
                  <a:schemeClr val="lt1"/>
                </a:solidFill>
              </a:rPr>
              <a:t>PALDIES</a:t>
            </a:r>
            <a:endParaRPr>
              <a:solidFill>
                <a:schemeClr val="lt1"/>
              </a:solidFill>
            </a:endParaRPr>
          </a:p>
        </p:txBody>
      </p:sp>
      <p:pic>
        <p:nvPicPr>
          <p:cNvPr id="2" name="Picture 1"/>
          <p:cNvPicPr>
            <a:picLocks noChangeAspect="1"/>
          </p:cNvPicPr>
          <p:nvPr/>
        </p:nvPicPr>
        <p:blipFill>
          <a:blip r:embed="rId3"/>
          <a:stretch>
            <a:fillRect/>
          </a:stretch>
        </p:blipFill>
        <p:spPr>
          <a:xfrm>
            <a:off x="878205" y="0"/>
            <a:ext cx="2057019" cy="2076894"/>
          </a:xfrm>
          <a:prstGeom prst="rect">
            <a:avLst/>
          </a:prstGeom>
        </p:spPr>
      </p:pic>
    </p:spTree>
    <p:extLst>
      <p:ext uri="{BB962C8B-B14F-4D97-AF65-F5344CB8AC3E}">
        <p14:creationId xmlns:p14="http://schemas.microsoft.com/office/powerpoint/2010/main" val="1962324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a:extLst>
              <a:ext uri="{FF2B5EF4-FFF2-40B4-BE49-F238E27FC236}">
                <a16:creationId xmlns:a16="http://schemas.microsoft.com/office/drawing/2014/main" id="{5D312BDD-9233-585F-590D-077AE78D451B}"/>
              </a:ext>
            </a:extLst>
          </p:cNvPr>
          <p:cNvPicPr>
            <a:picLocks noGrp="1" noChangeAspect="1"/>
          </p:cNvPicPr>
          <p:nvPr>
            <p:ph type="pic" idx="2"/>
          </p:nvPr>
        </p:nvPicPr>
        <p:blipFill>
          <a:blip r:embed="rId3">
            <a:alphaModFix amt="70000"/>
          </a:blip>
          <a:srcRect l="29939" r="29939"/>
          <a:stretch>
            <a:fillRect/>
          </a:stretch>
        </p:blipFill>
        <p:spPr>
          <a:xfrm>
            <a:off x="0" y="1658521"/>
            <a:ext cx="3708400" cy="5199062"/>
          </a:xfrm>
          <a:prstGeom prst="rect">
            <a:avLst/>
          </a:prstGeom>
        </p:spPr>
      </p:pic>
      <p:sp>
        <p:nvSpPr>
          <p:cNvPr id="4" name="Slide Number Placeholder 3">
            <a:extLst>
              <a:ext uri="{FF2B5EF4-FFF2-40B4-BE49-F238E27FC236}">
                <a16:creationId xmlns:a16="http://schemas.microsoft.com/office/drawing/2014/main" id="{1726533B-F615-B379-6E4F-70797E4B78F1}"/>
              </a:ext>
            </a:extLst>
          </p:cNvPr>
          <p:cNvSpPr>
            <a:spLocks noGrp="1"/>
          </p:cNvSpPr>
          <p:nvPr>
            <p:ph type="sldNum" idx="12"/>
          </p:nvPr>
        </p:nvSpPr>
        <p:spPr/>
        <p:txBody>
          <a:bodyPr wrap="square" anchor="ctr">
            <a:normAutofit/>
          </a:bodyPr>
          <a:lstStyle/>
          <a:p>
            <a:pPr>
              <a:spcAft>
                <a:spcPts val="600"/>
              </a:spcAft>
            </a:pPr>
            <a:fld id="{00000000-1234-1234-1234-123412341234}" type="slidenum">
              <a:rPr lang="lv-LV" smtClean="0"/>
              <a:pPr>
                <a:spcAft>
                  <a:spcPts val="600"/>
                </a:spcAft>
              </a:pPr>
              <a:t>25</a:t>
            </a:fld>
            <a:endParaRPr lang="lv-LV"/>
          </a:p>
        </p:txBody>
      </p:sp>
      <p:sp>
        <p:nvSpPr>
          <p:cNvPr id="6" name="Title 2">
            <a:extLst>
              <a:ext uri="{FF2B5EF4-FFF2-40B4-BE49-F238E27FC236}">
                <a16:creationId xmlns:a16="http://schemas.microsoft.com/office/drawing/2014/main" id="{4F45A1A6-D2DC-C6C7-4191-14A9095C3D19}"/>
              </a:ext>
            </a:extLst>
          </p:cNvPr>
          <p:cNvSpPr>
            <a:spLocks noGrp="1"/>
          </p:cNvSpPr>
          <p:nvPr>
            <p:ph type="title"/>
          </p:nvPr>
        </p:nvSpPr>
        <p:spPr>
          <a:xfrm>
            <a:off x="510855" y="456166"/>
            <a:ext cx="11170290" cy="1142815"/>
          </a:xfrm>
        </p:spPr>
        <p:txBody>
          <a:bodyPr wrap="square" anchor="ctr">
            <a:normAutofit fontScale="90000"/>
          </a:bodyPr>
          <a:lstStyle/>
          <a:p>
            <a:pPr>
              <a:lnSpc>
                <a:spcPct val="90000"/>
              </a:lnSpc>
            </a:pPr>
            <a:r>
              <a:rPr lang="en-US" sz="1800" dirty="0"/>
              <a:t>ERAF 4.2.1.</a:t>
            </a:r>
            <a:r>
              <a:rPr lang="lv-LV" sz="1800" dirty="0"/>
              <a:t>1</a:t>
            </a:r>
            <a:r>
              <a:rPr lang="en-US" sz="1800" dirty="0"/>
              <a:t>. </a:t>
            </a:r>
            <a:r>
              <a:rPr lang="en-US" sz="1800" dirty="0" err="1"/>
              <a:t>pasākum</a:t>
            </a:r>
            <a:r>
              <a:rPr lang="lv-LV" sz="1800" dirty="0"/>
              <a:t>s</a:t>
            </a:r>
            <a:br>
              <a:rPr lang="en-US" sz="1800" dirty="0"/>
            </a:br>
            <a:r>
              <a:rPr lang="lv-LV" sz="1800" i="1" dirty="0"/>
              <a:t>«Infrastruktūras izveide starpnozaru sadarbības un atbalsta sistēmas izveidei bērnu attīstībai»</a:t>
            </a:r>
            <a:br>
              <a:rPr lang="lv-LV" sz="1800" i="1" dirty="0"/>
            </a:br>
            <a:br>
              <a:rPr lang="lv-LV" sz="1800" b="0" i="1" dirty="0"/>
            </a:br>
            <a:r>
              <a:rPr lang="lv-LV" sz="1800" b="0" i="1" dirty="0"/>
              <a:t>Statuss: MK noteikumu nosacījumu izstrāde tiks uzsākta </a:t>
            </a:r>
            <a:r>
              <a:rPr lang="lv-LV" sz="1800" b="0" i="1" u="sng" dirty="0"/>
              <a:t>pēc Valsts kancelejas ziņojuma </a:t>
            </a:r>
            <a:r>
              <a:rPr lang="lv-LV" sz="1800" b="0" i="1" dirty="0"/>
              <a:t>par APAS* ieviešanu saskaņošanas uzsākšanas TAP</a:t>
            </a:r>
            <a:br>
              <a:rPr lang="lv-LV" sz="1500" i="1" dirty="0"/>
            </a:br>
            <a:br>
              <a:rPr lang="en-US" sz="1500" dirty="0"/>
            </a:br>
            <a:endParaRPr lang="en-US" sz="1500" dirty="0"/>
          </a:p>
        </p:txBody>
      </p:sp>
      <p:sp>
        <p:nvSpPr>
          <p:cNvPr id="30" name="TextBox 29">
            <a:extLst>
              <a:ext uri="{FF2B5EF4-FFF2-40B4-BE49-F238E27FC236}">
                <a16:creationId xmlns:a16="http://schemas.microsoft.com/office/drawing/2014/main" id="{75282AC6-5EEF-CC72-3C7C-3A7F2299C441}"/>
              </a:ext>
            </a:extLst>
          </p:cNvPr>
          <p:cNvSpPr txBox="1"/>
          <p:nvPr/>
        </p:nvSpPr>
        <p:spPr>
          <a:xfrm>
            <a:off x="5180137" y="1739495"/>
            <a:ext cx="4092328" cy="810928"/>
          </a:xfrm>
          <a:prstGeom prst="rect">
            <a:avLst/>
          </a:prstGeom>
          <a:noFill/>
        </p:spPr>
        <p:txBody>
          <a:bodyPr wrap="square">
            <a:spAutoFit/>
          </a:bodyPr>
          <a:lstStyle/>
          <a:p>
            <a:pPr>
              <a:lnSpc>
                <a:spcPct val="115000"/>
              </a:lnSpc>
              <a:spcBef>
                <a:spcPts val="600"/>
              </a:spcBef>
            </a:pPr>
            <a:r>
              <a:rPr lang="lv-LV" b="1" dirty="0">
                <a:solidFill>
                  <a:schemeClr val="dk1"/>
                </a:solidFill>
                <a:latin typeface="Verdana"/>
                <a:ea typeface="Verdana"/>
              </a:rPr>
              <a:t>Mērķis</a:t>
            </a:r>
            <a:r>
              <a:rPr lang="lv-LV" dirty="0">
                <a:solidFill>
                  <a:schemeClr val="dk1"/>
                </a:solidFill>
                <a:latin typeface="Verdana"/>
                <a:ea typeface="Verdana"/>
              </a:rPr>
              <a:t>: izveidot infrastruktūru starpnozaru sadarbības un atbalsta sistēmas izveidei bērnu attīstībai </a:t>
            </a:r>
            <a:endParaRPr lang="en-US" dirty="0">
              <a:solidFill>
                <a:schemeClr val="dk1"/>
              </a:solidFill>
              <a:latin typeface="Verdana"/>
              <a:ea typeface="Verdana"/>
            </a:endParaRPr>
          </a:p>
        </p:txBody>
      </p:sp>
      <p:sp>
        <p:nvSpPr>
          <p:cNvPr id="35" name="TextBox 34">
            <a:extLst>
              <a:ext uri="{FF2B5EF4-FFF2-40B4-BE49-F238E27FC236}">
                <a16:creationId xmlns:a16="http://schemas.microsoft.com/office/drawing/2014/main" id="{BF7D3457-9623-55AD-9C19-7807414774A9}"/>
              </a:ext>
            </a:extLst>
          </p:cNvPr>
          <p:cNvSpPr txBox="1"/>
          <p:nvPr/>
        </p:nvSpPr>
        <p:spPr>
          <a:xfrm>
            <a:off x="5149641" y="4562579"/>
            <a:ext cx="6606928" cy="523220"/>
          </a:xfrm>
          <a:prstGeom prst="rect">
            <a:avLst/>
          </a:prstGeom>
          <a:noFill/>
          <a:ln w="3175">
            <a:noFill/>
          </a:ln>
        </p:spPr>
        <p:txBody>
          <a:bodyPr wrap="square">
            <a:spAutoFit/>
          </a:bodyPr>
          <a:lstStyle/>
          <a:p>
            <a:r>
              <a:rPr lang="lv-LV" b="1" dirty="0">
                <a:solidFill>
                  <a:srgbClr val="664790"/>
                </a:solidFill>
                <a:latin typeface="Verdana"/>
                <a:ea typeface="Verdana"/>
                <a:sym typeface="Verdana"/>
              </a:rPr>
              <a:t>N</a:t>
            </a:r>
            <a:r>
              <a:rPr lang="lv-LV" sz="1400" b="1" dirty="0">
                <a:solidFill>
                  <a:srgbClr val="664790"/>
                </a:solidFill>
                <a:latin typeface="Verdana"/>
                <a:ea typeface="Verdana"/>
                <a:sym typeface="Verdana"/>
              </a:rPr>
              <a:t>acionālais rādītājs</a:t>
            </a:r>
            <a:r>
              <a:rPr lang="lv-LV" sz="1400" dirty="0">
                <a:solidFill>
                  <a:srgbClr val="664790"/>
                </a:solidFill>
                <a:latin typeface="Verdana"/>
                <a:ea typeface="Verdana"/>
                <a:sym typeface="Verdana"/>
              </a:rPr>
              <a:t>: rādītājs, tā izpilde un projekta īstenošanas termiņš tiks noteikts MK noteikumos</a:t>
            </a:r>
            <a:endParaRPr lang="en-US" sz="1400" dirty="0">
              <a:solidFill>
                <a:srgbClr val="664790"/>
              </a:solidFill>
              <a:latin typeface="Verdana"/>
              <a:ea typeface="Verdana"/>
              <a:sym typeface="Verdana"/>
            </a:endParaRPr>
          </a:p>
        </p:txBody>
      </p:sp>
      <p:sp>
        <p:nvSpPr>
          <p:cNvPr id="37" name="TextBox 36">
            <a:extLst>
              <a:ext uri="{FF2B5EF4-FFF2-40B4-BE49-F238E27FC236}">
                <a16:creationId xmlns:a16="http://schemas.microsoft.com/office/drawing/2014/main" id="{185E7D3B-6F5E-E3B6-92A8-A385B71A6249}"/>
              </a:ext>
            </a:extLst>
          </p:cNvPr>
          <p:cNvSpPr txBox="1"/>
          <p:nvPr/>
        </p:nvSpPr>
        <p:spPr>
          <a:xfrm>
            <a:off x="5180137" y="3088018"/>
            <a:ext cx="6400099" cy="738664"/>
          </a:xfrm>
          <a:prstGeom prst="rect">
            <a:avLst/>
          </a:prstGeom>
          <a:noFill/>
          <a:ln w="3175">
            <a:noFill/>
          </a:ln>
        </p:spPr>
        <p:txBody>
          <a:bodyPr wrap="square">
            <a:spAutoFit/>
          </a:bodyPr>
          <a:lstStyle/>
          <a:p>
            <a:pPr>
              <a:buClr>
                <a:schemeClr val="dk1"/>
              </a:buClr>
              <a:buSzPts val="1500"/>
            </a:pPr>
            <a:r>
              <a:rPr lang="lv-LV" sz="1400" b="1" dirty="0">
                <a:solidFill>
                  <a:schemeClr val="dk1"/>
                </a:solidFill>
                <a:latin typeface="Verdana"/>
                <a:ea typeface="Verdana"/>
                <a:cs typeface="Verdana"/>
                <a:sym typeface="Verdana"/>
              </a:rPr>
              <a:t>Finansējums</a:t>
            </a:r>
            <a:r>
              <a:rPr lang="lv-LV" sz="1400" dirty="0">
                <a:solidFill>
                  <a:schemeClr val="dk1"/>
                </a:solidFill>
                <a:latin typeface="Verdana"/>
                <a:ea typeface="Verdana"/>
                <a:cs typeface="Verdana"/>
                <a:sym typeface="Verdana"/>
              </a:rPr>
              <a:t>: 4 350 000 </a:t>
            </a:r>
            <a:r>
              <a:rPr lang="lv-LV" sz="1400" dirty="0" err="1">
                <a:solidFill>
                  <a:schemeClr val="dk1"/>
                </a:solidFill>
                <a:latin typeface="Verdana"/>
                <a:ea typeface="Verdana"/>
                <a:cs typeface="Verdana"/>
                <a:sym typeface="Verdana"/>
              </a:rPr>
              <a:t>euro</a:t>
            </a:r>
            <a:r>
              <a:rPr lang="lv-LV" sz="1400" dirty="0">
                <a:solidFill>
                  <a:schemeClr val="dk1"/>
                </a:solidFill>
                <a:latin typeface="Verdana"/>
                <a:ea typeface="Verdana"/>
                <a:cs typeface="Verdana"/>
                <a:sym typeface="Verdana"/>
              </a:rPr>
              <a:t> (tai skaitā elastības finansējuma apjoms 583 189 </a:t>
            </a:r>
            <a:r>
              <a:rPr lang="lv-LV" sz="1400" dirty="0" err="1">
                <a:solidFill>
                  <a:schemeClr val="dk1"/>
                </a:solidFill>
                <a:latin typeface="Verdana"/>
                <a:ea typeface="Verdana"/>
                <a:cs typeface="Verdana"/>
                <a:sym typeface="Verdana"/>
              </a:rPr>
              <a:t>euro</a:t>
            </a:r>
            <a:r>
              <a:rPr lang="lv-LV" sz="1400" dirty="0">
                <a:solidFill>
                  <a:schemeClr val="dk1"/>
                </a:solidFill>
                <a:latin typeface="Verdana"/>
                <a:ea typeface="Verdana"/>
                <a:cs typeface="Verdana"/>
                <a:sym typeface="Verdana"/>
              </a:rPr>
              <a:t>), tai skaitā ERAF 3 697 500 </a:t>
            </a:r>
            <a:r>
              <a:rPr lang="lv-LV" sz="1400" dirty="0" err="1">
                <a:solidFill>
                  <a:schemeClr val="dk1"/>
                </a:solidFill>
                <a:latin typeface="Verdana"/>
                <a:ea typeface="Verdana"/>
                <a:cs typeface="Verdana"/>
                <a:sym typeface="Verdana"/>
              </a:rPr>
              <a:t>euro</a:t>
            </a:r>
            <a:r>
              <a:rPr lang="lv-LV" sz="1400" dirty="0">
                <a:solidFill>
                  <a:schemeClr val="dk1"/>
                </a:solidFill>
                <a:latin typeface="Verdana"/>
                <a:ea typeface="Verdana"/>
                <a:cs typeface="Verdana"/>
                <a:sym typeface="Verdana"/>
              </a:rPr>
              <a:t>, valsts budžeta līdzfinansējums 652 500 </a:t>
            </a:r>
            <a:r>
              <a:rPr lang="lv-LV" sz="1400" dirty="0" err="1">
                <a:solidFill>
                  <a:schemeClr val="dk1"/>
                </a:solidFill>
                <a:latin typeface="Verdana"/>
                <a:ea typeface="Verdana"/>
                <a:cs typeface="Verdana"/>
                <a:sym typeface="Verdana"/>
              </a:rPr>
              <a:t>euro</a:t>
            </a:r>
            <a:endParaRPr lang="lv-LV" i="1" dirty="0"/>
          </a:p>
        </p:txBody>
      </p:sp>
      <p:sp>
        <p:nvSpPr>
          <p:cNvPr id="2" name="TextBox 1">
            <a:extLst>
              <a:ext uri="{FF2B5EF4-FFF2-40B4-BE49-F238E27FC236}">
                <a16:creationId xmlns:a16="http://schemas.microsoft.com/office/drawing/2014/main" id="{1ED22944-046D-D7EC-D271-4913FD997E55}"/>
              </a:ext>
            </a:extLst>
          </p:cNvPr>
          <p:cNvSpPr txBox="1"/>
          <p:nvPr/>
        </p:nvSpPr>
        <p:spPr>
          <a:xfrm>
            <a:off x="5180136" y="2666572"/>
            <a:ext cx="6400099" cy="307777"/>
          </a:xfrm>
          <a:prstGeom prst="rect">
            <a:avLst/>
          </a:prstGeom>
          <a:noFill/>
        </p:spPr>
        <p:txBody>
          <a:bodyPr wrap="square" rtlCol="0">
            <a:spAutoFit/>
          </a:bodyPr>
          <a:lstStyle/>
          <a:p>
            <a:r>
              <a:rPr lang="lv-LV" b="1" dirty="0">
                <a:solidFill>
                  <a:schemeClr val="dk1"/>
                </a:solidFill>
                <a:latin typeface="Verdana"/>
                <a:ea typeface="Verdana"/>
              </a:rPr>
              <a:t>Mērķa grupa</a:t>
            </a:r>
            <a:r>
              <a:rPr lang="lv-LV" dirty="0">
                <a:solidFill>
                  <a:schemeClr val="dk1"/>
                </a:solidFill>
                <a:latin typeface="Verdana"/>
                <a:ea typeface="Verdana"/>
              </a:rPr>
              <a:t>: izglītojamie</a:t>
            </a:r>
          </a:p>
        </p:txBody>
      </p:sp>
      <p:sp>
        <p:nvSpPr>
          <p:cNvPr id="8" name="TextBox 7">
            <a:extLst>
              <a:ext uri="{FF2B5EF4-FFF2-40B4-BE49-F238E27FC236}">
                <a16:creationId xmlns:a16="http://schemas.microsoft.com/office/drawing/2014/main" id="{1D72139F-4F86-34E7-352B-6D08AAE2D12A}"/>
              </a:ext>
            </a:extLst>
          </p:cNvPr>
          <p:cNvSpPr txBox="1"/>
          <p:nvPr/>
        </p:nvSpPr>
        <p:spPr>
          <a:xfrm>
            <a:off x="5180137" y="5743743"/>
            <a:ext cx="6606928" cy="954107"/>
          </a:xfrm>
          <a:prstGeom prst="rect">
            <a:avLst/>
          </a:prstGeom>
          <a:noFill/>
          <a:ln w="3175">
            <a:noFill/>
          </a:ln>
        </p:spPr>
        <p:txBody>
          <a:bodyPr wrap="square">
            <a:spAutoFit/>
          </a:bodyPr>
          <a:lstStyle/>
          <a:p>
            <a:r>
              <a:rPr lang="lv-LV" b="1" dirty="0">
                <a:solidFill>
                  <a:srgbClr val="664790"/>
                </a:solidFill>
                <a:latin typeface="Verdana"/>
                <a:ea typeface="Verdana"/>
                <a:sym typeface="Verdana"/>
              </a:rPr>
              <a:t>Laika grafiks</a:t>
            </a:r>
            <a:r>
              <a:rPr lang="lv-LV" sz="1400" dirty="0">
                <a:solidFill>
                  <a:srgbClr val="664790"/>
                </a:solidFill>
                <a:latin typeface="Verdana"/>
                <a:ea typeface="Verdana"/>
                <a:sym typeface="Verdana"/>
              </a:rPr>
              <a:t>: </a:t>
            </a:r>
          </a:p>
          <a:p>
            <a:r>
              <a:rPr lang="lv-LV" sz="1400" dirty="0">
                <a:solidFill>
                  <a:srgbClr val="664790"/>
                </a:solidFill>
                <a:latin typeface="Verdana"/>
                <a:ea typeface="Verdana"/>
                <a:sym typeface="Verdana"/>
              </a:rPr>
              <a:t>MK noteikumu apstiprināšana – 2025.gada maijs/jūnijs</a:t>
            </a:r>
          </a:p>
          <a:p>
            <a:r>
              <a:rPr lang="lv-LV" sz="1400" dirty="0">
                <a:solidFill>
                  <a:srgbClr val="664790"/>
                </a:solidFill>
                <a:latin typeface="Verdana"/>
                <a:ea typeface="Verdana"/>
                <a:sym typeface="Verdana"/>
              </a:rPr>
              <a:t>Projektu </a:t>
            </a:r>
            <a:r>
              <a:rPr lang="lv-LV" dirty="0">
                <a:solidFill>
                  <a:srgbClr val="664790"/>
                </a:solidFill>
                <a:latin typeface="Verdana"/>
                <a:ea typeface="Verdana"/>
                <a:sym typeface="Verdana"/>
              </a:rPr>
              <a:t>atlases izsludināšana – 2025.gada 3.ceturksnis</a:t>
            </a:r>
          </a:p>
          <a:p>
            <a:r>
              <a:rPr lang="lv-LV" sz="1400" dirty="0">
                <a:solidFill>
                  <a:srgbClr val="664790"/>
                </a:solidFill>
                <a:latin typeface="Verdana"/>
                <a:ea typeface="Verdana"/>
                <a:sym typeface="Verdana"/>
              </a:rPr>
              <a:t>Projektu </a:t>
            </a:r>
            <a:r>
              <a:rPr lang="lv-LV" dirty="0">
                <a:solidFill>
                  <a:srgbClr val="664790"/>
                </a:solidFill>
                <a:latin typeface="Verdana"/>
                <a:ea typeface="Verdana"/>
                <a:sym typeface="Verdana"/>
              </a:rPr>
              <a:t>īstenošanas uzsākšana – 2025.gada 4.ceturksnis</a:t>
            </a:r>
            <a:endParaRPr lang="en-US" sz="1400" dirty="0">
              <a:solidFill>
                <a:srgbClr val="664790"/>
              </a:solidFill>
              <a:latin typeface="Verdana"/>
              <a:ea typeface="Verdana"/>
              <a:sym typeface="Verdana"/>
            </a:endParaRPr>
          </a:p>
        </p:txBody>
      </p:sp>
      <p:sp>
        <p:nvSpPr>
          <p:cNvPr id="9" name="TextBox 8">
            <a:extLst>
              <a:ext uri="{FF2B5EF4-FFF2-40B4-BE49-F238E27FC236}">
                <a16:creationId xmlns:a16="http://schemas.microsoft.com/office/drawing/2014/main" id="{23584812-99FA-79E9-66DF-19602C663632}"/>
              </a:ext>
            </a:extLst>
          </p:cNvPr>
          <p:cNvSpPr txBox="1"/>
          <p:nvPr/>
        </p:nvSpPr>
        <p:spPr>
          <a:xfrm>
            <a:off x="5149641" y="3883651"/>
            <a:ext cx="5757845" cy="523220"/>
          </a:xfrm>
          <a:prstGeom prst="rect">
            <a:avLst/>
          </a:prstGeom>
          <a:noFill/>
          <a:ln w="3175">
            <a:noFill/>
          </a:ln>
        </p:spPr>
        <p:txBody>
          <a:bodyPr wrap="square">
            <a:spAutoFit/>
          </a:bodyPr>
          <a:lstStyle/>
          <a:p>
            <a:r>
              <a:rPr lang="lv-LV" b="1" dirty="0">
                <a:solidFill>
                  <a:srgbClr val="664790"/>
                </a:solidFill>
                <a:latin typeface="Verdana"/>
                <a:ea typeface="Verdana"/>
                <a:sym typeface="Verdana"/>
              </a:rPr>
              <a:t>Finansējuma saņēmējs</a:t>
            </a:r>
            <a:r>
              <a:rPr lang="lv-LV" sz="1400" dirty="0">
                <a:solidFill>
                  <a:srgbClr val="664790"/>
                </a:solidFill>
                <a:latin typeface="Verdana"/>
                <a:ea typeface="Verdana"/>
                <a:sym typeface="Verdana"/>
              </a:rPr>
              <a:t>: tiks noteikts Valsts kancelejas ziņojumā par APAS ieviešanu</a:t>
            </a:r>
            <a:endParaRPr lang="en-US" sz="1400" dirty="0">
              <a:solidFill>
                <a:srgbClr val="664790"/>
              </a:solidFill>
              <a:latin typeface="Verdana"/>
              <a:ea typeface="Verdana"/>
              <a:sym typeface="Verdana"/>
            </a:endParaRPr>
          </a:p>
        </p:txBody>
      </p:sp>
      <p:grpSp>
        <p:nvGrpSpPr>
          <p:cNvPr id="17" name="Group 16">
            <a:extLst>
              <a:ext uri="{FF2B5EF4-FFF2-40B4-BE49-F238E27FC236}">
                <a16:creationId xmlns:a16="http://schemas.microsoft.com/office/drawing/2014/main" id="{4870FEE2-CFD1-A0E3-3BCC-64048DFB5881}"/>
              </a:ext>
            </a:extLst>
          </p:cNvPr>
          <p:cNvGrpSpPr/>
          <p:nvPr/>
        </p:nvGrpSpPr>
        <p:grpSpPr>
          <a:xfrm>
            <a:off x="4226329" y="1686728"/>
            <a:ext cx="628544" cy="2103251"/>
            <a:chOff x="4028767" y="1053906"/>
            <a:chExt cx="642095" cy="2158420"/>
          </a:xfrm>
          <a:solidFill>
            <a:schemeClr val="accent5">
              <a:lumMod val="50000"/>
            </a:schemeClr>
          </a:solidFill>
        </p:grpSpPr>
        <p:pic>
          <p:nvPicPr>
            <p:cNvPr id="11" name="Graphic 10" descr="Target Audience with solid fill">
              <a:extLst>
                <a:ext uri="{FF2B5EF4-FFF2-40B4-BE49-F238E27FC236}">
                  <a16:creationId xmlns:a16="http://schemas.microsoft.com/office/drawing/2014/main" id="{039A621B-E452-8E27-7FE7-72EA3E0FFD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28767" y="1798042"/>
              <a:ext cx="642095" cy="693910"/>
            </a:xfrm>
            <a:prstGeom prst="rect">
              <a:avLst/>
            </a:prstGeom>
          </p:spPr>
        </p:pic>
        <p:pic>
          <p:nvPicPr>
            <p:cNvPr id="13" name="Graphic 12" descr="Target with solid fill">
              <a:extLst>
                <a:ext uri="{FF2B5EF4-FFF2-40B4-BE49-F238E27FC236}">
                  <a16:creationId xmlns:a16="http://schemas.microsoft.com/office/drawing/2014/main" id="{3CEE4BA6-4575-AEE5-6662-636949C733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28767" y="1053906"/>
              <a:ext cx="628025" cy="678704"/>
            </a:xfrm>
            <a:prstGeom prst="rect">
              <a:avLst/>
            </a:prstGeom>
          </p:spPr>
        </p:pic>
        <p:pic>
          <p:nvPicPr>
            <p:cNvPr id="15" name="Graphic 14" descr="Euro with solid fill">
              <a:extLst>
                <a:ext uri="{FF2B5EF4-FFF2-40B4-BE49-F238E27FC236}">
                  <a16:creationId xmlns:a16="http://schemas.microsoft.com/office/drawing/2014/main" id="{6396A52B-5901-8872-9BF8-9FDEF2F00D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20148" y="2671173"/>
              <a:ext cx="500744" cy="541153"/>
            </a:xfrm>
            <a:prstGeom prst="rect">
              <a:avLst/>
            </a:prstGeom>
          </p:spPr>
        </p:pic>
      </p:grpSp>
      <p:pic>
        <p:nvPicPr>
          <p:cNvPr id="19" name="Graphic 18" descr="Aspiration with solid fill">
            <a:extLst>
              <a:ext uri="{FF2B5EF4-FFF2-40B4-BE49-F238E27FC236}">
                <a16:creationId xmlns:a16="http://schemas.microsoft.com/office/drawing/2014/main" id="{B9B0F8DB-978A-AE2B-E0EA-C1ABA7D240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46596" y="4509917"/>
            <a:ext cx="628545" cy="628545"/>
          </a:xfrm>
          <a:prstGeom prst="rect">
            <a:avLst/>
          </a:prstGeom>
        </p:spPr>
      </p:pic>
      <p:pic>
        <p:nvPicPr>
          <p:cNvPr id="21" name="Graphic 20" descr="Daily calendar with solid fill">
            <a:extLst>
              <a:ext uri="{FF2B5EF4-FFF2-40B4-BE49-F238E27FC236}">
                <a16:creationId xmlns:a16="http://schemas.microsoft.com/office/drawing/2014/main" id="{9CD30497-8DED-0F2D-7641-9E2663B964D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18810" y="5908424"/>
            <a:ext cx="694444" cy="694444"/>
          </a:xfrm>
          <a:prstGeom prst="rect">
            <a:avLst/>
          </a:prstGeom>
        </p:spPr>
      </p:pic>
      <p:pic>
        <p:nvPicPr>
          <p:cNvPr id="23" name="Graphic 22" descr="Hammer with solid fill">
            <a:extLst>
              <a:ext uri="{FF2B5EF4-FFF2-40B4-BE49-F238E27FC236}">
                <a16:creationId xmlns:a16="http://schemas.microsoft.com/office/drawing/2014/main" id="{E890D22A-7740-6F2E-1B70-E4607E0CBD4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82737" y="3949352"/>
            <a:ext cx="523220" cy="523220"/>
          </a:xfrm>
          <a:prstGeom prst="rect">
            <a:avLst/>
          </a:prstGeom>
        </p:spPr>
      </p:pic>
      <p:sp>
        <p:nvSpPr>
          <p:cNvPr id="10" name="TextBox 9">
            <a:extLst>
              <a:ext uri="{FF2B5EF4-FFF2-40B4-BE49-F238E27FC236}">
                <a16:creationId xmlns:a16="http://schemas.microsoft.com/office/drawing/2014/main" id="{0318D685-6BC9-E815-49F4-93B4D2E434BB}"/>
              </a:ext>
            </a:extLst>
          </p:cNvPr>
          <p:cNvSpPr txBox="1"/>
          <p:nvPr/>
        </p:nvSpPr>
        <p:spPr>
          <a:xfrm>
            <a:off x="5149641" y="5170712"/>
            <a:ext cx="6606928" cy="523220"/>
          </a:xfrm>
          <a:prstGeom prst="rect">
            <a:avLst/>
          </a:prstGeom>
          <a:noFill/>
          <a:ln w="3175">
            <a:noFill/>
          </a:ln>
        </p:spPr>
        <p:txBody>
          <a:bodyPr wrap="square">
            <a:spAutoFit/>
          </a:bodyPr>
          <a:lstStyle/>
          <a:p>
            <a:r>
              <a:rPr lang="lv-LV" sz="1400" b="1" dirty="0">
                <a:solidFill>
                  <a:srgbClr val="664790"/>
                </a:solidFill>
                <a:latin typeface="Verdana"/>
                <a:ea typeface="Verdana"/>
                <a:sym typeface="Verdana"/>
              </a:rPr>
              <a:t>Galvenās darbī</a:t>
            </a:r>
            <a:r>
              <a:rPr lang="lv-LV" b="1" dirty="0">
                <a:solidFill>
                  <a:srgbClr val="664790"/>
                </a:solidFill>
                <a:latin typeface="Verdana"/>
                <a:ea typeface="Verdana"/>
                <a:sym typeface="Verdana"/>
              </a:rPr>
              <a:t>bas</a:t>
            </a:r>
            <a:r>
              <a:rPr lang="lv-LV" sz="1400" dirty="0">
                <a:solidFill>
                  <a:srgbClr val="664790"/>
                </a:solidFill>
                <a:latin typeface="Verdana"/>
                <a:ea typeface="Verdana"/>
                <a:sym typeface="Verdana"/>
              </a:rPr>
              <a:t>: infrastruktūras pielāgošana, autotransports pakalpojumu mobilitātes nodrošināšanai</a:t>
            </a:r>
            <a:endParaRPr lang="en-US" sz="1400" dirty="0">
              <a:solidFill>
                <a:srgbClr val="664790"/>
              </a:solidFill>
              <a:latin typeface="Verdana"/>
              <a:ea typeface="Verdana"/>
              <a:sym typeface="Verdana"/>
            </a:endParaRPr>
          </a:p>
        </p:txBody>
      </p:sp>
      <p:pic>
        <p:nvPicPr>
          <p:cNvPr id="28" name="Graphic 27" descr="Checklist with solid fill">
            <a:extLst>
              <a:ext uri="{FF2B5EF4-FFF2-40B4-BE49-F238E27FC236}">
                <a16:creationId xmlns:a16="http://schemas.microsoft.com/office/drawing/2014/main" id="{99D7435B-DCF2-8F56-9FF6-EF00BB43EBE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315781" y="5246693"/>
            <a:ext cx="553500" cy="553500"/>
          </a:xfrm>
          <a:prstGeom prst="rect">
            <a:avLst/>
          </a:prstGeom>
        </p:spPr>
      </p:pic>
      <p:sp>
        <p:nvSpPr>
          <p:cNvPr id="29" name="TextBox 28">
            <a:extLst>
              <a:ext uri="{FF2B5EF4-FFF2-40B4-BE49-F238E27FC236}">
                <a16:creationId xmlns:a16="http://schemas.microsoft.com/office/drawing/2014/main" id="{ABDD26CE-F69A-642B-FDE8-1429BCEC7C2C}"/>
              </a:ext>
            </a:extLst>
          </p:cNvPr>
          <p:cNvSpPr txBox="1"/>
          <p:nvPr/>
        </p:nvSpPr>
        <p:spPr>
          <a:xfrm>
            <a:off x="1051950" y="6559350"/>
            <a:ext cx="2612571" cy="276999"/>
          </a:xfrm>
          <a:prstGeom prst="rect">
            <a:avLst/>
          </a:prstGeom>
          <a:noFill/>
        </p:spPr>
        <p:txBody>
          <a:bodyPr wrap="square" rtlCol="0">
            <a:spAutoFit/>
          </a:bodyPr>
          <a:lstStyle/>
          <a:p>
            <a:r>
              <a:rPr lang="lv-LV" sz="1200" i="1" dirty="0"/>
              <a:t>*</a:t>
            </a:r>
            <a:r>
              <a:rPr lang="lv-LV" altLang="en-LV" sz="1200" i="1" dirty="0"/>
              <a:t> Agrīnā preventīvā atbalsta sistēma</a:t>
            </a:r>
            <a:endParaRPr lang="en-US" sz="1200" i="1" dirty="0"/>
          </a:p>
        </p:txBody>
      </p:sp>
      <p:cxnSp>
        <p:nvCxnSpPr>
          <p:cNvPr id="5" name="Straight Arrow Connector 4">
            <a:extLst>
              <a:ext uri="{FF2B5EF4-FFF2-40B4-BE49-F238E27FC236}">
                <a16:creationId xmlns:a16="http://schemas.microsoft.com/office/drawing/2014/main" id="{FA5236D8-486E-6761-FA0F-CCB38AA29DA1}"/>
              </a:ext>
            </a:extLst>
          </p:cNvPr>
          <p:cNvCxnSpPr/>
          <p:nvPr/>
        </p:nvCxnSpPr>
        <p:spPr>
          <a:xfrm>
            <a:off x="7413171" y="1088401"/>
            <a:ext cx="1741715" cy="7755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077003D-53C6-4E10-A4FF-EB1A2E5A5F1E}"/>
              </a:ext>
            </a:extLst>
          </p:cNvPr>
          <p:cNvSpPr txBox="1"/>
          <p:nvPr/>
        </p:nvSpPr>
        <p:spPr>
          <a:xfrm>
            <a:off x="9154886" y="1863997"/>
            <a:ext cx="2601683" cy="738664"/>
          </a:xfrm>
          <a:prstGeom prst="rect">
            <a:avLst/>
          </a:prstGeom>
          <a:noFill/>
          <a:ln>
            <a:solidFill>
              <a:srgbClr val="FF0000"/>
            </a:solidFill>
          </a:ln>
        </p:spPr>
        <p:txBody>
          <a:bodyPr wrap="square" rtlCol="0">
            <a:spAutoFit/>
          </a:bodyPr>
          <a:lstStyle/>
          <a:p>
            <a:r>
              <a:rPr lang="lv-LV" i="1" dirty="0">
                <a:solidFill>
                  <a:srgbClr val="FF0000"/>
                </a:solidFill>
                <a:latin typeface="Verdana"/>
                <a:ea typeface="Verdana"/>
              </a:rPr>
              <a:t>Ziņojumā tiks aprakstīta pašvaldību loma APAS ieviešanā</a:t>
            </a:r>
            <a:endParaRPr lang="en-US" i="1" dirty="0">
              <a:solidFill>
                <a:srgbClr val="FF0000"/>
              </a:solidFill>
              <a:latin typeface="Verdana"/>
              <a:ea typeface="Verdana"/>
            </a:endParaRPr>
          </a:p>
        </p:txBody>
      </p:sp>
    </p:spTree>
    <p:extLst>
      <p:ext uri="{BB962C8B-B14F-4D97-AF65-F5344CB8AC3E}">
        <p14:creationId xmlns:p14="http://schemas.microsoft.com/office/powerpoint/2010/main" val="4255745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8AA549C-C1D4-7C48-ABB3-01C1D5BF88CB}"/>
              </a:ext>
            </a:extLst>
          </p:cNvPr>
          <p:cNvPicPr>
            <a:picLocks noGrp="1" noChangeAspect="1"/>
          </p:cNvPicPr>
          <p:nvPr>
            <p:ph type="pic" idx="2"/>
          </p:nvPr>
        </p:nvPicPr>
        <p:blipFill rotWithShape="1">
          <a:blip r:embed="rId3">
            <a:alphaModFix amt="50000"/>
          </a:blip>
          <a:srcRect l="36457" t="-919" r="15991" b="919"/>
          <a:stretch/>
        </p:blipFill>
        <p:spPr>
          <a:xfrm>
            <a:off x="16566" y="1687286"/>
            <a:ext cx="3788831" cy="5183013"/>
          </a:xfrm>
          <a:prstGeom prst="rect">
            <a:avLst/>
          </a:prstGeom>
        </p:spPr>
      </p:pic>
      <p:sp>
        <p:nvSpPr>
          <p:cNvPr id="4" name="Slide Number Placeholder 3">
            <a:extLst>
              <a:ext uri="{FF2B5EF4-FFF2-40B4-BE49-F238E27FC236}">
                <a16:creationId xmlns:a16="http://schemas.microsoft.com/office/drawing/2014/main" id="{1726533B-F615-B379-6E4F-70797E4B78F1}"/>
              </a:ext>
            </a:extLst>
          </p:cNvPr>
          <p:cNvSpPr>
            <a:spLocks noGrp="1"/>
          </p:cNvSpPr>
          <p:nvPr>
            <p:ph type="sldNum" idx="12"/>
          </p:nvPr>
        </p:nvSpPr>
        <p:spPr>
          <a:xfrm>
            <a:off x="616775" y="6566070"/>
            <a:ext cx="391296" cy="291513"/>
          </a:xfrm>
        </p:spPr>
        <p:txBody>
          <a:bodyPr wrap="square" anchor="ctr">
            <a:normAutofit/>
          </a:bodyPr>
          <a:lstStyle/>
          <a:p>
            <a:pPr>
              <a:spcAft>
                <a:spcPts val="600"/>
              </a:spcAft>
            </a:pPr>
            <a:fld id="{00000000-1234-1234-1234-123412341234}" type="slidenum">
              <a:rPr lang="lv-LV" smtClean="0"/>
              <a:pPr>
                <a:spcAft>
                  <a:spcPts val="600"/>
                </a:spcAft>
              </a:pPr>
              <a:t>26</a:t>
            </a:fld>
            <a:endParaRPr lang="lv-LV"/>
          </a:p>
        </p:txBody>
      </p:sp>
      <p:sp>
        <p:nvSpPr>
          <p:cNvPr id="6" name="Title 2">
            <a:extLst>
              <a:ext uri="{FF2B5EF4-FFF2-40B4-BE49-F238E27FC236}">
                <a16:creationId xmlns:a16="http://schemas.microsoft.com/office/drawing/2014/main" id="{4F45A1A6-D2DC-C6C7-4191-14A9095C3D19}"/>
              </a:ext>
            </a:extLst>
          </p:cNvPr>
          <p:cNvSpPr>
            <a:spLocks noGrp="1"/>
          </p:cNvSpPr>
          <p:nvPr>
            <p:ph type="title"/>
          </p:nvPr>
        </p:nvSpPr>
        <p:spPr>
          <a:xfrm>
            <a:off x="505028" y="531875"/>
            <a:ext cx="11575228" cy="943765"/>
          </a:xfrm>
        </p:spPr>
        <p:txBody>
          <a:bodyPr wrap="square" anchor="ctr">
            <a:normAutofit fontScale="90000"/>
          </a:bodyPr>
          <a:lstStyle/>
          <a:p>
            <a:pPr>
              <a:lnSpc>
                <a:spcPct val="90000"/>
              </a:lnSpc>
            </a:pPr>
            <a:r>
              <a:rPr lang="en-US" sz="1800" dirty="0"/>
              <a:t>ERAF 4.2.1.</a:t>
            </a:r>
            <a:r>
              <a:rPr lang="lv-LV" sz="1800" dirty="0"/>
              <a:t>2</a:t>
            </a:r>
            <a:r>
              <a:rPr lang="en-US" sz="1800" dirty="0"/>
              <a:t>. </a:t>
            </a:r>
            <a:r>
              <a:rPr lang="en-US" sz="1800" dirty="0" err="1"/>
              <a:t>pasākum</a:t>
            </a:r>
            <a:r>
              <a:rPr lang="lv-LV" sz="1800" dirty="0"/>
              <a:t>s</a:t>
            </a:r>
            <a:br>
              <a:rPr lang="en-US" sz="1800" dirty="0"/>
            </a:br>
            <a:r>
              <a:rPr lang="lv-LV" sz="1800" i="1" dirty="0"/>
              <a:t>«Izveidot </a:t>
            </a:r>
            <a:r>
              <a:rPr lang="lv-LV" sz="1800" i="1" dirty="0" err="1"/>
              <a:t>asistīvo</a:t>
            </a:r>
            <a:r>
              <a:rPr lang="lv-LV" sz="1800" i="1" dirty="0"/>
              <a:t> tehnoloģiju (tehnisko palīglīdzekļu) apmaiņas sistēmu izglītības iestādēm»</a:t>
            </a:r>
            <a:br>
              <a:rPr lang="lv-LV" sz="1800" i="1" dirty="0"/>
            </a:br>
            <a:br>
              <a:rPr lang="lv-LV" sz="1800" b="0" i="1" dirty="0"/>
            </a:br>
            <a:r>
              <a:rPr lang="lv-LV" sz="1800" b="0" i="1" dirty="0"/>
              <a:t>Statuss: MK noteikumu nosacījumu izstrāde</a:t>
            </a:r>
            <a:br>
              <a:rPr lang="lv-LV" sz="1500" i="1" dirty="0"/>
            </a:br>
            <a:br>
              <a:rPr lang="en-US" sz="1500" dirty="0"/>
            </a:br>
            <a:endParaRPr lang="en-US" sz="1500" dirty="0"/>
          </a:p>
        </p:txBody>
      </p:sp>
      <p:sp>
        <p:nvSpPr>
          <p:cNvPr id="30" name="TextBox 29">
            <a:extLst>
              <a:ext uri="{FF2B5EF4-FFF2-40B4-BE49-F238E27FC236}">
                <a16:creationId xmlns:a16="http://schemas.microsoft.com/office/drawing/2014/main" id="{75282AC6-5EEF-CC72-3C7C-3A7F2299C441}"/>
              </a:ext>
            </a:extLst>
          </p:cNvPr>
          <p:cNvSpPr txBox="1"/>
          <p:nvPr/>
        </p:nvSpPr>
        <p:spPr>
          <a:xfrm>
            <a:off x="5149643" y="1768883"/>
            <a:ext cx="6930613" cy="563167"/>
          </a:xfrm>
          <a:prstGeom prst="rect">
            <a:avLst/>
          </a:prstGeom>
          <a:noFill/>
        </p:spPr>
        <p:txBody>
          <a:bodyPr wrap="square">
            <a:spAutoFit/>
          </a:bodyPr>
          <a:lstStyle/>
          <a:p>
            <a:pPr>
              <a:lnSpc>
                <a:spcPct val="115000"/>
              </a:lnSpc>
              <a:spcBef>
                <a:spcPts val="600"/>
              </a:spcBef>
            </a:pPr>
            <a:r>
              <a:rPr lang="lv-LV" b="1" dirty="0">
                <a:solidFill>
                  <a:schemeClr val="dk1"/>
                </a:solidFill>
                <a:latin typeface="Verdana"/>
                <a:ea typeface="Verdana"/>
              </a:rPr>
              <a:t>Mērķis</a:t>
            </a:r>
            <a:r>
              <a:rPr lang="lv-LV" dirty="0">
                <a:solidFill>
                  <a:schemeClr val="dk1"/>
                </a:solidFill>
                <a:latin typeface="Verdana"/>
                <a:ea typeface="Verdana"/>
              </a:rPr>
              <a:t>: izveidot AST apmaiņas sistēmu, lai nodrošinātu </a:t>
            </a:r>
            <a:r>
              <a:rPr lang="lv-LV" u="sng" dirty="0">
                <a:solidFill>
                  <a:schemeClr val="dk1"/>
                </a:solidFill>
                <a:latin typeface="Verdana"/>
                <a:ea typeface="Verdana"/>
              </a:rPr>
              <a:t>AST pieejamību izglītojamajiem mācību satura apguvei</a:t>
            </a:r>
            <a:endParaRPr lang="en-US" dirty="0">
              <a:solidFill>
                <a:schemeClr val="dk1"/>
              </a:solidFill>
              <a:latin typeface="Verdana"/>
              <a:ea typeface="Verdana"/>
            </a:endParaRPr>
          </a:p>
        </p:txBody>
      </p:sp>
      <p:sp>
        <p:nvSpPr>
          <p:cNvPr id="35" name="TextBox 34">
            <a:extLst>
              <a:ext uri="{FF2B5EF4-FFF2-40B4-BE49-F238E27FC236}">
                <a16:creationId xmlns:a16="http://schemas.microsoft.com/office/drawing/2014/main" id="{BF7D3457-9623-55AD-9C19-7807414774A9}"/>
              </a:ext>
            </a:extLst>
          </p:cNvPr>
          <p:cNvSpPr txBox="1"/>
          <p:nvPr/>
        </p:nvSpPr>
        <p:spPr>
          <a:xfrm>
            <a:off x="5175667" y="4756543"/>
            <a:ext cx="6606928" cy="738664"/>
          </a:xfrm>
          <a:prstGeom prst="rect">
            <a:avLst/>
          </a:prstGeom>
          <a:noFill/>
          <a:ln w="3175">
            <a:noFill/>
          </a:ln>
        </p:spPr>
        <p:txBody>
          <a:bodyPr wrap="square">
            <a:spAutoFit/>
          </a:bodyPr>
          <a:lstStyle/>
          <a:p>
            <a:r>
              <a:rPr lang="lv-LV" b="1" dirty="0">
                <a:solidFill>
                  <a:srgbClr val="664790"/>
                </a:solidFill>
                <a:latin typeface="Verdana"/>
                <a:ea typeface="Verdana"/>
                <a:sym typeface="Verdana"/>
              </a:rPr>
              <a:t>N</a:t>
            </a:r>
            <a:r>
              <a:rPr lang="lv-LV" sz="1400" b="1" dirty="0">
                <a:solidFill>
                  <a:srgbClr val="664790"/>
                </a:solidFill>
                <a:latin typeface="Verdana"/>
                <a:ea typeface="Verdana"/>
                <a:sym typeface="Verdana"/>
              </a:rPr>
              <a:t>acionālais rādītājs</a:t>
            </a:r>
            <a:r>
              <a:rPr lang="lv-LV" sz="1400" dirty="0">
                <a:solidFill>
                  <a:srgbClr val="664790"/>
                </a:solidFill>
                <a:latin typeface="Verdana"/>
                <a:ea typeface="Verdana"/>
                <a:sym typeface="Verdana"/>
              </a:rPr>
              <a:t>: ir izveidota </a:t>
            </a:r>
            <a:r>
              <a:rPr lang="lv-LV" sz="1400" dirty="0" err="1">
                <a:solidFill>
                  <a:srgbClr val="664790"/>
                </a:solidFill>
                <a:latin typeface="Verdana"/>
                <a:ea typeface="Verdana"/>
                <a:sym typeface="Verdana"/>
              </a:rPr>
              <a:t>asistīvo</a:t>
            </a:r>
            <a:r>
              <a:rPr lang="lv-LV" sz="1400" dirty="0">
                <a:solidFill>
                  <a:srgbClr val="664790"/>
                </a:solidFill>
                <a:latin typeface="Verdana"/>
                <a:ea typeface="Verdana"/>
                <a:sym typeface="Verdana"/>
              </a:rPr>
              <a:t> tehnoloģiju apmaiņas sistēma izglītības iestādēm.(izpildes termiņš un projekta īstenošanas termiņš </a:t>
            </a:r>
            <a:r>
              <a:rPr lang="lv-LV" sz="1400">
                <a:solidFill>
                  <a:srgbClr val="664790"/>
                </a:solidFill>
                <a:latin typeface="Verdana"/>
                <a:ea typeface="Verdana"/>
                <a:sym typeface="Verdana"/>
              </a:rPr>
              <a:t>tiks noteikts </a:t>
            </a:r>
            <a:r>
              <a:rPr lang="lv-LV" sz="1400" dirty="0">
                <a:solidFill>
                  <a:srgbClr val="664790"/>
                </a:solidFill>
                <a:latin typeface="Verdana"/>
                <a:ea typeface="Verdana"/>
                <a:sym typeface="Verdana"/>
              </a:rPr>
              <a:t>MK noteikumos)</a:t>
            </a:r>
            <a:endParaRPr lang="en-US" sz="1400" dirty="0">
              <a:solidFill>
                <a:srgbClr val="664790"/>
              </a:solidFill>
              <a:latin typeface="Verdana"/>
              <a:ea typeface="Verdana"/>
              <a:sym typeface="Verdana"/>
            </a:endParaRPr>
          </a:p>
        </p:txBody>
      </p:sp>
      <p:sp>
        <p:nvSpPr>
          <p:cNvPr id="37" name="TextBox 36">
            <a:extLst>
              <a:ext uri="{FF2B5EF4-FFF2-40B4-BE49-F238E27FC236}">
                <a16:creationId xmlns:a16="http://schemas.microsoft.com/office/drawing/2014/main" id="{185E7D3B-6F5E-E3B6-92A8-A385B71A6249}"/>
              </a:ext>
            </a:extLst>
          </p:cNvPr>
          <p:cNvSpPr txBox="1"/>
          <p:nvPr/>
        </p:nvSpPr>
        <p:spPr>
          <a:xfrm>
            <a:off x="5149642" y="3226043"/>
            <a:ext cx="6400099" cy="738664"/>
          </a:xfrm>
          <a:prstGeom prst="rect">
            <a:avLst/>
          </a:prstGeom>
          <a:noFill/>
          <a:ln w="3175">
            <a:noFill/>
          </a:ln>
        </p:spPr>
        <p:txBody>
          <a:bodyPr wrap="square">
            <a:spAutoFit/>
          </a:bodyPr>
          <a:lstStyle/>
          <a:p>
            <a:pPr>
              <a:buClr>
                <a:schemeClr val="dk1"/>
              </a:buClr>
              <a:buSzPts val="1500"/>
            </a:pPr>
            <a:r>
              <a:rPr lang="lv-LV" sz="1400" b="1" dirty="0">
                <a:solidFill>
                  <a:schemeClr val="dk1"/>
                </a:solidFill>
                <a:latin typeface="Verdana"/>
                <a:ea typeface="Verdana"/>
                <a:cs typeface="Verdana"/>
                <a:sym typeface="Verdana"/>
              </a:rPr>
              <a:t>Finansējums</a:t>
            </a:r>
            <a:r>
              <a:rPr lang="lv-LV" sz="1400" dirty="0">
                <a:solidFill>
                  <a:schemeClr val="dk1"/>
                </a:solidFill>
                <a:latin typeface="Verdana"/>
                <a:ea typeface="Verdana"/>
                <a:cs typeface="Verdana"/>
                <a:sym typeface="Verdana"/>
              </a:rPr>
              <a:t>: 1 740 000 </a:t>
            </a:r>
            <a:r>
              <a:rPr lang="lv-LV" sz="1400" dirty="0" err="1">
                <a:solidFill>
                  <a:schemeClr val="dk1"/>
                </a:solidFill>
                <a:latin typeface="Verdana"/>
                <a:ea typeface="Verdana"/>
                <a:cs typeface="Verdana"/>
                <a:sym typeface="Verdana"/>
              </a:rPr>
              <a:t>euro</a:t>
            </a:r>
            <a:r>
              <a:rPr lang="lv-LV" sz="1400" dirty="0">
                <a:solidFill>
                  <a:schemeClr val="dk1"/>
                </a:solidFill>
                <a:latin typeface="Verdana"/>
                <a:ea typeface="Verdana"/>
                <a:cs typeface="Verdana"/>
                <a:sym typeface="Verdana"/>
              </a:rPr>
              <a:t> (tai skaitā elastības finansējuma apjoms 274 442 </a:t>
            </a:r>
            <a:r>
              <a:rPr lang="lv-LV" sz="1400" dirty="0" err="1">
                <a:solidFill>
                  <a:schemeClr val="dk1"/>
                </a:solidFill>
                <a:latin typeface="Verdana"/>
                <a:ea typeface="Verdana"/>
                <a:cs typeface="Verdana"/>
                <a:sym typeface="Verdana"/>
              </a:rPr>
              <a:t>euro</a:t>
            </a:r>
            <a:r>
              <a:rPr lang="lv-LV" sz="1400" dirty="0">
                <a:solidFill>
                  <a:schemeClr val="dk1"/>
                </a:solidFill>
                <a:latin typeface="Verdana"/>
                <a:ea typeface="Verdana"/>
                <a:cs typeface="Verdana"/>
                <a:sym typeface="Verdana"/>
              </a:rPr>
              <a:t>), tai skaitā ERAF 1 479 000  </a:t>
            </a:r>
            <a:r>
              <a:rPr lang="lv-LV" sz="1400" dirty="0" err="1">
                <a:solidFill>
                  <a:schemeClr val="dk1"/>
                </a:solidFill>
                <a:latin typeface="Verdana"/>
                <a:ea typeface="Verdana"/>
                <a:cs typeface="Verdana"/>
                <a:sym typeface="Verdana"/>
              </a:rPr>
              <a:t>euro</a:t>
            </a:r>
            <a:r>
              <a:rPr lang="lv-LV" sz="1400" dirty="0">
                <a:solidFill>
                  <a:schemeClr val="dk1"/>
                </a:solidFill>
                <a:latin typeface="Verdana"/>
                <a:ea typeface="Verdana"/>
                <a:cs typeface="Verdana"/>
                <a:sym typeface="Verdana"/>
              </a:rPr>
              <a:t>  un valsts budžeta līdzfinansējums 261 000 </a:t>
            </a:r>
            <a:r>
              <a:rPr lang="lv-LV" sz="1400" dirty="0" err="1">
                <a:solidFill>
                  <a:schemeClr val="dk1"/>
                </a:solidFill>
                <a:latin typeface="Verdana"/>
                <a:ea typeface="Verdana"/>
                <a:cs typeface="Verdana"/>
                <a:sym typeface="Verdana"/>
              </a:rPr>
              <a:t>euro</a:t>
            </a:r>
            <a:endParaRPr lang="lv-LV" i="1" dirty="0"/>
          </a:p>
        </p:txBody>
      </p:sp>
      <p:sp>
        <p:nvSpPr>
          <p:cNvPr id="2" name="TextBox 1">
            <a:extLst>
              <a:ext uri="{FF2B5EF4-FFF2-40B4-BE49-F238E27FC236}">
                <a16:creationId xmlns:a16="http://schemas.microsoft.com/office/drawing/2014/main" id="{1ED22944-046D-D7EC-D271-4913FD997E55}"/>
              </a:ext>
            </a:extLst>
          </p:cNvPr>
          <p:cNvSpPr txBox="1"/>
          <p:nvPr/>
        </p:nvSpPr>
        <p:spPr>
          <a:xfrm>
            <a:off x="5149642" y="2550423"/>
            <a:ext cx="6400099" cy="523220"/>
          </a:xfrm>
          <a:prstGeom prst="rect">
            <a:avLst/>
          </a:prstGeom>
          <a:noFill/>
        </p:spPr>
        <p:txBody>
          <a:bodyPr wrap="square" rtlCol="0">
            <a:spAutoFit/>
          </a:bodyPr>
          <a:lstStyle/>
          <a:p>
            <a:r>
              <a:rPr lang="lv-LV" b="1" dirty="0">
                <a:solidFill>
                  <a:schemeClr val="dk1"/>
                </a:solidFill>
                <a:latin typeface="Verdana"/>
                <a:ea typeface="Verdana"/>
              </a:rPr>
              <a:t>Mērķa grupa</a:t>
            </a:r>
            <a:r>
              <a:rPr lang="lv-LV" dirty="0">
                <a:solidFill>
                  <a:schemeClr val="dk1"/>
                </a:solidFill>
                <a:latin typeface="Verdana"/>
                <a:ea typeface="Verdana"/>
              </a:rPr>
              <a:t>: </a:t>
            </a:r>
            <a:r>
              <a:rPr lang="lv-LV" b="1" dirty="0">
                <a:solidFill>
                  <a:schemeClr val="dk1"/>
                </a:solidFill>
                <a:latin typeface="Verdana"/>
                <a:ea typeface="Verdana"/>
              </a:rPr>
              <a:t>pašvaldības</a:t>
            </a:r>
            <a:r>
              <a:rPr lang="lv-LV" dirty="0">
                <a:solidFill>
                  <a:schemeClr val="dk1"/>
                </a:solidFill>
                <a:latin typeface="Verdana"/>
                <a:ea typeface="Verdana"/>
              </a:rPr>
              <a:t>; vispārējās izglītības iestādes; izglītojamie no 5 gadu vecuma līdz 9.klasei (indikatīvi).</a:t>
            </a:r>
          </a:p>
        </p:txBody>
      </p:sp>
      <p:sp>
        <p:nvSpPr>
          <p:cNvPr id="8" name="TextBox 7">
            <a:extLst>
              <a:ext uri="{FF2B5EF4-FFF2-40B4-BE49-F238E27FC236}">
                <a16:creationId xmlns:a16="http://schemas.microsoft.com/office/drawing/2014/main" id="{1D72139F-4F86-34E7-352B-6D08AAE2D12A}"/>
              </a:ext>
            </a:extLst>
          </p:cNvPr>
          <p:cNvSpPr txBox="1"/>
          <p:nvPr/>
        </p:nvSpPr>
        <p:spPr>
          <a:xfrm>
            <a:off x="5149643" y="5568089"/>
            <a:ext cx="6606928" cy="954107"/>
          </a:xfrm>
          <a:prstGeom prst="rect">
            <a:avLst/>
          </a:prstGeom>
          <a:noFill/>
          <a:ln w="3175">
            <a:noFill/>
          </a:ln>
        </p:spPr>
        <p:txBody>
          <a:bodyPr wrap="square">
            <a:spAutoFit/>
          </a:bodyPr>
          <a:lstStyle/>
          <a:p>
            <a:r>
              <a:rPr lang="lv-LV" b="1" dirty="0">
                <a:solidFill>
                  <a:srgbClr val="664790"/>
                </a:solidFill>
                <a:latin typeface="Verdana"/>
                <a:ea typeface="Verdana"/>
                <a:sym typeface="Verdana"/>
              </a:rPr>
              <a:t>Laika grafiks</a:t>
            </a:r>
            <a:r>
              <a:rPr lang="lv-LV" sz="1400" dirty="0">
                <a:solidFill>
                  <a:srgbClr val="664790"/>
                </a:solidFill>
                <a:latin typeface="Verdana"/>
                <a:ea typeface="Verdana"/>
                <a:sym typeface="Verdana"/>
              </a:rPr>
              <a:t>: </a:t>
            </a:r>
          </a:p>
          <a:p>
            <a:r>
              <a:rPr lang="lv-LV" sz="1400" dirty="0">
                <a:solidFill>
                  <a:srgbClr val="664790"/>
                </a:solidFill>
                <a:latin typeface="Verdana"/>
                <a:ea typeface="Verdana"/>
                <a:sym typeface="Verdana"/>
              </a:rPr>
              <a:t>MK noteikumu apstiprināšana – 2025.gada marts</a:t>
            </a:r>
          </a:p>
          <a:p>
            <a:r>
              <a:rPr lang="lv-LV" sz="1400" dirty="0">
                <a:solidFill>
                  <a:srgbClr val="664790"/>
                </a:solidFill>
                <a:latin typeface="Verdana"/>
                <a:ea typeface="Verdana"/>
                <a:sym typeface="Verdana"/>
              </a:rPr>
              <a:t>Projektu </a:t>
            </a:r>
            <a:r>
              <a:rPr lang="lv-LV" dirty="0">
                <a:solidFill>
                  <a:srgbClr val="664790"/>
                </a:solidFill>
                <a:latin typeface="Verdana"/>
                <a:ea typeface="Verdana"/>
                <a:sym typeface="Verdana"/>
              </a:rPr>
              <a:t>atlases izsludināšana – 2025.gada 2.ceturksnis</a:t>
            </a:r>
          </a:p>
          <a:p>
            <a:r>
              <a:rPr lang="lv-LV" sz="1400" dirty="0">
                <a:solidFill>
                  <a:srgbClr val="664790"/>
                </a:solidFill>
                <a:latin typeface="Verdana"/>
                <a:ea typeface="Verdana"/>
                <a:sym typeface="Verdana"/>
              </a:rPr>
              <a:t>Projektu </a:t>
            </a:r>
            <a:r>
              <a:rPr lang="lv-LV" dirty="0">
                <a:solidFill>
                  <a:srgbClr val="664790"/>
                </a:solidFill>
                <a:latin typeface="Verdana"/>
                <a:ea typeface="Verdana"/>
                <a:sym typeface="Verdana"/>
              </a:rPr>
              <a:t>īstenošanas uzsākšana – 2025.gada 4.ceturksnis</a:t>
            </a:r>
            <a:endParaRPr lang="en-US" sz="1400" dirty="0">
              <a:solidFill>
                <a:srgbClr val="664790"/>
              </a:solidFill>
              <a:latin typeface="Verdana"/>
              <a:ea typeface="Verdana"/>
              <a:sym typeface="Verdana"/>
            </a:endParaRPr>
          </a:p>
        </p:txBody>
      </p:sp>
      <p:sp>
        <p:nvSpPr>
          <p:cNvPr id="9" name="TextBox 8">
            <a:extLst>
              <a:ext uri="{FF2B5EF4-FFF2-40B4-BE49-F238E27FC236}">
                <a16:creationId xmlns:a16="http://schemas.microsoft.com/office/drawing/2014/main" id="{23584812-99FA-79E9-66DF-19602C663632}"/>
              </a:ext>
            </a:extLst>
          </p:cNvPr>
          <p:cNvSpPr txBox="1"/>
          <p:nvPr/>
        </p:nvSpPr>
        <p:spPr>
          <a:xfrm>
            <a:off x="5175667" y="4150876"/>
            <a:ext cx="6606928" cy="523220"/>
          </a:xfrm>
          <a:prstGeom prst="rect">
            <a:avLst/>
          </a:prstGeom>
          <a:noFill/>
          <a:ln w="3175">
            <a:noFill/>
          </a:ln>
        </p:spPr>
        <p:txBody>
          <a:bodyPr wrap="square">
            <a:spAutoFit/>
          </a:bodyPr>
          <a:lstStyle/>
          <a:p>
            <a:r>
              <a:rPr lang="lv-LV" b="1" dirty="0">
                <a:solidFill>
                  <a:srgbClr val="664790"/>
                </a:solidFill>
                <a:latin typeface="Verdana"/>
                <a:ea typeface="Verdana"/>
                <a:sym typeface="Verdana"/>
              </a:rPr>
              <a:t>Finansējuma saņēmējs</a:t>
            </a:r>
            <a:r>
              <a:rPr lang="lv-LV" sz="1400" dirty="0">
                <a:solidFill>
                  <a:srgbClr val="664790"/>
                </a:solidFill>
                <a:latin typeface="Verdana"/>
                <a:ea typeface="Verdana"/>
                <a:sym typeface="Verdana"/>
              </a:rPr>
              <a:t>: notiek diskusija; sadarbības partneri – pašvaldības.</a:t>
            </a:r>
            <a:endParaRPr lang="en-US" sz="1400" dirty="0">
              <a:solidFill>
                <a:srgbClr val="664790"/>
              </a:solidFill>
              <a:latin typeface="Verdana"/>
              <a:ea typeface="Verdana"/>
              <a:sym typeface="Verdana"/>
            </a:endParaRPr>
          </a:p>
        </p:txBody>
      </p:sp>
      <p:grpSp>
        <p:nvGrpSpPr>
          <p:cNvPr id="17" name="Group 16">
            <a:extLst>
              <a:ext uri="{FF2B5EF4-FFF2-40B4-BE49-F238E27FC236}">
                <a16:creationId xmlns:a16="http://schemas.microsoft.com/office/drawing/2014/main" id="{4870FEE2-CFD1-A0E3-3BCC-64048DFB5881}"/>
              </a:ext>
            </a:extLst>
          </p:cNvPr>
          <p:cNvGrpSpPr/>
          <p:nvPr/>
        </p:nvGrpSpPr>
        <p:grpSpPr>
          <a:xfrm>
            <a:off x="4213614" y="1768883"/>
            <a:ext cx="628544" cy="2103251"/>
            <a:chOff x="4028767" y="1053906"/>
            <a:chExt cx="642095" cy="2158420"/>
          </a:xfrm>
          <a:solidFill>
            <a:schemeClr val="accent5">
              <a:lumMod val="50000"/>
            </a:schemeClr>
          </a:solidFill>
        </p:grpSpPr>
        <p:pic>
          <p:nvPicPr>
            <p:cNvPr id="11" name="Graphic 10" descr="Target Audience with solid fill">
              <a:extLst>
                <a:ext uri="{FF2B5EF4-FFF2-40B4-BE49-F238E27FC236}">
                  <a16:creationId xmlns:a16="http://schemas.microsoft.com/office/drawing/2014/main" id="{039A621B-E452-8E27-7FE7-72EA3E0FFD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28767" y="1798042"/>
              <a:ext cx="642095" cy="693910"/>
            </a:xfrm>
            <a:prstGeom prst="rect">
              <a:avLst/>
            </a:prstGeom>
          </p:spPr>
        </p:pic>
        <p:pic>
          <p:nvPicPr>
            <p:cNvPr id="13" name="Graphic 12" descr="Target with solid fill">
              <a:extLst>
                <a:ext uri="{FF2B5EF4-FFF2-40B4-BE49-F238E27FC236}">
                  <a16:creationId xmlns:a16="http://schemas.microsoft.com/office/drawing/2014/main" id="{3CEE4BA6-4575-AEE5-6662-636949C733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28767" y="1053906"/>
              <a:ext cx="628025" cy="678704"/>
            </a:xfrm>
            <a:prstGeom prst="rect">
              <a:avLst/>
            </a:prstGeom>
          </p:spPr>
        </p:pic>
        <p:pic>
          <p:nvPicPr>
            <p:cNvPr id="15" name="Graphic 14" descr="Euro with solid fill">
              <a:extLst>
                <a:ext uri="{FF2B5EF4-FFF2-40B4-BE49-F238E27FC236}">
                  <a16:creationId xmlns:a16="http://schemas.microsoft.com/office/drawing/2014/main" id="{6396A52B-5901-8872-9BF8-9FDEF2F00D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20148" y="2671173"/>
              <a:ext cx="500744" cy="541153"/>
            </a:xfrm>
            <a:prstGeom prst="rect">
              <a:avLst/>
            </a:prstGeom>
          </p:spPr>
        </p:pic>
      </p:grpSp>
      <p:pic>
        <p:nvPicPr>
          <p:cNvPr id="19" name="Graphic 18" descr="Aspiration with solid fill">
            <a:extLst>
              <a:ext uri="{FF2B5EF4-FFF2-40B4-BE49-F238E27FC236}">
                <a16:creationId xmlns:a16="http://schemas.microsoft.com/office/drawing/2014/main" id="{B9B0F8DB-978A-AE2B-E0EA-C1ABA7D240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13613" y="4892469"/>
            <a:ext cx="628545" cy="628545"/>
          </a:xfrm>
          <a:prstGeom prst="rect">
            <a:avLst/>
          </a:prstGeom>
        </p:spPr>
      </p:pic>
      <p:pic>
        <p:nvPicPr>
          <p:cNvPr id="21" name="Graphic 20" descr="Daily calendar with solid fill">
            <a:extLst>
              <a:ext uri="{FF2B5EF4-FFF2-40B4-BE49-F238E27FC236}">
                <a16:creationId xmlns:a16="http://schemas.microsoft.com/office/drawing/2014/main" id="{9CD30497-8DED-0F2D-7641-9E2663B964D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61797" y="5686923"/>
            <a:ext cx="694444" cy="694444"/>
          </a:xfrm>
          <a:prstGeom prst="rect">
            <a:avLst/>
          </a:prstGeom>
        </p:spPr>
      </p:pic>
      <p:pic>
        <p:nvPicPr>
          <p:cNvPr id="23" name="Graphic 22" descr="Hammer with solid fill">
            <a:extLst>
              <a:ext uri="{FF2B5EF4-FFF2-40B4-BE49-F238E27FC236}">
                <a16:creationId xmlns:a16="http://schemas.microsoft.com/office/drawing/2014/main" id="{E890D22A-7740-6F2E-1B70-E4607E0CBD4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78991" y="4206099"/>
            <a:ext cx="523220" cy="523220"/>
          </a:xfrm>
          <a:prstGeom prst="rect">
            <a:avLst/>
          </a:prstGeom>
        </p:spPr>
      </p:pic>
    </p:spTree>
    <p:extLst>
      <p:ext uri="{BB962C8B-B14F-4D97-AF65-F5344CB8AC3E}">
        <p14:creationId xmlns:p14="http://schemas.microsoft.com/office/powerpoint/2010/main" val="3488618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1AA307-70DD-638B-6478-F65C6D66CFFE}"/>
              </a:ext>
            </a:extLst>
          </p:cNvPr>
          <p:cNvSpPr/>
          <p:nvPr/>
        </p:nvSpPr>
        <p:spPr>
          <a:xfrm>
            <a:off x="396421" y="1937657"/>
            <a:ext cx="3048000" cy="450037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EA56993-770D-915F-259C-E70BD4761264}"/>
              </a:ext>
            </a:extLst>
          </p:cNvPr>
          <p:cNvSpPr>
            <a:spLocks noGrp="1"/>
          </p:cNvSpPr>
          <p:nvPr>
            <p:ph type="sldNum" idx="12"/>
          </p:nvPr>
        </p:nvSpPr>
        <p:spPr/>
        <p:txBody>
          <a:bodyPr/>
          <a:lstStyle/>
          <a:p>
            <a:fld id="{00000000-1234-1234-1234-123412341234}" type="slidenum">
              <a:rPr lang="lv-LV" smtClean="0"/>
              <a:pPr/>
              <a:t>27</a:t>
            </a:fld>
            <a:endParaRPr lang="lv-LV"/>
          </a:p>
        </p:txBody>
      </p:sp>
      <p:sp>
        <p:nvSpPr>
          <p:cNvPr id="3" name="Title 2">
            <a:extLst>
              <a:ext uri="{FF2B5EF4-FFF2-40B4-BE49-F238E27FC236}">
                <a16:creationId xmlns:a16="http://schemas.microsoft.com/office/drawing/2014/main" id="{337DBB6D-0EFD-C894-89DA-1E370AFB1E1C}"/>
              </a:ext>
            </a:extLst>
          </p:cNvPr>
          <p:cNvSpPr>
            <a:spLocks noGrp="1"/>
          </p:cNvSpPr>
          <p:nvPr>
            <p:ph type="title"/>
          </p:nvPr>
        </p:nvSpPr>
        <p:spPr>
          <a:xfrm>
            <a:off x="616775" y="257547"/>
            <a:ext cx="11085368" cy="1142815"/>
          </a:xfrm>
        </p:spPr>
        <p:txBody>
          <a:bodyPr/>
          <a:lstStyle/>
          <a:p>
            <a:r>
              <a:rPr lang="lv-LV" dirty="0"/>
              <a:t>Projekta indikatīvā ieviešanas shēma</a:t>
            </a:r>
            <a:endParaRPr lang="en-US" dirty="0"/>
          </a:p>
        </p:txBody>
      </p:sp>
      <p:graphicFrame>
        <p:nvGraphicFramePr>
          <p:cNvPr id="4" name="Diagram 3">
            <a:extLst>
              <a:ext uri="{FF2B5EF4-FFF2-40B4-BE49-F238E27FC236}">
                <a16:creationId xmlns:a16="http://schemas.microsoft.com/office/drawing/2014/main" id="{CA34D195-6DAE-8CD2-14CC-6FF272648074}"/>
              </a:ext>
            </a:extLst>
          </p:cNvPr>
          <p:cNvGraphicFramePr/>
          <p:nvPr/>
        </p:nvGraphicFramePr>
        <p:xfrm>
          <a:off x="3775528" y="1937657"/>
          <a:ext cx="6937829" cy="4500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AFEB5901-F7DC-C912-0122-EBF248009EA4}"/>
              </a:ext>
            </a:extLst>
          </p:cNvPr>
          <p:cNvSpPr txBox="1"/>
          <p:nvPr/>
        </p:nvSpPr>
        <p:spPr>
          <a:xfrm>
            <a:off x="595085" y="3200400"/>
            <a:ext cx="2650671" cy="1569660"/>
          </a:xfrm>
          <a:prstGeom prst="rect">
            <a:avLst/>
          </a:prstGeom>
          <a:noFill/>
        </p:spPr>
        <p:txBody>
          <a:bodyPr wrap="square" rtlCol="0">
            <a:spAutoFit/>
          </a:bodyPr>
          <a:lstStyle/>
          <a:p>
            <a:pPr algn="ctr"/>
            <a:r>
              <a:rPr lang="lv-LV" sz="1600" b="1" i="1" dirty="0">
                <a:solidFill>
                  <a:schemeClr val="accent5">
                    <a:lumMod val="50000"/>
                  </a:schemeClr>
                </a:solidFill>
              </a:rPr>
              <a:t>Projekta īstenošanas dažādos posmos tiks iesaistīts </a:t>
            </a:r>
          </a:p>
          <a:p>
            <a:pPr algn="ctr"/>
            <a:r>
              <a:rPr lang="lv-LV" sz="1600" b="1" i="1" dirty="0">
                <a:solidFill>
                  <a:schemeClr val="accent5">
                    <a:lumMod val="50000"/>
                  </a:schemeClr>
                </a:solidFill>
              </a:rPr>
              <a:t>pašvaldību un </a:t>
            </a:r>
          </a:p>
          <a:p>
            <a:pPr algn="ctr"/>
            <a:r>
              <a:rPr lang="lv-LV" sz="1600" b="1" i="1" dirty="0">
                <a:solidFill>
                  <a:schemeClr val="accent5">
                    <a:lumMod val="50000"/>
                  </a:schemeClr>
                </a:solidFill>
              </a:rPr>
              <a:t>to dibinātu izglītības iestāžu personāls</a:t>
            </a:r>
            <a:endParaRPr lang="en-US" sz="1600" b="1" i="1" dirty="0">
              <a:solidFill>
                <a:schemeClr val="accent5">
                  <a:lumMod val="50000"/>
                </a:schemeClr>
              </a:solidFill>
            </a:endParaRPr>
          </a:p>
        </p:txBody>
      </p:sp>
    </p:spTree>
    <p:extLst>
      <p:ext uri="{BB962C8B-B14F-4D97-AF65-F5344CB8AC3E}">
        <p14:creationId xmlns:p14="http://schemas.microsoft.com/office/powerpoint/2010/main" val="450413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93E758-B301-FADB-6BD6-08B9A2C00E02}"/>
              </a:ext>
            </a:extLst>
          </p:cNvPr>
          <p:cNvSpPr txBox="1"/>
          <p:nvPr/>
        </p:nvSpPr>
        <p:spPr>
          <a:xfrm>
            <a:off x="1467181" y="2335136"/>
            <a:ext cx="10235291" cy="2009974"/>
          </a:xfrm>
          <a:prstGeom prst="rect">
            <a:avLst/>
          </a:prstGeom>
          <a:noFill/>
        </p:spPr>
        <p:txBody>
          <a:bodyPr wrap="square">
            <a:spAutoFit/>
          </a:bodyPr>
          <a:lstStyle/>
          <a:p>
            <a:pPr lvl="0">
              <a:lnSpc>
                <a:spcPct val="107000"/>
              </a:lnSpc>
              <a:spcAft>
                <a:spcPts val="800"/>
              </a:spcAft>
            </a:pPr>
            <a:r>
              <a:rPr kumimoji="0" lang="en-US" sz="4000" b="1" i="0" u="none" strike="noStrike" kern="100" cap="all" spc="0" normalizeH="0" baseline="0" noProof="0" dirty="0">
                <a:ln>
                  <a:noFill/>
                </a:ln>
                <a:solidFill>
                  <a:srgbClr val="664690"/>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lv-LV" sz="4000" b="1" i="0" u="none" strike="noStrike" kern="100" cap="all" spc="0" normalizeH="0" baseline="0" noProof="0" dirty="0">
                <a:ln>
                  <a:noFill/>
                </a:ln>
                <a:solidFill>
                  <a:srgbClr val="664690"/>
                </a:solidFill>
                <a:effectLst/>
                <a:uLnTx/>
                <a:uFillTx/>
                <a:latin typeface="Verdana" panose="020B0604030504040204" pitchFamily="34" charset="0"/>
                <a:ea typeface="Verdana" panose="020B0604030504040204" pitchFamily="34" charset="0"/>
                <a:cs typeface="Times New Roman" panose="02020603050405020304" pitchFamily="18" charset="0"/>
              </a:rPr>
              <a:t>latvija </a:t>
            </a:r>
            <a:r>
              <a:rPr kumimoji="0" lang="lv-LV" sz="4000" i="0" u="none" strike="noStrike" kern="100" cap="all" spc="0" normalizeH="0" baseline="0" noProof="0" dirty="0">
                <a:ln>
                  <a:noFill/>
                </a:ln>
                <a:solidFill>
                  <a:srgbClr val="664690"/>
                </a:solidFill>
                <a:effectLst/>
                <a:uLnTx/>
                <a:uFillTx/>
                <a:latin typeface="Verdana" panose="020B0604030504040204" pitchFamily="34" charset="0"/>
                <a:ea typeface="Verdana" panose="020B0604030504040204" pitchFamily="34" charset="0"/>
                <a:cs typeface="Times New Roman" panose="02020603050405020304" pitchFamily="18" charset="0"/>
              </a:rPr>
              <a:t>var lepoties ar </a:t>
            </a:r>
            <a:r>
              <a:rPr kumimoji="0" lang="lv-LV" sz="4000" b="1" i="0" u="none" strike="noStrike" kern="100" cap="all" spc="0" normalizeH="0" baseline="0" noProof="0" dirty="0">
                <a:ln>
                  <a:noFill/>
                </a:ln>
                <a:solidFill>
                  <a:srgbClr val="664690"/>
                </a:solidFill>
                <a:effectLst/>
                <a:uLnTx/>
                <a:uFillTx/>
                <a:latin typeface="Verdana" panose="020B0604030504040204" pitchFamily="34" charset="0"/>
                <a:ea typeface="Verdana" panose="020B0604030504040204" pitchFamily="34" charset="0"/>
                <a:cs typeface="Times New Roman" panose="02020603050405020304" pitchFamily="18" charset="0"/>
              </a:rPr>
              <a:t>sasniegumiem</a:t>
            </a:r>
            <a:r>
              <a:rPr kumimoji="0" lang="lv-LV" sz="4000" i="0" u="none" strike="noStrike" kern="100" cap="all" spc="0" normalizeH="0" baseline="0" noProof="0" dirty="0">
                <a:ln>
                  <a:noFill/>
                </a:ln>
                <a:solidFill>
                  <a:srgbClr val="664690"/>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lv-LV" sz="4000" b="0" i="0" u="none" strike="noStrike" kern="100" cap="all" spc="0" normalizeH="0" baseline="0" noProof="0" dirty="0">
                <a:ln>
                  <a:noFill/>
                </a:ln>
                <a:solidFill>
                  <a:srgbClr val="664690"/>
                </a:solidFill>
                <a:effectLst/>
                <a:uLnTx/>
                <a:uFillTx/>
                <a:latin typeface="Verdana" panose="020B0604030504040204" pitchFamily="34" charset="0"/>
                <a:ea typeface="Verdana" panose="020B0604030504040204" pitchFamily="34" charset="0"/>
                <a:cs typeface="Times New Roman" panose="02020603050405020304" pitchFamily="18" charset="0"/>
              </a:rPr>
              <a:t>starptautiskajos izglītības pētījumos</a:t>
            </a:r>
          </a:p>
        </p:txBody>
      </p:sp>
    </p:spTree>
    <p:extLst>
      <p:ext uri="{BB962C8B-B14F-4D97-AF65-F5344CB8AC3E}">
        <p14:creationId xmlns:p14="http://schemas.microsoft.com/office/powerpoint/2010/main" val="2166732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5" name="Text Placeholder 4">
            <a:extLst>
              <a:ext uri="{FF2B5EF4-FFF2-40B4-BE49-F238E27FC236}">
                <a16:creationId xmlns:a16="http://schemas.microsoft.com/office/drawing/2014/main" id="{C10CAFB7-E477-DE58-29CA-AD42167C6C81}"/>
              </a:ext>
            </a:extLst>
          </p:cNvPr>
          <p:cNvSpPr>
            <a:spLocks noGrp="1"/>
          </p:cNvSpPr>
          <p:nvPr>
            <p:ph type="body" idx="1"/>
          </p:nvPr>
        </p:nvSpPr>
        <p:spPr>
          <a:xfrm>
            <a:off x="6271602" y="396077"/>
            <a:ext cx="5005891" cy="5531504"/>
          </a:xfrm>
        </p:spPr>
        <p:txBody>
          <a:bodyPr>
            <a:normAutofit fontScale="92500" lnSpcReduction="20000"/>
          </a:bodyPr>
          <a:lstStyle/>
          <a:p>
            <a:pPr indent="0"/>
            <a:r>
              <a:rPr lang="lv-LV" sz="2000" dirty="0">
                <a:solidFill>
                  <a:schemeClr val="tx1"/>
                </a:solidFill>
              </a:rPr>
              <a:t>Augstais sniegums dabaszinātnēs saistāms ar </a:t>
            </a:r>
            <a:r>
              <a:rPr lang="lv-LV" sz="2000" b="1" dirty="0">
                <a:solidFill>
                  <a:schemeClr val="tx1"/>
                </a:solidFill>
              </a:rPr>
              <a:t>2008.-2015. gada dabaszinātņu satura reformu</a:t>
            </a:r>
            <a:r>
              <a:rPr lang="lv-LV" sz="2000" dirty="0">
                <a:solidFill>
                  <a:schemeClr val="tx1"/>
                </a:solidFill>
              </a:rPr>
              <a:t>, pilnveidojot mācību saturu un metodes, un veicot ieguldījumus mācību materiālos, laboratoriju aprīkojumā un pedagogu profesionālajā pilnveidē.</a:t>
            </a:r>
          </a:p>
          <a:p>
            <a:pPr indent="0"/>
            <a:r>
              <a:rPr lang="lv-LV" sz="2000" dirty="0">
                <a:solidFill>
                  <a:schemeClr val="tx1"/>
                </a:solidFill>
              </a:rPr>
              <a:t>Vispārējās izglītības mācību satura un metodoloģijas </a:t>
            </a:r>
            <a:r>
              <a:rPr lang="lv-LV" sz="2000" b="1" dirty="0">
                <a:solidFill>
                  <a:schemeClr val="tx1"/>
                </a:solidFill>
              </a:rPr>
              <a:t>pilnveide turpināta 2018.-2023. gadā</a:t>
            </a:r>
            <a:r>
              <a:rPr lang="lv-LV" sz="2000" dirty="0">
                <a:solidFill>
                  <a:schemeClr val="tx1"/>
                </a:solidFill>
              </a:rPr>
              <a:t>, par mērķi nosakot skolēnu dabaszinātnisko kompetenci.</a:t>
            </a:r>
          </a:p>
          <a:p>
            <a:pPr indent="0"/>
            <a:r>
              <a:rPr lang="lv-LV" sz="2000" dirty="0">
                <a:solidFill>
                  <a:schemeClr val="tx1"/>
                </a:solidFill>
              </a:rPr>
              <a:t>Valsts izglītības satura centrs un Latvijas Universitāte izmanto skolēnu snieguma datus, </a:t>
            </a:r>
            <a:r>
              <a:rPr lang="lv-LV" sz="2000" b="1" dirty="0">
                <a:solidFill>
                  <a:schemeClr val="tx1"/>
                </a:solidFill>
              </a:rPr>
              <a:t>veidojot pedagogu profesionālās pilnveides programmas </a:t>
            </a:r>
            <a:r>
              <a:rPr lang="lv-LV" sz="2000" dirty="0">
                <a:solidFill>
                  <a:schemeClr val="tx1"/>
                </a:solidFill>
              </a:rPr>
              <a:t>(piemēram, skolēnu kognitīvās darbības aktivizēšana un mācīšanās iedziļinoties).</a:t>
            </a:r>
          </a:p>
          <a:p>
            <a:endParaRPr lang="lv-LV" dirty="0">
              <a:solidFill>
                <a:schemeClr val="tx1"/>
              </a:solidFill>
            </a:endParaRPr>
          </a:p>
        </p:txBody>
      </p:sp>
      <p:pic>
        <p:nvPicPr>
          <p:cNvPr id="8" name="Picture 7" descr="A yellow and black text on a white background&#10;&#10;Description automatically generated">
            <a:extLst>
              <a:ext uri="{FF2B5EF4-FFF2-40B4-BE49-F238E27FC236}">
                <a16:creationId xmlns:a16="http://schemas.microsoft.com/office/drawing/2014/main" id="{C933C78E-1562-FAC2-56F0-0AA32181800D}"/>
              </a:ext>
            </a:extLst>
          </p:cNvPr>
          <p:cNvPicPr>
            <a:picLocks noChangeAspect="1"/>
          </p:cNvPicPr>
          <p:nvPr/>
        </p:nvPicPr>
        <p:blipFill>
          <a:blip r:embed="rId3"/>
          <a:stretch>
            <a:fillRect/>
          </a:stretch>
        </p:blipFill>
        <p:spPr>
          <a:xfrm>
            <a:off x="545053" y="0"/>
            <a:ext cx="4848820" cy="6858000"/>
          </a:xfrm>
          <a:prstGeom prst="rect">
            <a:avLst/>
          </a:prstGeom>
        </p:spPr>
      </p:pic>
      <p:pic>
        <p:nvPicPr>
          <p:cNvPr id="4" name="Picture 3" descr="A blue square with yellow stars and red numbers&#10;&#10;Description automatically generated">
            <a:extLst>
              <a:ext uri="{FF2B5EF4-FFF2-40B4-BE49-F238E27FC236}">
                <a16:creationId xmlns:a16="http://schemas.microsoft.com/office/drawing/2014/main" id="{1626DC44-089E-41CC-B23C-FDF8B3D133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6929" y="6138252"/>
            <a:ext cx="1179309" cy="5093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pic>
        <p:nvPicPr>
          <p:cNvPr id="8" name="Google Shape;416;p38">
            <a:extLst>
              <a:ext uri="{FF2B5EF4-FFF2-40B4-BE49-F238E27FC236}">
                <a16:creationId xmlns:a16="http://schemas.microsoft.com/office/drawing/2014/main" id="{E0239A18-5FE4-5DBF-1F33-E9B32CDD79E7}"/>
              </a:ext>
            </a:extLst>
          </p:cNvPr>
          <p:cNvPicPr preferRelativeResize="0"/>
          <p:nvPr/>
        </p:nvPicPr>
        <p:blipFill rotWithShape="1">
          <a:blip r:embed="rId3">
            <a:alphaModFix/>
          </a:blip>
          <a:srcRect l="23251" r="22474"/>
          <a:stretch/>
        </p:blipFill>
        <p:spPr>
          <a:xfrm>
            <a:off x="105872" y="1658900"/>
            <a:ext cx="2821725" cy="5199100"/>
          </a:xfrm>
          <a:prstGeom prst="rect">
            <a:avLst/>
          </a:prstGeom>
          <a:noFill/>
          <a:ln>
            <a:noFill/>
          </a:ln>
        </p:spPr>
      </p:pic>
      <p:sp>
        <p:nvSpPr>
          <p:cNvPr id="698" name="Google Shape;698;p54"/>
          <p:cNvSpPr txBox="1">
            <a:spLocks noGrp="1"/>
          </p:cNvSpPr>
          <p:nvPr>
            <p:ph type="title"/>
          </p:nvPr>
        </p:nvSpPr>
        <p:spPr>
          <a:xfrm>
            <a:off x="1352940" y="257546"/>
            <a:ext cx="5274524" cy="1142700"/>
          </a:xfrm>
          <a:prstGeom prst="rect">
            <a:avLst/>
          </a:prstGeom>
          <a:noFill/>
          <a:ln>
            <a:noFill/>
          </a:ln>
        </p:spPr>
        <p:txBody>
          <a:bodyPr spcFirstLastPara="1" wrap="square" lIns="0" tIns="45700" rIns="91425" bIns="45700" anchor="ctr" anchorCtr="0">
            <a:noAutofit/>
          </a:bodyPr>
          <a:lstStyle/>
          <a:p>
            <a:pPr>
              <a:buSzPts val="2000"/>
            </a:pPr>
            <a:r>
              <a:rPr lang="en-US" sz="2000" dirty="0"/>
              <a:t>VISPĀRĒJĀ IZGLĪTĪBA, € 320 MILJ*</a:t>
            </a:r>
            <a:endParaRPr dirty="0"/>
          </a:p>
        </p:txBody>
      </p:sp>
      <p:sp>
        <p:nvSpPr>
          <p:cNvPr id="700" name="Google Shape;700;p54"/>
          <p:cNvSpPr txBox="1">
            <a:spLocks noGrp="1"/>
          </p:cNvSpPr>
          <p:nvPr>
            <p:ph type="sldNum" idx="12"/>
          </p:nvPr>
        </p:nvSpPr>
        <p:spPr>
          <a:xfrm>
            <a:off x="1986581" y="6566069"/>
            <a:ext cx="293400" cy="291600"/>
          </a:xfrm>
          <a:prstGeom prst="rect">
            <a:avLst/>
          </a:prstGeom>
          <a:noFill/>
          <a:ln>
            <a:noFill/>
          </a:ln>
        </p:spPr>
        <p:txBody>
          <a:bodyPr spcFirstLastPara="1" wrap="square" lIns="36000" tIns="36000" rIns="36000" bIns="36000" anchor="ctr" anchorCtr="0">
            <a:noAutofit/>
          </a:bodyPr>
          <a:lstStyle/>
          <a:p>
            <a:fld id="{00000000-1234-1234-1234-123412341234}" type="slidenum">
              <a:rPr lang="lv-LV"/>
              <a:pPr/>
              <a:t>3</a:t>
            </a:fld>
            <a:endParaRPr/>
          </a:p>
        </p:txBody>
      </p:sp>
      <p:cxnSp>
        <p:nvCxnSpPr>
          <p:cNvPr id="701" name="Google Shape;701;p54"/>
          <p:cNvCxnSpPr>
            <a:cxnSpLocks/>
          </p:cNvCxnSpPr>
          <p:nvPr/>
        </p:nvCxnSpPr>
        <p:spPr>
          <a:xfrm flipH="1">
            <a:off x="6813755" y="852262"/>
            <a:ext cx="1810292" cy="0"/>
          </a:xfrm>
          <a:prstGeom prst="straightConnector1">
            <a:avLst/>
          </a:prstGeom>
          <a:noFill/>
          <a:ln w="19050" cap="flat" cmpd="sng">
            <a:solidFill>
              <a:srgbClr val="664790"/>
            </a:solidFill>
            <a:prstDash val="solid"/>
            <a:miter lim="800000"/>
            <a:headEnd type="none" w="sm" len="sm"/>
            <a:tailEnd type="none" w="sm" len="sm"/>
          </a:ln>
        </p:spPr>
      </p:cxnSp>
      <p:pic>
        <p:nvPicPr>
          <p:cNvPr id="702" name="Google Shape;702;p54"/>
          <p:cNvPicPr preferRelativeResize="0"/>
          <p:nvPr/>
        </p:nvPicPr>
        <p:blipFill rotWithShape="1">
          <a:blip r:embed="rId4">
            <a:alphaModFix/>
          </a:blip>
          <a:srcRect/>
          <a:stretch/>
        </p:blipFill>
        <p:spPr>
          <a:xfrm>
            <a:off x="9055870" y="315297"/>
            <a:ext cx="964612" cy="964612"/>
          </a:xfrm>
          <a:prstGeom prst="rect">
            <a:avLst/>
          </a:prstGeom>
          <a:noFill/>
          <a:ln>
            <a:noFill/>
          </a:ln>
        </p:spPr>
      </p:pic>
      <p:graphicFrame>
        <p:nvGraphicFramePr>
          <p:cNvPr id="2" name="Diagramma 1">
            <a:extLst>
              <a:ext uri="{FF2B5EF4-FFF2-40B4-BE49-F238E27FC236}">
                <a16:creationId xmlns:a16="http://schemas.microsoft.com/office/drawing/2014/main" id="{94A9102E-F2D4-CAEE-CCFA-723F362476DC}"/>
              </a:ext>
            </a:extLst>
          </p:cNvPr>
          <p:cNvGraphicFramePr>
            <a:graphicFrameLocks/>
          </p:cNvGraphicFramePr>
          <p:nvPr>
            <p:extLst>
              <p:ext uri="{D42A27DB-BD31-4B8C-83A1-F6EECF244321}">
                <p14:modId xmlns:p14="http://schemas.microsoft.com/office/powerpoint/2010/main" val="3543366247"/>
              </p:ext>
            </p:extLst>
          </p:nvPr>
        </p:nvGraphicFramePr>
        <p:xfrm>
          <a:off x="3137923" y="1714855"/>
          <a:ext cx="6126480" cy="5130800"/>
        </p:xfrm>
        <a:graphic>
          <a:graphicData uri="http://schemas.openxmlformats.org/drawingml/2006/chart">
            <c:chart xmlns:c="http://schemas.openxmlformats.org/drawingml/2006/chart" xmlns:r="http://schemas.openxmlformats.org/officeDocument/2006/relationships" r:id="rId5"/>
          </a:graphicData>
        </a:graphic>
      </p:graphicFrame>
      <p:pic>
        <p:nvPicPr>
          <p:cNvPr id="11" name="Google Shape;416;p38">
            <a:extLst>
              <a:ext uri="{FF2B5EF4-FFF2-40B4-BE49-F238E27FC236}">
                <a16:creationId xmlns:a16="http://schemas.microsoft.com/office/drawing/2014/main" id="{4AACB279-BA1B-E4C0-34F2-18E33B408DCD}"/>
              </a:ext>
            </a:extLst>
          </p:cNvPr>
          <p:cNvPicPr preferRelativeResize="0"/>
          <p:nvPr/>
        </p:nvPicPr>
        <p:blipFill rotWithShape="1">
          <a:blip r:embed="rId3">
            <a:alphaModFix/>
          </a:blip>
          <a:srcRect l="23251" r="22474"/>
          <a:stretch/>
        </p:blipFill>
        <p:spPr>
          <a:xfrm>
            <a:off x="9264403" y="1658569"/>
            <a:ext cx="2821725" cy="5199100"/>
          </a:xfrm>
          <a:prstGeom prst="rect">
            <a:avLst/>
          </a:prstGeom>
          <a:pattFill prst="pct5">
            <a:fgClr>
              <a:schemeClr val="lt1"/>
            </a:fgClr>
            <a:bgClr>
              <a:schemeClr val="bg1"/>
            </a:bgClr>
          </a:pattFill>
          <a:ln>
            <a:noFill/>
          </a:ln>
        </p:spPr>
      </p:pic>
      <p:sp>
        <p:nvSpPr>
          <p:cNvPr id="13" name="TextBox 12">
            <a:extLst>
              <a:ext uri="{FF2B5EF4-FFF2-40B4-BE49-F238E27FC236}">
                <a16:creationId xmlns:a16="http://schemas.microsoft.com/office/drawing/2014/main" id="{6A3AD72F-5048-F94E-EE98-CDE4AC91351B}"/>
              </a:ext>
            </a:extLst>
          </p:cNvPr>
          <p:cNvSpPr txBox="1"/>
          <p:nvPr/>
        </p:nvSpPr>
        <p:spPr>
          <a:xfrm>
            <a:off x="9251361" y="1702111"/>
            <a:ext cx="2830451" cy="5098832"/>
          </a:xfrm>
          <a:prstGeom prst="rect">
            <a:avLst/>
          </a:prstGeom>
          <a:solidFill>
            <a:srgbClr val="FFF0C5">
              <a:alpha val="23000"/>
            </a:srgbClr>
          </a:solidFill>
        </p:spPr>
        <p:txBody>
          <a:bodyPr wrap="square" lIns="91440" tIns="45720" rIns="91440" bIns="45720" anchor="t">
            <a:spAutoFit/>
          </a:bodyPr>
          <a:lstStyle/>
          <a:p>
            <a:pPr marL="175895" indent="0">
              <a:spcBef>
                <a:spcPts val="800"/>
              </a:spcBef>
              <a:spcAft>
                <a:spcPts val="1200"/>
              </a:spcAft>
            </a:pPr>
            <a:r>
              <a:rPr lang="en-GB" dirty="0">
                <a:solidFill>
                  <a:srgbClr val="664790"/>
                </a:solidFill>
                <a:latin typeface="Verdana"/>
                <a:ea typeface="Verdana"/>
                <a:sym typeface="Verdana"/>
              </a:rPr>
              <a:t>2025.G. PLĀNOTAIS</a:t>
            </a:r>
            <a:endParaRPr lang="en-GB" dirty="0">
              <a:solidFill>
                <a:srgbClr val="664790"/>
              </a:solidFill>
              <a:latin typeface="Verdana"/>
              <a:ea typeface="Verdana"/>
            </a:endParaRPr>
          </a:p>
          <a:p>
            <a:pPr marL="171450">
              <a:spcBef>
                <a:spcPts val="800"/>
              </a:spcBef>
            </a:pPr>
            <a:r>
              <a:rPr lang="en-GB" dirty="0" err="1">
                <a:solidFill>
                  <a:srgbClr val="664790"/>
                </a:solidFill>
                <a:latin typeface="Verdana"/>
                <a:ea typeface="Verdana"/>
              </a:rPr>
              <a:t>Uzsākta</a:t>
            </a:r>
            <a:r>
              <a:rPr lang="en-GB" dirty="0">
                <a:solidFill>
                  <a:srgbClr val="664790"/>
                </a:solidFill>
                <a:latin typeface="Verdana"/>
                <a:ea typeface="Verdana"/>
              </a:rPr>
              <a:t> </a:t>
            </a:r>
            <a:r>
              <a:rPr lang="en-GB" dirty="0" err="1">
                <a:solidFill>
                  <a:srgbClr val="664790"/>
                </a:solidFill>
                <a:latin typeface="Verdana"/>
                <a:ea typeface="Verdana"/>
              </a:rPr>
              <a:t>sadarbība</a:t>
            </a:r>
            <a:r>
              <a:rPr lang="en-GB" dirty="0">
                <a:solidFill>
                  <a:srgbClr val="664790"/>
                </a:solidFill>
                <a:latin typeface="Verdana"/>
                <a:ea typeface="Verdana"/>
              </a:rPr>
              <a:t> </a:t>
            </a:r>
            <a:r>
              <a:rPr lang="en-GB" dirty="0" err="1">
                <a:solidFill>
                  <a:srgbClr val="664790"/>
                </a:solidFill>
                <a:latin typeface="Verdana"/>
                <a:ea typeface="Verdana"/>
              </a:rPr>
              <a:t>ar</a:t>
            </a:r>
            <a:r>
              <a:rPr lang="en-GB" dirty="0">
                <a:solidFill>
                  <a:srgbClr val="664790"/>
                </a:solidFill>
                <a:latin typeface="Verdana"/>
                <a:ea typeface="Verdana"/>
              </a:rPr>
              <a:t> </a:t>
            </a:r>
            <a:r>
              <a:rPr lang="en-GB" dirty="0" err="1">
                <a:solidFill>
                  <a:srgbClr val="664790"/>
                </a:solidFill>
                <a:latin typeface="Verdana"/>
                <a:ea typeface="Verdana"/>
              </a:rPr>
              <a:t>pašvaldībām</a:t>
            </a:r>
            <a:r>
              <a:rPr lang="en-GB" dirty="0">
                <a:solidFill>
                  <a:srgbClr val="664790"/>
                </a:solidFill>
                <a:latin typeface="Verdana"/>
                <a:ea typeface="Verdana"/>
              </a:rPr>
              <a:t> </a:t>
            </a:r>
            <a:r>
              <a:rPr lang="en-GB" dirty="0" err="1">
                <a:solidFill>
                  <a:srgbClr val="664790"/>
                </a:solidFill>
                <a:latin typeface="Verdana"/>
                <a:ea typeface="Verdana"/>
              </a:rPr>
              <a:t>projektā</a:t>
            </a:r>
            <a:r>
              <a:rPr lang="en-GB" dirty="0">
                <a:solidFill>
                  <a:srgbClr val="664790"/>
                </a:solidFill>
                <a:latin typeface="Verdana"/>
                <a:ea typeface="Verdana"/>
              </a:rPr>
              <a:t> </a:t>
            </a:r>
            <a:r>
              <a:rPr lang="en-GB" b="1" dirty="0" err="1">
                <a:solidFill>
                  <a:srgbClr val="664790"/>
                </a:solidFill>
                <a:latin typeface="Verdana"/>
                <a:ea typeface="Verdana"/>
              </a:rPr>
              <a:t>Skola</a:t>
            </a:r>
            <a:r>
              <a:rPr lang="en-GB" b="1" dirty="0">
                <a:solidFill>
                  <a:srgbClr val="664790"/>
                </a:solidFill>
                <a:latin typeface="Verdana"/>
                <a:ea typeface="Verdana"/>
              </a:rPr>
              <a:t> </a:t>
            </a:r>
            <a:r>
              <a:rPr lang="en-GB" b="1" dirty="0" err="1">
                <a:solidFill>
                  <a:srgbClr val="664790"/>
                </a:solidFill>
                <a:latin typeface="Verdana"/>
                <a:ea typeface="Verdana"/>
              </a:rPr>
              <a:t>kopienā</a:t>
            </a:r>
            <a:r>
              <a:rPr lang="en-GB" dirty="0">
                <a:solidFill>
                  <a:srgbClr val="664790"/>
                </a:solidFill>
                <a:latin typeface="Verdana"/>
                <a:ea typeface="Verdana"/>
              </a:rPr>
              <a:t>, </a:t>
            </a:r>
            <a:r>
              <a:rPr lang="en-GB" dirty="0" err="1">
                <a:solidFill>
                  <a:srgbClr val="664790"/>
                </a:solidFill>
                <a:latin typeface="Verdana"/>
                <a:ea typeface="Verdana"/>
              </a:rPr>
              <a:t>lai</a:t>
            </a:r>
            <a:r>
              <a:rPr lang="en-GB" dirty="0">
                <a:solidFill>
                  <a:srgbClr val="664790"/>
                </a:solidFill>
                <a:latin typeface="Verdana"/>
                <a:ea typeface="Verdana"/>
              </a:rPr>
              <a:t> </a:t>
            </a:r>
            <a:r>
              <a:rPr lang="en-GB" dirty="0" err="1">
                <a:solidFill>
                  <a:srgbClr val="664790"/>
                </a:solidFill>
                <a:latin typeface="Verdana"/>
                <a:ea typeface="Verdana"/>
              </a:rPr>
              <a:t>atbalstītu</a:t>
            </a:r>
            <a:r>
              <a:rPr lang="en-GB" dirty="0">
                <a:solidFill>
                  <a:srgbClr val="664790"/>
                </a:solidFill>
                <a:latin typeface="Verdana"/>
                <a:ea typeface="Verdana"/>
              </a:rPr>
              <a:t> PMP </a:t>
            </a:r>
            <a:r>
              <a:rPr lang="en-GB" dirty="0" err="1">
                <a:solidFill>
                  <a:srgbClr val="664790"/>
                </a:solidFill>
                <a:latin typeface="Verdana"/>
                <a:ea typeface="Verdana"/>
              </a:rPr>
              <a:t>riska</a:t>
            </a:r>
            <a:r>
              <a:rPr lang="en-GB" dirty="0">
                <a:solidFill>
                  <a:srgbClr val="664790"/>
                </a:solidFill>
                <a:latin typeface="Verdana"/>
                <a:ea typeface="Verdana"/>
              </a:rPr>
              <a:t> </a:t>
            </a:r>
            <a:r>
              <a:rPr lang="en-GB" dirty="0" err="1">
                <a:solidFill>
                  <a:srgbClr val="664790"/>
                </a:solidFill>
                <a:latin typeface="Verdana"/>
                <a:ea typeface="Verdana"/>
              </a:rPr>
              <a:t>skolēnus</a:t>
            </a:r>
            <a:endParaRPr lang="en-GB" dirty="0">
              <a:solidFill>
                <a:srgbClr val="664790"/>
              </a:solidFill>
              <a:latin typeface="Verdana"/>
              <a:ea typeface="Verdana"/>
            </a:endParaRPr>
          </a:p>
          <a:p>
            <a:pPr marL="175895" indent="0">
              <a:spcBef>
                <a:spcPts val="800"/>
              </a:spcBef>
              <a:spcAft>
                <a:spcPts val="1200"/>
              </a:spcAft>
            </a:pPr>
            <a:r>
              <a:rPr lang="en-GB" dirty="0" err="1">
                <a:solidFill>
                  <a:srgbClr val="664790"/>
                </a:solidFill>
                <a:latin typeface="Verdana"/>
                <a:ea typeface="Verdana"/>
                <a:sym typeface="Verdana"/>
              </a:rPr>
              <a:t>Pašvaldībās</a:t>
            </a:r>
            <a:r>
              <a:rPr lang="en-GB" dirty="0">
                <a:solidFill>
                  <a:srgbClr val="664790"/>
                </a:solidFill>
                <a:latin typeface="Verdana"/>
                <a:ea typeface="Verdana"/>
              </a:rPr>
              <a:t>, </a:t>
            </a:r>
            <a:r>
              <a:rPr lang="en-GB" dirty="0" err="1">
                <a:solidFill>
                  <a:srgbClr val="664790"/>
                </a:solidFill>
                <a:latin typeface="Verdana"/>
                <a:ea typeface="Verdana"/>
              </a:rPr>
              <a:t>kurās</a:t>
            </a:r>
            <a:r>
              <a:rPr lang="en-GB" dirty="0">
                <a:solidFill>
                  <a:srgbClr val="664790"/>
                </a:solidFill>
                <a:latin typeface="Verdana"/>
                <a:ea typeface="Verdana"/>
              </a:rPr>
              <a:t> </a:t>
            </a:r>
            <a:r>
              <a:rPr lang="en-GB" b="1" dirty="0" err="1">
                <a:solidFill>
                  <a:srgbClr val="664790"/>
                </a:solidFill>
                <a:latin typeface="Verdana"/>
                <a:ea typeface="Verdana"/>
              </a:rPr>
              <a:t>sakārtots</a:t>
            </a:r>
            <a:r>
              <a:rPr lang="en-GB" b="1" dirty="0">
                <a:solidFill>
                  <a:srgbClr val="664790"/>
                </a:solidFill>
                <a:latin typeface="Verdana"/>
                <a:ea typeface="Verdana"/>
              </a:rPr>
              <a:t> </a:t>
            </a:r>
            <a:r>
              <a:rPr lang="en-GB" b="1" dirty="0" err="1">
                <a:solidFill>
                  <a:srgbClr val="664790"/>
                </a:solidFill>
                <a:latin typeface="Verdana"/>
                <a:ea typeface="Verdana"/>
              </a:rPr>
              <a:t>skolu</a:t>
            </a:r>
            <a:r>
              <a:rPr lang="en-GB" b="1" dirty="0">
                <a:solidFill>
                  <a:srgbClr val="664790"/>
                </a:solidFill>
                <a:latin typeface="Verdana"/>
                <a:ea typeface="Verdana"/>
              </a:rPr>
              <a:t> </a:t>
            </a:r>
            <a:r>
              <a:rPr lang="en-GB" b="1" dirty="0" err="1">
                <a:solidFill>
                  <a:srgbClr val="664790"/>
                </a:solidFill>
                <a:latin typeface="Verdana"/>
                <a:ea typeface="Verdana"/>
              </a:rPr>
              <a:t>tīkls</a:t>
            </a:r>
            <a:r>
              <a:rPr lang="en-GB" b="1" dirty="0">
                <a:solidFill>
                  <a:srgbClr val="664790"/>
                </a:solidFill>
                <a:latin typeface="Verdana"/>
                <a:ea typeface="Verdana"/>
              </a:rPr>
              <a:t> </a:t>
            </a:r>
            <a:r>
              <a:rPr lang="en-GB" dirty="0">
                <a:solidFill>
                  <a:srgbClr val="664790"/>
                </a:solidFill>
                <a:latin typeface="Verdana"/>
                <a:ea typeface="Verdana"/>
              </a:rPr>
              <a:t>–</a:t>
            </a:r>
            <a:r>
              <a:rPr lang="en-GB" dirty="0" err="1">
                <a:solidFill>
                  <a:srgbClr val="664790"/>
                </a:solidFill>
                <a:latin typeface="Verdana"/>
                <a:ea typeface="Verdana"/>
              </a:rPr>
              <a:t>skolu</a:t>
            </a:r>
            <a:r>
              <a:rPr lang="en-GB" dirty="0">
                <a:solidFill>
                  <a:srgbClr val="664790"/>
                </a:solidFill>
                <a:latin typeface="Verdana"/>
                <a:ea typeface="Verdana"/>
              </a:rPr>
              <a:t> </a:t>
            </a:r>
            <a:r>
              <a:rPr lang="en-GB" b="1" dirty="0" err="1">
                <a:solidFill>
                  <a:srgbClr val="664790"/>
                </a:solidFill>
                <a:latin typeface="Verdana"/>
                <a:ea typeface="Verdana"/>
              </a:rPr>
              <a:t>infrastruktūras</a:t>
            </a:r>
            <a:r>
              <a:rPr lang="en-GB" b="1" dirty="0">
                <a:solidFill>
                  <a:srgbClr val="664790"/>
                </a:solidFill>
                <a:latin typeface="Verdana"/>
                <a:ea typeface="Verdana"/>
              </a:rPr>
              <a:t> un  </a:t>
            </a:r>
            <a:r>
              <a:rPr lang="en-GB" b="1" dirty="0" err="1">
                <a:solidFill>
                  <a:srgbClr val="664790"/>
                </a:solidFill>
                <a:latin typeface="Verdana"/>
                <a:ea typeface="Verdana"/>
              </a:rPr>
              <a:t>aprīkojuma</a:t>
            </a:r>
            <a:r>
              <a:rPr lang="en-GB" b="1" dirty="0">
                <a:solidFill>
                  <a:srgbClr val="664790"/>
                </a:solidFill>
                <a:latin typeface="Verdana"/>
                <a:ea typeface="Verdana"/>
              </a:rPr>
              <a:t> </a:t>
            </a:r>
            <a:r>
              <a:rPr lang="en-GB" b="1" dirty="0" err="1">
                <a:solidFill>
                  <a:srgbClr val="664790"/>
                </a:solidFill>
                <a:latin typeface="Verdana"/>
                <a:ea typeface="Verdana"/>
              </a:rPr>
              <a:t>attīstība</a:t>
            </a:r>
            <a:endParaRPr lang="en-GB" dirty="0">
              <a:solidFill>
                <a:srgbClr val="664790"/>
              </a:solidFill>
              <a:latin typeface="Verdana"/>
              <a:ea typeface="Verdana"/>
            </a:endParaRPr>
          </a:p>
          <a:p>
            <a:pPr marL="175895" indent="0">
              <a:spcBef>
                <a:spcPts val="800"/>
              </a:spcBef>
              <a:spcAft>
                <a:spcPts val="1200"/>
              </a:spcAft>
            </a:pPr>
            <a:r>
              <a:rPr lang="en-GB" b="1" dirty="0" err="1">
                <a:solidFill>
                  <a:srgbClr val="664790"/>
                </a:solidFill>
                <a:latin typeface="Verdana"/>
                <a:ea typeface="Verdana"/>
              </a:rPr>
              <a:t>Datori</a:t>
            </a:r>
            <a:r>
              <a:rPr lang="en-GB" b="1" dirty="0">
                <a:solidFill>
                  <a:srgbClr val="664790"/>
                </a:solidFill>
                <a:latin typeface="Verdana"/>
                <a:ea typeface="Verdana"/>
              </a:rPr>
              <a:t> </a:t>
            </a:r>
            <a:r>
              <a:rPr lang="en-GB" b="1" dirty="0" err="1">
                <a:solidFill>
                  <a:srgbClr val="664790"/>
                </a:solidFill>
                <a:latin typeface="Verdana"/>
                <a:ea typeface="Verdana"/>
              </a:rPr>
              <a:t>skolotājiem</a:t>
            </a:r>
            <a:r>
              <a:rPr lang="en-GB" b="1" dirty="0">
                <a:solidFill>
                  <a:srgbClr val="664790"/>
                </a:solidFill>
                <a:latin typeface="Verdana"/>
                <a:ea typeface="Verdana"/>
              </a:rPr>
              <a:t> </a:t>
            </a:r>
            <a:r>
              <a:rPr lang="en-GB" dirty="0">
                <a:solidFill>
                  <a:srgbClr val="664790"/>
                </a:solidFill>
                <a:latin typeface="Verdana"/>
                <a:ea typeface="Verdana"/>
              </a:rPr>
              <a:t>un </a:t>
            </a:r>
            <a:r>
              <a:rPr lang="en-GB" dirty="0" err="1">
                <a:solidFill>
                  <a:srgbClr val="664790"/>
                </a:solidFill>
                <a:latin typeface="Verdana"/>
                <a:ea typeface="Verdana"/>
              </a:rPr>
              <a:t>mācību</a:t>
            </a:r>
            <a:r>
              <a:rPr lang="en-GB" dirty="0">
                <a:solidFill>
                  <a:srgbClr val="664790"/>
                </a:solidFill>
                <a:latin typeface="Verdana"/>
                <a:ea typeface="Verdana"/>
              </a:rPr>
              <a:t> </a:t>
            </a:r>
            <a:r>
              <a:rPr lang="en-GB" dirty="0" err="1">
                <a:solidFill>
                  <a:srgbClr val="664790"/>
                </a:solidFill>
                <a:latin typeface="Verdana"/>
                <a:ea typeface="Verdana"/>
              </a:rPr>
              <a:t>aprīkojums</a:t>
            </a:r>
            <a:r>
              <a:rPr lang="en-GB" dirty="0">
                <a:solidFill>
                  <a:srgbClr val="664790"/>
                </a:solidFill>
                <a:latin typeface="Verdana"/>
                <a:ea typeface="Verdana"/>
              </a:rPr>
              <a:t> </a:t>
            </a:r>
            <a:r>
              <a:rPr lang="en-GB" dirty="0" err="1">
                <a:solidFill>
                  <a:srgbClr val="664790"/>
                </a:solidFill>
                <a:latin typeface="Verdana"/>
                <a:ea typeface="Verdana"/>
              </a:rPr>
              <a:t>pirmsskolās</a:t>
            </a:r>
            <a:endParaRPr lang="en-GB" dirty="0">
              <a:solidFill>
                <a:srgbClr val="664790"/>
              </a:solidFill>
              <a:latin typeface="Verdana"/>
              <a:ea typeface="Verdana"/>
            </a:endParaRPr>
          </a:p>
          <a:p>
            <a:pPr marL="175895">
              <a:spcBef>
                <a:spcPts val="800"/>
              </a:spcBef>
              <a:spcAft>
                <a:spcPts val="1200"/>
              </a:spcAft>
            </a:pPr>
            <a:r>
              <a:rPr lang="en-GB" b="1" dirty="0">
                <a:solidFill>
                  <a:srgbClr val="664790"/>
                </a:solidFill>
                <a:latin typeface="Verdana"/>
                <a:ea typeface="Verdana"/>
              </a:rPr>
              <a:t>STEM un </a:t>
            </a:r>
            <a:r>
              <a:rPr lang="en-GB" b="1" dirty="0" err="1">
                <a:solidFill>
                  <a:srgbClr val="664790"/>
                </a:solidFill>
                <a:latin typeface="Verdana"/>
                <a:ea typeface="Verdana"/>
              </a:rPr>
              <a:t>pilsoniskās</a:t>
            </a:r>
            <a:r>
              <a:rPr lang="en-GB" b="1" dirty="0">
                <a:solidFill>
                  <a:srgbClr val="664790"/>
                </a:solidFill>
                <a:latin typeface="Verdana"/>
                <a:ea typeface="Verdana"/>
              </a:rPr>
              <a:t> </a:t>
            </a:r>
            <a:r>
              <a:rPr lang="en-GB" b="1" dirty="0" err="1">
                <a:solidFill>
                  <a:srgbClr val="664790"/>
                </a:solidFill>
                <a:latin typeface="Verdana"/>
                <a:ea typeface="Verdana"/>
              </a:rPr>
              <a:t>līdzdalības</a:t>
            </a:r>
            <a:r>
              <a:rPr lang="en-GB" dirty="0">
                <a:solidFill>
                  <a:srgbClr val="664790"/>
                </a:solidFill>
                <a:latin typeface="Verdana"/>
                <a:ea typeface="Verdana"/>
              </a:rPr>
              <a:t> </a:t>
            </a:r>
            <a:r>
              <a:rPr lang="en-GB" dirty="0" err="1">
                <a:solidFill>
                  <a:srgbClr val="664790"/>
                </a:solidFill>
                <a:latin typeface="Verdana"/>
                <a:ea typeface="Verdana"/>
              </a:rPr>
              <a:t>pieredze</a:t>
            </a:r>
            <a:r>
              <a:rPr lang="en-GB" dirty="0">
                <a:solidFill>
                  <a:srgbClr val="664790"/>
                </a:solidFill>
                <a:latin typeface="Verdana"/>
                <a:ea typeface="Verdana"/>
              </a:rPr>
              <a:t> </a:t>
            </a:r>
            <a:r>
              <a:rPr lang="en-GB" dirty="0" err="1">
                <a:solidFill>
                  <a:srgbClr val="664790"/>
                </a:solidFill>
                <a:latin typeface="Verdana"/>
                <a:ea typeface="Verdana"/>
              </a:rPr>
              <a:t>skolās</a:t>
            </a:r>
          </a:p>
          <a:p>
            <a:pPr marL="175895">
              <a:spcBef>
                <a:spcPts val="800"/>
              </a:spcBef>
              <a:spcAft>
                <a:spcPts val="1200"/>
              </a:spcAft>
            </a:pPr>
            <a:r>
              <a:rPr lang="en-GB" dirty="0" err="1">
                <a:solidFill>
                  <a:srgbClr val="664790"/>
                </a:solidFill>
                <a:latin typeface="Verdana"/>
                <a:ea typeface="Verdana"/>
              </a:rPr>
              <a:t>Izstrādāt</a:t>
            </a:r>
            <a:r>
              <a:rPr lang="en-GB" dirty="0">
                <a:solidFill>
                  <a:srgbClr val="664790"/>
                </a:solidFill>
                <a:latin typeface="Verdana"/>
                <a:ea typeface="Verdana"/>
              </a:rPr>
              <a:t> </a:t>
            </a:r>
            <a:r>
              <a:rPr lang="en-GB" dirty="0" err="1">
                <a:solidFill>
                  <a:srgbClr val="664790"/>
                </a:solidFill>
                <a:latin typeface="Verdana"/>
                <a:ea typeface="Verdana"/>
              </a:rPr>
              <a:t>monitoringa</a:t>
            </a:r>
            <a:r>
              <a:rPr lang="en-GB" dirty="0">
                <a:solidFill>
                  <a:srgbClr val="664790"/>
                </a:solidFill>
                <a:latin typeface="Verdana"/>
                <a:ea typeface="Verdana"/>
              </a:rPr>
              <a:t> </a:t>
            </a:r>
            <a:r>
              <a:rPr lang="en-GB" dirty="0" err="1">
                <a:solidFill>
                  <a:srgbClr val="664790"/>
                </a:solidFill>
                <a:latin typeface="Verdana"/>
                <a:ea typeface="Verdana"/>
              </a:rPr>
              <a:t>darbus</a:t>
            </a:r>
            <a:r>
              <a:rPr lang="en-GB" dirty="0">
                <a:solidFill>
                  <a:srgbClr val="664790"/>
                </a:solidFill>
                <a:latin typeface="Verdana"/>
                <a:ea typeface="Verdana"/>
              </a:rPr>
              <a:t> </a:t>
            </a:r>
            <a:r>
              <a:rPr lang="en-GB" dirty="0" err="1">
                <a:solidFill>
                  <a:srgbClr val="664790"/>
                </a:solidFill>
                <a:latin typeface="Verdana"/>
                <a:ea typeface="Verdana"/>
              </a:rPr>
              <a:t>skolēniem</a:t>
            </a:r>
            <a:endParaRPr lang="en-GB" dirty="0">
              <a:solidFill>
                <a:srgbClr val="664790"/>
              </a:solidFill>
              <a:latin typeface="Verdana"/>
              <a:ea typeface="Verdana"/>
            </a:endParaRPr>
          </a:p>
        </p:txBody>
      </p:sp>
      <p:sp>
        <p:nvSpPr>
          <p:cNvPr id="14" name="TextBox 6">
            <a:extLst>
              <a:ext uri="{FF2B5EF4-FFF2-40B4-BE49-F238E27FC236}">
                <a16:creationId xmlns:a16="http://schemas.microsoft.com/office/drawing/2014/main" id="{DC4897D0-7A2E-E621-DDCC-2ECCC9A71AC2}"/>
              </a:ext>
            </a:extLst>
          </p:cNvPr>
          <p:cNvSpPr txBox="1"/>
          <p:nvPr/>
        </p:nvSpPr>
        <p:spPr>
          <a:xfrm>
            <a:off x="5652617" y="6596453"/>
            <a:ext cx="3897746"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a:solidFill>
                  <a:srgbClr val="664790"/>
                </a:solidFill>
                <a:latin typeface="Verdana"/>
                <a:ea typeface="Verdana"/>
                <a:sym typeface="Verdana"/>
              </a:rPr>
              <a:t>* ES </a:t>
            </a:r>
            <a:r>
              <a:rPr lang="en-US" sz="900" err="1">
                <a:solidFill>
                  <a:srgbClr val="664790"/>
                </a:solidFill>
                <a:latin typeface="Verdana"/>
                <a:ea typeface="Verdana"/>
                <a:sym typeface="Verdana"/>
              </a:rPr>
              <a:t>struktūrfondi</a:t>
            </a:r>
            <a:r>
              <a:rPr lang="en-US" sz="900">
                <a:solidFill>
                  <a:srgbClr val="664790"/>
                </a:solidFill>
                <a:latin typeface="Verdana"/>
                <a:ea typeface="Verdana"/>
                <a:sym typeface="Verdana"/>
              </a:rPr>
              <a:t>, </a:t>
            </a:r>
            <a:r>
              <a:rPr lang="en-US" sz="900" err="1">
                <a:solidFill>
                  <a:srgbClr val="664790"/>
                </a:solidFill>
                <a:latin typeface="Verdana"/>
                <a:ea typeface="Verdana"/>
                <a:sym typeface="Verdana"/>
              </a:rPr>
              <a:t>Atveseļošanas</a:t>
            </a:r>
            <a:r>
              <a:rPr lang="en-US" sz="900">
                <a:solidFill>
                  <a:srgbClr val="664790"/>
                </a:solidFill>
                <a:latin typeface="Verdana"/>
                <a:ea typeface="Verdana"/>
                <a:sym typeface="Verdana"/>
              </a:rPr>
              <a:t> fonds </a:t>
            </a:r>
            <a:r>
              <a:rPr lang="en-US" sz="900" err="1">
                <a:solidFill>
                  <a:srgbClr val="664790"/>
                </a:solidFill>
                <a:latin typeface="Verdana"/>
                <a:ea typeface="Verdana"/>
                <a:sym typeface="Verdana"/>
              </a:rPr>
              <a:t>līdz</a:t>
            </a:r>
            <a:r>
              <a:rPr lang="en-US" sz="900">
                <a:solidFill>
                  <a:srgbClr val="664790"/>
                </a:solidFill>
                <a:latin typeface="Verdana"/>
                <a:ea typeface="Verdana"/>
                <a:sym typeface="Verdana"/>
              </a:rPr>
              <a:t> 2029.gadam</a:t>
            </a:r>
            <a:endParaRPr lang="en-GB" sz="900">
              <a:solidFill>
                <a:srgbClr val="664790"/>
              </a:solidFill>
              <a:latin typeface="Verdana"/>
              <a:ea typeface="Verdana"/>
              <a:sym typeface="Verdana"/>
            </a:endParaRPr>
          </a:p>
        </p:txBody>
      </p:sp>
      <p:sp>
        <p:nvSpPr>
          <p:cNvPr id="10" name="TextBox 9">
            <a:extLst>
              <a:ext uri="{FF2B5EF4-FFF2-40B4-BE49-F238E27FC236}">
                <a16:creationId xmlns:a16="http://schemas.microsoft.com/office/drawing/2014/main" id="{B4ED969E-83AC-A462-34BF-7ABAA165E319}"/>
              </a:ext>
            </a:extLst>
          </p:cNvPr>
          <p:cNvSpPr txBox="1"/>
          <p:nvPr/>
        </p:nvSpPr>
        <p:spPr>
          <a:xfrm>
            <a:off x="105873" y="1706796"/>
            <a:ext cx="2829211" cy="5262979"/>
          </a:xfrm>
          <a:prstGeom prst="rect">
            <a:avLst/>
          </a:prstGeom>
          <a:solidFill>
            <a:srgbClr val="FFF0C5">
              <a:alpha val="23000"/>
            </a:srgbClr>
          </a:solidFill>
        </p:spPr>
        <p:txBody>
          <a:bodyPr wrap="square" lIns="91440" tIns="45720" rIns="91440" bIns="45720" anchor="t">
            <a:spAutoFit/>
          </a:bodyPr>
          <a:lstStyle/>
          <a:p>
            <a:pPr marL="0" indent="0">
              <a:spcAft>
                <a:spcPts val="1200"/>
              </a:spcAft>
            </a:pPr>
            <a:endParaRPr lang="en-GB" b="1" dirty="0">
              <a:solidFill>
                <a:srgbClr val="664790"/>
              </a:solidFill>
              <a:latin typeface="Verdana"/>
              <a:ea typeface="Verdana"/>
              <a:sym typeface="Verdana"/>
            </a:endParaRPr>
          </a:p>
          <a:p>
            <a:pPr marL="0" indent="0">
              <a:spcAft>
                <a:spcPts val="1200"/>
              </a:spcAft>
            </a:pPr>
            <a:r>
              <a:rPr lang="en-GB" dirty="0">
                <a:solidFill>
                  <a:srgbClr val="664790"/>
                </a:solidFill>
                <a:latin typeface="Verdana"/>
                <a:ea typeface="Verdana"/>
                <a:sym typeface="Verdana"/>
              </a:rPr>
              <a:t>PAVEIKTS</a:t>
            </a:r>
            <a:endParaRPr lang="en-GB" dirty="0">
              <a:solidFill>
                <a:srgbClr val="664790"/>
              </a:solidFill>
              <a:latin typeface="Verdana"/>
              <a:ea typeface="Verdana"/>
            </a:endParaRPr>
          </a:p>
          <a:p>
            <a:pPr marL="0" indent="0">
              <a:spcAft>
                <a:spcPts val="1200"/>
              </a:spcAft>
            </a:pPr>
            <a:r>
              <a:rPr lang="en-GB" b="1" dirty="0" err="1">
                <a:solidFill>
                  <a:srgbClr val="664790"/>
                </a:solidFill>
                <a:latin typeface="Verdana"/>
                <a:ea typeface="Verdana"/>
                <a:sym typeface="Verdana"/>
              </a:rPr>
              <a:t>Izglītības</a:t>
            </a:r>
            <a:r>
              <a:rPr lang="en-GB" b="1" dirty="0">
                <a:solidFill>
                  <a:srgbClr val="664790"/>
                </a:solidFill>
                <a:latin typeface="Verdana"/>
                <a:ea typeface="Verdana"/>
              </a:rPr>
              <a:t> </a:t>
            </a:r>
            <a:r>
              <a:rPr lang="en-GB" b="1" dirty="0" err="1">
                <a:solidFill>
                  <a:srgbClr val="664790"/>
                </a:solidFill>
                <a:latin typeface="Verdana"/>
                <a:ea typeface="Verdana"/>
              </a:rPr>
              <a:t>infrastruktūras</a:t>
            </a:r>
            <a:r>
              <a:rPr lang="en-GB" b="1" dirty="0">
                <a:solidFill>
                  <a:srgbClr val="664790"/>
                </a:solidFill>
                <a:latin typeface="Verdana"/>
                <a:ea typeface="Verdana"/>
              </a:rPr>
              <a:t> </a:t>
            </a:r>
            <a:r>
              <a:rPr lang="en-GB" dirty="0" err="1">
                <a:solidFill>
                  <a:srgbClr val="664790"/>
                </a:solidFill>
                <a:latin typeface="Verdana"/>
                <a:ea typeface="Verdana"/>
              </a:rPr>
              <a:t>attīstības</a:t>
            </a:r>
            <a:r>
              <a:rPr lang="en-GB" dirty="0">
                <a:solidFill>
                  <a:srgbClr val="664790"/>
                </a:solidFill>
                <a:latin typeface="Verdana"/>
                <a:ea typeface="Verdana"/>
              </a:rPr>
              <a:t> un </a:t>
            </a:r>
            <a:r>
              <a:rPr lang="en-GB" dirty="0" err="1">
                <a:solidFill>
                  <a:srgbClr val="664790"/>
                </a:solidFill>
                <a:latin typeface="Verdana"/>
                <a:ea typeface="Verdana"/>
              </a:rPr>
              <a:t>aprīkojuma</a:t>
            </a:r>
            <a:r>
              <a:rPr lang="en-GB" dirty="0">
                <a:solidFill>
                  <a:srgbClr val="664790"/>
                </a:solidFill>
                <a:latin typeface="Verdana"/>
                <a:ea typeface="Verdana"/>
              </a:rPr>
              <a:t> (</a:t>
            </a:r>
            <a:r>
              <a:rPr lang="en-GB" dirty="0" err="1">
                <a:solidFill>
                  <a:srgbClr val="664790"/>
                </a:solidFill>
                <a:latin typeface="Verdana"/>
                <a:ea typeface="Verdana"/>
              </a:rPr>
              <a:t>datori</a:t>
            </a:r>
            <a:r>
              <a:rPr lang="en-GB" dirty="0">
                <a:solidFill>
                  <a:srgbClr val="664790"/>
                </a:solidFill>
                <a:latin typeface="Verdana"/>
                <a:ea typeface="Verdana"/>
              </a:rPr>
              <a:t>) </a:t>
            </a:r>
            <a:r>
              <a:rPr lang="en-GB" dirty="0" err="1">
                <a:solidFill>
                  <a:srgbClr val="664790"/>
                </a:solidFill>
                <a:latin typeface="Verdana"/>
                <a:ea typeface="Verdana"/>
              </a:rPr>
              <a:t>projekti</a:t>
            </a:r>
            <a:endParaRPr lang="en-GB" dirty="0">
              <a:solidFill>
                <a:srgbClr val="664790"/>
              </a:solidFill>
              <a:latin typeface="Verdana"/>
              <a:ea typeface="Verdana"/>
            </a:endParaRPr>
          </a:p>
          <a:p>
            <a:pPr marL="0" indent="0">
              <a:spcAft>
                <a:spcPts val="1200"/>
              </a:spcAft>
            </a:pPr>
            <a:r>
              <a:rPr lang="en-GB" dirty="0" err="1">
                <a:solidFill>
                  <a:srgbClr val="664790"/>
                </a:solidFill>
                <a:latin typeface="Verdana"/>
                <a:ea typeface="Verdana"/>
              </a:rPr>
              <a:t>Izstrādāti</a:t>
            </a:r>
            <a:r>
              <a:rPr lang="en-GB" dirty="0">
                <a:solidFill>
                  <a:srgbClr val="664790"/>
                </a:solidFill>
                <a:latin typeface="Verdana"/>
                <a:ea typeface="Verdana"/>
              </a:rPr>
              <a:t> </a:t>
            </a:r>
            <a:r>
              <a:rPr lang="en-GB" b="1" dirty="0" err="1">
                <a:solidFill>
                  <a:srgbClr val="664790"/>
                </a:solidFill>
                <a:latin typeface="Verdana"/>
                <a:ea typeface="Verdana"/>
              </a:rPr>
              <a:t>programmu</a:t>
            </a:r>
            <a:r>
              <a:rPr lang="en-GB" b="1" dirty="0">
                <a:solidFill>
                  <a:srgbClr val="664790"/>
                </a:solidFill>
                <a:latin typeface="Verdana"/>
                <a:ea typeface="Verdana"/>
              </a:rPr>
              <a:t> </a:t>
            </a:r>
            <a:r>
              <a:rPr lang="en-GB" b="1" dirty="0" err="1">
                <a:solidFill>
                  <a:srgbClr val="664790"/>
                </a:solidFill>
                <a:latin typeface="Verdana"/>
                <a:ea typeface="Verdana"/>
              </a:rPr>
              <a:t>paraugi</a:t>
            </a:r>
            <a:r>
              <a:rPr lang="en-GB" b="1" dirty="0">
                <a:solidFill>
                  <a:srgbClr val="664790"/>
                </a:solidFill>
                <a:latin typeface="Verdana"/>
                <a:ea typeface="Verdana"/>
              </a:rPr>
              <a:t> </a:t>
            </a:r>
            <a:r>
              <a:rPr lang="en-GB" b="1" dirty="0" err="1">
                <a:solidFill>
                  <a:srgbClr val="664790"/>
                </a:solidFill>
                <a:latin typeface="Verdana"/>
                <a:ea typeface="Verdana"/>
              </a:rPr>
              <a:t>vēsturē</a:t>
            </a:r>
            <a:r>
              <a:rPr lang="en-GB" b="1" dirty="0">
                <a:solidFill>
                  <a:srgbClr val="664790"/>
                </a:solidFill>
                <a:latin typeface="Verdana"/>
                <a:ea typeface="Verdana"/>
              </a:rPr>
              <a:t> un </a:t>
            </a:r>
            <a:r>
              <a:rPr lang="en-GB" b="1" dirty="0" err="1">
                <a:solidFill>
                  <a:srgbClr val="664790"/>
                </a:solidFill>
                <a:latin typeface="Verdana"/>
                <a:ea typeface="Verdana"/>
              </a:rPr>
              <a:t>sociālajās</a:t>
            </a:r>
            <a:r>
              <a:rPr lang="en-GB" b="1" dirty="0">
                <a:solidFill>
                  <a:srgbClr val="664790"/>
                </a:solidFill>
                <a:latin typeface="Verdana"/>
                <a:ea typeface="Verdana"/>
              </a:rPr>
              <a:t> </a:t>
            </a:r>
            <a:r>
              <a:rPr lang="en-GB" b="1" dirty="0" err="1">
                <a:solidFill>
                  <a:srgbClr val="664790"/>
                </a:solidFill>
                <a:latin typeface="Verdana"/>
                <a:ea typeface="Verdana"/>
              </a:rPr>
              <a:t>zinībās</a:t>
            </a:r>
            <a:r>
              <a:rPr lang="en-GB" b="1" dirty="0">
                <a:solidFill>
                  <a:srgbClr val="664790"/>
                </a:solidFill>
                <a:latin typeface="Verdana"/>
                <a:ea typeface="Verdana"/>
              </a:rPr>
              <a:t> </a:t>
            </a:r>
            <a:r>
              <a:rPr lang="en-GB" dirty="0">
                <a:solidFill>
                  <a:srgbClr val="664790"/>
                </a:solidFill>
                <a:latin typeface="Verdana"/>
                <a:ea typeface="Verdana"/>
              </a:rPr>
              <a:t>un </a:t>
            </a:r>
            <a:r>
              <a:rPr lang="en-GB" dirty="0" err="1">
                <a:solidFill>
                  <a:srgbClr val="664790"/>
                </a:solidFill>
                <a:latin typeface="Verdana"/>
                <a:ea typeface="Verdana"/>
              </a:rPr>
              <a:t>uzsākta</a:t>
            </a:r>
            <a:r>
              <a:rPr lang="en-GB" dirty="0">
                <a:solidFill>
                  <a:srgbClr val="664790"/>
                </a:solidFill>
                <a:latin typeface="Verdana"/>
                <a:ea typeface="Verdana"/>
              </a:rPr>
              <a:t> </a:t>
            </a:r>
            <a:r>
              <a:rPr lang="en-GB" dirty="0" err="1">
                <a:solidFill>
                  <a:srgbClr val="664790"/>
                </a:solidFill>
                <a:latin typeface="Verdana"/>
                <a:ea typeface="Verdana"/>
              </a:rPr>
              <a:t>pašvaldību</a:t>
            </a:r>
            <a:r>
              <a:rPr lang="en-GB" dirty="0">
                <a:solidFill>
                  <a:srgbClr val="664790"/>
                </a:solidFill>
                <a:latin typeface="Verdana"/>
                <a:ea typeface="Verdana"/>
              </a:rPr>
              <a:t> </a:t>
            </a:r>
            <a:r>
              <a:rPr lang="en-GB" b="1" dirty="0" err="1">
                <a:solidFill>
                  <a:srgbClr val="664790"/>
                </a:solidFill>
                <a:latin typeface="Verdana"/>
                <a:ea typeface="Verdana"/>
              </a:rPr>
              <a:t>metodiķu</a:t>
            </a:r>
            <a:r>
              <a:rPr lang="en-GB" b="1" dirty="0">
                <a:solidFill>
                  <a:srgbClr val="664790"/>
                </a:solidFill>
                <a:latin typeface="Verdana"/>
                <a:ea typeface="Verdana"/>
              </a:rPr>
              <a:t> </a:t>
            </a:r>
            <a:r>
              <a:rPr lang="en-GB" b="1" dirty="0" err="1">
                <a:solidFill>
                  <a:srgbClr val="664790"/>
                </a:solidFill>
                <a:latin typeface="Verdana"/>
                <a:ea typeface="Verdana"/>
              </a:rPr>
              <a:t>tīkla</a:t>
            </a:r>
            <a:r>
              <a:rPr lang="en-GB" b="1" dirty="0">
                <a:solidFill>
                  <a:srgbClr val="664790"/>
                </a:solidFill>
                <a:latin typeface="Verdana"/>
                <a:ea typeface="Verdana"/>
              </a:rPr>
              <a:t> </a:t>
            </a:r>
            <a:r>
              <a:rPr lang="en-GB" dirty="0" err="1">
                <a:solidFill>
                  <a:srgbClr val="664790"/>
                </a:solidFill>
                <a:latin typeface="Verdana"/>
                <a:ea typeface="Verdana"/>
              </a:rPr>
              <a:t>izveide</a:t>
            </a:r>
            <a:endParaRPr lang="en-GB" dirty="0">
              <a:solidFill>
                <a:srgbClr val="664790"/>
              </a:solidFill>
              <a:latin typeface="Verdana"/>
              <a:ea typeface="Verdana"/>
            </a:endParaRPr>
          </a:p>
          <a:p>
            <a:pPr marL="0" indent="0">
              <a:spcAft>
                <a:spcPts val="1200"/>
              </a:spcAft>
            </a:pPr>
            <a:r>
              <a:rPr lang="en-GB" dirty="0" err="1">
                <a:solidFill>
                  <a:srgbClr val="664790"/>
                </a:solidFill>
                <a:latin typeface="Verdana"/>
                <a:ea typeface="Verdana"/>
              </a:rPr>
              <a:t>Uzsākti</a:t>
            </a:r>
            <a:r>
              <a:rPr lang="en-GB" dirty="0">
                <a:solidFill>
                  <a:srgbClr val="664790"/>
                </a:solidFill>
                <a:latin typeface="Verdana"/>
                <a:ea typeface="Verdana"/>
              </a:rPr>
              <a:t> </a:t>
            </a:r>
            <a:r>
              <a:rPr lang="en-GB" dirty="0" err="1">
                <a:solidFill>
                  <a:srgbClr val="664790"/>
                </a:solidFill>
                <a:latin typeface="Verdana"/>
                <a:ea typeface="Verdana"/>
              </a:rPr>
              <a:t>atbalsta</a:t>
            </a:r>
            <a:r>
              <a:rPr lang="en-GB" dirty="0">
                <a:solidFill>
                  <a:srgbClr val="664790"/>
                </a:solidFill>
                <a:latin typeface="Verdana"/>
                <a:ea typeface="Verdana"/>
              </a:rPr>
              <a:t> </a:t>
            </a:r>
            <a:r>
              <a:rPr lang="en-GB" dirty="0" err="1">
                <a:solidFill>
                  <a:srgbClr val="664790"/>
                </a:solidFill>
                <a:latin typeface="Verdana"/>
                <a:ea typeface="Verdana"/>
              </a:rPr>
              <a:t>pasākumi</a:t>
            </a:r>
            <a:r>
              <a:rPr lang="en-GB" dirty="0">
                <a:solidFill>
                  <a:srgbClr val="664790"/>
                </a:solidFill>
                <a:latin typeface="Verdana"/>
                <a:ea typeface="Verdana"/>
              </a:rPr>
              <a:t> </a:t>
            </a:r>
            <a:r>
              <a:rPr lang="en-GB" b="1" dirty="0">
                <a:solidFill>
                  <a:srgbClr val="664790"/>
                </a:solidFill>
                <a:latin typeface="Verdana"/>
                <a:ea typeface="Verdana"/>
              </a:rPr>
              <a:t>NEET </a:t>
            </a:r>
            <a:r>
              <a:rPr lang="en-GB" b="1" dirty="0" err="1">
                <a:solidFill>
                  <a:srgbClr val="664790"/>
                </a:solidFill>
                <a:latin typeface="Verdana"/>
                <a:ea typeface="Verdana"/>
              </a:rPr>
              <a:t>jauniešiem</a:t>
            </a:r>
            <a:endParaRPr lang="en-GB" b="1" dirty="0">
              <a:solidFill>
                <a:srgbClr val="664790"/>
              </a:solidFill>
              <a:latin typeface="Verdana"/>
              <a:ea typeface="Verdana"/>
            </a:endParaRPr>
          </a:p>
          <a:p>
            <a:pPr>
              <a:spcAft>
                <a:spcPts val="1200"/>
              </a:spcAft>
            </a:pPr>
            <a:r>
              <a:rPr lang="en-GB" b="1" dirty="0" err="1">
                <a:solidFill>
                  <a:srgbClr val="664790"/>
                </a:solidFill>
                <a:latin typeface="Verdana"/>
                <a:ea typeface="Verdana"/>
              </a:rPr>
              <a:t>Dalība</a:t>
            </a:r>
            <a:r>
              <a:rPr lang="en-GB" b="1" dirty="0">
                <a:solidFill>
                  <a:srgbClr val="664790"/>
                </a:solidFill>
                <a:latin typeface="Verdana"/>
                <a:ea typeface="Verdana"/>
              </a:rPr>
              <a:t> </a:t>
            </a:r>
            <a:r>
              <a:rPr lang="en-GB" dirty="0" err="1">
                <a:solidFill>
                  <a:srgbClr val="664790"/>
                </a:solidFill>
                <a:latin typeface="Verdana"/>
                <a:ea typeface="Verdana"/>
              </a:rPr>
              <a:t>starptautiskos</a:t>
            </a:r>
            <a:r>
              <a:rPr lang="en-GB" dirty="0">
                <a:solidFill>
                  <a:srgbClr val="664790"/>
                </a:solidFill>
                <a:latin typeface="Verdana"/>
                <a:ea typeface="Verdana"/>
              </a:rPr>
              <a:t> </a:t>
            </a:r>
            <a:r>
              <a:rPr lang="en-GB" dirty="0" err="1">
                <a:solidFill>
                  <a:srgbClr val="664790"/>
                </a:solidFill>
                <a:latin typeface="Verdana"/>
                <a:ea typeface="Verdana"/>
              </a:rPr>
              <a:t>salīdzinošos</a:t>
            </a:r>
            <a:r>
              <a:rPr lang="en-GB" dirty="0">
                <a:solidFill>
                  <a:srgbClr val="664790"/>
                </a:solidFill>
                <a:latin typeface="Verdana"/>
                <a:ea typeface="Verdana"/>
              </a:rPr>
              <a:t> </a:t>
            </a:r>
            <a:r>
              <a:rPr lang="en-GB" dirty="0" err="1">
                <a:solidFill>
                  <a:srgbClr val="664790"/>
                </a:solidFill>
                <a:latin typeface="Verdana"/>
                <a:ea typeface="Verdana"/>
              </a:rPr>
              <a:t>izglītības</a:t>
            </a:r>
            <a:r>
              <a:rPr lang="en-GB" b="1" dirty="0">
                <a:solidFill>
                  <a:srgbClr val="664790"/>
                </a:solidFill>
                <a:latin typeface="Verdana"/>
                <a:ea typeface="Verdana"/>
              </a:rPr>
              <a:t> </a:t>
            </a:r>
            <a:r>
              <a:rPr lang="en-GB" b="1" dirty="0" err="1">
                <a:solidFill>
                  <a:srgbClr val="664790"/>
                </a:solidFill>
                <a:latin typeface="Verdana"/>
                <a:ea typeface="Verdana"/>
              </a:rPr>
              <a:t>pētījumos</a:t>
            </a:r>
            <a:endParaRPr lang="en-GB" b="1" dirty="0">
              <a:solidFill>
                <a:srgbClr val="664790"/>
              </a:solidFill>
              <a:latin typeface="Verdana"/>
              <a:ea typeface="Verdana"/>
            </a:endParaRPr>
          </a:p>
          <a:p>
            <a:pPr>
              <a:spcAft>
                <a:spcPts val="1200"/>
              </a:spcAft>
            </a:pPr>
            <a:r>
              <a:rPr lang="en-GB" dirty="0" err="1">
                <a:solidFill>
                  <a:srgbClr val="664790"/>
                </a:solidFill>
                <a:latin typeface="Verdana"/>
                <a:ea typeface="Verdana"/>
              </a:rPr>
              <a:t>Turpināti</a:t>
            </a:r>
            <a:r>
              <a:rPr lang="en-GB" dirty="0">
                <a:solidFill>
                  <a:srgbClr val="664790"/>
                </a:solidFill>
                <a:latin typeface="Verdana"/>
                <a:ea typeface="Verdana"/>
              </a:rPr>
              <a:t> </a:t>
            </a:r>
            <a:r>
              <a:rPr lang="en-GB" dirty="0" err="1">
                <a:solidFill>
                  <a:srgbClr val="664790"/>
                </a:solidFill>
                <a:latin typeface="Verdana"/>
                <a:ea typeface="Verdana"/>
              </a:rPr>
              <a:t>pasākumi</a:t>
            </a:r>
            <a:r>
              <a:rPr lang="en-GB" dirty="0">
                <a:solidFill>
                  <a:srgbClr val="664790"/>
                </a:solidFill>
                <a:latin typeface="Verdana"/>
                <a:ea typeface="Verdana"/>
              </a:rPr>
              <a:t> </a:t>
            </a:r>
            <a:r>
              <a:rPr lang="en-GB" dirty="0" err="1">
                <a:solidFill>
                  <a:srgbClr val="664790"/>
                </a:solidFill>
                <a:latin typeface="Verdana"/>
                <a:ea typeface="Verdana"/>
              </a:rPr>
              <a:t>izglītojamo</a:t>
            </a:r>
            <a:r>
              <a:rPr lang="en-GB" dirty="0">
                <a:solidFill>
                  <a:srgbClr val="664790"/>
                </a:solidFill>
                <a:latin typeface="Verdana"/>
                <a:ea typeface="Verdana"/>
              </a:rPr>
              <a:t> </a:t>
            </a:r>
            <a:r>
              <a:rPr lang="en-GB" dirty="0" err="1">
                <a:solidFill>
                  <a:srgbClr val="664790"/>
                </a:solidFill>
                <a:latin typeface="Verdana"/>
                <a:ea typeface="Verdana"/>
              </a:rPr>
              <a:t>izcilības</a:t>
            </a:r>
            <a:r>
              <a:rPr lang="en-GB" dirty="0">
                <a:solidFill>
                  <a:srgbClr val="664790"/>
                </a:solidFill>
                <a:latin typeface="Verdana"/>
                <a:ea typeface="Verdana"/>
              </a:rPr>
              <a:t> </a:t>
            </a:r>
            <a:r>
              <a:rPr lang="en-GB" dirty="0" err="1">
                <a:solidFill>
                  <a:srgbClr val="664790"/>
                </a:solidFill>
                <a:latin typeface="Verdana"/>
                <a:ea typeface="Verdana"/>
              </a:rPr>
              <a:t>veicināšanai</a:t>
            </a:r>
            <a:endParaRPr lang="en-GB" dirty="0">
              <a:solidFill>
                <a:srgbClr val="664790"/>
              </a:solidFill>
              <a:latin typeface="Verdana"/>
              <a:ea typeface="Verdana"/>
            </a:endParaRPr>
          </a:p>
          <a:p>
            <a:pPr>
              <a:spcAft>
                <a:spcPts val="1200"/>
              </a:spcAft>
            </a:pPr>
            <a:endParaRPr lang="en-GB" b="1" dirty="0">
              <a:solidFill>
                <a:srgbClr val="FF0000"/>
              </a:solidFill>
              <a:latin typeface="Verdana"/>
              <a:ea typeface="Verdana"/>
            </a:endParaRPr>
          </a:p>
        </p:txBody>
      </p:sp>
    </p:spTree>
    <p:extLst>
      <p:ext uri="{BB962C8B-B14F-4D97-AF65-F5344CB8AC3E}">
        <p14:creationId xmlns:p14="http://schemas.microsoft.com/office/powerpoint/2010/main" val="2254633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6" name="Google Shape;896;p64"/>
          <p:cNvSpPr txBox="1">
            <a:spLocks noGrp="1"/>
          </p:cNvSpPr>
          <p:nvPr>
            <p:ph type="body" idx="1"/>
          </p:nvPr>
        </p:nvSpPr>
        <p:spPr>
          <a:xfrm>
            <a:off x="6440184" y="1336439"/>
            <a:ext cx="3909551" cy="4158029"/>
          </a:xfrm>
          <a:prstGeom prst="rect">
            <a:avLst/>
          </a:prstGeom>
          <a:noFill/>
          <a:ln>
            <a:noFill/>
          </a:ln>
        </p:spPr>
        <p:txBody>
          <a:bodyPr spcFirstLastPara="1" wrap="square" lIns="0" tIns="45700" rIns="91425" bIns="45700" anchor="t" anchorCtr="0">
            <a:noAutofit/>
          </a:bodyPr>
          <a:lstStyle/>
          <a:p>
            <a:pPr marL="0" indent="0">
              <a:lnSpc>
                <a:spcPct val="110000"/>
              </a:lnSpc>
              <a:buSzPts val="1530"/>
            </a:pPr>
            <a:r>
              <a:rPr lang="lv-LV" b="1" dirty="0"/>
              <a:t>92% Latvijas skolēnu </a:t>
            </a:r>
            <a:r>
              <a:rPr lang="lv-LV" dirty="0"/>
              <a:t>sasniedz </a:t>
            </a:r>
            <a:r>
              <a:rPr lang="lv-LV" b="1" dirty="0"/>
              <a:t>pamata un augstāku līmeni radošajā domāšanā.</a:t>
            </a:r>
            <a:r>
              <a:rPr lang="lv-LV" dirty="0"/>
              <a:t> </a:t>
            </a:r>
          </a:p>
          <a:p>
            <a:pPr marL="0" indent="0">
              <a:lnSpc>
                <a:spcPct val="110000"/>
              </a:lnSpc>
              <a:buSzPts val="1530"/>
            </a:pPr>
            <a:r>
              <a:rPr lang="lv-LV" dirty="0"/>
              <a:t>Tas ir </a:t>
            </a:r>
            <a:r>
              <a:rPr lang="lv-LV" b="1" dirty="0"/>
              <a:t>otrs labākais rezultāts </a:t>
            </a:r>
            <a:r>
              <a:rPr lang="lv-LV" dirty="0"/>
              <a:t>aiz singapūras (94%) un </a:t>
            </a:r>
            <a:r>
              <a:rPr lang="lv-LV" b="1" dirty="0"/>
              <a:t>augstākais starp OECD un Eiropas valstīm.</a:t>
            </a:r>
            <a:endParaRPr lang="lv-LV" dirty="0"/>
          </a:p>
        </p:txBody>
      </p:sp>
      <p:sp>
        <p:nvSpPr>
          <p:cNvPr id="898" name="Google Shape;898;p64"/>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pPr/>
              <a:t>30</a:t>
            </a:fld>
            <a:endParaRPr/>
          </a:p>
        </p:txBody>
      </p:sp>
      <p:cxnSp>
        <p:nvCxnSpPr>
          <p:cNvPr id="899" name="Google Shape;899;p64"/>
          <p:cNvCxnSpPr>
            <a:cxnSpLocks/>
            <a:stCxn id="900" idx="1"/>
          </p:cNvCxnSpPr>
          <p:nvPr/>
        </p:nvCxnSpPr>
        <p:spPr>
          <a:xfrm flipH="1">
            <a:off x="5074284" y="5689437"/>
            <a:ext cx="5275451" cy="0"/>
          </a:xfrm>
          <a:prstGeom prst="straightConnector1">
            <a:avLst/>
          </a:prstGeom>
          <a:noFill/>
          <a:ln w="19050" cap="flat" cmpd="sng">
            <a:solidFill>
              <a:srgbClr val="664790"/>
            </a:solidFill>
            <a:prstDash val="solid"/>
            <a:miter lim="800000"/>
            <a:headEnd type="none" w="sm" len="sm"/>
            <a:tailEnd type="none" w="sm" len="sm"/>
          </a:ln>
        </p:spPr>
      </p:cxnSp>
      <p:pic>
        <p:nvPicPr>
          <p:cNvPr id="900" name="Google Shape;900;p64"/>
          <p:cNvPicPr preferRelativeResize="0"/>
          <p:nvPr/>
        </p:nvPicPr>
        <p:blipFill rotWithShape="1">
          <a:blip r:embed="rId3">
            <a:alphaModFix/>
          </a:blip>
          <a:srcRect/>
          <a:stretch/>
        </p:blipFill>
        <p:spPr>
          <a:xfrm>
            <a:off x="10349735" y="5044275"/>
            <a:ext cx="1290324" cy="1290324"/>
          </a:xfrm>
          <a:prstGeom prst="rect">
            <a:avLst/>
          </a:prstGeom>
          <a:noFill/>
          <a:ln>
            <a:noFill/>
          </a:ln>
        </p:spPr>
      </p:pic>
      <p:pic>
        <p:nvPicPr>
          <p:cNvPr id="5" name="Attēls 4" descr="Attēls, kurā ir teksts, ekrānuzņēmums, fonts, dzeltens&#10;&#10;Apraksts ģenerēts automātiski">
            <a:extLst>
              <a:ext uri="{FF2B5EF4-FFF2-40B4-BE49-F238E27FC236}">
                <a16:creationId xmlns:a16="http://schemas.microsoft.com/office/drawing/2014/main" id="{89542D3C-AF1E-68E6-5CA1-2D6C388FC370}"/>
              </a:ext>
            </a:extLst>
          </p:cNvPr>
          <p:cNvPicPr>
            <a:picLocks noChangeAspect="1"/>
          </p:cNvPicPr>
          <p:nvPr/>
        </p:nvPicPr>
        <p:blipFill>
          <a:blip r:embed="rId4"/>
          <a:stretch>
            <a:fillRect/>
          </a:stretch>
        </p:blipFill>
        <p:spPr>
          <a:xfrm>
            <a:off x="470053" y="871270"/>
            <a:ext cx="5396204" cy="5088366"/>
          </a:xfrm>
          <a:prstGeom prst="rect">
            <a:avLst/>
          </a:prstGeom>
        </p:spPr>
      </p:pic>
      <p:pic>
        <p:nvPicPr>
          <p:cNvPr id="8" name="Picture 7" descr="A blue square with yellow stars and red numbers&#10;&#10;Description automatically generated">
            <a:extLst>
              <a:ext uri="{FF2B5EF4-FFF2-40B4-BE49-F238E27FC236}">
                <a16:creationId xmlns:a16="http://schemas.microsoft.com/office/drawing/2014/main" id="{D2A319B1-AC17-4CA7-9AE9-C8EDD20BD4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2244" y="268712"/>
            <a:ext cx="1179309" cy="50937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6" name="Google Shape;896;p64"/>
          <p:cNvSpPr txBox="1">
            <a:spLocks noGrp="1"/>
          </p:cNvSpPr>
          <p:nvPr>
            <p:ph type="body" idx="1"/>
          </p:nvPr>
        </p:nvSpPr>
        <p:spPr>
          <a:xfrm>
            <a:off x="6772693" y="1261210"/>
            <a:ext cx="3909551" cy="4158029"/>
          </a:xfrm>
          <a:prstGeom prst="rect">
            <a:avLst/>
          </a:prstGeom>
          <a:noFill/>
          <a:ln>
            <a:noFill/>
          </a:ln>
        </p:spPr>
        <p:txBody>
          <a:bodyPr spcFirstLastPara="1" wrap="square" lIns="0" tIns="45700" rIns="91425" bIns="45700" anchor="t" anchorCtr="0">
            <a:noAutofit/>
          </a:bodyPr>
          <a:lstStyle/>
          <a:p>
            <a:pPr marL="0" indent="0">
              <a:lnSpc>
                <a:spcPct val="110000"/>
              </a:lnSpc>
              <a:buSzPts val="1530"/>
            </a:pPr>
            <a:r>
              <a:rPr lang="lv-LV" dirty="0"/>
              <a:t>Skolēni, kuri uzskata, ka var </a:t>
            </a:r>
            <a:r>
              <a:rPr lang="lv-LV" b="1" dirty="0"/>
              <a:t>uzlabot savu radošumu, uzrāda labākus rezultātus par tiem, kuri domā pretēji</a:t>
            </a:r>
            <a:r>
              <a:rPr lang="lv-LV" dirty="0"/>
              <a:t>. </a:t>
            </a:r>
            <a:endParaRPr lang="en-US" dirty="0"/>
          </a:p>
          <a:p>
            <a:pPr marL="0" indent="0">
              <a:lnSpc>
                <a:spcPct val="110000"/>
              </a:lnSpc>
              <a:buSzPts val="1530"/>
            </a:pPr>
            <a:r>
              <a:rPr lang="lv-LV" dirty="0"/>
              <a:t>OECD vidēji tikai </a:t>
            </a:r>
            <a:r>
              <a:rPr lang="lv-LV" b="1" dirty="0"/>
              <a:t>1 no 2 skolēniem piemīt izaugsmes domāšana </a:t>
            </a:r>
            <a:r>
              <a:rPr lang="lv-LV" dirty="0"/>
              <a:t>attiecībā uz radošumu</a:t>
            </a:r>
            <a:r>
              <a:rPr lang="en-US" dirty="0"/>
              <a:t>.</a:t>
            </a:r>
            <a:endParaRPr lang="lv-LV" dirty="0"/>
          </a:p>
        </p:txBody>
      </p:sp>
      <p:sp>
        <p:nvSpPr>
          <p:cNvPr id="898" name="Google Shape;898;p64"/>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pPr/>
              <a:t>31</a:t>
            </a:fld>
            <a:endParaRPr/>
          </a:p>
        </p:txBody>
      </p:sp>
      <p:cxnSp>
        <p:nvCxnSpPr>
          <p:cNvPr id="899" name="Google Shape;899;p64"/>
          <p:cNvCxnSpPr>
            <a:cxnSpLocks/>
            <a:stCxn id="900" idx="1"/>
          </p:cNvCxnSpPr>
          <p:nvPr/>
        </p:nvCxnSpPr>
        <p:spPr>
          <a:xfrm flipH="1">
            <a:off x="5074284" y="5689437"/>
            <a:ext cx="5275451" cy="0"/>
          </a:xfrm>
          <a:prstGeom prst="straightConnector1">
            <a:avLst/>
          </a:prstGeom>
          <a:noFill/>
          <a:ln w="19050" cap="flat" cmpd="sng">
            <a:solidFill>
              <a:srgbClr val="664790"/>
            </a:solidFill>
            <a:prstDash val="solid"/>
            <a:miter lim="800000"/>
            <a:headEnd type="none" w="sm" len="sm"/>
            <a:tailEnd type="none" w="sm" len="sm"/>
          </a:ln>
        </p:spPr>
      </p:cxnSp>
      <p:pic>
        <p:nvPicPr>
          <p:cNvPr id="900" name="Google Shape;900;p64"/>
          <p:cNvPicPr preferRelativeResize="0"/>
          <p:nvPr/>
        </p:nvPicPr>
        <p:blipFill rotWithShape="1">
          <a:blip r:embed="rId3">
            <a:alphaModFix/>
          </a:blip>
          <a:srcRect/>
          <a:stretch/>
        </p:blipFill>
        <p:spPr>
          <a:xfrm>
            <a:off x="10349735" y="5044275"/>
            <a:ext cx="1290324" cy="1290324"/>
          </a:xfrm>
          <a:prstGeom prst="rect">
            <a:avLst/>
          </a:prstGeom>
          <a:noFill/>
          <a:ln>
            <a:noFill/>
          </a:ln>
        </p:spPr>
      </p:pic>
      <p:pic>
        <p:nvPicPr>
          <p:cNvPr id="6" name="Picture 5">
            <a:extLst>
              <a:ext uri="{FF2B5EF4-FFF2-40B4-BE49-F238E27FC236}">
                <a16:creationId xmlns:a16="http://schemas.microsoft.com/office/drawing/2014/main" id="{740CDFB6-F3A3-0B9A-8746-E3DA81B5B5AC}"/>
              </a:ext>
            </a:extLst>
          </p:cNvPr>
          <p:cNvPicPr>
            <a:picLocks noChangeAspect="1"/>
          </p:cNvPicPr>
          <p:nvPr/>
        </p:nvPicPr>
        <p:blipFill>
          <a:blip r:embed="rId4"/>
          <a:stretch>
            <a:fillRect/>
          </a:stretch>
        </p:blipFill>
        <p:spPr>
          <a:xfrm>
            <a:off x="182686" y="490256"/>
            <a:ext cx="5743028" cy="5397925"/>
          </a:xfrm>
          <a:prstGeom prst="rect">
            <a:avLst/>
          </a:prstGeom>
        </p:spPr>
      </p:pic>
      <p:pic>
        <p:nvPicPr>
          <p:cNvPr id="7" name="Picture 6" descr="A blue square with yellow stars and red numbers&#10;&#10;Description automatically generated">
            <a:extLst>
              <a:ext uri="{FF2B5EF4-FFF2-40B4-BE49-F238E27FC236}">
                <a16:creationId xmlns:a16="http://schemas.microsoft.com/office/drawing/2014/main" id="{4120AC69-C63E-407D-B418-CEAC381175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2244" y="268712"/>
            <a:ext cx="1179309" cy="509377"/>
          </a:xfrm>
          <a:prstGeom prst="rect">
            <a:avLst/>
          </a:prstGeom>
        </p:spPr>
      </p:pic>
    </p:spTree>
    <p:extLst>
      <p:ext uri="{BB962C8B-B14F-4D97-AF65-F5344CB8AC3E}">
        <p14:creationId xmlns:p14="http://schemas.microsoft.com/office/powerpoint/2010/main" val="12620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8" name="Google Shape;628;p50"/>
          <p:cNvSpPr txBox="1">
            <a:spLocks noGrp="1"/>
          </p:cNvSpPr>
          <p:nvPr>
            <p:ph type="title"/>
          </p:nvPr>
        </p:nvSpPr>
        <p:spPr>
          <a:xfrm>
            <a:off x="360982" y="276020"/>
            <a:ext cx="9577345" cy="1142815"/>
          </a:xfrm>
          <a:prstGeom prst="rect">
            <a:avLst/>
          </a:prstGeom>
          <a:noFill/>
          <a:ln>
            <a:noFill/>
          </a:ln>
        </p:spPr>
        <p:txBody>
          <a:bodyPr spcFirstLastPara="1" wrap="square" lIns="0" tIns="45700" rIns="91425" bIns="45700" anchor="ctr" anchorCtr="0">
            <a:noAutofit/>
          </a:bodyPr>
          <a:lstStyle/>
          <a:p>
            <a:r>
              <a:rPr lang="lv-LV" b="0" dirty="0"/>
              <a:t>Latvijas izglītības sistēma ir </a:t>
            </a:r>
            <a:r>
              <a:rPr lang="lv-LV" dirty="0"/>
              <a:t>viena no desmit taisnīgākajām pasaulē</a:t>
            </a:r>
            <a:r>
              <a:rPr lang="lv-LV" b="0" dirty="0"/>
              <a:t>, t.i. apvieno gan augstāku nekā OECD sniegumu, gan lielāku sociāli-ekonomisko taisnīgumu.</a:t>
            </a:r>
          </a:p>
        </p:txBody>
      </p:sp>
      <p:sp>
        <p:nvSpPr>
          <p:cNvPr id="630" name="Google Shape;630;p50"/>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lv-LV" sz="800" b="0" i="0" u="none" strike="noStrike" kern="0" cap="none" spc="0" normalizeH="0" baseline="0" noProof="0">
                <a:ln>
                  <a:noFill/>
                </a:ln>
                <a:solidFill>
                  <a:srgbClr val="FFFFFF"/>
                </a:solidFill>
                <a:effectLst/>
                <a:uLnTx/>
                <a:uFillTx/>
                <a:latin typeface="Verdana"/>
                <a:ea typeface="Verdana"/>
                <a:sym typeface="Verdana"/>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800" b="0" i="0" u="none" strike="noStrike" kern="0" cap="none" spc="0" normalizeH="0" baseline="0" noProof="0">
              <a:ln>
                <a:noFill/>
              </a:ln>
              <a:solidFill>
                <a:srgbClr val="FFFFFF"/>
              </a:solidFill>
              <a:effectLst/>
              <a:uLnTx/>
              <a:uFillTx/>
              <a:latin typeface="Verdana"/>
              <a:ea typeface="Verdana"/>
              <a:sym typeface="Verdana"/>
            </a:endParaRPr>
          </a:p>
        </p:txBody>
      </p:sp>
      <p:sp>
        <p:nvSpPr>
          <p:cNvPr id="4" name="Text Placeholder 4">
            <a:extLst>
              <a:ext uri="{FF2B5EF4-FFF2-40B4-BE49-F238E27FC236}">
                <a16:creationId xmlns:a16="http://schemas.microsoft.com/office/drawing/2014/main" id="{093F4623-E8E6-EA27-2D4F-3494FD1267AE}"/>
              </a:ext>
            </a:extLst>
          </p:cNvPr>
          <p:cNvSpPr>
            <a:spLocks noGrp="1"/>
          </p:cNvSpPr>
          <p:nvPr>
            <p:ph type="body" idx="1"/>
          </p:nvPr>
        </p:nvSpPr>
        <p:spPr>
          <a:xfrm>
            <a:off x="8658328" y="1945854"/>
            <a:ext cx="3094182" cy="4729728"/>
          </a:xfrm>
        </p:spPr>
        <p:txBody>
          <a:bodyPr/>
          <a:lstStyle/>
          <a:p>
            <a:pPr marL="0" indent="0"/>
            <a:r>
              <a:rPr lang="lv-LV" sz="1800" b="1" dirty="0">
                <a:solidFill>
                  <a:schemeClr val="accent6">
                    <a:lumMod val="10000"/>
                  </a:schemeClr>
                </a:solidFill>
              </a:rPr>
              <a:t>Augstāka sniegumu </a:t>
            </a:r>
            <a:r>
              <a:rPr lang="lv-LV" sz="1800" b="1" dirty="0" err="1">
                <a:solidFill>
                  <a:schemeClr val="accent6">
                    <a:lumMod val="10000"/>
                  </a:schemeClr>
                </a:solidFill>
              </a:rPr>
              <a:t>iekļautība</a:t>
            </a:r>
            <a:r>
              <a:rPr lang="lv-LV" sz="1800" b="1" dirty="0">
                <a:solidFill>
                  <a:schemeClr val="accent6">
                    <a:lumMod val="10000"/>
                  </a:schemeClr>
                </a:solidFill>
              </a:rPr>
              <a:t> </a:t>
            </a:r>
            <a:r>
              <a:rPr lang="lv-LV" sz="1800" dirty="0">
                <a:solidFill>
                  <a:schemeClr val="accent6">
                    <a:lumMod val="10000"/>
                  </a:schemeClr>
                </a:solidFill>
              </a:rPr>
              <a:t>raksturojas ar to, ka vidēji vairāk par 55% skolēnu sasniedz vismaz otro un augstāku kompetences līmeni matemātikā, dabaszinātnēs un lasīšanā un savukārt </a:t>
            </a:r>
            <a:r>
              <a:rPr lang="lv-LV" sz="1800" b="1" dirty="0">
                <a:solidFill>
                  <a:schemeClr val="accent6">
                    <a:lumMod val="10000"/>
                  </a:schemeClr>
                </a:solidFill>
              </a:rPr>
              <a:t>lielāks sociāli-ekonomiskais taisnīgums </a:t>
            </a:r>
            <a:r>
              <a:rPr lang="lv-LV" sz="1800" dirty="0">
                <a:solidFill>
                  <a:schemeClr val="accent6">
                    <a:lumMod val="10000"/>
                  </a:schemeClr>
                </a:solidFill>
              </a:rPr>
              <a:t>ar to, ka sociāli-ekonomiskais indekss izskaidro mazāk par 15% no snieguma. </a:t>
            </a:r>
          </a:p>
        </p:txBody>
      </p:sp>
      <p:pic>
        <p:nvPicPr>
          <p:cNvPr id="7" name="Picture 6">
            <a:extLst>
              <a:ext uri="{FF2B5EF4-FFF2-40B4-BE49-F238E27FC236}">
                <a16:creationId xmlns:a16="http://schemas.microsoft.com/office/drawing/2014/main" id="{25A6C119-E9AF-BE2B-896C-54BFEB91DEAC}"/>
              </a:ext>
            </a:extLst>
          </p:cNvPr>
          <p:cNvPicPr>
            <a:picLocks noChangeAspect="1"/>
          </p:cNvPicPr>
          <p:nvPr/>
        </p:nvPicPr>
        <p:blipFill>
          <a:blip r:embed="rId3"/>
          <a:stretch>
            <a:fillRect/>
          </a:stretch>
        </p:blipFill>
        <p:spPr>
          <a:xfrm>
            <a:off x="221672" y="1688773"/>
            <a:ext cx="8174183" cy="5095001"/>
          </a:xfrm>
          <a:prstGeom prst="rect">
            <a:avLst/>
          </a:prstGeom>
        </p:spPr>
      </p:pic>
      <p:pic>
        <p:nvPicPr>
          <p:cNvPr id="6" name="Picture 5" descr="A blue square with yellow stars and red numbers&#10;&#10;Description automatically generated">
            <a:extLst>
              <a:ext uri="{FF2B5EF4-FFF2-40B4-BE49-F238E27FC236}">
                <a16:creationId xmlns:a16="http://schemas.microsoft.com/office/drawing/2014/main" id="{B95C8192-0819-47DA-AEEC-B2D251C1F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2244" y="268712"/>
            <a:ext cx="1179309" cy="5093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School corridor with lockers">
            <a:extLst>
              <a:ext uri="{FF2B5EF4-FFF2-40B4-BE49-F238E27FC236}">
                <a16:creationId xmlns:a16="http://schemas.microsoft.com/office/drawing/2014/main" id="{A0D00951-D66B-8921-42B4-1A53B84BF853}"/>
              </a:ext>
            </a:extLst>
          </p:cNvPr>
          <p:cNvPicPr>
            <a:picLocks noGrp="1" noChangeAspect="1"/>
          </p:cNvPicPr>
          <p:nvPr>
            <p:ph type="pic" idx="2"/>
          </p:nvPr>
        </p:nvPicPr>
        <p:blipFill>
          <a:blip r:embed="rId3">
            <a:alphaModFix amt="70000"/>
          </a:blip>
          <a:srcRect l="26717" r="26717"/>
          <a:stretch>
            <a:fillRect/>
          </a:stretch>
        </p:blipFill>
        <p:spPr>
          <a:xfrm>
            <a:off x="1" y="1639906"/>
            <a:ext cx="3800534" cy="5217677"/>
          </a:xfrm>
        </p:spPr>
      </p:pic>
      <p:sp>
        <p:nvSpPr>
          <p:cNvPr id="4" name="Slide Number Placeholder 3">
            <a:extLst>
              <a:ext uri="{FF2B5EF4-FFF2-40B4-BE49-F238E27FC236}">
                <a16:creationId xmlns:a16="http://schemas.microsoft.com/office/drawing/2014/main" id="{1726533B-F615-B379-6E4F-70797E4B78F1}"/>
              </a:ext>
            </a:extLst>
          </p:cNvPr>
          <p:cNvSpPr>
            <a:spLocks noGrp="1"/>
          </p:cNvSpPr>
          <p:nvPr>
            <p:ph type="sldNum" idx="12"/>
          </p:nvPr>
        </p:nvSpPr>
        <p:spPr>
          <a:xfrm>
            <a:off x="616775" y="6566070"/>
            <a:ext cx="391296" cy="291513"/>
          </a:xfrm>
        </p:spPr>
        <p:txBody>
          <a:bodyPr wrap="square" anchor="ctr">
            <a:normAutofit/>
          </a:bodyPr>
          <a:lstStyle/>
          <a:p>
            <a:pPr>
              <a:spcAft>
                <a:spcPts val="600"/>
              </a:spcAft>
            </a:pPr>
            <a:fld id="{00000000-1234-1234-1234-123412341234}" type="slidenum">
              <a:rPr lang="lv-LV" smtClean="0"/>
              <a:pPr>
                <a:spcAft>
                  <a:spcPts val="600"/>
                </a:spcAft>
              </a:pPr>
              <a:t>4</a:t>
            </a:fld>
            <a:endParaRPr lang="lv-LV"/>
          </a:p>
        </p:txBody>
      </p:sp>
      <p:sp>
        <p:nvSpPr>
          <p:cNvPr id="6" name="Title 2">
            <a:extLst>
              <a:ext uri="{FF2B5EF4-FFF2-40B4-BE49-F238E27FC236}">
                <a16:creationId xmlns:a16="http://schemas.microsoft.com/office/drawing/2014/main" id="{4F45A1A6-D2DC-C6C7-4191-14A9095C3D19}"/>
              </a:ext>
            </a:extLst>
          </p:cNvPr>
          <p:cNvSpPr>
            <a:spLocks noGrp="1"/>
          </p:cNvSpPr>
          <p:nvPr>
            <p:ph type="title"/>
          </p:nvPr>
        </p:nvSpPr>
        <p:spPr>
          <a:xfrm>
            <a:off x="478972" y="257547"/>
            <a:ext cx="11300652" cy="1382359"/>
          </a:xfrm>
        </p:spPr>
        <p:txBody>
          <a:bodyPr wrap="square" anchor="ctr">
            <a:normAutofit/>
          </a:bodyPr>
          <a:lstStyle/>
          <a:p>
            <a:pPr>
              <a:lnSpc>
                <a:spcPct val="90000"/>
              </a:lnSpc>
            </a:pPr>
            <a:r>
              <a:rPr lang="lv-LV" sz="2000" cap="all" dirty="0"/>
              <a:t>PORTATĪVĀS DATORTEHNIKAS IEGĀDE PEDAGOGIEM un PROFESIONĀLĀS IZGLĪTĪBAS IESTĀŽU AUDZĒKŅIEM</a:t>
            </a:r>
            <a:br>
              <a:rPr lang="lv-LV" sz="2000" b="1" i="0" dirty="0">
                <a:solidFill>
                  <a:srgbClr val="7030A0"/>
                </a:solidFill>
                <a:effectLst/>
                <a:latin typeface="Source Sans Pro" panose="020B0503030403020204" pitchFamily="34" charset="0"/>
              </a:rPr>
            </a:br>
            <a:br>
              <a:rPr lang="lv-LV" sz="1800" dirty="0"/>
            </a:br>
            <a:r>
              <a:rPr lang="en-US" sz="1600" b="0" dirty="0"/>
              <a:t>ERAF 4.2.1.5. </a:t>
            </a:r>
            <a:r>
              <a:rPr lang="en-US" sz="1600" b="0" dirty="0" err="1"/>
              <a:t>pasākum</a:t>
            </a:r>
            <a:r>
              <a:rPr lang="lv-LV" sz="1600" b="0" dirty="0"/>
              <a:t>s </a:t>
            </a:r>
            <a:r>
              <a:rPr lang="en-US" sz="1600" b="0" i="1" dirty="0"/>
              <a:t>"</a:t>
            </a:r>
            <a:r>
              <a:rPr lang="en-US" sz="1600" b="0" i="1" dirty="0" err="1"/>
              <a:t>Izglītības</a:t>
            </a:r>
            <a:r>
              <a:rPr lang="en-US" sz="1600" b="0" i="1" dirty="0"/>
              <a:t> </a:t>
            </a:r>
            <a:r>
              <a:rPr lang="en-US" sz="1600" b="0" i="1" dirty="0" err="1"/>
              <a:t>iestāžu</a:t>
            </a:r>
            <a:r>
              <a:rPr lang="en-US" sz="1600" b="0" i="1" dirty="0"/>
              <a:t> </a:t>
            </a:r>
            <a:r>
              <a:rPr lang="en-US" sz="1600" b="0" i="1" dirty="0" err="1"/>
              <a:t>nodrošinājums</a:t>
            </a:r>
            <a:r>
              <a:rPr lang="en-US" sz="1600" b="0" i="1" dirty="0"/>
              <a:t> </a:t>
            </a:r>
            <a:r>
              <a:rPr lang="en-US" sz="1600" b="0" i="1" dirty="0" err="1"/>
              <a:t>pilnveidotā</a:t>
            </a:r>
            <a:r>
              <a:rPr lang="en-US" sz="1600" b="0" i="1" dirty="0"/>
              <a:t> </a:t>
            </a:r>
            <a:r>
              <a:rPr lang="en-US" sz="1600" b="0" i="1" dirty="0" err="1"/>
              <a:t>vispārējās</a:t>
            </a:r>
            <a:r>
              <a:rPr lang="en-US" sz="1600" b="0" i="1" dirty="0"/>
              <a:t> </a:t>
            </a:r>
            <a:r>
              <a:rPr lang="en-US" sz="1600" b="0" i="1" dirty="0" err="1"/>
              <a:t>izglītības</a:t>
            </a:r>
            <a:r>
              <a:rPr lang="en-US" sz="1600" b="0" i="1" dirty="0"/>
              <a:t> </a:t>
            </a:r>
            <a:r>
              <a:rPr lang="en-US" sz="1600" b="0" i="1" dirty="0" err="1"/>
              <a:t>satura</a:t>
            </a:r>
            <a:r>
              <a:rPr lang="en-US" sz="1600" b="0" i="1" dirty="0"/>
              <a:t> </a:t>
            </a:r>
            <a:r>
              <a:rPr lang="en-US" sz="1600" b="0" i="1" dirty="0" err="1"/>
              <a:t>kvalitatīvai</a:t>
            </a:r>
            <a:r>
              <a:rPr lang="en-US" sz="1600" b="0" i="1" dirty="0"/>
              <a:t> </a:t>
            </a:r>
            <a:r>
              <a:rPr lang="en-US" sz="1600" b="0" i="1" dirty="0" err="1"/>
              <a:t>ieviešanai</a:t>
            </a:r>
            <a:r>
              <a:rPr lang="en-US" sz="1600" b="0" i="1" dirty="0"/>
              <a:t> </a:t>
            </a:r>
            <a:r>
              <a:rPr lang="en-US" sz="1600" b="0" i="1" dirty="0" err="1"/>
              <a:t>pamata</a:t>
            </a:r>
            <a:r>
              <a:rPr lang="en-US" sz="1600" b="0" i="1" dirty="0"/>
              <a:t> un </a:t>
            </a:r>
            <a:r>
              <a:rPr lang="en-US" sz="1600" b="0" i="1" dirty="0" err="1"/>
              <a:t>vidējās</a:t>
            </a:r>
            <a:r>
              <a:rPr lang="en-US" sz="1600" b="0" i="1" dirty="0"/>
              <a:t> </a:t>
            </a:r>
            <a:r>
              <a:rPr lang="en-US" sz="1600" b="0" i="1" dirty="0" err="1"/>
              <a:t>izglītības</a:t>
            </a:r>
            <a:r>
              <a:rPr lang="en-US" sz="1600" b="0" i="1" dirty="0"/>
              <a:t> </a:t>
            </a:r>
            <a:r>
              <a:rPr lang="en-US" sz="1600" b="0" i="1" dirty="0" err="1"/>
              <a:t>pakāpē</a:t>
            </a:r>
            <a:r>
              <a:rPr lang="en-US" sz="1600" b="0" i="1" dirty="0"/>
              <a:t>" </a:t>
            </a:r>
            <a:r>
              <a:rPr lang="en-US" sz="1600" b="0" dirty="0"/>
              <a:t>1</a:t>
            </a:r>
            <a:r>
              <a:rPr lang="lv-LV" sz="1600" b="0" dirty="0"/>
              <a:t>.kārta</a:t>
            </a:r>
            <a:endParaRPr lang="en-US" sz="1600" b="0" i="1" dirty="0"/>
          </a:p>
        </p:txBody>
      </p:sp>
      <p:sp>
        <p:nvSpPr>
          <p:cNvPr id="30" name="TextBox 29">
            <a:extLst>
              <a:ext uri="{FF2B5EF4-FFF2-40B4-BE49-F238E27FC236}">
                <a16:creationId xmlns:a16="http://schemas.microsoft.com/office/drawing/2014/main" id="{75282AC6-5EEF-CC72-3C7C-3A7F2299C441}"/>
              </a:ext>
            </a:extLst>
          </p:cNvPr>
          <p:cNvSpPr txBox="1"/>
          <p:nvPr/>
        </p:nvSpPr>
        <p:spPr>
          <a:xfrm>
            <a:off x="3935119" y="2269521"/>
            <a:ext cx="7497699" cy="4043415"/>
          </a:xfrm>
          <a:prstGeom prst="rect">
            <a:avLst/>
          </a:prstGeom>
          <a:noFill/>
        </p:spPr>
        <p:txBody>
          <a:bodyPr wrap="square">
            <a:spAutoFit/>
          </a:bodyPr>
          <a:lstStyle/>
          <a:p>
            <a:pPr>
              <a:lnSpc>
                <a:spcPct val="115000"/>
              </a:lnSpc>
              <a:spcAft>
                <a:spcPts val="1200"/>
              </a:spcAft>
            </a:pPr>
            <a:r>
              <a:rPr lang="en-US" sz="1700" b="1" dirty="0" err="1">
                <a:solidFill>
                  <a:schemeClr val="dk1"/>
                </a:solidFill>
                <a:latin typeface="Verdana"/>
                <a:ea typeface="Verdana"/>
              </a:rPr>
              <a:t>Mērķis</a:t>
            </a:r>
            <a:r>
              <a:rPr lang="en-US" sz="1700" dirty="0">
                <a:solidFill>
                  <a:schemeClr val="dk1"/>
                </a:solidFill>
                <a:latin typeface="Verdana"/>
                <a:ea typeface="Verdana"/>
              </a:rPr>
              <a:t>: </a:t>
            </a:r>
            <a:r>
              <a:rPr lang="en-US" sz="1700" dirty="0" err="1">
                <a:solidFill>
                  <a:schemeClr val="dk1"/>
                </a:solidFill>
                <a:latin typeface="Verdana"/>
                <a:ea typeface="Verdana"/>
              </a:rPr>
              <a:t>Uzlabot</a:t>
            </a:r>
            <a:r>
              <a:rPr lang="en-US" sz="1700" dirty="0">
                <a:solidFill>
                  <a:schemeClr val="dk1"/>
                </a:solidFill>
                <a:latin typeface="Verdana"/>
                <a:ea typeface="Verdana"/>
              </a:rPr>
              <a:t> </a:t>
            </a:r>
            <a:r>
              <a:rPr lang="en-US" sz="1700" dirty="0" err="1">
                <a:solidFill>
                  <a:schemeClr val="dk1"/>
                </a:solidFill>
                <a:latin typeface="Verdana"/>
                <a:ea typeface="Verdana"/>
              </a:rPr>
              <a:t>izglītības</a:t>
            </a:r>
            <a:r>
              <a:rPr lang="en-US" sz="1700" dirty="0">
                <a:solidFill>
                  <a:schemeClr val="dk1"/>
                </a:solidFill>
                <a:latin typeface="Verdana"/>
                <a:ea typeface="Verdana"/>
              </a:rPr>
              <a:t> </a:t>
            </a:r>
            <a:r>
              <a:rPr lang="en-US" sz="1700" dirty="0" err="1">
                <a:solidFill>
                  <a:schemeClr val="dk1"/>
                </a:solidFill>
                <a:latin typeface="Verdana"/>
                <a:ea typeface="Verdana"/>
              </a:rPr>
              <a:t>iestāžu</a:t>
            </a:r>
            <a:r>
              <a:rPr lang="en-US" sz="1700" dirty="0">
                <a:solidFill>
                  <a:schemeClr val="dk1"/>
                </a:solidFill>
                <a:latin typeface="Verdana"/>
                <a:ea typeface="Verdana"/>
              </a:rPr>
              <a:t> </a:t>
            </a:r>
            <a:r>
              <a:rPr lang="en-US" sz="1700" dirty="0" err="1">
                <a:solidFill>
                  <a:schemeClr val="dk1"/>
                </a:solidFill>
                <a:latin typeface="Verdana"/>
                <a:ea typeface="Verdana"/>
              </a:rPr>
              <a:t>nodrošinājumu</a:t>
            </a:r>
            <a:r>
              <a:rPr lang="en-US" sz="1700" dirty="0">
                <a:solidFill>
                  <a:schemeClr val="dk1"/>
                </a:solidFill>
                <a:latin typeface="Verdana"/>
                <a:ea typeface="Verdana"/>
              </a:rPr>
              <a:t> </a:t>
            </a:r>
            <a:r>
              <a:rPr lang="en-US" sz="1700" dirty="0" err="1">
                <a:solidFill>
                  <a:schemeClr val="dk1"/>
                </a:solidFill>
                <a:latin typeface="Verdana"/>
                <a:ea typeface="Verdana"/>
              </a:rPr>
              <a:t>ar</a:t>
            </a:r>
            <a:r>
              <a:rPr lang="en-US" sz="1700" dirty="0">
                <a:solidFill>
                  <a:schemeClr val="dk1"/>
                </a:solidFill>
                <a:latin typeface="Verdana"/>
                <a:ea typeface="Verdana"/>
              </a:rPr>
              <a:t> </a:t>
            </a:r>
            <a:r>
              <a:rPr lang="en-US" sz="1700" dirty="0" err="1">
                <a:solidFill>
                  <a:schemeClr val="dk1"/>
                </a:solidFill>
                <a:latin typeface="Verdana"/>
                <a:ea typeface="Verdana"/>
              </a:rPr>
              <a:t>nepieciešamajiem</a:t>
            </a:r>
            <a:r>
              <a:rPr lang="en-US" sz="1700" dirty="0">
                <a:solidFill>
                  <a:schemeClr val="dk1"/>
                </a:solidFill>
                <a:latin typeface="Verdana"/>
                <a:ea typeface="Verdana"/>
              </a:rPr>
              <a:t> </a:t>
            </a:r>
            <a:r>
              <a:rPr lang="en-US" sz="1700" dirty="0" err="1">
                <a:solidFill>
                  <a:schemeClr val="dk1"/>
                </a:solidFill>
                <a:latin typeface="Verdana"/>
                <a:ea typeface="Verdana"/>
              </a:rPr>
              <a:t>resursiem</a:t>
            </a:r>
            <a:r>
              <a:rPr lang="en-US" sz="1700" dirty="0">
                <a:solidFill>
                  <a:schemeClr val="dk1"/>
                </a:solidFill>
                <a:latin typeface="Verdana"/>
                <a:ea typeface="Verdana"/>
              </a:rPr>
              <a:t> </a:t>
            </a:r>
            <a:r>
              <a:rPr lang="lv-LV" sz="1700" dirty="0">
                <a:solidFill>
                  <a:schemeClr val="dk1"/>
                </a:solidFill>
                <a:latin typeface="Verdana"/>
                <a:ea typeface="Verdana"/>
              </a:rPr>
              <a:t>mūsdienīgas un kvalitatīvas</a:t>
            </a:r>
            <a:r>
              <a:rPr lang="en-US" sz="1700" dirty="0">
                <a:solidFill>
                  <a:schemeClr val="dk1"/>
                </a:solidFill>
                <a:latin typeface="Verdana"/>
                <a:ea typeface="Verdana"/>
              </a:rPr>
              <a:t> </a:t>
            </a:r>
            <a:r>
              <a:rPr lang="lv-LV" sz="1700" dirty="0">
                <a:solidFill>
                  <a:schemeClr val="dk1"/>
                </a:solidFill>
                <a:latin typeface="Verdana"/>
                <a:ea typeface="Verdana"/>
              </a:rPr>
              <a:t>pamata un vidējās izglītības īstenošana</a:t>
            </a:r>
            <a:r>
              <a:rPr lang="en-US" sz="1700" dirty="0" err="1">
                <a:solidFill>
                  <a:schemeClr val="dk1"/>
                </a:solidFill>
                <a:latin typeface="Verdana"/>
                <a:ea typeface="Verdana"/>
              </a:rPr>
              <a:t>i</a:t>
            </a:r>
            <a:endParaRPr lang="en-US" sz="1700" dirty="0">
              <a:solidFill>
                <a:schemeClr val="dk1"/>
              </a:solidFill>
              <a:latin typeface="Verdana"/>
              <a:ea typeface="Verdana"/>
            </a:endParaRPr>
          </a:p>
          <a:p>
            <a:pPr>
              <a:lnSpc>
                <a:spcPct val="115000"/>
              </a:lnSpc>
              <a:spcAft>
                <a:spcPts val="1200"/>
              </a:spcAft>
            </a:pPr>
            <a:r>
              <a:rPr lang="en-US" sz="1700" b="1" dirty="0" err="1">
                <a:solidFill>
                  <a:schemeClr val="dk1"/>
                </a:solidFill>
                <a:latin typeface="Verdana"/>
                <a:ea typeface="Verdana"/>
              </a:rPr>
              <a:t>Rezultāts</a:t>
            </a:r>
            <a:r>
              <a:rPr lang="en-US" sz="1700" dirty="0">
                <a:solidFill>
                  <a:schemeClr val="dk1"/>
                </a:solidFill>
                <a:latin typeface="Verdana"/>
                <a:ea typeface="Verdana"/>
              </a:rPr>
              <a:t>: </a:t>
            </a:r>
            <a:r>
              <a:rPr lang="lv-LV" sz="1700" dirty="0">
                <a:solidFill>
                  <a:schemeClr val="dk1"/>
                </a:solidFill>
                <a:latin typeface="Verdana"/>
                <a:ea typeface="Verdana"/>
              </a:rPr>
              <a:t>vismaz 80% pedagogu slodzes </a:t>
            </a:r>
            <a:r>
              <a:rPr lang="en-US" sz="1700" dirty="0" err="1">
                <a:solidFill>
                  <a:schemeClr val="dk1"/>
                </a:solidFill>
                <a:latin typeface="Verdana"/>
                <a:ea typeface="Verdana"/>
              </a:rPr>
              <a:t>nodrošinātas</a:t>
            </a:r>
            <a:r>
              <a:rPr lang="en-US" sz="1700" dirty="0">
                <a:solidFill>
                  <a:schemeClr val="dk1"/>
                </a:solidFill>
                <a:latin typeface="Verdana"/>
                <a:ea typeface="Verdana"/>
              </a:rPr>
              <a:t> </a:t>
            </a:r>
            <a:r>
              <a:rPr lang="lv-LV" sz="1700" dirty="0">
                <a:solidFill>
                  <a:schemeClr val="dk1"/>
                </a:solidFill>
                <a:latin typeface="Verdana"/>
                <a:ea typeface="Verdana"/>
              </a:rPr>
              <a:t>ar portatīvo datortehniku - vairāk kā 16 380 datoru</a:t>
            </a:r>
            <a:endParaRPr lang="en-US" sz="1700" dirty="0">
              <a:solidFill>
                <a:schemeClr val="dk1"/>
              </a:solidFill>
              <a:latin typeface="Verdana"/>
              <a:ea typeface="Verdana"/>
            </a:endParaRPr>
          </a:p>
          <a:p>
            <a:pPr algn="just">
              <a:spcAft>
                <a:spcPts val="1200"/>
              </a:spcAft>
            </a:pPr>
            <a:r>
              <a:rPr lang="en-US" sz="1700" b="1" dirty="0">
                <a:solidFill>
                  <a:schemeClr val="dk1"/>
                </a:solidFill>
                <a:latin typeface="Verdana"/>
                <a:ea typeface="Verdana"/>
              </a:rPr>
              <a:t>P</a:t>
            </a:r>
            <a:r>
              <a:rPr lang="lv-LV" sz="1700" b="1" dirty="0" err="1">
                <a:solidFill>
                  <a:schemeClr val="dk1"/>
                </a:solidFill>
                <a:latin typeface="Verdana"/>
                <a:ea typeface="Verdana"/>
              </a:rPr>
              <a:t>ašvaldība</a:t>
            </a:r>
            <a:r>
              <a:rPr lang="lv-LV" sz="1700" b="1" dirty="0">
                <a:solidFill>
                  <a:schemeClr val="dk1"/>
                </a:solidFill>
                <a:latin typeface="Verdana"/>
                <a:ea typeface="Verdana"/>
              </a:rPr>
              <a:t> var izvēlēties vienu no pieciem portatīvās datortehnikas veidiem</a:t>
            </a:r>
            <a:r>
              <a:rPr lang="lv-LV" sz="1700" dirty="0">
                <a:solidFill>
                  <a:schemeClr val="dk1"/>
                </a:solidFill>
                <a:latin typeface="Verdana"/>
                <a:ea typeface="Verdana"/>
              </a:rPr>
              <a:t>, </a:t>
            </a:r>
            <a:r>
              <a:rPr lang="en-US" sz="1700" dirty="0" err="1">
                <a:solidFill>
                  <a:schemeClr val="dk1"/>
                </a:solidFill>
                <a:latin typeface="Verdana"/>
                <a:ea typeface="Verdana"/>
              </a:rPr>
              <a:t>nodrošinot</a:t>
            </a:r>
            <a:r>
              <a:rPr lang="en-US" sz="1700" dirty="0">
                <a:solidFill>
                  <a:schemeClr val="dk1"/>
                </a:solidFill>
                <a:latin typeface="Verdana"/>
                <a:ea typeface="Verdana"/>
              </a:rPr>
              <a:t> </a:t>
            </a:r>
            <a:r>
              <a:rPr lang="en-US" sz="1700" dirty="0" err="1">
                <a:solidFill>
                  <a:schemeClr val="dk1"/>
                </a:solidFill>
                <a:latin typeface="Verdana"/>
                <a:ea typeface="Verdana"/>
              </a:rPr>
              <a:t>ar</a:t>
            </a:r>
            <a:r>
              <a:rPr lang="en-US" sz="1700" dirty="0">
                <a:solidFill>
                  <a:schemeClr val="dk1"/>
                </a:solidFill>
                <a:latin typeface="Verdana"/>
                <a:ea typeface="Verdana"/>
              </a:rPr>
              <a:t> </a:t>
            </a:r>
            <a:r>
              <a:rPr lang="en-US" sz="1700" dirty="0" err="1">
                <a:solidFill>
                  <a:schemeClr val="dk1"/>
                </a:solidFill>
                <a:latin typeface="Verdana"/>
                <a:ea typeface="Verdana"/>
              </a:rPr>
              <a:t>datoriem</a:t>
            </a:r>
            <a:r>
              <a:rPr lang="lv-LV" sz="1700" dirty="0">
                <a:solidFill>
                  <a:schemeClr val="dk1"/>
                </a:solidFill>
                <a:latin typeface="Verdana"/>
                <a:ea typeface="Verdana"/>
              </a:rPr>
              <a:t> vismaz 80% pedagogu slodzes</a:t>
            </a:r>
            <a:r>
              <a:rPr lang="en-US" sz="1700" dirty="0">
                <a:solidFill>
                  <a:schemeClr val="dk1"/>
                </a:solidFill>
                <a:latin typeface="Verdana"/>
                <a:ea typeface="Verdana"/>
              </a:rPr>
              <a:t>. </a:t>
            </a:r>
            <a:r>
              <a:rPr lang="en-US" sz="1700" dirty="0" err="1">
                <a:solidFill>
                  <a:schemeClr val="dk1"/>
                </a:solidFill>
                <a:latin typeface="Verdana"/>
                <a:ea typeface="Verdana"/>
              </a:rPr>
              <a:t>Tāpēc</a:t>
            </a:r>
            <a:r>
              <a:rPr lang="en-US" sz="1700" dirty="0">
                <a:solidFill>
                  <a:schemeClr val="dk1"/>
                </a:solidFill>
                <a:latin typeface="Verdana"/>
                <a:ea typeface="Verdana"/>
              </a:rPr>
              <a:t> </a:t>
            </a:r>
            <a:r>
              <a:rPr lang="en-US" sz="1700" dirty="0" err="1">
                <a:solidFill>
                  <a:schemeClr val="dk1"/>
                </a:solidFill>
                <a:latin typeface="Verdana"/>
                <a:ea typeface="Verdana"/>
              </a:rPr>
              <a:t>iegādājamo</a:t>
            </a:r>
            <a:r>
              <a:rPr lang="en-US" sz="1700" dirty="0">
                <a:solidFill>
                  <a:schemeClr val="dk1"/>
                </a:solidFill>
                <a:latin typeface="Verdana"/>
                <a:ea typeface="Verdana"/>
              </a:rPr>
              <a:t> </a:t>
            </a:r>
            <a:r>
              <a:rPr lang="en-US" sz="1700" dirty="0" err="1">
                <a:solidFill>
                  <a:schemeClr val="dk1"/>
                </a:solidFill>
                <a:latin typeface="Verdana"/>
                <a:ea typeface="Verdana"/>
              </a:rPr>
              <a:t>datoru</a:t>
            </a:r>
            <a:r>
              <a:rPr lang="en-US" sz="1700" dirty="0">
                <a:solidFill>
                  <a:schemeClr val="dk1"/>
                </a:solidFill>
                <a:latin typeface="Verdana"/>
                <a:ea typeface="Verdana"/>
              </a:rPr>
              <a:t> d</a:t>
            </a:r>
            <a:r>
              <a:rPr lang="lv-LV" sz="1700" dirty="0" err="1">
                <a:solidFill>
                  <a:schemeClr val="dk1"/>
                </a:solidFill>
                <a:latin typeface="Verdana"/>
                <a:ea typeface="Verdana"/>
              </a:rPr>
              <a:t>audzums</a:t>
            </a:r>
            <a:r>
              <a:rPr lang="lv-LV" sz="1700" dirty="0">
                <a:solidFill>
                  <a:schemeClr val="dk1"/>
                </a:solidFill>
                <a:latin typeface="Verdana"/>
                <a:ea typeface="Verdana"/>
              </a:rPr>
              <a:t> </a:t>
            </a:r>
            <a:r>
              <a:rPr lang="en-US" sz="1700" dirty="0" err="1">
                <a:solidFill>
                  <a:schemeClr val="dk1"/>
                </a:solidFill>
                <a:latin typeface="Verdana"/>
                <a:ea typeface="Verdana"/>
              </a:rPr>
              <a:t>būs</a:t>
            </a:r>
            <a:r>
              <a:rPr lang="en-US" sz="1700" dirty="0">
                <a:solidFill>
                  <a:schemeClr val="dk1"/>
                </a:solidFill>
                <a:latin typeface="Verdana"/>
                <a:ea typeface="Verdana"/>
              </a:rPr>
              <a:t> </a:t>
            </a:r>
            <a:r>
              <a:rPr lang="lv-LV" sz="1700" dirty="0">
                <a:solidFill>
                  <a:schemeClr val="dk1"/>
                </a:solidFill>
                <a:latin typeface="Verdana"/>
                <a:ea typeface="Verdana"/>
              </a:rPr>
              <a:t>atkarīgs no pašvaldības</a:t>
            </a:r>
          </a:p>
          <a:p>
            <a:pPr algn="just">
              <a:spcAft>
                <a:spcPts val="1200"/>
              </a:spcAft>
            </a:pPr>
            <a:r>
              <a:rPr lang="lv-LV" sz="1700" dirty="0">
                <a:solidFill>
                  <a:schemeClr val="dk1"/>
                </a:solidFill>
                <a:latin typeface="Verdana"/>
                <a:ea typeface="Verdana"/>
              </a:rPr>
              <a:t>Pēc atlikuma principa ar portatīvo datortehniku izglītojamo vajadzībām tiks nodrošinātas arī profesionālā izglītības iestādes</a:t>
            </a:r>
            <a:endParaRPr lang="en-US" sz="1700" dirty="0">
              <a:solidFill>
                <a:schemeClr val="dk1"/>
              </a:solidFill>
              <a:latin typeface="Verdana"/>
              <a:ea typeface="Verdana"/>
            </a:endParaRPr>
          </a:p>
          <a:p>
            <a:pPr algn="just">
              <a:spcAft>
                <a:spcPts val="1200"/>
              </a:spcAft>
            </a:pPr>
            <a:r>
              <a:rPr lang="en-US" sz="1700" b="1" dirty="0" err="1">
                <a:solidFill>
                  <a:schemeClr val="dk1"/>
                </a:solidFill>
                <a:latin typeface="Verdana"/>
                <a:ea typeface="Verdana"/>
              </a:rPr>
              <a:t>Resursi</a:t>
            </a:r>
            <a:r>
              <a:rPr lang="en-US" sz="1700" dirty="0">
                <a:solidFill>
                  <a:schemeClr val="dk1"/>
                </a:solidFill>
                <a:latin typeface="Verdana"/>
                <a:ea typeface="Verdana"/>
              </a:rPr>
              <a:t>: </a:t>
            </a:r>
            <a:r>
              <a:rPr lang="en-US" sz="1700" dirty="0" err="1">
                <a:solidFill>
                  <a:schemeClr val="dk1"/>
                </a:solidFill>
                <a:latin typeface="Verdana"/>
                <a:ea typeface="Verdana"/>
              </a:rPr>
              <a:t>Kopējais</a:t>
            </a:r>
            <a:r>
              <a:rPr lang="en-US" sz="1700" dirty="0">
                <a:solidFill>
                  <a:schemeClr val="dk1"/>
                </a:solidFill>
                <a:latin typeface="Verdana"/>
                <a:ea typeface="Verdana"/>
              </a:rPr>
              <a:t> </a:t>
            </a:r>
            <a:r>
              <a:rPr lang="en-US" sz="1700" dirty="0" err="1">
                <a:solidFill>
                  <a:schemeClr val="dk1"/>
                </a:solidFill>
                <a:latin typeface="Verdana"/>
                <a:ea typeface="Verdana"/>
              </a:rPr>
              <a:t>finansējums</a:t>
            </a:r>
            <a:r>
              <a:rPr lang="en-US" sz="1700" dirty="0">
                <a:solidFill>
                  <a:schemeClr val="dk1"/>
                </a:solidFill>
                <a:latin typeface="Verdana"/>
                <a:ea typeface="Verdana"/>
              </a:rPr>
              <a:t> 25 </a:t>
            </a:r>
            <a:r>
              <a:rPr lang="en-US" sz="1700" dirty="0" err="1">
                <a:solidFill>
                  <a:schemeClr val="dk1"/>
                </a:solidFill>
                <a:latin typeface="Verdana"/>
                <a:ea typeface="Verdana"/>
              </a:rPr>
              <a:t>milj</a:t>
            </a:r>
            <a:r>
              <a:rPr lang="en-US" sz="1700" dirty="0">
                <a:solidFill>
                  <a:schemeClr val="dk1"/>
                </a:solidFill>
                <a:latin typeface="Verdana"/>
                <a:ea typeface="Verdana"/>
              </a:rPr>
              <a:t> euro</a:t>
            </a:r>
          </a:p>
        </p:txBody>
      </p:sp>
    </p:spTree>
    <p:extLst>
      <p:ext uri="{BB962C8B-B14F-4D97-AF65-F5344CB8AC3E}">
        <p14:creationId xmlns:p14="http://schemas.microsoft.com/office/powerpoint/2010/main" val="332296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50C164-BB48-EF1C-6EFB-B63240F72555}"/>
              </a:ext>
            </a:extLst>
          </p:cNvPr>
          <p:cNvSpPr>
            <a:spLocks noGrp="1"/>
          </p:cNvSpPr>
          <p:nvPr>
            <p:ph type="sldNum" idx="12"/>
          </p:nvPr>
        </p:nvSpPr>
        <p:spPr>
          <a:xfrm>
            <a:off x="631117" y="6566070"/>
            <a:ext cx="391296" cy="291513"/>
          </a:xfrm>
        </p:spPr>
        <p:txBody>
          <a:bodyPr wrap="square" anchor="ctr">
            <a:normAutofit/>
          </a:bodyPr>
          <a:lstStyle/>
          <a:p>
            <a:pPr>
              <a:spcAft>
                <a:spcPts val="600"/>
              </a:spcAft>
            </a:pPr>
            <a:fld id="{00000000-1234-1234-1234-123412341234}" type="slidenum">
              <a:rPr lang="lv-LV" smtClean="0"/>
              <a:pPr>
                <a:spcAft>
                  <a:spcPts val="600"/>
                </a:spcAft>
              </a:pPr>
              <a:t>5</a:t>
            </a:fld>
            <a:endParaRPr lang="lv-LV"/>
          </a:p>
        </p:txBody>
      </p:sp>
      <p:sp>
        <p:nvSpPr>
          <p:cNvPr id="4" name="Rectangle 3">
            <a:extLst>
              <a:ext uri="{FF2B5EF4-FFF2-40B4-BE49-F238E27FC236}">
                <a16:creationId xmlns:a16="http://schemas.microsoft.com/office/drawing/2014/main" id="{D1098D15-1D53-D5F4-D395-392ED0C4A4C1}"/>
              </a:ext>
            </a:extLst>
          </p:cNvPr>
          <p:cNvSpPr>
            <a:spLocks noGrp="1" noRot="1" noMove="1" noResize="1" noEditPoints="1" noAdjustHandles="1" noChangeArrowheads="1" noChangeShapeType="1"/>
          </p:cNvSpPr>
          <p:nvPr/>
        </p:nvSpPr>
        <p:spPr>
          <a:xfrm>
            <a:off x="0" y="0"/>
            <a:ext cx="3283527" cy="6858000"/>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192E8-E9B0-AF17-F20A-04B75B92F670}"/>
              </a:ext>
            </a:extLst>
          </p:cNvPr>
          <p:cNvSpPr txBox="1">
            <a:spLocks noGrp="1" noRot="1" noMove="1" noResize="1" noEditPoints="1" noAdjustHandles="1" noChangeArrowheads="1" noChangeShapeType="1"/>
          </p:cNvSpPr>
          <p:nvPr/>
        </p:nvSpPr>
        <p:spPr>
          <a:xfrm>
            <a:off x="862446" y="2722418"/>
            <a:ext cx="2057400" cy="1089529"/>
          </a:xfrm>
          <a:prstGeom prst="rect">
            <a:avLst/>
          </a:prstGeom>
          <a:noFill/>
        </p:spPr>
        <p:txBody>
          <a:bodyPr wrap="square" rtlCol="0">
            <a:spAutoFit/>
          </a:bodyPr>
          <a:lstStyle/>
          <a:p>
            <a:pPr>
              <a:lnSpc>
                <a:spcPct val="90000"/>
              </a:lnSpc>
              <a:buClr>
                <a:srgbClr val="664790"/>
              </a:buClr>
              <a:buSzPts val="2200"/>
            </a:pPr>
            <a:r>
              <a:rPr lang="en-US" sz="2400" b="1" dirty="0" err="1">
                <a:solidFill>
                  <a:srgbClr val="664790"/>
                </a:solidFill>
                <a:latin typeface="Verdana" panose="020B0604030504040204" pitchFamily="34" charset="0"/>
                <a:ea typeface="Verdana" panose="020B0604030504040204" pitchFamily="34" charset="0"/>
                <a:sym typeface="Verdana"/>
              </a:rPr>
              <a:t>Projekta</a:t>
            </a:r>
            <a:r>
              <a:rPr lang="en-US" sz="2400" b="1" dirty="0">
                <a:solidFill>
                  <a:srgbClr val="664790"/>
                </a:solidFill>
                <a:latin typeface="Verdana" panose="020B0604030504040204" pitchFamily="34" charset="0"/>
                <a:ea typeface="Verdana" panose="020B0604030504040204" pitchFamily="34" charset="0"/>
                <a:sym typeface="Verdana"/>
              </a:rPr>
              <a:t> </a:t>
            </a:r>
            <a:r>
              <a:rPr lang="en-US" sz="2400" b="1" dirty="0" err="1">
                <a:solidFill>
                  <a:srgbClr val="664790"/>
                </a:solidFill>
                <a:latin typeface="Verdana" panose="020B0604030504040204" pitchFamily="34" charset="0"/>
                <a:ea typeface="Verdana" panose="020B0604030504040204" pitchFamily="34" charset="0"/>
                <a:sym typeface="Verdana"/>
              </a:rPr>
              <a:t>darbību</a:t>
            </a:r>
            <a:r>
              <a:rPr lang="en-US" sz="2400" b="1" dirty="0">
                <a:solidFill>
                  <a:srgbClr val="664790"/>
                </a:solidFill>
                <a:latin typeface="Verdana" panose="020B0604030504040204" pitchFamily="34" charset="0"/>
                <a:ea typeface="Verdana" panose="020B0604030504040204" pitchFamily="34" charset="0"/>
                <a:sym typeface="Verdana"/>
              </a:rPr>
              <a:t> </a:t>
            </a:r>
            <a:r>
              <a:rPr lang="en-US" sz="2400" b="1" dirty="0" err="1">
                <a:solidFill>
                  <a:srgbClr val="664790"/>
                </a:solidFill>
                <a:latin typeface="Verdana" panose="020B0604030504040204" pitchFamily="34" charset="0"/>
                <a:ea typeface="Verdana" panose="020B0604030504040204" pitchFamily="34" charset="0"/>
                <a:sym typeface="Verdana"/>
              </a:rPr>
              <a:t>plāns</a:t>
            </a:r>
            <a:endParaRPr lang="en-US" sz="2400" b="1" dirty="0">
              <a:solidFill>
                <a:srgbClr val="664790"/>
              </a:solidFill>
              <a:latin typeface="Verdana" panose="020B0604030504040204" pitchFamily="34" charset="0"/>
              <a:ea typeface="Verdana" panose="020B0604030504040204" pitchFamily="34" charset="0"/>
              <a:sym typeface="Verdana"/>
            </a:endParaRPr>
          </a:p>
        </p:txBody>
      </p:sp>
      <p:sp>
        <p:nvSpPr>
          <p:cNvPr id="6" name="Slide Number Placeholder 1">
            <a:extLst>
              <a:ext uri="{FF2B5EF4-FFF2-40B4-BE49-F238E27FC236}">
                <a16:creationId xmlns:a16="http://schemas.microsoft.com/office/drawing/2014/main" id="{15E30154-F204-73BA-6D2C-6A7608210177}"/>
              </a:ext>
            </a:extLst>
          </p:cNvPr>
          <p:cNvSpPr txBox="1">
            <a:spLocks/>
          </p:cNvSpPr>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9pPr>
          </a:lstStyle>
          <a:p>
            <a:fld id="{00000000-1234-1234-1234-123412341234}" type="slidenum">
              <a:rPr lang="lv-LV" smtClean="0"/>
              <a:pPr/>
              <a:t>5</a:t>
            </a:fld>
            <a:endParaRPr lang="lv-LV"/>
          </a:p>
        </p:txBody>
      </p:sp>
      <p:sp>
        <p:nvSpPr>
          <p:cNvPr id="3" name="Content Placeholder 6">
            <a:extLst>
              <a:ext uri="{FF2B5EF4-FFF2-40B4-BE49-F238E27FC236}">
                <a16:creationId xmlns:a16="http://schemas.microsoft.com/office/drawing/2014/main" id="{EED83EDF-6677-8BC4-0551-C9E3F4E3B57A}"/>
              </a:ext>
            </a:extLst>
          </p:cNvPr>
          <p:cNvSpPr txBox="1">
            <a:spLocks/>
          </p:cNvSpPr>
          <p:nvPr/>
        </p:nvSpPr>
        <p:spPr>
          <a:xfrm>
            <a:off x="3984445" y="726296"/>
            <a:ext cx="7661215" cy="5295814"/>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just">
              <a:spcAft>
                <a:spcPts val="1200"/>
              </a:spcAft>
              <a:buClr>
                <a:schemeClr val="accent2"/>
              </a:buClr>
              <a:buFont typeface="Wingdings" panose="05000000000000000000" pitchFamily="2" charset="2"/>
              <a:buChar char="§"/>
            </a:pPr>
            <a:r>
              <a:rPr lang="lv-LV" sz="1700" b="1" dirty="0">
                <a:solidFill>
                  <a:schemeClr val="dk1"/>
                </a:solidFill>
                <a:latin typeface="Verdana"/>
                <a:ea typeface="Verdana"/>
              </a:rPr>
              <a:t>Līdz 30.09.2024. pašvaldībām jāiesniedz informācija par tās izvēlēto portatīvās datortehnikas veidu</a:t>
            </a:r>
          </a:p>
          <a:p>
            <a:pPr marL="285750" indent="-285750">
              <a:spcAft>
                <a:spcPts val="1200"/>
              </a:spcAft>
              <a:buClr>
                <a:schemeClr val="accent2"/>
              </a:buClr>
              <a:buFont typeface="Wingdings" panose="05000000000000000000" pitchFamily="2" charset="2"/>
              <a:buChar char="§"/>
            </a:pPr>
            <a:r>
              <a:rPr lang="lv-LV" sz="1700" dirty="0">
                <a:solidFill>
                  <a:schemeClr val="dk1"/>
                </a:solidFill>
                <a:latin typeface="Verdana"/>
                <a:ea typeface="Verdana"/>
              </a:rPr>
              <a:t>Līdz 18.10.2024. ministrija veiks portatīvās datortehnikas pasūtījumu Elektronisko iepirkumu sistēmā</a:t>
            </a:r>
          </a:p>
          <a:p>
            <a:pPr marL="285750" indent="-285750">
              <a:spcAft>
                <a:spcPts val="1200"/>
              </a:spcAft>
              <a:buClr>
                <a:schemeClr val="accent2"/>
              </a:buClr>
              <a:buFont typeface="Wingdings" panose="05000000000000000000" pitchFamily="2" charset="2"/>
              <a:buChar char="§"/>
            </a:pPr>
            <a:r>
              <a:rPr lang="lv-LV" sz="1700" dirty="0">
                <a:solidFill>
                  <a:schemeClr val="dk1"/>
                </a:solidFill>
                <a:latin typeface="Verdana"/>
                <a:ea typeface="Verdana"/>
              </a:rPr>
              <a:t>Līdz 30.10.2024. apstiprināts pasūtījums Elektronisko iepirkumu sistēmā</a:t>
            </a:r>
          </a:p>
          <a:p>
            <a:pPr marL="285750" indent="-285750">
              <a:spcAft>
                <a:spcPts val="1200"/>
              </a:spcAft>
              <a:buClr>
                <a:schemeClr val="accent2"/>
              </a:buClr>
              <a:buFont typeface="Wingdings" panose="05000000000000000000" pitchFamily="2" charset="2"/>
              <a:buChar char="§"/>
            </a:pPr>
            <a:r>
              <a:rPr lang="lv-LV" sz="1700" dirty="0">
                <a:solidFill>
                  <a:schemeClr val="dk1"/>
                </a:solidFill>
                <a:latin typeface="Verdana"/>
                <a:ea typeface="Verdana"/>
              </a:rPr>
              <a:t>Līdz 01.12.2024. iesniegt piegādātājiem piegādes adreses</a:t>
            </a:r>
          </a:p>
          <a:p>
            <a:pPr marL="285750" indent="-285750">
              <a:spcAft>
                <a:spcPts val="1200"/>
              </a:spcAft>
              <a:buClr>
                <a:schemeClr val="accent2"/>
              </a:buClr>
              <a:buFont typeface="Wingdings" panose="05000000000000000000" pitchFamily="2" charset="2"/>
              <a:buChar char="§"/>
            </a:pPr>
            <a:r>
              <a:rPr lang="lv-LV" sz="1700" dirty="0">
                <a:solidFill>
                  <a:schemeClr val="dk1"/>
                </a:solidFill>
                <a:latin typeface="Verdana"/>
                <a:ea typeface="Verdana"/>
              </a:rPr>
              <a:t>Līdz 01.03.2025. saņemt portatīvo datortehniku no piegādātājiem</a:t>
            </a:r>
          </a:p>
          <a:p>
            <a:pPr marL="285750" indent="-285750">
              <a:spcAft>
                <a:spcPts val="1200"/>
              </a:spcAft>
              <a:buClr>
                <a:schemeClr val="accent2"/>
              </a:buClr>
              <a:buFont typeface="Wingdings" panose="05000000000000000000" pitchFamily="2" charset="2"/>
              <a:buChar char="§"/>
            </a:pPr>
            <a:r>
              <a:rPr lang="lv-LV" sz="1700" b="1" dirty="0">
                <a:solidFill>
                  <a:schemeClr val="dk1"/>
                </a:solidFill>
                <a:latin typeface="Verdana"/>
                <a:ea typeface="Verdana"/>
              </a:rPr>
              <a:t>Līdz 31.03.2025. piegādāt portatīvo datortehniku </a:t>
            </a:r>
            <a:r>
              <a:rPr lang="lv-LV" sz="1700" dirty="0">
                <a:solidFill>
                  <a:schemeClr val="dk1"/>
                </a:solidFill>
                <a:latin typeface="Verdana"/>
                <a:ea typeface="Verdana"/>
              </a:rPr>
              <a:t>sadarbības partneriem</a:t>
            </a:r>
            <a:endParaRPr lang="en-US" sz="1700" dirty="0">
              <a:solidFill>
                <a:schemeClr val="dk1"/>
              </a:solidFill>
              <a:latin typeface="Verdana"/>
              <a:ea typeface="Verdana"/>
            </a:endParaRPr>
          </a:p>
          <a:p>
            <a:pPr marL="285750" indent="-285750">
              <a:spcAft>
                <a:spcPts val="1200"/>
              </a:spcAft>
              <a:buClr>
                <a:schemeClr val="accent2"/>
              </a:buClr>
              <a:buFont typeface="Wingdings" panose="05000000000000000000" pitchFamily="2" charset="2"/>
              <a:buChar char="§"/>
            </a:pPr>
            <a:r>
              <a:rPr lang="lv-LV" sz="1700" dirty="0">
                <a:solidFill>
                  <a:schemeClr val="dk1"/>
                </a:solidFill>
                <a:latin typeface="Verdana"/>
                <a:ea typeface="Verdana"/>
              </a:rPr>
              <a:t>Līdz 31.12.2025. atbalsta sniegšana sadarbības partneriem datortehnikas lietotāju grupu instruktāžai vai mācībām</a:t>
            </a:r>
          </a:p>
          <a:p>
            <a:pPr marL="285750" indent="-285750">
              <a:spcAft>
                <a:spcPts val="1200"/>
              </a:spcAft>
              <a:buClr>
                <a:schemeClr val="accent2"/>
              </a:buClr>
              <a:buFont typeface="Wingdings" panose="05000000000000000000" pitchFamily="2" charset="2"/>
              <a:buChar char="§"/>
            </a:pPr>
            <a:r>
              <a:rPr lang="lv-LV" sz="1700" dirty="0">
                <a:solidFill>
                  <a:schemeClr val="dk1"/>
                </a:solidFill>
                <a:latin typeface="Verdana"/>
                <a:ea typeface="Verdana"/>
              </a:rPr>
              <a:t>Līdz 31.12.2025.  rekomendāciju izstrāde izglītības iestādēm un izglītības iestāžu izglītošana par interaktīvām mācību platformām un mācību vadības platformām</a:t>
            </a:r>
            <a:endParaRPr lang="lv-LV" dirty="0">
              <a:ea typeface="Source Sans Pro Light"/>
            </a:endParaRPr>
          </a:p>
        </p:txBody>
      </p:sp>
    </p:spTree>
    <p:extLst>
      <p:ext uri="{BB962C8B-B14F-4D97-AF65-F5344CB8AC3E}">
        <p14:creationId xmlns:p14="http://schemas.microsoft.com/office/powerpoint/2010/main" val="329845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50C164-BB48-EF1C-6EFB-B63240F72555}"/>
              </a:ext>
            </a:extLst>
          </p:cNvPr>
          <p:cNvSpPr>
            <a:spLocks noGrp="1"/>
          </p:cNvSpPr>
          <p:nvPr>
            <p:ph type="sldNum" idx="12"/>
          </p:nvPr>
        </p:nvSpPr>
        <p:spPr>
          <a:xfrm>
            <a:off x="631117" y="6566070"/>
            <a:ext cx="391296" cy="291513"/>
          </a:xfrm>
        </p:spPr>
        <p:txBody>
          <a:bodyPr wrap="square" anchor="ctr">
            <a:normAutofit/>
          </a:bodyPr>
          <a:lstStyle/>
          <a:p>
            <a:pPr>
              <a:spcAft>
                <a:spcPts val="600"/>
              </a:spcAft>
            </a:pPr>
            <a:fld id="{00000000-1234-1234-1234-123412341234}" type="slidenum">
              <a:rPr lang="lv-LV" smtClean="0"/>
              <a:pPr>
                <a:spcAft>
                  <a:spcPts val="600"/>
                </a:spcAft>
              </a:pPr>
              <a:t>6</a:t>
            </a:fld>
            <a:endParaRPr lang="lv-LV"/>
          </a:p>
        </p:txBody>
      </p:sp>
      <p:sp>
        <p:nvSpPr>
          <p:cNvPr id="4" name="Rectangle 3">
            <a:extLst>
              <a:ext uri="{FF2B5EF4-FFF2-40B4-BE49-F238E27FC236}">
                <a16:creationId xmlns:a16="http://schemas.microsoft.com/office/drawing/2014/main" id="{D1098D15-1D53-D5F4-D395-392ED0C4A4C1}"/>
              </a:ext>
            </a:extLst>
          </p:cNvPr>
          <p:cNvSpPr>
            <a:spLocks noGrp="1" noRot="1" noMove="1" noResize="1" noEditPoints="1" noAdjustHandles="1" noChangeArrowheads="1" noChangeShapeType="1"/>
          </p:cNvSpPr>
          <p:nvPr/>
        </p:nvSpPr>
        <p:spPr>
          <a:xfrm>
            <a:off x="0" y="0"/>
            <a:ext cx="3283527" cy="6858000"/>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192E8-E9B0-AF17-F20A-04B75B92F670}"/>
              </a:ext>
            </a:extLst>
          </p:cNvPr>
          <p:cNvSpPr txBox="1">
            <a:spLocks noGrp="1" noRot="1" noMove="1" noResize="1" noEditPoints="1" noAdjustHandles="1" noChangeArrowheads="1" noChangeShapeType="1"/>
          </p:cNvSpPr>
          <p:nvPr/>
        </p:nvSpPr>
        <p:spPr>
          <a:xfrm>
            <a:off x="862446" y="2722418"/>
            <a:ext cx="2057400" cy="1615827"/>
          </a:xfrm>
          <a:prstGeom prst="rect">
            <a:avLst/>
          </a:prstGeom>
          <a:noFill/>
        </p:spPr>
        <p:txBody>
          <a:bodyPr wrap="square" rtlCol="0">
            <a:spAutoFit/>
          </a:bodyPr>
          <a:lstStyle/>
          <a:p>
            <a:pPr>
              <a:lnSpc>
                <a:spcPct val="90000"/>
              </a:lnSpc>
              <a:buClr>
                <a:srgbClr val="664790"/>
              </a:buClr>
              <a:buSzPts val="2200"/>
            </a:pPr>
            <a:r>
              <a:rPr lang="en-US" sz="2200" b="1" dirty="0" err="1">
                <a:solidFill>
                  <a:srgbClr val="664790"/>
                </a:solidFill>
                <a:latin typeface="Verdana" panose="020B0604030504040204" pitchFamily="34" charset="0"/>
                <a:ea typeface="Verdana" panose="020B0604030504040204" pitchFamily="34" charset="0"/>
                <a:sym typeface="Verdana"/>
              </a:rPr>
              <a:t>Pašvaldības</a:t>
            </a:r>
            <a:r>
              <a:rPr lang="en-US" sz="2200" b="1" dirty="0">
                <a:solidFill>
                  <a:srgbClr val="664790"/>
                </a:solidFill>
                <a:latin typeface="Verdana" panose="020B0604030504040204" pitchFamily="34" charset="0"/>
                <a:ea typeface="Verdana" panose="020B0604030504040204" pitchFamily="34" charset="0"/>
                <a:sym typeface="Verdana"/>
              </a:rPr>
              <a:t> </a:t>
            </a:r>
            <a:r>
              <a:rPr lang="en-US" sz="2200" b="1" dirty="0" err="1">
                <a:solidFill>
                  <a:srgbClr val="664790"/>
                </a:solidFill>
                <a:latin typeface="Verdana" panose="020B0604030504040204" pitchFamily="34" charset="0"/>
                <a:ea typeface="Verdana" panose="020B0604030504040204" pitchFamily="34" charset="0"/>
                <a:sym typeface="Verdana"/>
              </a:rPr>
              <a:t>kā</a:t>
            </a:r>
            <a:r>
              <a:rPr lang="en-US" sz="2200" b="1" dirty="0">
                <a:solidFill>
                  <a:srgbClr val="664790"/>
                </a:solidFill>
                <a:latin typeface="Verdana" panose="020B0604030504040204" pitchFamily="34" charset="0"/>
                <a:ea typeface="Verdana" panose="020B0604030504040204" pitchFamily="34" charset="0"/>
                <a:sym typeface="Verdana"/>
              </a:rPr>
              <a:t>  </a:t>
            </a:r>
            <a:r>
              <a:rPr lang="en-US" sz="2200" b="1" dirty="0" err="1">
                <a:solidFill>
                  <a:srgbClr val="664790"/>
                </a:solidFill>
                <a:latin typeface="Verdana" panose="020B0604030504040204" pitchFamily="34" charset="0"/>
                <a:ea typeface="Verdana" panose="020B0604030504040204" pitchFamily="34" charset="0"/>
                <a:sym typeface="Verdana"/>
              </a:rPr>
              <a:t>projekta</a:t>
            </a:r>
            <a:r>
              <a:rPr lang="en-US" sz="2200" b="1" dirty="0">
                <a:solidFill>
                  <a:srgbClr val="664790"/>
                </a:solidFill>
                <a:latin typeface="Verdana" panose="020B0604030504040204" pitchFamily="34" charset="0"/>
                <a:ea typeface="Verdana" panose="020B0604030504040204" pitchFamily="34" charset="0"/>
                <a:sym typeface="Verdana"/>
              </a:rPr>
              <a:t> </a:t>
            </a:r>
            <a:r>
              <a:rPr lang="en-US" sz="2200" b="1" dirty="0" err="1">
                <a:solidFill>
                  <a:srgbClr val="664790"/>
                </a:solidFill>
                <a:latin typeface="Verdana" panose="020B0604030504040204" pitchFamily="34" charset="0"/>
                <a:ea typeface="Verdana" panose="020B0604030504040204" pitchFamily="34" charset="0"/>
                <a:sym typeface="Verdana"/>
              </a:rPr>
              <a:t>partnera</a:t>
            </a:r>
            <a:r>
              <a:rPr lang="en-US" sz="2200" b="1" dirty="0">
                <a:solidFill>
                  <a:srgbClr val="664790"/>
                </a:solidFill>
                <a:latin typeface="Verdana" panose="020B0604030504040204" pitchFamily="34" charset="0"/>
                <a:ea typeface="Verdana" panose="020B0604030504040204" pitchFamily="34" charset="0"/>
                <a:sym typeface="Verdana"/>
              </a:rPr>
              <a:t> </a:t>
            </a:r>
            <a:r>
              <a:rPr lang="en-US" sz="2200" b="1" dirty="0" err="1">
                <a:solidFill>
                  <a:srgbClr val="664790"/>
                </a:solidFill>
                <a:latin typeface="Verdana" panose="020B0604030504040204" pitchFamily="34" charset="0"/>
                <a:ea typeface="Verdana" panose="020B0604030504040204" pitchFamily="34" charset="0"/>
                <a:sym typeface="Verdana"/>
              </a:rPr>
              <a:t>uzdevumi</a:t>
            </a:r>
            <a:endParaRPr lang="en-US" sz="2200" b="1" dirty="0">
              <a:solidFill>
                <a:srgbClr val="664790"/>
              </a:solidFill>
              <a:latin typeface="Verdana" panose="020B0604030504040204" pitchFamily="34" charset="0"/>
              <a:ea typeface="Verdana" panose="020B0604030504040204" pitchFamily="34" charset="0"/>
              <a:sym typeface="Verdana"/>
            </a:endParaRPr>
          </a:p>
        </p:txBody>
      </p:sp>
      <p:sp>
        <p:nvSpPr>
          <p:cNvPr id="6" name="Slide Number Placeholder 1">
            <a:extLst>
              <a:ext uri="{FF2B5EF4-FFF2-40B4-BE49-F238E27FC236}">
                <a16:creationId xmlns:a16="http://schemas.microsoft.com/office/drawing/2014/main" id="{15E30154-F204-73BA-6D2C-6A7608210177}"/>
              </a:ext>
            </a:extLst>
          </p:cNvPr>
          <p:cNvSpPr txBox="1">
            <a:spLocks/>
          </p:cNvSpPr>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Arial"/>
              <a:buNone/>
              <a:defRPr sz="800" b="0" i="0" u="none" strike="noStrike" cap="none">
                <a:solidFill>
                  <a:schemeClr val="lt1"/>
                </a:solidFill>
                <a:latin typeface="Trebuchet MS"/>
                <a:ea typeface="Trebuchet MS"/>
                <a:cs typeface="Trebuchet MS"/>
                <a:sym typeface="Trebuchet MS"/>
              </a:defRPr>
            </a:lvl9pPr>
          </a:lstStyle>
          <a:p>
            <a:fld id="{00000000-1234-1234-1234-123412341234}" type="slidenum">
              <a:rPr lang="lv-LV" smtClean="0"/>
              <a:pPr/>
              <a:t>6</a:t>
            </a:fld>
            <a:endParaRPr lang="lv-LV"/>
          </a:p>
        </p:txBody>
      </p:sp>
      <p:sp>
        <p:nvSpPr>
          <p:cNvPr id="3" name="Content Placeholder 6">
            <a:extLst>
              <a:ext uri="{FF2B5EF4-FFF2-40B4-BE49-F238E27FC236}">
                <a16:creationId xmlns:a16="http://schemas.microsoft.com/office/drawing/2014/main" id="{EED83EDF-6677-8BC4-0551-C9E3F4E3B57A}"/>
              </a:ext>
            </a:extLst>
          </p:cNvPr>
          <p:cNvSpPr txBox="1">
            <a:spLocks/>
          </p:cNvSpPr>
          <p:nvPr/>
        </p:nvSpPr>
        <p:spPr>
          <a:xfrm>
            <a:off x="3984445" y="726296"/>
            <a:ext cx="7661215" cy="5295814"/>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chemeClr val="accent1"/>
              </a:buClr>
              <a:buFont typeface="Wingdings" panose="05000000000000000000" pitchFamily="2" charset="2"/>
              <a:buChar char="Ø"/>
            </a:pPr>
            <a:r>
              <a:rPr lang="en-US" sz="1700" dirty="0">
                <a:solidFill>
                  <a:schemeClr val="dk1"/>
                </a:solidFill>
                <a:latin typeface="Verdana"/>
                <a:ea typeface="Verdana"/>
              </a:rPr>
              <a:t>I</a:t>
            </a:r>
            <a:r>
              <a:rPr lang="lv-LV" sz="1700" dirty="0" err="1">
                <a:solidFill>
                  <a:schemeClr val="dk1"/>
                </a:solidFill>
                <a:latin typeface="Verdana"/>
                <a:ea typeface="Verdana"/>
              </a:rPr>
              <a:t>zsnie</a:t>
            </a:r>
            <a:r>
              <a:rPr lang="en-US" sz="1700" dirty="0" err="1">
                <a:solidFill>
                  <a:schemeClr val="dk1"/>
                </a:solidFill>
                <a:latin typeface="Verdana"/>
                <a:ea typeface="Verdana"/>
              </a:rPr>
              <a:t>dz</a:t>
            </a:r>
            <a:r>
              <a:rPr lang="lv-LV" sz="1700" dirty="0">
                <a:solidFill>
                  <a:schemeClr val="dk1"/>
                </a:solidFill>
                <a:latin typeface="Verdana"/>
                <a:ea typeface="Verdana"/>
              </a:rPr>
              <a:t> projekta ietvaros iegādāto datortehniku mērķa grupai atbilstoši sadarbības partnera izstrādātai kārtībai</a:t>
            </a:r>
          </a:p>
          <a:p>
            <a:pPr marL="285750" indent="-285750">
              <a:buClr>
                <a:schemeClr val="accent1"/>
              </a:buClr>
              <a:buFont typeface="Wingdings" panose="05000000000000000000" pitchFamily="2" charset="2"/>
              <a:buChar char="Ø"/>
            </a:pPr>
            <a:endParaRPr lang="lv-LV" sz="1700" dirty="0">
              <a:solidFill>
                <a:schemeClr val="dk1"/>
              </a:solidFill>
              <a:latin typeface="Verdana"/>
              <a:ea typeface="Verdana"/>
            </a:endParaRPr>
          </a:p>
          <a:p>
            <a:pPr marL="285750" indent="-285750">
              <a:buClr>
                <a:schemeClr val="accent1"/>
              </a:buClr>
              <a:buFont typeface="Wingdings" panose="05000000000000000000" pitchFamily="2" charset="2"/>
              <a:buChar char="Ø"/>
            </a:pPr>
            <a:r>
              <a:rPr lang="en-US" sz="1700" dirty="0">
                <a:solidFill>
                  <a:schemeClr val="dk1"/>
                </a:solidFill>
                <a:latin typeface="Verdana"/>
                <a:ea typeface="Verdana"/>
              </a:rPr>
              <a:t>D</a:t>
            </a:r>
            <a:r>
              <a:rPr lang="lv-LV" sz="1700" dirty="0" err="1">
                <a:solidFill>
                  <a:schemeClr val="dk1"/>
                </a:solidFill>
                <a:latin typeface="Verdana"/>
                <a:ea typeface="Verdana"/>
              </a:rPr>
              <a:t>atortehnikas</a:t>
            </a:r>
            <a:r>
              <a:rPr lang="lv-LV" sz="1700" dirty="0">
                <a:solidFill>
                  <a:schemeClr val="dk1"/>
                </a:solidFill>
                <a:latin typeface="Verdana"/>
                <a:ea typeface="Verdana"/>
              </a:rPr>
              <a:t> piešķiršanā izmanto Izglītības resursu uzskaites un monitoringa informācijas sistēmu (RUMIS)</a:t>
            </a:r>
          </a:p>
          <a:p>
            <a:pPr marL="285750" indent="-285750">
              <a:buClr>
                <a:schemeClr val="accent1"/>
              </a:buClr>
              <a:buFont typeface="Wingdings" panose="05000000000000000000" pitchFamily="2" charset="2"/>
              <a:buChar char="Ø"/>
            </a:pPr>
            <a:endParaRPr lang="lv-LV" sz="1700" dirty="0">
              <a:solidFill>
                <a:schemeClr val="dk1"/>
              </a:solidFill>
              <a:latin typeface="Verdana"/>
              <a:ea typeface="Verdana"/>
            </a:endParaRPr>
          </a:p>
          <a:p>
            <a:pPr marL="285750" indent="-285750">
              <a:buClr>
                <a:schemeClr val="accent1"/>
              </a:buClr>
              <a:buFont typeface="Wingdings" panose="05000000000000000000" pitchFamily="2" charset="2"/>
              <a:buChar char="Ø"/>
            </a:pPr>
            <a:r>
              <a:rPr lang="en-US" sz="1700" dirty="0" err="1">
                <a:solidFill>
                  <a:schemeClr val="dk1"/>
                </a:solidFill>
                <a:latin typeface="Verdana"/>
                <a:ea typeface="Verdana"/>
              </a:rPr>
              <a:t>Nodrošina</a:t>
            </a:r>
            <a:r>
              <a:rPr lang="en-US" sz="1700" dirty="0">
                <a:solidFill>
                  <a:schemeClr val="dk1"/>
                </a:solidFill>
                <a:latin typeface="Verdana"/>
                <a:ea typeface="Verdana"/>
              </a:rPr>
              <a:t> p</a:t>
            </a:r>
            <a:r>
              <a:rPr lang="lv-LV" sz="1700" dirty="0" err="1">
                <a:solidFill>
                  <a:schemeClr val="dk1"/>
                </a:solidFill>
                <a:latin typeface="Verdana"/>
                <a:ea typeface="Verdana"/>
              </a:rPr>
              <a:t>rojekta</a:t>
            </a:r>
            <a:r>
              <a:rPr lang="lv-LV" sz="1700" dirty="0">
                <a:solidFill>
                  <a:schemeClr val="dk1"/>
                </a:solidFill>
                <a:latin typeface="Verdana"/>
                <a:ea typeface="Verdana"/>
              </a:rPr>
              <a:t> ietvaros iegādātās datortehnikas uzturēšanu, apkopi un ilgtspēju (apdrošināšanu vai aizvietošanu), tai skaitā nodrošinot datortehnikas izmantošanu vispārējās izglītības satura īstenošanas vai apguves mērķiem</a:t>
            </a:r>
            <a:r>
              <a:rPr lang="en-US" sz="1700" dirty="0">
                <a:solidFill>
                  <a:schemeClr val="dk1"/>
                </a:solidFill>
                <a:latin typeface="Verdana"/>
                <a:ea typeface="Verdana"/>
              </a:rPr>
              <a:t> </a:t>
            </a:r>
            <a:r>
              <a:rPr lang="lv-LV" sz="1700" dirty="0">
                <a:solidFill>
                  <a:schemeClr val="dk1"/>
                </a:solidFill>
                <a:latin typeface="Verdana"/>
                <a:ea typeface="Verdana"/>
              </a:rPr>
              <a:t>vismaz trīs gadus pēc datortehnikas lietošanas tiesību iegūšanas </a:t>
            </a:r>
          </a:p>
          <a:p>
            <a:pPr marL="285750" indent="-285750">
              <a:buClr>
                <a:schemeClr val="accent1"/>
              </a:buClr>
              <a:buFont typeface="Wingdings" panose="05000000000000000000" pitchFamily="2" charset="2"/>
              <a:buChar char="Ø"/>
            </a:pPr>
            <a:endParaRPr lang="lv-LV" sz="1700" dirty="0">
              <a:solidFill>
                <a:schemeClr val="dk1"/>
              </a:solidFill>
              <a:latin typeface="Verdana"/>
              <a:ea typeface="Verdana"/>
            </a:endParaRPr>
          </a:p>
          <a:p>
            <a:pPr marL="285750" indent="-285750">
              <a:buClr>
                <a:schemeClr val="accent1"/>
              </a:buClr>
              <a:buFont typeface="Wingdings" panose="05000000000000000000" pitchFamily="2" charset="2"/>
              <a:buChar char="Ø"/>
            </a:pPr>
            <a:r>
              <a:rPr lang="en-US" sz="1700" dirty="0">
                <a:solidFill>
                  <a:schemeClr val="dk1"/>
                </a:solidFill>
                <a:latin typeface="Verdana"/>
                <a:ea typeface="Verdana"/>
              </a:rPr>
              <a:t>D</a:t>
            </a:r>
            <a:r>
              <a:rPr lang="lv-LV" sz="1700" dirty="0" err="1">
                <a:solidFill>
                  <a:schemeClr val="dk1"/>
                </a:solidFill>
                <a:latin typeface="Verdana"/>
                <a:ea typeface="Verdana"/>
              </a:rPr>
              <a:t>atortehnikas</a:t>
            </a:r>
            <a:r>
              <a:rPr lang="lv-LV" sz="1700" dirty="0">
                <a:solidFill>
                  <a:schemeClr val="dk1"/>
                </a:solidFill>
                <a:latin typeface="Verdana"/>
                <a:ea typeface="Verdana"/>
              </a:rPr>
              <a:t> efektīvam izmantojumam un pārvaldībai nodrošina lietotāju kontu pārvaldību un datortehnikas izmantošanas monitoringu</a:t>
            </a:r>
          </a:p>
        </p:txBody>
      </p:sp>
    </p:spTree>
    <p:extLst>
      <p:ext uri="{BB962C8B-B14F-4D97-AF65-F5344CB8AC3E}">
        <p14:creationId xmlns:p14="http://schemas.microsoft.com/office/powerpoint/2010/main" val="303152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37B3C-0B3D-D7FC-C8D1-E3B0761CD71A}"/>
              </a:ext>
            </a:extLst>
          </p:cNvPr>
          <p:cNvSpPr>
            <a:spLocks noGrp="1"/>
          </p:cNvSpPr>
          <p:nvPr>
            <p:ph type="body" idx="1"/>
          </p:nvPr>
        </p:nvSpPr>
        <p:spPr>
          <a:xfrm>
            <a:off x="616775" y="1815703"/>
            <a:ext cx="8887978" cy="4517001"/>
          </a:xfrm>
        </p:spPr>
        <p:txBody>
          <a:bodyPr/>
          <a:lstStyle/>
          <a:p>
            <a:pPr marL="685800" indent="-457200">
              <a:spcBef>
                <a:spcPts val="600"/>
              </a:spcBef>
              <a:spcAft>
                <a:spcPts val="600"/>
              </a:spcAft>
              <a:buClr>
                <a:schemeClr val="tx1"/>
              </a:buClr>
              <a:buSzPct val="100000"/>
              <a:buFont typeface="+mj-lt"/>
              <a:buAutoNum type="arabicPeriod"/>
            </a:pPr>
            <a:r>
              <a:rPr lang="en-US" sz="2000" b="1" dirty="0"/>
              <a:t>atbalsts </a:t>
            </a:r>
            <a:r>
              <a:rPr lang="en-US" sz="2000" b="1" dirty="0" err="1"/>
              <a:t>darbā</a:t>
            </a:r>
            <a:r>
              <a:rPr lang="en-US" sz="2000" b="1" dirty="0"/>
              <a:t> </a:t>
            </a:r>
            <a:r>
              <a:rPr lang="en-US" sz="2000" b="1" dirty="0" err="1"/>
              <a:t>ar</a:t>
            </a:r>
            <a:r>
              <a:rPr lang="en-US" sz="2000" b="1" dirty="0"/>
              <a:t> </a:t>
            </a:r>
            <a:r>
              <a:rPr lang="en-US" sz="2000" b="1" dirty="0" err="1"/>
              <a:t>izglītības</a:t>
            </a:r>
            <a:r>
              <a:rPr lang="en-US" sz="2000" b="1" dirty="0"/>
              <a:t> kvalitātes rādītājiem: </a:t>
            </a:r>
            <a:r>
              <a:rPr lang="lv-LV" sz="2000" b="0" i="0" u="none" strike="noStrike" cap="none" dirty="0"/>
              <a:t>valsts līmeņa rādītāju noteikšana</a:t>
            </a:r>
            <a:r>
              <a:rPr lang="en-US" sz="2000" b="0" i="0" u="none" strike="noStrike" cap="none" dirty="0"/>
              <a:t>, atbalsts </a:t>
            </a:r>
            <a:r>
              <a:rPr lang="en-US" sz="2000" b="0" i="0" u="none" strike="noStrike" cap="none"/>
              <a:t>pašvaldību rādītāju </a:t>
            </a:r>
            <a:r>
              <a:rPr lang="en-US" sz="2000" b="0" i="0" u="none" strike="noStrike" cap="none" dirty="0" err="1"/>
              <a:t>noteikšanā</a:t>
            </a:r>
            <a:endParaRPr lang="lv-LV" sz="2000" b="0" i="0" u="none" strike="noStrike" cap="none" dirty="0"/>
          </a:p>
          <a:p>
            <a:pPr marL="685800" indent="-457200">
              <a:spcBef>
                <a:spcPts val="600"/>
              </a:spcBef>
              <a:spcAft>
                <a:spcPts val="600"/>
              </a:spcAft>
              <a:buClr>
                <a:schemeClr val="tx1"/>
              </a:buClr>
              <a:buSzPct val="100000"/>
              <a:buFont typeface="+mj-lt"/>
              <a:buAutoNum type="arabicPeriod"/>
            </a:pPr>
            <a:r>
              <a:rPr lang="en-US" sz="2000" b="1" dirty="0" err="1"/>
              <a:t>ar</a:t>
            </a:r>
            <a:r>
              <a:rPr lang="en-US" sz="2000" b="1" dirty="0"/>
              <a:t> </a:t>
            </a:r>
            <a:r>
              <a:rPr lang="en-US" sz="2000" b="1" dirty="0" err="1"/>
              <a:t>izglītības</a:t>
            </a:r>
            <a:r>
              <a:rPr lang="en-US" sz="2000" b="1" dirty="0"/>
              <a:t> kvalitāti </a:t>
            </a:r>
            <a:r>
              <a:rPr lang="en-US" sz="2000" b="1" dirty="0" err="1"/>
              <a:t>saistīto</a:t>
            </a:r>
            <a:r>
              <a:rPr lang="en-US" sz="2000" b="1" dirty="0"/>
              <a:t> </a:t>
            </a:r>
            <a:r>
              <a:rPr lang="lv-LV" sz="2000" b="1" dirty="0"/>
              <a:t>risku</a:t>
            </a:r>
            <a:r>
              <a:rPr lang="lv-LV" sz="2000" b="1" i="0" u="none" strike="noStrike" cap="none" dirty="0"/>
              <a:t> identificēšanas rīka </a:t>
            </a:r>
            <a:r>
              <a:rPr lang="lv-LV" sz="2000" b="0" i="0" u="none" strike="noStrike" cap="none" dirty="0"/>
              <a:t>un procedūru ieviešana</a:t>
            </a:r>
          </a:p>
          <a:p>
            <a:pPr marL="685800" indent="-457200">
              <a:spcBef>
                <a:spcPts val="600"/>
              </a:spcBef>
              <a:spcAft>
                <a:spcPts val="600"/>
              </a:spcAft>
              <a:buClr>
                <a:schemeClr val="tx1"/>
              </a:buClr>
              <a:buSzPct val="100000"/>
              <a:buAutoNum type="arabicPeriod"/>
            </a:pPr>
            <a:r>
              <a:rPr lang="lv-LV" sz="2000" b="1" dirty="0"/>
              <a:t>skolēnu un pedagogu </a:t>
            </a:r>
            <a:r>
              <a:rPr lang="lv-LV" sz="2000" b="1" dirty="0" err="1"/>
              <a:t>labbūtības</a:t>
            </a:r>
            <a:r>
              <a:rPr lang="lv-LV" sz="2000" b="1" dirty="0"/>
              <a:t> monitorings</a:t>
            </a:r>
            <a:r>
              <a:rPr lang="en-US" sz="2000" b="1" dirty="0"/>
              <a:t> </a:t>
            </a:r>
            <a:r>
              <a:rPr lang="en-US" sz="2000" dirty="0"/>
              <a:t>(</a:t>
            </a:r>
            <a:r>
              <a:rPr lang="en-US" sz="2000" dirty="0" err="1"/>
              <a:t>ikgadēja</a:t>
            </a:r>
            <a:r>
              <a:rPr lang="en-US" sz="2000" dirty="0"/>
              <a:t>, visiem </a:t>
            </a:r>
            <a:r>
              <a:rPr lang="en-US" sz="2000" dirty="0" err="1"/>
              <a:t>pieejama</a:t>
            </a:r>
            <a:r>
              <a:rPr lang="en-US" sz="2000" dirty="0"/>
              <a:t> </a:t>
            </a:r>
            <a:r>
              <a:rPr lang="en-US" sz="2000" dirty="0" err="1"/>
              <a:t>aptauja</a:t>
            </a:r>
            <a:r>
              <a:rPr lang="en-US" sz="2000" dirty="0"/>
              <a:t>)</a:t>
            </a:r>
            <a:endParaRPr lang="lv-LV" sz="2000" dirty="0"/>
          </a:p>
          <a:p>
            <a:pPr marL="685800" indent="-457200">
              <a:spcBef>
                <a:spcPts val="600"/>
              </a:spcBef>
              <a:spcAft>
                <a:spcPts val="600"/>
              </a:spcAft>
              <a:buClr>
                <a:schemeClr val="tx1"/>
              </a:buClr>
              <a:buSzPct val="100000"/>
              <a:buFont typeface="+mj-lt"/>
              <a:buAutoNum type="arabicPeriod"/>
            </a:pPr>
            <a:r>
              <a:rPr lang="lv-LV" sz="2000" b="1" i="0" u="none" strike="noStrike" cap="none" dirty="0"/>
              <a:t>skolēnu individuāla snieguma monitorings</a:t>
            </a:r>
            <a:r>
              <a:rPr lang="en-US" sz="2000" b="1" i="0" u="none" strike="noStrike" cap="none" dirty="0"/>
              <a:t> </a:t>
            </a:r>
            <a:r>
              <a:rPr lang="en-US" sz="2000" b="0" i="0" u="none" strike="noStrike" cap="none" dirty="0"/>
              <a:t>(</a:t>
            </a:r>
            <a:r>
              <a:rPr lang="en-US" sz="2000" b="0" i="0" u="none" strike="noStrike" cap="none" dirty="0" err="1"/>
              <a:t>pirmsskolā</a:t>
            </a:r>
            <a:r>
              <a:rPr lang="en-US" sz="2000" b="0" i="0" u="none" strike="noStrike" cap="none" dirty="0"/>
              <a:t>, 3. un 6.klasē)</a:t>
            </a:r>
            <a:endParaRPr lang="lv-LV" sz="2000" b="0" i="0" u="none" strike="noStrike" cap="none" dirty="0"/>
          </a:p>
          <a:p>
            <a:pPr marL="685800" indent="-457200">
              <a:spcBef>
                <a:spcPts val="600"/>
              </a:spcBef>
              <a:spcAft>
                <a:spcPts val="600"/>
              </a:spcAft>
              <a:buClr>
                <a:schemeClr val="tx1"/>
              </a:buClr>
              <a:buSzPct val="100000"/>
              <a:buFont typeface="+mj-lt"/>
              <a:buAutoNum type="arabicPeriod"/>
            </a:pPr>
            <a:r>
              <a:rPr lang="en-US" sz="2000" b="1" dirty="0" err="1"/>
              <a:t>mācības</a:t>
            </a:r>
            <a:r>
              <a:rPr lang="lv-LV" sz="2000" b="1" i="0" u="none" strike="noStrike" cap="none" dirty="0"/>
              <a:t> pašvaldībām</a:t>
            </a:r>
            <a:r>
              <a:rPr lang="lv-LV" sz="2000" b="0" i="0" u="none" strike="noStrike" cap="none" dirty="0"/>
              <a:t> izglītības kvalitātes monitoringam</a:t>
            </a:r>
            <a:r>
              <a:rPr lang="en-US" sz="2000" b="0" i="0" u="none" strike="noStrike" cap="none" dirty="0"/>
              <a:t>, </a:t>
            </a:r>
            <a:r>
              <a:rPr lang="en-US" sz="2000" b="0" i="0" u="none" strike="noStrike" cap="none" dirty="0" err="1"/>
              <a:t>darbam</a:t>
            </a:r>
            <a:r>
              <a:rPr lang="en-US" sz="2000" b="0" i="0" u="none" strike="noStrike" cap="none" dirty="0"/>
              <a:t> </a:t>
            </a:r>
            <a:r>
              <a:rPr lang="en-US" sz="2000" b="0" i="0" u="none" strike="noStrike" cap="none" dirty="0" err="1"/>
              <a:t>ar</a:t>
            </a:r>
            <a:r>
              <a:rPr lang="en-US" sz="2000" b="0" i="0" u="none" strike="noStrike" cap="none" dirty="0"/>
              <a:t> datiem</a:t>
            </a:r>
          </a:p>
          <a:p>
            <a:pPr marL="685800" indent="-457200">
              <a:spcBef>
                <a:spcPts val="600"/>
              </a:spcBef>
              <a:spcAft>
                <a:spcPts val="600"/>
              </a:spcAft>
              <a:buClr>
                <a:schemeClr val="tx1"/>
              </a:buClr>
              <a:buSzPct val="100000"/>
              <a:buFont typeface="+mj-lt"/>
              <a:buAutoNum type="arabicPeriod"/>
            </a:pPr>
            <a:r>
              <a:rPr lang="en-US" sz="2000" b="1" i="0" u="none" strike="noStrike" cap="none" dirty="0"/>
              <a:t>datu un monitoringa </a:t>
            </a:r>
            <a:r>
              <a:rPr lang="en-US" sz="2000" b="1" i="0" u="none" strike="noStrike" cap="none" dirty="0" err="1"/>
              <a:t>rīku</a:t>
            </a:r>
            <a:r>
              <a:rPr lang="en-US" sz="2000" b="1" i="0" u="none" strike="noStrike" cap="none" dirty="0"/>
              <a:t> </a:t>
            </a:r>
            <a:r>
              <a:rPr lang="en-US" sz="2000" b="1" i="0" u="none" strike="noStrike" cap="none" dirty="0" err="1"/>
              <a:t>pieejamība</a:t>
            </a:r>
            <a:r>
              <a:rPr lang="en-US" sz="2000" b="1" i="0" u="none" strike="noStrike" cap="none" dirty="0"/>
              <a:t>, </a:t>
            </a:r>
            <a:r>
              <a:rPr lang="en-US" sz="2000" b="1" i="0" u="none" strike="noStrike" cap="none" dirty="0" err="1"/>
              <a:t>ērta</a:t>
            </a:r>
            <a:r>
              <a:rPr lang="en-US" sz="2000" b="1" i="0" u="none" strike="noStrike" cap="none" dirty="0"/>
              <a:t> </a:t>
            </a:r>
            <a:r>
              <a:rPr lang="en-US" sz="2000" b="1" i="0" u="none" strike="noStrike" cap="none" dirty="0" err="1"/>
              <a:t>lietošana</a:t>
            </a:r>
            <a:r>
              <a:rPr lang="en-US" sz="2000" b="1" i="0" u="none" strike="noStrike" cap="none" dirty="0"/>
              <a:t> </a:t>
            </a:r>
            <a:r>
              <a:rPr lang="en-US" sz="2000" b="0" i="0" u="none" strike="noStrike" cap="none" dirty="0"/>
              <a:t>(VIIS un </a:t>
            </a:r>
            <a:r>
              <a:rPr lang="en-US" sz="2000" b="0" i="0" u="none" strike="noStrike" cap="none" dirty="0" err="1"/>
              <a:t>tā</a:t>
            </a:r>
            <a:r>
              <a:rPr lang="en-US" sz="2000" b="0" i="0" u="none" strike="noStrike" cap="none" dirty="0"/>
              <a:t> </a:t>
            </a:r>
            <a:r>
              <a:rPr lang="en-US" sz="2000" b="0" i="0" u="none" strike="noStrike" cap="none" dirty="0" err="1"/>
              <a:t>publiskā</a:t>
            </a:r>
            <a:r>
              <a:rPr lang="en-US" sz="2000" b="0" i="0" u="none" strike="noStrike" cap="none" dirty="0"/>
              <a:t> </a:t>
            </a:r>
            <a:r>
              <a:rPr lang="en-US" sz="2000" b="0" i="0" u="none" strike="noStrike" cap="none" dirty="0" err="1"/>
              <a:t>portāla</a:t>
            </a:r>
            <a:r>
              <a:rPr lang="en-US" sz="2000" b="0" i="0" u="none" strike="noStrike" cap="none" dirty="0"/>
              <a:t> attīstība) </a:t>
            </a:r>
            <a:endParaRPr lang="lv-LV" sz="2000" b="0" i="0" u="none" strike="noStrike" cap="none" dirty="0"/>
          </a:p>
        </p:txBody>
      </p:sp>
      <p:sp>
        <p:nvSpPr>
          <p:cNvPr id="4" name="Slide Number Placeholder 3">
            <a:extLst>
              <a:ext uri="{FF2B5EF4-FFF2-40B4-BE49-F238E27FC236}">
                <a16:creationId xmlns:a16="http://schemas.microsoft.com/office/drawing/2014/main" id="{7B1FC108-AA00-6555-0D25-75A4AE9D6A85}"/>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lv-LV" sz="800" b="0" i="0" u="none" strike="noStrike" kern="0" cap="none" spc="0" normalizeH="0" baseline="0" noProof="0" smtClean="0">
                <a:ln>
                  <a:noFill/>
                </a:ln>
                <a:solidFill>
                  <a:srgbClr val="FFFFFF"/>
                </a:solidFill>
                <a:effectLst/>
                <a:uLnTx/>
                <a:uFillTx/>
                <a:latin typeface="Verdana"/>
                <a:ea typeface="Verdana"/>
                <a:sym typeface="Verdana"/>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lv-LV" sz="800" b="0" i="0" u="none" strike="noStrike" kern="0" cap="none" spc="0" normalizeH="0" baseline="0" noProof="0">
              <a:ln>
                <a:noFill/>
              </a:ln>
              <a:solidFill>
                <a:srgbClr val="FFFFFF"/>
              </a:solidFill>
              <a:effectLst/>
              <a:uLnTx/>
              <a:uFillTx/>
              <a:latin typeface="Verdana"/>
              <a:ea typeface="Verdana"/>
              <a:sym typeface="Verdana"/>
            </a:endParaRPr>
          </a:p>
        </p:txBody>
      </p:sp>
      <p:pic>
        <p:nvPicPr>
          <p:cNvPr id="5" name="Graphic 4" descr="Clipboard Ticked outline">
            <a:extLst>
              <a:ext uri="{FF2B5EF4-FFF2-40B4-BE49-F238E27FC236}">
                <a16:creationId xmlns:a16="http://schemas.microsoft.com/office/drawing/2014/main" id="{7D32884D-1338-67C4-134E-15BFDCDB1F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04753" y="2729118"/>
            <a:ext cx="2391984" cy="2391984"/>
          </a:xfrm>
          <a:prstGeom prst="rect">
            <a:avLst/>
          </a:prstGeom>
          <a:ln>
            <a:noFill/>
          </a:ln>
        </p:spPr>
      </p:pic>
      <p:sp>
        <p:nvSpPr>
          <p:cNvPr id="6" name="Title 1">
            <a:extLst>
              <a:ext uri="{FF2B5EF4-FFF2-40B4-BE49-F238E27FC236}">
                <a16:creationId xmlns:a16="http://schemas.microsoft.com/office/drawing/2014/main" id="{99916296-EBFE-667C-058D-4E91AC6D2AD0}"/>
              </a:ext>
            </a:extLst>
          </p:cNvPr>
          <p:cNvSpPr txBox="1">
            <a:spLocks/>
          </p:cNvSpPr>
          <p:nvPr/>
        </p:nvSpPr>
        <p:spPr>
          <a:xfrm>
            <a:off x="616775" y="257547"/>
            <a:ext cx="10842408" cy="1142815"/>
          </a:xfrm>
          <a:prstGeom prst="rect">
            <a:avLst/>
          </a:prstGeom>
          <a:noFill/>
          <a:ln>
            <a:noFill/>
          </a:ln>
        </p:spPr>
        <p:txBody>
          <a:bodyPr spcFirstLastPara="1" wrap="square" lIns="0"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64790"/>
              </a:buClr>
              <a:buSzPts val="2200"/>
              <a:buFont typeface="Verdana"/>
              <a:buNone/>
              <a:defRPr sz="2200" b="1" i="0" u="none" strike="noStrike" cap="none">
                <a:solidFill>
                  <a:srgbClr val="66479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664790"/>
              </a:buClr>
              <a:buSzPts val="2200"/>
              <a:buFont typeface="Verdana"/>
              <a:buNone/>
              <a:tabLst/>
              <a:defRPr/>
            </a:pPr>
            <a:r>
              <a:rPr lang="lv-LV" sz="2000" cap="all" dirty="0"/>
              <a:t>Izglītības kvalitātes monitoringa sistēmas attīstība</a:t>
            </a:r>
            <a:r>
              <a:rPr lang="en-US" sz="2000" cap="all" dirty="0"/>
              <a:t>, </a:t>
            </a:r>
            <a:r>
              <a:rPr lang="en-US" sz="2000" cap="all" dirty="0" err="1"/>
              <a:t>atbalsts</a:t>
            </a:r>
            <a:r>
              <a:rPr lang="en-US" sz="2000" cap="all" dirty="0"/>
              <a:t> </a:t>
            </a:r>
            <a:r>
              <a:rPr lang="en-US" sz="2000" cap="all" dirty="0" err="1"/>
              <a:t>pašvaldībām</a:t>
            </a:r>
            <a:endParaRPr lang="en-US" sz="2000" cap="all" dirty="0"/>
          </a:p>
          <a:p>
            <a:pPr marL="0" marR="0" lvl="0" indent="0" algn="l" defTabSz="914400" rtl="0" eaLnBrk="1" fontAlgn="auto" latinLnBrk="0" hangingPunct="1">
              <a:lnSpc>
                <a:spcPct val="100000"/>
              </a:lnSpc>
              <a:spcBef>
                <a:spcPts val="0"/>
              </a:spcBef>
              <a:spcAft>
                <a:spcPts val="0"/>
              </a:spcAft>
              <a:buClr>
                <a:srgbClr val="664790"/>
              </a:buClr>
              <a:buSzPts val="2200"/>
              <a:buFont typeface="Verdana"/>
              <a:buNone/>
              <a:tabLst/>
              <a:defRPr/>
            </a:pPr>
            <a:r>
              <a:rPr lang="en-US" sz="1400" b="0" dirty="0"/>
              <a:t>ESF+ 4.2.2.4. </a:t>
            </a:r>
            <a:r>
              <a:rPr lang="en-US" sz="1400" b="0" dirty="0" err="1"/>
              <a:t>pasākum</a:t>
            </a:r>
            <a:r>
              <a:rPr lang="lv-LV" sz="1400" b="0" dirty="0"/>
              <a:t>s </a:t>
            </a:r>
            <a:r>
              <a:rPr lang="en-US" sz="1400" b="0" i="1" dirty="0"/>
              <a:t>"</a:t>
            </a:r>
            <a:r>
              <a:rPr lang="en-GB" sz="1400" b="0" i="1" dirty="0" err="1"/>
              <a:t>Izglītības</a:t>
            </a:r>
            <a:r>
              <a:rPr lang="en-GB" sz="1400" b="0" i="1" dirty="0"/>
              <a:t> </a:t>
            </a:r>
            <a:r>
              <a:rPr lang="en-GB" sz="1400" b="0" i="1" dirty="0" err="1"/>
              <a:t>kvalitātes</a:t>
            </a:r>
            <a:r>
              <a:rPr lang="en-GB" sz="1400" b="0" i="1" dirty="0"/>
              <a:t> </a:t>
            </a:r>
            <a:r>
              <a:rPr lang="en-GB" sz="1400" b="0" i="1" dirty="0" err="1"/>
              <a:t>monitoringa</a:t>
            </a:r>
            <a:r>
              <a:rPr lang="en-GB" sz="1400" b="0" i="1" dirty="0"/>
              <a:t> </a:t>
            </a:r>
            <a:r>
              <a:rPr lang="en-GB" sz="1400" b="0" i="1" dirty="0" err="1"/>
              <a:t>sistēmas</a:t>
            </a:r>
            <a:r>
              <a:rPr lang="en-GB" sz="1400" b="0" i="1" dirty="0"/>
              <a:t> </a:t>
            </a:r>
            <a:r>
              <a:rPr lang="en-GB" sz="1400" b="0" i="1" dirty="0" err="1"/>
              <a:t>attīstība</a:t>
            </a:r>
            <a:r>
              <a:rPr lang="en-GB" sz="1400" b="0" i="1" dirty="0"/>
              <a:t> un </a:t>
            </a:r>
            <a:r>
              <a:rPr lang="en-GB" sz="1400" b="0" i="1" dirty="0" err="1"/>
              <a:t>nodrošināšana</a:t>
            </a:r>
            <a:r>
              <a:rPr lang="en-GB" sz="1400" b="0" i="1" dirty="0"/>
              <a:t>” </a:t>
            </a:r>
            <a:r>
              <a:rPr lang="en-GB" sz="1400" b="0" dirty="0"/>
              <a:t>(23-TA-1284)</a:t>
            </a:r>
            <a:endParaRPr lang="lv-LV" sz="1400" b="0" dirty="0"/>
          </a:p>
        </p:txBody>
      </p:sp>
    </p:spTree>
    <p:extLst>
      <p:ext uri="{BB962C8B-B14F-4D97-AF65-F5344CB8AC3E}">
        <p14:creationId xmlns:p14="http://schemas.microsoft.com/office/powerpoint/2010/main" val="421048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07627FF-1FDB-2B60-577D-7837D5054AB9}"/>
              </a:ext>
            </a:extLst>
          </p:cNvPr>
          <p:cNvSpPr>
            <a:spLocks noGrp="1"/>
          </p:cNvSpPr>
          <p:nvPr>
            <p:ph type="title"/>
          </p:nvPr>
        </p:nvSpPr>
        <p:spPr>
          <a:xfrm>
            <a:off x="616774" y="257547"/>
            <a:ext cx="7825261" cy="1142815"/>
          </a:xfrm>
        </p:spPr>
        <p:txBody>
          <a:bodyPr/>
          <a:lstStyle/>
          <a:p>
            <a:r>
              <a:rPr lang="en-US" dirty="0" err="1"/>
              <a:t>Izglītības</a:t>
            </a:r>
            <a:r>
              <a:rPr lang="en-US" dirty="0"/>
              <a:t> </a:t>
            </a:r>
            <a:r>
              <a:rPr lang="en-US" dirty="0" err="1"/>
              <a:t>kvalitātes</a:t>
            </a:r>
            <a:r>
              <a:rPr lang="en-US" dirty="0"/>
              <a:t> </a:t>
            </a:r>
            <a:r>
              <a:rPr lang="en-US" dirty="0" err="1"/>
              <a:t>monitorings</a:t>
            </a:r>
            <a:r>
              <a:rPr lang="en-US" dirty="0"/>
              <a:t> – </a:t>
            </a:r>
            <a:r>
              <a:rPr lang="en-US" dirty="0" err="1"/>
              <a:t>laika</a:t>
            </a:r>
            <a:r>
              <a:rPr lang="en-US" dirty="0"/>
              <a:t> </a:t>
            </a:r>
            <a:r>
              <a:rPr lang="en-US" dirty="0" err="1"/>
              <a:t>grafiks</a:t>
            </a:r>
            <a:endParaRPr lang="en-GB" dirty="0"/>
          </a:p>
        </p:txBody>
      </p:sp>
      <p:sp>
        <p:nvSpPr>
          <p:cNvPr id="4" name="Slaida numura vietturis 3">
            <a:extLst>
              <a:ext uri="{FF2B5EF4-FFF2-40B4-BE49-F238E27FC236}">
                <a16:creationId xmlns:a16="http://schemas.microsoft.com/office/drawing/2014/main" id="{9BEA353C-86AC-906C-A5A7-B62691D3FCE7}"/>
              </a:ext>
            </a:extLst>
          </p:cNvPr>
          <p:cNvSpPr>
            <a:spLocks noGrp="1"/>
          </p:cNvSpPr>
          <p:nvPr>
            <p:ph type="sldNum" idx="12"/>
          </p:nvPr>
        </p:nvSpPr>
        <p:spPr/>
        <p:txBody>
          <a:bodyPr/>
          <a:lstStyle/>
          <a:p>
            <a:fld id="{00000000-1234-1234-1234-123412341234}" type="slidenum">
              <a:rPr lang="lv-LV" smtClean="0"/>
              <a:pPr/>
              <a:t>8</a:t>
            </a:fld>
            <a:endParaRPr lang="lv-LV"/>
          </a:p>
        </p:txBody>
      </p:sp>
      <p:cxnSp>
        <p:nvCxnSpPr>
          <p:cNvPr id="5" name="Straight Connector 16">
            <a:extLst>
              <a:ext uri="{FF2B5EF4-FFF2-40B4-BE49-F238E27FC236}">
                <a16:creationId xmlns:a16="http://schemas.microsoft.com/office/drawing/2014/main" id="{53CCAA31-54FD-4828-90A9-7ABEBCF8FA68}"/>
              </a:ext>
            </a:extLst>
          </p:cNvPr>
          <p:cNvCxnSpPr>
            <a:cxnSpLocks/>
          </p:cNvCxnSpPr>
          <p:nvPr/>
        </p:nvCxnSpPr>
        <p:spPr>
          <a:xfrm flipV="1">
            <a:off x="7107529" y="4639642"/>
            <a:ext cx="0" cy="940714"/>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6" name="Straight Connector 17">
            <a:extLst>
              <a:ext uri="{FF2B5EF4-FFF2-40B4-BE49-F238E27FC236}">
                <a16:creationId xmlns:a16="http://schemas.microsoft.com/office/drawing/2014/main" id="{31898076-76DA-6F52-B770-227607CDBE65}"/>
              </a:ext>
            </a:extLst>
          </p:cNvPr>
          <p:cNvCxnSpPr>
            <a:cxnSpLocks/>
          </p:cNvCxnSpPr>
          <p:nvPr/>
        </p:nvCxnSpPr>
        <p:spPr>
          <a:xfrm flipV="1">
            <a:off x="8167808" y="4845198"/>
            <a:ext cx="0" cy="580436"/>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7" name="Straight Connector 15">
            <a:extLst>
              <a:ext uri="{FF2B5EF4-FFF2-40B4-BE49-F238E27FC236}">
                <a16:creationId xmlns:a16="http://schemas.microsoft.com/office/drawing/2014/main" id="{1568BEDF-BAE6-0DAF-B758-30C5AFD55F73}"/>
              </a:ext>
            </a:extLst>
          </p:cNvPr>
          <p:cNvCxnSpPr>
            <a:cxnSpLocks/>
          </p:cNvCxnSpPr>
          <p:nvPr/>
        </p:nvCxnSpPr>
        <p:spPr>
          <a:xfrm flipV="1">
            <a:off x="5230105" y="4373650"/>
            <a:ext cx="0" cy="1249824"/>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8" name="Straight Connector 8">
            <a:extLst>
              <a:ext uri="{FF2B5EF4-FFF2-40B4-BE49-F238E27FC236}">
                <a16:creationId xmlns:a16="http://schemas.microsoft.com/office/drawing/2014/main" id="{DF40457D-69C4-90EC-1C3C-7534F7D75EE2}"/>
              </a:ext>
            </a:extLst>
          </p:cNvPr>
          <p:cNvCxnSpPr>
            <a:cxnSpLocks/>
          </p:cNvCxnSpPr>
          <p:nvPr/>
        </p:nvCxnSpPr>
        <p:spPr>
          <a:xfrm flipH="1" flipV="1">
            <a:off x="1376464" y="4855691"/>
            <a:ext cx="277331" cy="676311"/>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graphicFrame>
        <p:nvGraphicFramePr>
          <p:cNvPr id="9" name="Content Placeholder 5">
            <a:extLst>
              <a:ext uri="{FF2B5EF4-FFF2-40B4-BE49-F238E27FC236}">
                <a16:creationId xmlns:a16="http://schemas.microsoft.com/office/drawing/2014/main" id="{DB7DDACD-D830-4606-5BF7-C1A5523F08CB}"/>
              </a:ext>
            </a:extLst>
          </p:cNvPr>
          <p:cNvGraphicFramePr>
            <a:graphicFrameLocks/>
          </p:cNvGraphicFramePr>
          <p:nvPr>
            <p:extLst>
              <p:ext uri="{D42A27DB-BD31-4B8C-83A1-F6EECF244321}">
                <p14:modId xmlns:p14="http://schemas.microsoft.com/office/powerpoint/2010/main" val="154684525"/>
              </p:ext>
            </p:extLst>
          </p:nvPr>
        </p:nvGraphicFramePr>
        <p:xfrm>
          <a:off x="1529290" y="5260208"/>
          <a:ext cx="9730339" cy="377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E39FCF36-2676-6147-FA1F-DAFAFC3F755D}"/>
              </a:ext>
            </a:extLst>
          </p:cNvPr>
          <p:cNvSpPr txBox="1"/>
          <p:nvPr/>
        </p:nvSpPr>
        <p:spPr>
          <a:xfrm>
            <a:off x="444219" y="3749329"/>
            <a:ext cx="131056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dirty="0">
                <a:ln>
                  <a:noFill/>
                </a:ln>
                <a:solidFill>
                  <a:schemeClr val="tx1"/>
                </a:solidFill>
                <a:effectLst/>
                <a:uLnTx/>
                <a:uFillTx/>
                <a:latin typeface="Verdana" panose="020B0604030504040204" pitchFamily="34" charset="0"/>
                <a:ea typeface="Verdana" panose="020B0604030504040204" pitchFamily="34" charset="0"/>
              </a:rPr>
              <a:t>No 01.01.2024. </a:t>
            </a:r>
            <a:r>
              <a:rPr kumimoji="0" lang="lv-LV" sz="1200" b="0" i="0" u="none" strike="noStrike" kern="1200" cap="none" spc="0" normalizeH="0" baseline="0" dirty="0">
                <a:ln>
                  <a:noFill/>
                </a:ln>
                <a:solidFill>
                  <a:schemeClr val="tx1"/>
                </a:solidFill>
                <a:effectLst/>
                <a:uLnTx/>
                <a:uFillTx/>
                <a:latin typeface="Verdana" panose="020B0604030504040204" pitchFamily="34" charset="0"/>
                <a:ea typeface="Verdana" panose="020B0604030504040204" pitchFamily="34" charset="0"/>
              </a:rPr>
              <a:t>izmaksu </a:t>
            </a:r>
            <a:r>
              <a:rPr kumimoji="0" lang="lv-LV" sz="1200" b="0" i="0" u="none" strike="noStrike" kern="1200" cap="none" spc="0" normalizeH="0" baseline="0" dirty="0" err="1">
                <a:ln>
                  <a:noFill/>
                </a:ln>
                <a:solidFill>
                  <a:schemeClr val="tx1"/>
                </a:solidFill>
                <a:effectLst/>
                <a:uLnTx/>
                <a:uFillTx/>
                <a:latin typeface="Verdana" panose="020B0604030504040204" pitchFamily="34" charset="0"/>
                <a:ea typeface="Verdana" panose="020B0604030504040204" pitchFamily="34" charset="0"/>
              </a:rPr>
              <a:t>attiecināmība</a:t>
            </a:r>
            <a:r>
              <a:rPr kumimoji="0" lang="lv-LV" sz="1200" b="0" i="0" u="none" strike="noStrike" kern="1200" cap="none" spc="0" normalizeH="0" baseline="0" dirty="0">
                <a:ln>
                  <a:noFill/>
                </a:ln>
                <a:solidFill>
                  <a:schemeClr val="tx1"/>
                </a:solidFill>
                <a:effectLst/>
                <a:uLnTx/>
                <a:uFillTx/>
                <a:latin typeface="Verdana" panose="020B0604030504040204" pitchFamily="34" charset="0"/>
                <a:ea typeface="Verdana" panose="020B0604030504040204" pitchFamily="34" charset="0"/>
              </a:rPr>
              <a:t> </a:t>
            </a:r>
          </a:p>
        </p:txBody>
      </p:sp>
      <p:sp>
        <p:nvSpPr>
          <p:cNvPr id="11" name="TextBox 10">
            <a:extLst>
              <a:ext uri="{FF2B5EF4-FFF2-40B4-BE49-F238E27FC236}">
                <a16:creationId xmlns:a16="http://schemas.microsoft.com/office/drawing/2014/main" id="{37312B2A-531B-A407-6830-69C3317204DC}"/>
              </a:ext>
            </a:extLst>
          </p:cNvPr>
          <p:cNvSpPr txBox="1"/>
          <p:nvPr/>
        </p:nvSpPr>
        <p:spPr>
          <a:xfrm>
            <a:off x="9488650" y="1832123"/>
            <a:ext cx="2566142" cy="2862322"/>
          </a:xfrm>
          <a:prstGeom prst="rect">
            <a:avLst/>
          </a:prstGeom>
          <a:noFill/>
        </p:spPr>
        <p:txBody>
          <a:bodyPr wrap="square">
            <a:spAutoFit/>
          </a:bodyPr>
          <a:lstStyle/>
          <a:p>
            <a:pPr>
              <a:defRPr/>
            </a:pPr>
            <a:r>
              <a:rPr kumimoji="0" lang="lv-LV" sz="1200" b="1" i="0"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rPr>
              <a:t>Līdz 31.12.2029.</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lv-LV" sz="12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rPr>
              <a:t>veikti</a:t>
            </a:r>
            <a:r>
              <a:rPr lang="lv-LV" sz="1200" dirty="0">
                <a:solidFill>
                  <a:schemeClr val="tx1"/>
                </a:solidFill>
                <a:latin typeface="Verdana" panose="020B0604030504040204" pitchFamily="34" charset="0"/>
                <a:ea typeface="Verdana" panose="020B0604030504040204" pitchFamily="34" charset="0"/>
              </a:rPr>
              <a:t> </a:t>
            </a:r>
            <a:r>
              <a:rPr lang="lv-LV" sz="1200" b="1" dirty="0">
                <a:solidFill>
                  <a:schemeClr val="tx1"/>
                </a:solidFill>
                <a:latin typeface="Verdana" panose="020B0604030504040204" pitchFamily="34" charset="0"/>
                <a:ea typeface="Verdana" panose="020B0604030504040204" pitchFamily="34" charset="0"/>
              </a:rPr>
              <a:t>seši </a:t>
            </a:r>
            <a:r>
              <a:rPr lang="lv-LV" sz="1200" dirty="0">
                <a:solidFill>
                  <a:schemeClr val="tx1"/>
                </a:solidFill>
                <a:latin typeface="Verdana" panose="020B0604030504040204" pitchFamily="34" charset="0"/>
                <a:ea typeface="Verdana" panose="020B0604030504040204" pitchFamily="34" charset="0"/>
              </a:rPr>
              <a:t>pētījumi monitoringa efektivitātes un rekomendāciju rīcībpolitikai pētījumi izglītības jomā IKMS ietvaram</a:t>
            </a:r>
            <a:r>
              <a:rPr lang="en-US" sz="1200" dirty="0">
                <a:solidFill>
                  <a:schemeClr val="tx1"/>
                </a:solidFill>
                <a:latin typeface="Verdana" panose="020B0604030504040204" pitchFamily="34" charset="0"/>
                <a:ea typeface="Verdana" panose="020B060403050404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v-LV" sz="1200" kern="1200" dirty="0">
                <a:solidFill>
                  <a:schemeClr val="tx1"/>
                </a:solidFill>
                <a:latin typeface="Verdana" panose="020B0604030504040204" pitchFamily="34" charset="0"/>
                <a:ea typeface="Verdana" panose="020B0604030504040204" pitchFamily="34" charset="0"/>
              </a:rPr>
              <a:t>i</a:t>
            </a:r>
            <a:r>
              <a:rPr kumimoji="0" lang="lv-LV" sz="1200" b="0" i="0" u="none" strike="noStrike" kern="1200" cap="none" spc="0" normalizeH="0" baseline="0" dirty="0">
                <a:ln>
                  <a:noFill/>
                </a:ln>
                <a:solidFill>
                  <a:schemeClr val="tx1"/>
                </a:solidFill>
                <a:effectLst/>
                <a:uLnTx/>
                <a:uFillTx/>
                <a:latin typeface="Verdana" panose="020B0604030504040204" pitchFamily="34" charset="0"/>
                <a:ea typeface="Verdana" panose="020B0604030504040204" pitchFamily="34" charset="0"/>
              </a:rPr>
              <a:t>zstrādāti kopā </a:t>
            </a:r>
            <a:r>
              <a:rPr kumimoji="0" lang="lv-LV" sz="1200" b="1" i="0" u="none" strike="noStrike" kern="1200" cap="none" spc="0" normalizeH="0" baseline="0" dirty="0">
                <a:ln>
                  <a:noFill/>
                </a:ln>
                <a:solidFill>
                  <a:schemeClr val="tx1"/>
                </a:solidFill>
                <a:effectLst/>
                <a:uLnTx/>
                <a:uFillTx/>
                <a:latin typeface="Verdana" panose="020B0604030504040204" pitchFamily="34" charset="0"/>
                <a:ea typeface="Verdana" panose="020B0604030504040204" pitchFamily="34" charset="0"/>
              </a:rPr>
              <a:t>deviņi ISM </a:t>
            </a:r>
            <a:r>
              <a:rPr kumimoji="0" lang="lv-LV" sz="1200" b="0" i="0" u="none" strike="noStrike" kern="1200" cap="none" spc="0" normalizeH="0" baseline="0" dirty="0">
                <a:ln>
                  <a:noFill/>
                </a:ln>
                <a:solidFill>
                  <a:schemeClr val="tx1"/>
                </a:solidFill>
                <a:effectLst/>
                <a:uLnTx/>
                <a:uFillTx/>
                <a:latin typeface="Verdana" panose="020B0604030504040204" pitchFamily="34" charset="0"/>
                <a:ea typeface="Verdana" panose="020B0604030504040204" pitchFamily="34" charset="0"/>
              </a:rPr>
              <a:t>vērtēšanas darbi izglītojamo </a:t>
            </a:r>
            <a:r>
              <a:rPr kumimoji="0" lang="lv-LV" sz="1200" b="0" i="0" u="none" strike="noStrike" kern="1200" cap="none" spc="0" normalizeH="0" baseline="0" dirty="0" err="1">
                <a:ln>
                  <a:noFill/>
                </a:ln>
                <a:solidFill>
                  <a:schemeClr val="tx1"/>
                </a:solidFill>
                <a:effectLst/>
                <a:uLnTx/>
                <a:uFillTx/>
                <a:latin typeface="Verdana" panose="020B0604030504040204" pitchFamily="34" charset="0"/>
                <a:ea typeface="Verdana" panose="020B0604030504040204" pitchFamily="34" charset="0"/>
              </a:rPr>
              <a:t>pamatprasmju</a:t>
            </a:r>
            <a:r>
              <a:rPr kumimoji="0" lang="lv-LV" sz="1200" b="0" i="0" u="none" strike="noStrike" kern="1200" cap="none" spc="0" normalizeH="0" baseline="0" dirty="0">
                <a:ln>
                  <a:noFill/>
                </a:ln>
                <a:solidFill>
                  <a:schemeClr val="tx1"/>
                </a:solidFill>
                <a:effectLst/>
                <a:uLnTx/>
                <a:uFillTx/>
                <a:latin typeface="Verdana" panose="020B0604030504040204" pitchFamily="34" charset="0"/>
                <a:ea typeface="Verdana" panose="020B0604030504040204" pitchFamily="34" charset="0"/>
              </a:rPr>
              <a:t> novērtēšanai</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dirty="0">
                <a:solidFill>
                  <a:schemeClr val="tx1"/>
                </a:solidFill>
                <a:latin typeface="Verdana" panose="020B0604030504040204" pitchFamily="34" charset="0"/>
                <a:ea typeface="Verdana" panose="020B0604030504040204" pitchFamily="34" charset="0"/>
              </a:rPr>
              <a:t>IKMS </a:t>
            </a:r>
            <a:r>
              <a:rPr lang="en-US" sz="1200" dirty="0" err="1">
                <a:solidFill>
                  <a:schemeClr val="tx1"/>
                </a:solidFill>
                <a:latin typeface="Verdana" panose="020B0604030504040204" pitchFamily="34" charset="0"/>
                <a:ea typeface="Verdana" panose="020B0604030504040204" pitchFamily="34" charset="0"/>
              </a:rPr>
              <a:t>ietvarā</a:t>
            </a:r>
            <a:r>
              <a:rPr lang="en-US" sz="1200" dirty="0">
                <a:solidFill>
                  <a:schemeClr val="tx1"/>
                </a:solidFill>
                <a:latin typeface="Verdana" panose="020B0604030504040204" pitchFamily="34" charset="0"/>
                <a:ea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rPr>
              <a:t>attīstīts</a:t>
            </a:r>
            <a:r>
              <a:rPr lang="en-US" sz="1200" dirty="0">
                <a:solidFill>
                  <a:schemeClr val="tx1"/>
                </a:solidFill>
                <a:latin typeface="Verdana" panose="020B0604030504040204" pitchFamily="34" charset="0"/>
                <a:ea typeface="Verdana" panose="020B0604030504040204" pitchFamily="34" charset="0"/>
              </a:rPr>
              <a:t> un </a:t>
            </a:r>
            <a:r>
              <a:rPr lang="en-US" sz="1200" dirty="0" err="1">
                <a:solidFill>
                  <a:schemeClr val="tx1"/>
                </a:solidFill>
                <a:latin typeface="Verdana" panose="020B0604030504040204" pitchFamily="34" charset="0"/>
                <a:ea typeface="Verdana" panose="020B0604030504040204" pitchFamily="34" charset="0"/>
              </a:rPr>
              <a:t>ieviests</a:t>
            </a:r>
            <a:r>
              <a:rPr lang="en-US" sz="1200" dirty="0">
                <a:solidFill>
                  <a:schemeClr val="tx1"/>
                </a:solidFill>
                <a:latin typeface="Verdana" panose="020B0604030504040204" pitchFamily="34" charset="0"/>
                <a:ea typeface="Verdana" panose="020B0604030504040204" pitchFamily="34" charset="0"/>
              </a:rPr>
              <a:t> </a:t>
            </a:r>
            <a:r>
              <a:rPr lang="lv-LV" sz="1200" dirty="0">
                <a:solidFill>
                  <a:schemeClr val="tx1"/>
                </a:solidFill>
                <a:latin typeface="Verdana" panose="020B0604030504040204" pitchFamily="34" charset="0"/>
                <a:ea typeface="Verdana" panose="020B0604030504040204" pitchFamily="34" charset="0"/>
              </a:rPr>
              <a:t>I</a:t>
            </a:r>
            <a:r>
              <a:rPr lang="en-US" sz="1200" dirty="0">
                <a:solidFill>
                  <a:schemeClr val="tx1"/>
                </a:solidFill>
                <a:latin typeface="Verdana" panose="020B0604030504040204" pitchFamily="34" charset="0"/>
                <a:ea typeface="Verdana" panose="020B0604030504040204" pitchFamily="34" charset="0"/>
              </a:rPr>
              <a:t>SM </a:t>
            </a:r>
            <a:r>
              <a:rPr lang="en-US" sz="1200" dirty="0" err="1">
                <a:solidFill>
                  <a:schemeClr val="tx1"/>
                </a:solidFill>
                <a:latin typeface="Verdana" panose="020B0604030504040204" pitchFamily="34" charset="0"/>
                <a:ea typeface="Verdana" panose="020B0604030504040204" pitchFamily="34" charset="0"/>
              </a:rPr>
              <a:t>rīks</a:t>
            </a:r>
            <a:r>
              <a:rPr lang="en-US" sz="1200" dirty="0">
                <a:solidFill>
                  <a:schemeClr val="tx1"/>
                </a:solidFill>
                <a:latin typeface="Verdana" panose="020B0604030504040204" pitchFamily="34" charset="0"/>
                <a:ea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rPr>
              <a:t>datu</a:t>
            </a:r>
            <a:r>
              <a:rPr lang="en-US" sz="1200" dirty="0">
                <a:solidFill>
                  <a:schemeClr val="tx1"/>
                </a:solidFill>
                <a:latin typeface="Verdana" panose="020B0604030504040204" pitchFamily="34" charset="0"/>
                <a:ea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rPr>
              <a:t>analītikai</a:t>
            </a:r>
            <a:r>
              <a:rPr lang="en-US" sz="1200" dirty="0">
                <a:solidFill>
                  <a:schemeClr val="tx1"/>
                </a:solidFill>
                <a:latin typeface="Verdana" panose="020B0604030504040204" pitchFamily="34" charset="0"/>
                <a:ea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rPr>
              <a:t>līdz</a:t>
            </a:r>
            <a:r>
              <a:rPr lang="en-US" sz="1200" dirty="0">
                <a:solidFill>
                  <a:schemeClr val="tx1"/>
                </a:solidFill>
                <a:latin typeface="Verdana" panose="020B0604030504040204" pitchFamily="34" charset="0"/>
                <a:ea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rPr>
              <a:t>indivīda</a:t>
            </a:r>
            <a:r>
              <a:rPr lang="en-US" sz="1200" dirty="0">
                <a:solidFill>
                  <a:schemeClr val="tx1"/>
                </a:solidFill>
                <a:latin typeface="Verdana" panose="020B0604030504040204" pitchFamily="34" charset="0"/>
                <a:ea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rPr>
              <a:t>līmenim</a:t>
            </a:r>
            <a:endParaRPr lang="lv-LV" sz="1200" dirty="0">
              <a:solidFill>
                <a:schemeClr val="tx1"/>
              </a:solidFill>
              <a:latin typeface="Verdana" panose="020B0604030504040204" pitchFamily="34" charset="0"/>
              <a:ea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v-LV" sz="1200" dirty="0">
                <a:solidFill>
                  <a:schemeClr val="tx1"/>
                </a:solidFill>
                <a:latin typeface="Verdana" panose="020B0604030504040204" pitchFamily="34" charset="0"/>
                <a:ea typeface="Verdana" panose="020B0604030504040204" pitchFamily="34" charset="0"/>
              </a:rPr>
              <a:t>veikta VIIS un VPS pilnveide IKMS vajadzībām </a:t>
            </a:r>
            <a:endParaRPr kumimoji="0" lang="lv-LV" sz="12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7B38704E-68B6-5ACB-1FB9-1D2D4AEC5C2B}"/>
              </a:ext>
            </a:extLst>
          </p:cNvPr>
          <p:cNvSpPr txBox="1"/>
          <p:nvPr/>
        </p:nvSpPr>
        <p:spPr>
          <a:xfrm>
            <a:off x="3944511" y="3173321"/>
            <a:ext cx="21143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dirty="0">
                <a:ln>
                  <a:noFill/>
                </a:ln>
                <a:solidFill>
                  <a:schemeClr val="tx1"/>
                </a:solidFill>
                <a:effectLst/>
                <a:uLnTx/>
                <a:uFillTx/>
                <a:latin typeface="Verdana" panose="020B0604030504040204" pitchFamily="34" charset="0"/>
                <a:ea typeface="Verdana" panose="020B0604030504040204" pitchFamily="34" charset="0"/>
              </a:rPr>
              <a:t>Līdz 31.12.2025.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Verdana" panose="020B0604030504040204" pitchFamily="34" charset="0"/>
                <a:ea typeface="Verdana" panose="020B0604030504040204" pitchFamily="34" charset="0"/>
              </a:rPr>
              <a:t>i</a:t>
            </a:r>
            <a:r>
              <a:rPr kumimoji="0" lang="lv-LV" sz="1200" b="0" i="0" u="none" strike="noStrike" kern="1200" cap="none" spc="0" normalizeH="0" baseline="0" dirty="0">
                <a:ln>
                  <a:noFill/>
                </a:ln>
                <a:solidFill>
                  <a:schemeClr val="tx1"/>
                </a:solidFill>
                <a:effectLst/>
                <a:uLnTx/>
                <a:uFillTx/>
                <a:latin typeface="Verdana" panose="020B0604030504040204" pitchFamily="34" charset="0"/>
                <a:ea typeface="Verdana" panose="020B0604030504040204" pitchFamily="34" charset="0"/>
              </a:rPr>
              <a:t>zstrādāti </a:t>
            </a:r>
            <a:r>
              <a:rPr kumimoji="0" lang="lv-LV" sz="1200" b="1" i="0" u="none" strike="noStrike" kern="1200" cap="none" spc="0" normalizeH="0" baseline="0" dirty="0">
                <a:ln>
                  <a:noFill/>
                </a:ln>
                <a:solidFill>
                  <a:schemeClr val="tx1"/>
                </a:solidFill>
                <a:effectLst/>
                <a:uLnTx/>
                <a:uFillTx/>
                <a:latin typeface="Verdana" panose="020B0604030504040204" pitchFamily="34" charset="0"/>
                <a:ea typeface="Verdana" panose="020B0604030504040204" pitchFamily="34" charset="0"/>
              </a:rPr>
              <a:t>četri ISM </a:t>
            </a:r>
            <a:r>
              <a:rPr kumimoji="0" lang="lv-LV" sz="1200" b="0" i="0" u="none" strike="noStrike" kern="1200" cap="none" spc="0" normalizeH="0" baseline="0" dirty="0">
                <a:ln>
                  <a:noFill/>
                </a:ln>
                <a:solidFill>
                  <a:schemeClr val="tx1"/>
                </a:solidFill>
                <a:effectLst/>
                <a:uLnTx/>
                <a:uFillTx/>
                <a:latin typeface="Verdana" panose="020B0604030504040204" pitchFamily="34" charset="0"/>
                <a:ea typeface="Verdana" panose="020B0604030504040204" pitchFamily="34" charset="0"/>
              </a:rPr>
              <a:t>vērtēšanas darbi izglītojamo </a:t>
            </a:r>
            <a:r>
              <a:rPr kumimoji="0" lang="lv-LV" sz="1200" b="0" i="0" u="none" strike="noStrike" kern="1200" cap="none" spc="0" normalizeH="0" baseline="0" dirty="0" err="1">
                <a:ln>
                  <a:noFill/>
                </a:ln>
                <a:solidFill>
                  <a:schemeClr val="tx1"/>
                </a:solidFill>
                <a:effectLst/>
                <a:uLnTx/>
                <a:uFillTx/>
                <a:latin typeface="Verdana" panose="020B0604030504040204" pitchFamily="34" charset="0"/>
                <a:ea typeface="Verdana" panose="020B0604030504040204" pitchFamily="34" charset="0"/>
              </a:rPr>
              <a:t>pamatprasmju</a:t>
            </a:r>
            <a:r>
              <a:rPr kumimoji="0" lang="lv-LV" sz="1200" b="0" i="0" u="none" strike="noStrike" kern="1200" cap="none" spc="0" normalizeH="0" baseline="0" dirty="0">
                <a:ln>
                  <a:noFill/>
                </a:ln>
                <a:solidFill>
                  <a:schemeClr val="tx1"/>
                </a:solidFill>
                <a:effectLst/>
                <a:uLnTx/>
                <a:uFillTx/>
                <a:latin typeface="Verdana" panose="020B0604030504040204" pitchFamily="34" charset="0"/>
                <a:ea typeface="Verdana" panose="020B0604030504040204" pitchFamily="34" charset="0"/>
              </a:rPr>
              <a:t> novērtēšanai</a:t>
            </a:r>
          </a:p>
        </p:txBody>
      </p:sp>
      <p:sp>
        <p:nvSpPr>
          <p:cNvPr id="13" name="TextBox 12">
            <a:extLst>
              <a:ext uri="{FF2B5EF4-FFF2-40B4-BE49-F238E27FC236}">
                <a16:creationId xmlns:a16="http://schemas.microsoft.com/office/drawing/2014/main" id="{6689E661-F32E-EA94-2EB7-1058F2A7FE7C}"/>
              </a:ext>
            </a:extLst>
          </p:cNvPr>
          <p:cNvSpPr txBox="1"/>
          <p:nvPr/>
        </p:nvSpPr>
        <p:spPr>
          <a:xfrm>
            <a:off x="1754786" y="2988656"/>
            <a:ext cx="211437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rPr>
              <a:t>Līdz 31.12.2024.</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v-LV" sz="1200" dirty="0">
                <a:solidFill>
                  <a:schemeClr val="tx1"/>
                </a:solidFill>
                <a:latin typeface="Verdana" panose="020B0604030504040204" pitchFamily="34" charset="0"/>
                <a:ea typeface="Verdana" panose="020B0604030504040204" pitchFamily="34" charset="0"/>
              </a:rPr>
              <a:t>izsludināts iepirkums datu </a:t>
            </a:r>
            <a:r>
              <a:rPr lang="lv-LV" sz="1200" dirty="0" err="1">
                <a:solidFill>
                  <a:schemeClr val="tx1"/>
                </a:solidFill>
                <a:latin typeface="Verdana" panose="020B0604030504040204" pitchFamily="34" charset="0"/>
                <a:ea typeface="Verdana" panose="020B0604030504040204" pitchFamily="34" charset="0"/>
              </a:rPr>
              <a:t>pratības</a:t>
            </a:r>
            <a:r>
              <a:rPr lang="lv-LV" sz="1200" dirty="0">
                <a:solidFill>
                  <a:schemeClr val="tx1"/>
                </a:solidFill>
                <a:latin typeface="Verdana" panose="020B0604030504040204" pitchFamily="34" charset="0"/>
                <a:ea typeface="Verdana" panose="020B0604030504040204" pitchFamily="34" charset="0"/>
              </a:rPr>
              <a:t> mācību programmas datu apstrādei un analītikai pašvaldības izglītības ekspertiem;</a:t>
            </a:r>
          </a:p>
          <a:p>
            <a:pPr marL="171450" indent="-171450">
              <a:buClrTx/>
              <a:buFont typeface="Wingdings" panose="05000000000000000000" pitchFamily="2" charset="2"/>
              <a:buChar char="ü"/>
              <a:defRPr/>
            </a:pPr>
            <a:r>
              <a:rPr lang="lv-LV" sz="1200" dirty="0">
                <a:solidFill>
                  <a:schemeClr val="tx1"/>
                </a:solidFill>
                <a:latin typeface="Verdana" panose="020B0604030504040204" pitchFamily="34" charset="0"/>
                <a:ea typeface="Verdana" panose="020B0604030504040204" pitchFamily="34" charset="0"/>
              </a:rPr>
              <a:t>izveidota Izglītības kvalitātes padome</a:t>
            </a:r>
            <a:endParaRPr lang="lv-LV" sz="1200" kern="1200" dirty="0">
              <a:solidFill>
                <a:schemeClr val="tx1"/>
              </a:solidFill>
              <a:latin typeface="Verdana" panose="020B0604030504040204" pitchFamily="34" charset="0"/>
              <a:ea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lv-LV" sz="1200" dirty="0">
              <a:solidFill>
                <a:schemeClr val="tx1"/>
              </a:solidFill>
              <a:latin typeface="Verdana" panose="020B0604030504040204" pitchFamily="34" charset="0"/>
              <a:ea typeface="Verdana" panose="020B0604030504040204" pitchFamily="34" charset="0"/>
            </a:endParaRPr>
          </a:p>
        </p:txBody>
      </p:sp>
      <p:cxnSp>
        <p:nvCxnSpPr>
          <p:cNvPr id="14" name="Straight Connector 36">
            <a:extLst>
              <a:ext uri="{FF2B5EF4-FFF2-40B4-BE49-F238E27FC236}">
                <a16:creationId xmlns:a16="http://schemas.microsoft.com/office/drawing/2014/main" id="{0FC9928C-737D-E05F-7BE0-1D8DAA5DF458}"/>
              </a:ext>
            </a:extLst>
          </p:cNvPr>
          <p:cNvCxnSpPr>
            <a:cxnSpLocks/>
          </p:cNvCxnSpPr>
          <p:nvPr/>
        </p:nvCxnSpPr>
        <p:spPr>
          <a:xfrm flipV="1">
            <a:off x="3353743" y="4855691"/>
            <a:ext cx="0" cy="390762"/>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C69484F-6623-A65B-F501-8CBC47343DAE}"/>
              </a:ext>
            </a:extLst>
          </p:cNvPr>
          <p:cNvSpPr txBox="1"/>
          <p:nvPr/>
        </p:nvSpPr>
        <p:spPr>
          <a:xfrm>
            <a:off x="5743896" y="3482350"/>
            <a:ext cx="17485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dirty="0">
                <a:ln>
                  <a:noFill/>
                </a:ln>
                <a:solidFill>
                  <a:schemeClr val="tx1"/>
                </a:solidFill>
                <a:effectLst/>
                <a:uLnTx/>
                <a:uFillTx/>
                <a:latin typeface="Verdana" panose="020B0604030504040204" pitchFamily="34" charset="0"/>
                <a:ea typeface="Verdana" panose="020B0604030504040204" pitchFamily="34" charset="0"/>
              </a:rPr>
              <a:t>Līdz 31.12.2026.</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Verdana" panose="020B0604030504040204" pitchFamily="34" charset="0"/>
                <a:ea typeface="Verdana" panose="020B0604030504040204" pitchFamily="34" charset="0"/>
              </a:rPr>
              <a:t>p</a:t>
            </a:r>
            <a:r>
              <a:rPr lang="en-US" sz="1200" dirty="0" err="1">
                <a:solidFill>
                  <a:schemeClr val="tx1"/>
                </a:solidFill>
                <a:latin typeface="Verdana" panose="020B0604030504040204" pitchFamily="34" charset="0"/>
                <a:ea typeface="Verdana" panose="020B0604030504040204" pitchFamily="34" charset="0"/>
              </a:rPr>
              <a:t>ilnveidotas</a:t>
            </a:r>
            <a:r>
              <a:rPr lang="en-US" sz="1200" dirty="0">
                <a:solidFill>
                  <a:schemeClr val="tx1"/>
                </a:solidFill>
                <a:latin typeface="Verdana" panose="020B0604030504040204" pitchFamily="34" charset="0"/>
                <a:ea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rPr>
              <a:t>vadlīnijas</a:t>
            </a:r>
            <a:r>
              <a:rPr lang="en-US" sz="1200" dirty="0">
                <a:solidFill>
                  <a:schemeClr val="tx1"/>
                </a:solidFill>
                <a:latin typeface="Verdana" panose="020B0604030504040204" pitchFamily="34" charset="0"/>
                <a:ea typeface="Verdana" panose="020B0604030504040204" pitchFamily="34" charset="0"/>
              </a:rPr>
              <a:t> IK nodrošināšanai (</a:t>
            </a:r>
            <a:r>
              <a:rPr lang="en-US" sz="1200" dirty="0" err="1">
                <a:solidFill>
                  <a:schemeClr val="tx1"/>
                </a:solidFill>
                <a:latin typeface="Verdana" panose="020B0604030504040204" pitchFamily="34" charset="0"/>
                <a:ea typeface="Verdana" panose="020B0604030504040204" pitchFamily="34" charset="0"/>
              </a:rPr>
              <a:t>rīcības</a:t>
            </a:r>
            <a:r>
              <a:rPr lang="en-US" sz="1200" dirty="0">
                <a:solidFill>
                  <a:schemeClr val="tx1"/>
                </a:solidFill>
                <a:latin typeface="Verdana" panose="020B0604030504040204" pitchFamily="34" charset="0"/>
                <a:ea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rPr>
              <a:t>algoritms</a:t>
            </a:r>
            <a:r>
              <a:rPr lang="en-US" sz="1200" dirty="0">
                <a:solidFill>
                  <a:schemeClr val="tx1"/>
                </a:solidFill>
                <a:latin typeface="Verdana" panose="020B0604030504040204" pitchFamily="34" charset="0"/>
                <a:ea typeface="Verdana" panose="020B0604030504040204" pitchFamily="34" charset="0"/>
              </a:rPr>
              <a:t>)</a:t>
            </a:r>
            <a:endParaRPr kumimoji="0" lang="lv-LV" sz="1200" i="0" u="none" strike="noStrike" kern="1200" cap="none" spc="0" normalizeH="0" baseline="0" dirty="0">
              <a:ln>
                <a:noFill/>
              </a:ln>
              <a:solidFill>
                <a:schemeClr val="tx1"/>
              </a:solidFill>
              <a:effectLst/>
              <a:uLnTx/>
              <a:uFillTx/>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AED32728-7C7A-F3EC-B694-BC0A82A36650}"/>
              </a:ext>
            </a:extLst>
          </p:cNvPr>
          <p:cNvSpPr txBox="1"/>
          <p:nvPr/>
        </p:nvSpPr>
        <p:spPr>
          <a:xfrm>
            <a:off x="7533354" y="2940119"/>
            <a:ext cx="196408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rPr>
              <a:t>Līdz 31.12.2028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lv-LV" sz="12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rPr>
              <a:t>izveidoti  četri analītiskās informācijas paneļi - </a:t>
            </a:r>
            <a:r>
              <a:rPr kumimoji="0" lang="lv-LV" sz="1200" b="0" i="1" u="none" strike="noStrike" kern="1200" cap="none" spc="0" normalizeH="0" baseline="0" noProof="0" dirty="0" err="1">
                <a:ln>
                  <a:noFill/>
                </a:ln>
                <a:solidFill>
                  <a:schemeClr val="tx1"/>
                </a:solidFill>
                <a:effectLst/>
                <a:uLnTx/>
                <a:uFillTx/>
                <a:latin typeface="Verdana" panose="020B0604030504040204" pitchFamily="34" charset="0"/>
                <a:ea typeface="Verdana" panose="020B0604030504040204" pitchFamily="34" charset="0"/>
              </a:rPr>
              <a:t>dashboards</a:t>
            </a:r>
            <a:endParaRPr kumimoji="0" lang="lv-LV" sz="12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endParaRPr>
          </a:p>
          <a:p>
            <a:pPr marL="171450" indent="-171450">
              <a:buClrTx/>
              <a:buFont typeface="Wingdings" panose="05000000000000000000" pitchFamily="2" charset="2"/>
              <a:buChar char="ü"/>
              <a:defRPr/>
            </a:pPr>
            <a:r>
              <a:rPr lang="lv-LV" sz="1200" kern="1200" dirty="0">
                <a:solidFill>
                  <a:schemeClr val="tx1"/>
                </a:solidFill>
                <a:latin typeface="Verdana" panose="020B0604030504040204" pitchFamily="34" charset="0"/>
                <a:ea typeface="Verdana" panose="020B0604030504040204" pitchFamily="34" charset="0"/>
              </a:rPr>
              <a:t>sagatavota vismaz viena persona katrā pašvaldībā – IKMS rīku lietotājs</a:t>
            </a:r>
          </a:p>
        </p:txBody>
      </p:sp>
      <p:sp>
        <p:nvSpPr>
          <p:cNvPr id="17" name="TextBox 16">
            <a:extLst>
              <a:ext uri="{FF2B5EF4-FFF2-40B4-BE49-F238E27FC236}">
                <a16:creationId xmlns:a16="http://schemas.microsoft.com/office/drawing/2014/main" id="{DB6BFB92-800A-3938-0265-D986E817B694}"/>
              </a:ext>
            </a:extLst>
          </p:cNvPr>
          <p:cNvSpPr txBox="1"/>
          <p:nvPr/>
        </p:nvSpPr>
        <p:spPr>
          <a:xfrm>
            <a:off x="1529290" y="6256222"/>
            <a:ext cx="2114377" cy="46166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rPr>
              <a:t> </a:t>
            </a:r>
            <a:r>
              <a:rPr kumimoji="0" lang="lv-LV" sz="1200" b="1" i="0" u="none" strike="noStrike" kern="1200" cap="none" spc="0" normalizeH="0" baseline="0" dirty="0">
                <a:ln>
                  <a:noFill/>
                </a:ln>
                <a:solidFill>
                  <a:schemeClr val="accent1"/>
                </a:solidFill>
                <a:effectLst/>
                <a:uLnTx/>
                <a:uFillTx/>
                <a:latin typeface="Verdana" panose="020B0604030504040204" pitchFamily="34" charset="0"/>
                <a:ea typeface="Verdana" panose="020B0604030504040204" pitchFamily="34" charset="0"/>
              </a:rPr>
              <a:t>2024.gada IV cet</a:t>
            </a:r>
            <a:r>
              <a:rPr lang="lv-LV" sz="1200" b="1" kern="1200" dirty="0">
                <a:solidFill>
                  <a:schemeClr val="accent1"/>
                </a:solidFill>
                <a:latin typeface="Verdana" panose="020B0604030504040204" pitchFamily="34" charset="0"/>
                <a:ea typeface="Verdana" panose="020B0604030504040204" pitchFamily="34" charset="0"/>
              </a:rPr>
              <a:t>.</a:t>
            </a:r>
            <a:r>
              <a:rPr kumimoji="0" lang="lv-LV" sz="1200" b="1" i="0" u="none" strike="noStrike" kern="1200" cap="none" spc="0" normalizeH="0" baseline="0" dirty="0">
                <a:ln>
                  <a:noFill/>
                </a:ln>
                <a:solidFill>
                  <a:schemeClr val="accent1"/>
                </a:solidFill>
                <a:effectLst/>
                <a:uLnTx/>
                <a:uFillTx/>
                <a:latin typeface="Verdana" panose="020B0604030504040204" pitchFamily="34" charset="0"/>
                <a:ea typeface="Verdana" panose="020B0604030504040204" pitchFamily="34" charset="0"/>
              </a:rPr>
              <a:t> apstiprināts projekts</a:t>
            </a:r>
          </a:p>
        </p:txBody>
      </p:sp>
      <p:cxnSp>
        <p:nvCxnSpPr>
          <p:cNvPr id="18" name="Straight Connector 9">
            <a:extLst>
              <a:ext uri="{FF2B5EF4-FFF2-40B4-BE49-F238E27FC236}">
                <a16:creationId xmlns:a16="http://schemas.microsoft.com/office/drawing/2014/main" id="{7C962C30-5A68-23DB-29A1-FE1747193314}"/>
              </a:ext>
            </a:extLst>
          </p:cNvPr>
          <p:cNvCxnSpPr>
            <a:cxnSpLocks/>
          </p:cNvCxnSpPr>
          <p:nvPr/>
        </p:nvCxnSpPr>
        <p:spPr>
          <a:xfrm flipV="1">
            <a:off x="3165267" y="5637895"/>
            <a:ext cx="0" cy="633186"/>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19" name="Straight Connector 2">
            <a:extLst>
              <a:ext uri="{FF2B5EF4-FFF2-40B4-BE49-F238E27FC236}">
                <a16:creationId xmlns:a16="http://schemas.microsoft.com/office/drawing/2014/main" id="{3471180B-C7C7-F028-B54F-57C4B499A1BE}"/>
              </a:ext>
            </a:extLst>
          </p:cNvPr>
          <p:cNvCxnSpPr>
            <a:cxnSpLocks/>
          </p:cNvCxnSpPr>
          <p:nvPr/>
        </p:nvCxnSpPr>
        <p:spPr>
          <a:xfrm flipV="1">
            <a:off x="10973879" y="4929860"/>
            <a:ext cx="0" cy="345021"/>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2304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5A72578-AD2A-22D9-A0D3-DFCCD154AC00}"/>
              </a:ext>
            </a:extLst>
          </p:cNvPr>
          <p:cNvSpPr>
            <a:spLocks noGrp="1"/>
          </p:cNvSpPr>
          <p:nvPr>
            <p:ph type="title"/>
          </p:nvPr>
        </p:nvSpPr>
        <p:spPr>
          <a:xfrm>
            <a:off x="616775" y="257548"/>
            <a:ext cx="9219952" cy="878526"/>
          </a:xfrm>
        </p:spPr>
        <p:txBody>
          <a:bodyPr/>
          <a:lstStyle/>
          <a:p>
            <a:r>
              <a:rPr lang="en-US" dirty="0" err="1"/>
              <a:t>Izglītības</a:t>
            </a:r>
            <a:r>
              <a:rPr lang="en-US" dirty="0"/>
              <a:t> </a:t>
            </a:r>
            <a:r>
              <a:rPr lang="en-US" dirty="0" err="1"/>
              <a:t>kvalitātes</a:t>
            </a:r>
            <a:r>
              <a:rPr lang="en-US" dirty="0"/>
              <a:t> </a:t>
            </a:r>
            <a:r>
              <a:rPr lang="en-US" dirty="0" err="1"/>
              <a:t>monitorings</a:t>
            </a:r>
            <a:r>
              <a:rPr lang="en-US" dirty="0"/>
              <a:t> – </a:t>
            </a:r>
            <a:r>
              <a:rPr lang="en-US" dirty="0" err="1"/>
              <a:t>sasniedzamais</a:t>
            </a:r>
            <a:r>
              <a:rPr lang="en-US" dirty="0"/>
              <a:t> </a:t>
            </a:r>
            <a:r>
              <a:rPr lang="en-US" dirty="0" err="1"/>
              <a:t>rezultāts</a:t>
            </a:r>
            <a:endParaRPr lang="en-GB" dirty="0"/>
          </a:p>
        </p:txBody>
      </p:sp>
      <p:sp>
        <p:nvSpPr>
          <p:cNvPr id="4" name="Slaida numura vietturis 3">
            <a:extLst>
              <a:ext uri="{FF2B5EF4-FFF2-40B4-BE49-F238E27FC236}">
                <a16:creationId xmlns:a16="http://schemas.microsoft.com/office/drawing/2014/main" id="{01E362B6-EF0F-56D8-426E-7EA2F2928CF9}"/>
              </a:ext>
            </a:extLst>
          </p:cNvPr>
          <p:cNvSpPr>
            <a:spLocks noGrp="1"/>
          </p:cNvSpPr>
          <p:nvPr>
            <p:ph type="sldNum" idx="12"/>
          </p:nvPr>
        </p:nvSpPr>
        <p:spPr/>
        <p:txBody>
          <a:bodyPr/>
          <a:lstStyle/>
          <a:p>
            <a:fld id="{00000000-1234-1234-1234-123412341234}" type="slidenum">
              <a:rPr lang="lv-LV" smtClean="0"/>
              <a:pPr/>
              <a:t>9</a:t>
            </a:fld>
            <a:endParaRPr lang="lv-LV"/>
          </a:p>
        </p:txBody>
      </p:sp>
      <p:grpSp>
        <p:nvGrpSpPr>
          <p:cNvPr id="5" name="Group 34464">
            <a:extLst>
              <a:ext uri="{FF2B5EF4-FFF2-40B4-BE49-F238E27FC236}">
                <a16:creationId xmlns:a16="http://schemas.microsoft.com/office/drawing/2014/main" id="{1C556ECC-1CE9-5302-F610-4AE121EB3D68}"/>
              </a:ext>
            </a:extLst>
          </p:cNvPr>
          <p:cNvGrpSpPr/>
          <p:nvPr/>
        </p:nvGrpSpPr>
        <p:grpSpPr>
          <a:xfrm>
            <a:off x="476473" y="1688895"/>
            <a:ext cx="10133334" cy="4545353"/>
            <a:chOff x="-5193352" y="1461845"/>
            <a:chExt cx="16286800" cy="6404336"/>
          </a:xfrm>
        </p:grpSpPr>
        <p:grpSp>
          <p:nvGrpSpPr>
            <p:cNvPr id="6" name="Group 34448">
              <a:extLst>
                <a:ext uri="{FF2B5EF4-FFF2-40B4-BE49-F238E27FC236}">
                  <a16:creationId xmlns:a16="http://schemas.microsoft.com/office/drawing/2014/main" id="{1F260F5A-129E-C2D9-ED4B-1D705CF0731C}"/>
                </a:ext>
              </a:extLst>
            </p:cNvPr>
            <p:cNvGrpSpPr/>
            <p:nvPr/>
          </p:nvGrpSpPr>
          <p:grpSpPr>
            <a:xfrm>
              <a:off x="-1" y="1461845"/>
              <a:ext cx="6438707" cy="6404336"/>
              <a:chOff x="0" y="0"/>
              <a:chExt cx="6438705" cy="6404334"/>
            </a:xfrm>
          </p:grpSpPr>
          <p:grpSp>
            <p:nvGrpSpPr>
              <p:cNvPr id="13" name="Group 34442">
                <a:extLst>
                  <a:ext uri="{FF2B5EF4-FFF2-40B4-BE49-F238E27FC236}">
                    <a16:creationId xmlns:a16="http://schemas.microsoft.com/office/drawing/2014/main" id="{AA068BA1-EA0E-3683-0B40-A5C4FCFB97F3}"/>
                  </a:ext>
                </a:extLst>
              </p:cNvPr>
              <p:cNvGrpSpPr/>
              <p:nvPr/>
            </p:nvGrpSpPr>
            <p:grpSpPr>
              <a:xfrm>
                <a:off x="0" y="0"/>
                <a:ext cx="6438705" cy="6404334"/>
                <a:chOff x="0" y="0"/>
                <a:chExt cx="6438704" cy="6404333"/>
              </a:xfrm>
            </p:grpSpPr>
            <p:sp>
              <p:nvSpPr>
                <p:cNvPr id="19" name="Shape 34431">
                  <a:extLst>
                    <a:ext uri="{FF2B5EF4-FFF2-40B4-BE49-F238E27FC236}">
                      <a16:creationId xmlns:a16="http://schemas.microsoft.com/office/drawing/2014/main" id="{0CD14C94-82B4-F2A2-6EE1-9D6869FA95F6}"/>
                    </a:ext>
                  </a:extLst>
                </p:cNvPr>
                <p:cNvSpPr/>
                <p:nvPr/>
              </p:nvSpPr>
              <p:spPr>
                <a:xfrm>
                  <a:off x="225799" y="1495077"/>
                  <a:ext cx="1264197" cy="2556120"/>
                </a:xfrm>
                <a:prstGeom prst="rect">
                  <a:avLst/>
                </a:prstGeom>
                <a:solidFill>
                  <a:schemeClr val="accent6">
                    <a:lumMod val="20000"/>
                    <a:lumOff val="80000"/>
                  </a:schemeClr>
                </a:solidFill>
                <a:ln w="12700" cap="flat">
                  <a:noFill/>
                  <a:miter lim="400000"/>
                </a:ln>
                <a:effectLst/>
              </p:spPr>
              <p:txBody>
                <a:bodyPr wrap="square" lIns="0" tIns="0" rIns="0" bIns="0" numCol="1" anchor="t">
                  <a:noAutofit/>
                </a:bodyPr>
                <a:lstStyle/>
                <a:p>
                  <a:pPr marL="0" marR="0" lvl="0" indent="0" algn="ctr" defTabSz="321457" rtl="0" eaLnBrk="1" fontAlgn="auto" latinLnBrk="0" hangingPunct="0">
                    <a:lnSpc>
                      <a:spcPct val="80000"/>
                    </a:lnSpc>
                    <a:spcBef>
                      <a:spcPts val="3867"/>
                    </a:spcBef>
                    <a:spcAft>
                      <a:spcPts val="0"/>
                    </a:spcAft>
                    <a:buClrTx/>
                    <a:buSzTx/>
                    <a:buFontTx/>
                    <a:buNone/>
                    <a:tabLst/>
                    <a:defRPr/>
                  </a:pPr>
                  <a:endParaRPr kumimoji="0" sz="3516" b="0" i="0" u="none" strike="noStrike" kern="0" cap="none" spc="0" normalizeH="0" baseline="0" noProof="0">
                    <a:ln>
                      <a:noFill/>
                    </a:ln>
                    <a:solidFill>
                      <a:srgbClr val="333333"/>
                    </a:solidFill>
                    <a:effectLst/>
                    <a:uLnTx/>
                    <a:uFillTx/>
                    <a:latin typeface="Helvetica Neue Thin"/>
                    <a:sym typeface="Helvetica Neue Thin"/>
                  </a:endParaRPr>
                </a:p>
              </p:txBody>
            </p:sp>
            <p:grpSp>
              <p:nvGrpSpPr>
                <p:cNvPr id="20" name="Group 34434">
                  <a:extLst>
                    <a:ext uri="{FF2B5EF4-FFF2-40B4-BE49-F238E27FC236}">
                      <a16:creationId xmlns:a16="http://schemas.microsoft.com/office/drawing/2014/main" id="{92F95704-5335-7F77-6F78-2B24906EF594}"/>
                    </a:ext>
                  </a:extLst>
                </p:cNvPr>
                <p:cNvGrpSpPr/>
                <p:nvPr/>
              </p:nvGrpSpPr>
              <p:grpSpPr>
                <a:xfrm>
                  <a:off x="0" y="230882"/>
                  <a:ext cx="2340837" cy="2409284"/>
                  <a:chOff x="0" y="0"/>
                  <a:chExt cx="2340836" cy="2409283"/>
                </a:xfrm>
              </p:grpSpPr>
              <p:sp>
                <p:nvSpPr>
                  <p:cNvPr id="28" name="Shape 34432">
                    <a:extLst>
                      <a:ext uri="{FF2B5EF4-FFF2-40B4-BE49-F238E27FC236}">
                        <a16:creationId xmlns:a16="http://schemas.microsoft.com/office/drawing/2014/main" id="{ECF7660F-2BEF-6802-1DE3-A815781DC385}"/>
                      </a:ext>
                    </a:extLst>
                  </p:cNvPr>
                  <p:cNvSpPr/>
                  <p:nvPr/>
                </p:nvSpPr>
                <p:spPr>
                  <a:xfrm>
                    <a:off x="225799" y="0"/>
                    <a:ext cx="2115038" cy="1264196"/>
                  </a:xfrm>
                  <a:prstGeom prst="rect">
                    <a:avLst/>
                  </a:prstGeom>
                  <a:solidFill>
                    <a:schemeClr val="accent6">
                      <a:lumMod val="40000"/>
                      <a:lumOff val="60000"/>
                    </a:schemeClr>
                  </a:solidFill>
                  <a:ln w="12700" cap="flat">
                    <a:noFill/>
                    <a:miter lim="400000"/>
                  </a:ln>
                  <a:effectLst/>
                </p:spPr>
                <p:txBody>
                  <a:bodyPr wrap="square" lIns="0" tIns="0" rIns="0" bIns="0" numCol="1" anchor="t">
                    <a:noAutofit/>
                  </a:bodyPr>
                  <a:lstStyle/>
                  <a:p>
                    <a:pPr marL="0" marR="0" lvl="0" indent="0" algn="ctr" defTabSz="321457" rtl="0" eaLnBrk="1" fontAlgn="auto" latinLnBrk="0" hangingPunct="0">
                      <a:lnSpc>
                        <a:spcPct val="80000"/>
                      </a:lnSpc>
                      <a:spcBef>
                        <a:spcPts val="3867"/>
                      </a:spcBef>
                      <a:spcAft>
                        <a:spcPts val="0"/>
                      </a:spcAft>
                      <a:buClrTx/>
                      <a:buSzTx/>
                      <a:buFontTx/>
                      <a:buNone/>
                      <a:tabLst/>
                      <a:defRPr/>
                    </a:pPr>
                    <a:endParaRPr kumimoji="0" sz="3516" b="0" i="0" u="none" strike="noStrike" kern="0" cap="none" spc="0" normalizeH="0" baseline="0" noProof="0">
                      <a:ln>
                        <a:noFill/>
                      </a:ln>
                      <a:solidFill>
                        <a:srgbClr val="333333"/>
                      </a:solidFill>
                      <a:effectLst/>
                      <a:uLnTx/>
                      <a:uFillTx/>
                      <a:latin typeface="Helvetica Neue Thin"/>
                      <a:sym typeface="Helvetica Neue Thin"/>
                    </a:endParaRPr>
                  </a:p>
                </p:txBody>
              </p:sp>
              <p:sp>
                <p:nvSpPr>
                  <p:cNvPr id="29" name="Shape 34433">
                    <a:extLst>
                      <a:ext uri="{FF2B5EF4-FFF2-40B4-BE49-F238E27FC236}">
                        <a16:creationId xmlns:a16="http://schemas.microsoft.com/office/drawing/2014/main" id="{546BC7DA-1F1A-73F6-95C9-09E63F9AA325}"/>
                      </a:ext>
                    </a:extLst>
                  </p:cNvPr>
                  <p:cNvSpPr/>
                  <p:nvPr/>
                </p:nvSpPr>
                <p:spPr>
                  <a:xfrm>
                    <a:off x="0" y="1264195"/>
                    <a:ext cx="1725960" cy="1145089"/>
                  </a:xfrm>
                  <a:custGeom>
                    <a:avLst/>
                    <a:gdLst/>
                    <a:ahLst/>
                    <a:cxnLst>
                      <a:cxn ang="0">
                        <a:pos x="wd2" y="hd2"/>
                      </a:cxn>
                      <a:cxn ang="5400000">
                        <a:pos x="wd2" y="hd2"/>
                      </a:cxn>
                      <a:cxn ang="10800000">
                        <a:pos x="wd2" y="hd2"/>
                      </a:cxn>
                      <a:cxn ang="16200000">
                        <a:pos x="wd2" y="hd2"/>
                      </a:cxn>
                    </a:cxnLst>
                    <a:rect l="0" t="0" r="r" b="b"/>
                    <a:pathLst>
                      <a:path w="21600" h="21600" extrusionOk="0">
                        <a:moveTo>
                          <a:pt x="2813" y="5401"/>
                        </a:moveTo>
                        <a:lnTo>
                          <a:pt x="0" y="5401"/>
                        </a:lnTo>
                        <a:lnTo>
                          <a:pt x="10800" y="21600"/>
                        </a:lnTo>
                        <a:lnTo>
                          <a:pt x="21600" y="5401"/>
                        </a:lnTo>
                        <a:lnTo>
                          <a:pt x="18787" y="5401"/>
                        </a:lnTo>
                        <a:lnTo>
                          <a:pt x="18787" y="0"/>
                        </a:lnTo>
                        <a:lnTo>
                          <a:pt x="2813" y="0"/>
                        </a:lnTo>
                        <a:close/>
                      </a:path>
                    </a:pathLst>
                  </a:custGeom>
                  <a:solidFill>
                    <a:schemeClr val="accent6">
                      <a:lumMod val="40000"/>
                      <a:lumOff val="60000"/>
                    </a:schemeClr>
                  </a:solidFill>
                  <a:ln w="12700" cap="flat">
                    <a:noFill/>
                    <a:miter lim="400000"/>
                  </a:ln>
                  <a:effectLst/>
                </p:spPr>
                <p:txBody>
                  <a:bodyPr wrap="square" lIns="0" tIns="0" rIns="0" bIns="0" numCol="1" anchor="t">
                    <a:noAutofit/>
                  </a:bodyPr>
                  <a:lstStyle/>
                  <a:p>
                    <a:pPr marL="0" marR="0" lvl="0" indent="0" algn="ctr" defTabSz="321457" rtl="0" eaLnBrk="1" fontAlgn="auto" latinLnBrk="0" hangingPunct="0">
                      <a:lnSpc>
                        <a:spcPct val="80000"/>
                      </a:lnSpc>
                      <a:spcBef>
                        <a:spcPts val="3867"/>
                      </a:spcBef>
                      <a:spcAft>
                        <a:spcPts val="0"/>
                      </a:spcAft>
                      <a:buClrTx/>
                      <a:buSzTx/>
                      <a:buFontTx/>
                      <a:buNone/>
                      <a:tabLst/>
                      <a:defRPr/>
                    </a:pPr>
                    <a:endParaRPr kumimoji="0" sz="3516" b="0" i="0" u="none" strike="noStrike" kern="0" cap="none" spc="0" normalizeH="0" baseline="0" noProof="0">
                      <a:ln>
                        <a:noFill/>
                      </a:ln>
                      <a:solidFill>
                        <a:srgbClr val="333333"/>
                      </a:solidFill>
                      <a:effectLst/>
                      <a:uLnTx/>
                      <a:uFillTx/>
                      <a:latin typeface="Helvetica Neue Thin"/>
                      <a:sym typeface="Helvetica Neue Thin"/>
                    </a:endParaRPr>
                  </a:p>
                </p:txBody>
              </p:sp>
            </p:grpSp>
            <p:grpSp>
              <p:nvGrpSpPr>
                <p:cNvPr id="21" name="Group 34437">
                  <a:extLst>
                    <a:ext uri="{FF2B5EF4-FFF2-40B4-BE49-F238E27FC236}">
                      <a16:creationId xmlns:a16="http://schemas.microsoft.com/office/drawing/2014/main" id="{0F3C1BA0-50EE-FA68-5052-52967CDACD52}"/>
                    </a:ext>
                  </a:extLst>
                </p:cNvPr>
                <p:cNvGrpSpPr/>
                <p:nvPr/>
              </p:nvGrpSpPr>
              <p:grpSpPr>
                <a:xfrm>
                  <a:off x="1618024" y="0"/>
                  <a:ext cx="2409285" cy="6404333"/>
                  <a:chOff x="0" y="0"/>
                  <a:chExt cx="2409284" cy="6404332"/>
                </a:xfrm>
              </p:grpSpPr>
              <p:sp>
                <p:nvSpPr>
                  <p:cNvPr id="26" name="Shape 34435">
                    <a:extLst>
                      <a:ext uri="{FF2B5EF4-FFF2-40B4-BE49-F238E27FC236}">
                        <a16:creationId xmlns:a16="http://schemas.microsoft.com/office/drawing/2014/main" id="{4F36F2E5-8BCB-CFA9-7826-4A169BD816BE}"/>
                      </a:ext>
                    </a:extLst>
                  </p:cNvPr>
                  <p:cNvSpPr/>
                  <p:nvPr/>
                </p:nvSpPr>
                <p:spPr>
                  <a:xfrm>
                    <a:off x="1145087" y="230882"/>
                    <a:ext cx="1264197" cy="6173450"/>
                  </a:xfrm>
                  <a:prstGeom prst="rect">
                    <a:avLst/>
                  </a:prstGeom>
                  <a:solidFill>
                    <a:srgbClr val="7030A0"/>
                  </a:solidFill>
                  <a:ln w="12700" cap="flat">
                    <a:noFill/>
                    <a:miter lim="400000"/>
                  </a:ln>
                  <a:effectLst/>
                </p:spPr>
                <p:txBody>
                  <a:bodyPr wrap="square" lIns="0" tIns="0" rIns="0" bIns="0" numCol="1" anchor="t">
                    <a:noAutofit/>
                  </a:bodyPr>
                  <a:lstStyle/>
                  <a:p>
                    <a:pPr marL="0" marR="0" lvl="0" indent="0" algn="ctr" defTabSz="321457" rtl="0" eaLnBrk="1" fontAlgn="auto" latinLnBrk="0" hangingPunct="0">
                      <a:lnSpc>
                        <a:spcPct val="80000"/>
                      </a:lnSpc>
                      <a:spcBef>
                        <a:spcPts val="3867"/>
                      </a:spcBef>
                      <a:spcAft>
                        <a:spcPts val="0"/>
                      </a:spcAft>
                      <a:buClrTx/>
                      <a:buSzTx/>
                      <a:buFontTx/>
                      <a:buNone/>
                      <a:tabLst/>
                      <a:defRPr/>
                    </a:pPr>
                    <a:endParaRPr kumimoji="0" sz="3516" b="0" i="0" u="none" strike="noStrike" kern="0" cap="none" spc="0" normalizeH="0" baseline="0" noProof="0" dirty="0">
                      <a:ln>
                        <a:noFill/>
                      </a:ln>
                      <a:solidFill>
                        <a:srgbClr val="333333"/>
                      </a:solidFill>
                      <a:effectLst/>
                      <a:uLnTx/>
                      <a:uFillTx/>
                      <a:latin typeface="Helvetica Neue Thin"/>
                      <a:sym typeface="Helvetica Neue Thin"/>
                    </a:endParaRPr>
                  </a:p>
                </p:txBody>
              </p:sp>
              <p:sp>
                <p:nvSpPr>
                  <p:cNvPr id="27" name="Shape 34436">
                    <a:extLst>
                      <a:ext uri="{FF2B5EF4-FFF2-40B4-BE49-F238E27FC236}">
                        <a16:creationId xmlns:a16="http://schemas.microsoft.com/office/drawing/2014/main" id="{763343F9-BC5D-8475-45BC-4009E89FBC01}"/>
                      </a:ext>
                    </a:extLst>
                  </p:cNvPr>
                  <p:cNvSpPr/>
                  <p:nvPr/>
                </p:nvSpPr>
                <p:spPr>
                  <a:xfrm>
                    <a:off x="0" y="0"/>
                    <a:ext cx="1145088" cy="1725960"/>
                  </a:xfrm>
                  <a:custGeom>
                    <a:avLst/>
                    <a:gdLst/>
                    <a:ahLst/>
                    <a:cxnLst>
                      <a:cxn ang="0">
                        <a:pos x="wd2" y="hd2"/>
                      </a:cxn>
                      <a:cxn ang="5400000">
                        <a:pos x="wd2" y="hd2"/>
                      </a:cxn>
                      <a:cxn ang="10800000">
                        <a:pos x="wd2" y="hd2"/>
                      </a:cxn>
                      <a:cxn ang="16200000">
                        <a:pos x="wd2" y="hd2"/>
                      </a:cxn>
                    </a:cxnLst>
                    <a:rect l="0" t="0" r="r" b="b"/>
                    <a:pathLst>
                      <a:path w="21600" h="21600" extrusionOk="0">
                        <a:moveTo>
                          <a:pt x="16199" y="18787"/>
                        </a:moveTo>
                        <a:lnTo>
                          <a:pt x="16199" y="21600"/>
                        </a:lnTo>
                        <a:lnTo>
                          <a:pt x="0" y="10800"/>
                        </a:lnTo>
                        <a:lnTo>
                          <a:pt x="16199" y="0"/>
                        </a:lnTo>
                        <a:lnTo>
                          <a:pt x="16199" y="2813"/>
                        </a:lnTo>
                        <a:lnTo>
                          <a:pt x="21600" y="2813"/>
                        </a:lnTo>
                        <a:lnTo>
                          <a:pt x="21600" y="18787"/>
                        </a:lnTo>
                        <a:close/>
                      </a:path>
                    </a:pathLst>
                  </a:custGeom>
                  <a:solidFill>
                    <a:srgbClr val="7030A0"/>
                  </a:solidFill>
                  <a:ln w="12700" cap="flat">
                    <a:noFill/>
                    <a:miter lim="400000"/>
                  </a:ln>
                  <a:effectLst/>
                </p:spPr>
                <p:txBody>
                  <a:bodyPr wrap="square" lIns="0" tIns="0" rIns="0" bIns="0" numCol="1" anchor="t">
                    <a:noAutofit/>
                  </a:bodyPr>
                  <a:lstStyle/>
                  <a:p>
                    <a:pPr marL="0" marR="0" lvl="0" indent="0" algn="ctr" defTabSz="321457" rtl="0" eaLnBrk="1" fontAlgn="auto" latinLnBrk="0" hangingPunct="0">
                      <a:lnSpc>
                        <a:spcPct val="80000"/>
                      </a:lnSpc>
                      <a:spcBef>
                        <a:spcPts val="3867"/>
                      </a:spcBef>
                      <a:spcAft>
                        <a:spcPts val="0"/>
                      </a:spcAft>
                      <a:buClrTx/>
                      <a:buSzTx/>
                      <a:buFontTx/>
                      <a:buNone/>
                      <a:tabLst/>
                      <a:defRPr/>
                    </a:pPr>
                    <a:endParaRPr kumimoji="0" sz="3516" b="0" i="0" u="none" strike="noStrike" kern="0" cap="none" spc="0" normalizeH="0" baseline="0" noProof="0">
                      <a:ln>
                        <a:noFill/>
                      </a:ln>
                      <a:solidFill>
                        <a:srgbClr val="333333"/>
                      </a:solidFill>
                      <a:effectLst/>
                      <a:uLnTx/>
                      <a:uFillTx/>
                      <a:latin typeface="Helvetica Neue Thin"/>
                      <a:sym typeface="Helvetica Neue Thin"/>
                    </a:endParaRPr>
                  </a:p>
                </p:txBody>
              </p:sp>
            </p:grpSp>
            <p:grpSp>
              <p:nvGrpSpPr>
                <p:cNvPr id="22" name="Group 34440">
                  <a:extLst>
                    <a:ext uri="{FF2B5EF4-FFF2-40B4-BE49-F238E27FC236}">
                      <a16:creationId xmlns:a16="http://schemas.microsoft.com/office/drawing/2014/main" id="{95B7C3C1-1188-CCCD-C1FA-A4E7A66FDAFA}"/>
                    </a:ext>
                  </a:extLst>
                </p:cNvPr>
                <p:cNvGrpSpPr/>
                <p:nvPr/>
              </p:nvGrpSpPr>
              <p:grpSpPr>
                <a:xfrm>
                  <a:off x="1489995" y="2552624"/>
                  <a:ext cx="4948709" cy="1713261"/>
                  <a:chOff x="0" y="0"/>
                  <a:chExt cx="4948707" cy="1713259"/>
                </a:xfrm>
              </p:grpSpPr>
              <p:sp>
                <p:nvSpPr>
                  <p:cNvPr id="24" name="Shape 34438">
                    <a:extLst>
                      <a:ext uri="{FF2B5EF4-FFF2-40B4-BE49-F238E27FC236}">
                        <a16:creationId xmlns:a16="http://schemas.microsoft.com/office/drawing/2014/main" id="{E2284EF5-FA59-4999-9E4B-50DD522AEFD9}"/>
                      </a:ext>
                    </a:extLst>
                  </p:cNvPr>
                  <p:cNvSpPr/>
                  <p:nvPr/>
                </p:nvSpPr>
                <p:spPr>
                  <a:xfrm>
                    <a:off x="0" y="230882"/>
                    <a:ext cx="4017106" cy="1264196"/>
                  </a:xfrm>
                  <a:prstGeom prst="rect">
                    <a:avLst/>
                  </a:prstGeom>
                  <a:solidFill>
                    <a:srgbClr val="B9B9B9"/>
                  </a:solidFill>
                  <a:ln w="12700" cap="flat">
                    <a:noFill/>
                    <a:miter lim="400000"/>
                  </a:ln>
                  <a:effectLst/>
                </p:spPr>
                <p:txBody>
                  <a:bodyPr wrap="square" lIns="0" tIns="0" rIns="0" bIns="0" numCol="1" anchor="t">
                    <a:noAutofit/>
                  </a:bodyPr>
                  <a:lstStyle/>
                  <a:p>
                    <a:pPr marL="0" marR="0" lvl="0" indent="0" algn="ctr" defTabSz="321457" rtl="0" eaLnBrk="1" fontAlgn="auto" latinLnBrk="0" hangingPunct="0">
                      <a:lnSpc>
                        <a:spcPct val="80000"/>
                      </a:lnSpc>
                      <a:spcBef>
                        <a:spcPts val="3867"/>
                      </a:spcBef>
                      <a:spcAft>
                        <a:spcPts val="0"/>
                      </a:spcAft>
                      <a:buClrTx/>
                      <a:buSzTx/>
                      <a:buFontTx/>
                      <a:buNone/>
                      <a:tabLst/>
                      <a:defRPr/>
                    </a:pPr>
                    <a:endParaRPr kumimoji="0" sz="3516" b="0" i="0" u="none" strike="noStrike" kern="0" cap="none" spc="0" normalizeH="0" baseline="0" noProof="0">
                      <a:ln>
                        <a:noFill/>
                      </a:ln>
                      <a:solidFill>
                        <a:srgbClr val="000308"/>
                      </a:solidFill>
                      <a:effectLst/>
                      <a:uLnTx/>
                      <a:uFillTx/>
                      <a:latin typeface="Helvetica Neue Thin"/>
                      <a:sym typeface="Helvetica Neue Thin"/>
                    </a:endParaRPr>
                  </a:p>
                </p:txBody>
              </p:sp>
              <p:sp>
                <p:nvSpPr>
                  <p:cNvPr id="25" name="Shape 34439">
                    <a:extLst>
                      <a:ext uri="{FF2B5EF4-FFF2-40B4-BE49-F238E27FC236}">
                        <a16:creationId xmlns:a16="http://schemas.microsoft.com/office/drawing/2014/main" id="{CFE756B7-724E-83D5-3DC8-7040FA83E36A}"/>
                      </a:ext>
                    </a:extLst>
                  </p:cNvPr>
                  <p:cNvSpPr/>
                  <p:nvPr/>
                </p:nvSpPr>
                <p:spPr>
                  <a:xfrm>
                    <a:off x="3803619" y="0"/>
                    <a:ext cx="1145089" cy="1713260"/>
                  </a:xfrm>
                  <a:custGeom>
                    <a:avLst/>
                    <a:gdLst/>
                    <a:ahLst/>
                    <a:cxnLst>
                      <a:cxn ang="0">
                        <a:pos x="wd2" y="hd2"/>
                      </a:cxn>
                      <a:cxn ang="5400000">
                        <a:pos x="wd2" y="hd2"/>
                      </a:cxn>
                      <a:cxn ang="10800000">
                        <a:pos x="wd2" y="hd2"/>
                      </a:cxn>
                      <a:cxn ang="16200000">
                        <a:pos x="wd2" y="hd2"/>
                      </a:cxn>
                    </a:cxnLst>
                    <a:rect l="0" t="0" r="r" b="b"/>
                    <a:pathLst>
                      <a:path w="21600" h="21600" extrusionOk="0">
                        <a:moveTo>
                          <a:pt x="5401" y="18787"/>
                        </a:moveTo>
                        <a:lnTo>
                          <a:pt x="5401" y="21600"/>
                        </a:lnTo>
                        <a:lnTo>
                          <a:pt x="21600" y="10800"/>
                        </a:lnTo>
                        <a:lnTo>
                          <a:pt x="5401" y="0"/>
                        </a:lnTo>
                        <a:lnTo>
                          <a:pt x="5401" y="2813"/>
                        </a:lnTo>
                        <a:lnTo>
                          <a:pt x="0" y="2813"/>
                        </a:lnTo>
                        <a:lnTo>
                          <a:pt x="0" y="18787"/>
                        </a:lnTo>
                        <a:close/>
                      </a:path>
                    </a:pathLst>
                  </a:custGeom>
                  <a:solidFill>
                    <a:srgbClr val="B9B9B9"/>
                  </a:solidFill>
                  <a:ln w="12700" cap="flat">
                    <a:noFill/>
                    <a:miter lim="400000"/>
                  </a:ln>
                  <a:effectLst/>
                </p:spPr>
                <p:txBody>
                  <a:bodyPr wrap="square" lIns="0" tIns="0" rIns="0" bIns="0" numCol="1" anchor="t">
                    <a:noAutofit/>
                  </a:bodyPr>
                  <a:lstStyle/>
                  <a:p>
                    <a:pPr marL="0" marR="0" lvl="0" indent="0" algn="ctr" defTabSz="321457" rtl="0" eaLnBrk="1" fontAlgn="auto" latinLnBrk="0" hangingPunct="0">
                      <a:lnSpc>
                        <a:spcPct val="80000"/>
                      </a:lnSpc>
                      <a:spcBef>
                        <a:spcPts val="3867"/>
                      </a:spcBef>
                      <a:spcAft>
                        <a:spcPts val="0"/>
                      </a:spcAft>
                      <a:buClrTx/>
                      <a:buSzTx/>
                      <a:buFontTx/>
                      <a:buNone/>
                      <a:tabLst/>
                      <a:defRPr/>
                    </a:pPr>
                    <a:endParaRPr kumimoji="0" sz="3516" b="0" i="0" u="none" strike="noStrike" kern="0" cap="none" spc="0" normalizeH="0" baseline="0" noProof="0">
                      <a:ln>
                        <a:noFill/>
                      </a:ln>
                      <a:solidFill>
                        <a:srgbClr val="333333"/>
                      </a:solidFill>
                      <a:effectLst/>
                      <a:uLnTx/>
                      <a:uFillTx/>
                      <a:latin typeface="Helvetica Neue Thin"/>
                      <a:sym typeface="Helvetica Neue Thin"/>
                    </a:endParaRPr>
                  </a:p>
                </p:txBody>
              </p:sp>
            </p:grpSp>
            <p:sp>
              <p:nvSpPr>
                <p:cNvPr id="23" name="Shape 34441">
                  <a:extLst>
                    <a:ext uri="{FF2B5EF4-FFF2-40B4-BE49-F238E27FC236}">
                      <a16:creationId xmlns:a16="http://schemas.microsoft.com/office/drawing/2014/main" id="{0E5EB84E-DC79-A2E6-A23D-DB5FF61F8C48}"/>
                    </a:ext>
                  </a:extLst>
                </p:cNvPr>
                <p:cNvSpPr/>
                <p:nvPr/>
              </p:nvSpPr>
              <p:spPr>
                <a:xfrm>
                  <a:off x="1489995" y="2546274"/>
                  <a:ext cx="1145089" cy="1725961"/>
                </a:xfrm>
                <a:custGeom>
                  <a:avLst/>
                  <a:gdLst/>
                  <a:ahLst/>
                  <a:cxnLst>
                    <a:cxn ang="0">
                      <a:pos x="wd2" y="hd2"/>
                    </a:cxn>
                    <a:cxn ang="5400000">
                      <a:pos x="wd2" y="hd2"/>
                    </a:cxn>
                    <a:cxn ang="10800000">
                      <a:pos x="wd2" y="hd2"/>
                    </a:cxn>
                    <a:cxn ang="16200000">
                      <a:pos x="wd2" y="hd2"/>
                    </a:cxn>
                  </a:cxnLst>
                  <a:rect l="0" t="0" r="r" b="b"/>
                  <a:pathLst>
                    <a:path w="21600" h="21600" extrusionOk="0">
                      <a:moveTo>
                        <a:pt x="5401" y="18787"/>
                      </a:moveTo>
                      <a:lnTo>
                        <a:pt x="5401" y="21600"/>
                      </a:lnTo>
                      <a:lnTo>
                        <a:pt x="21600" y="10800"/>
                      </a:lnTo>
                      <a:lnTo>
                        <a:pt x="5401" y="0"/>
                      </a:lnTo>
                      <a:lnTo>
                        <a:pt x="5401" y="2813"/>
                      </a:lnTo>
                      <a:lnTo>
                        <a:pt x="0" y="2813"/>
                      </a:lnTo>
                      <a:lnTo>
                        <a:pt x="0" y="18787"/>
                      </a:lnTo>
                      <a:close/>
                    </a:path>
                  </a:pathLst>
                </a:custGeom>
                <a:solidFill>
                  <a:schemeClr val="accent6">
                    <a:lumMod val="20000"/>
                    <a:lumOff val="80000"/>
                  </a:schemeClr>
                </a:solidFill>
                <a:ln w="12700" cap="flat">
                  <a:noFill/>
                  <a:miter lim="400000"/>
                </a:ln>
                <a:effectLst/>
              </p:spPr>
              <p:txBody>
                <a:bodyPr wrap="square" lIns="0" tIns="0" rIns="0" bIns="0" numCol="1" anchor="t">
                  <a:noAutofit/>
                </a:bodyPr>
                <a:lstStyle/>
                <a:p>
                  <a:pPr marL="0" marR="0" lvl="0" indent="0" algn="ctr" defTabSz="321457" rtl="0" eaLnBrk="1" fontAlgn="auto" latinLnBrk="0" hangingPunct="0">
                    <a:lnSpc>
                      <a:spcPct val="80000"/>
                    </a:lnSpc>
                    <a:spcBef>
                      <a:spcPts val="3867"/>
                    </a:spcBef>
                    <a:spcAft>
                      <a:spcPts val="0"/>
                    </a:spcAft>
                    <a:buClrTx/>
                    <a:buSzTx/>
                    <a:buFontTx/>
                    <a:buNone/>
                    <a:tabLst/>
                    <a:defRPr/>
                  </a:pPr>
                  <a:endParaRPr kumimoji="0" sz="3516" b="0" i="0" u="none" strike="noStrike" kern="0" cap="none" spc="0" normalizeH="0" baseline="0" noProof="0">
                    <a:ln>
                      <a:noFill/>
                    </a:ln>
                    <a:solidFill>
                      <a:srgbClr val="333333"/>
                    </a:solidFill>
                    <a:effectLst/>
                    <a:uLnTx/>
                    <a:uFillTx/>
                    <a:latin typeface="Helvetica Neue Thin"/>
                    <a:sym typeface="Helvetica Neue Thin"/>
                  </a:endParaRPr>
                </a:p>
              </p:txBody>
            </p:sp>
          </p:grpSp>
          <p:grpSp>
            <p:nvGrpSpPr>
              <p:cNvPr id="14" name="Group 34447">
                <a:extLst>
                  <a:ext uri="{FF2B5EF4-FFF2-40B4-BE49-F238E27FC236}">
                    <a16:creationId xmlns:a16="http://schemas.microsoft.com/office/drawing/2014/main" id="{A88AC2AE-C5A8-3025-DB10-78F4D48C6F9E}"/>
                  </a:ext>
                </a:extLst>
              </p:cNvPr>
              <p:cNvGrpSpPr/>
              <p:nvPr/>
            </p:nvGrpSpPr>
            <p:grpSpPr>
              <a:xfrm>
                <a:off x="637055" y="642137"/>
                <a:ext cx="4913791" cy="3018047"/>
                <a:chOff x="0" y="0"/>
                <a:chExt cx="4913789" cy="3018045"/>
              </a:xfrm>
            </p:grpSpPr>
            <p:sp>
              <p:nvSpPr>
                <p:cNvPr id="15" name="Shape 34443">
                  <a:extLst>
                    <a:ext uri="{FF2B5EF4-FFF2-40B4-BE49-F238E27FC236}">
                      <a16:creationId xmlns:a16="http://schemas.microsoft.com/office/drawing/2014/main" id="{F9B786E6-3C6D-CD6D-A479-D682BDDF1518}"/>
                    </a:ext>
                  </a:extLst>
                </p:cNvPr>
                <p:cNvSpPr/>
                <p:nvPr/>
              </p:nvSpPr>
              <p:spPr>
                <a:xfrm>
                  <a:off x="4490924" y="2459676"/>
                  <a:ext cx="422866" cy="558370"/>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algn="ctr" defTabSz="321457" rtl="0" eaLnBrk="1" fontAlgn="auto" latinLnBrk="0" hangingPunct="0">
                    <a:lnSpc>
                      <a:spcPct val="80000"/>
                    </a:lnSpc>
                    <a:spcBef>
                      <a:spcPts val="3867"/>
                    </a:spcBef>
                    <a:spcAft>
                      <a:spcPts val="0"/>
                    </a:spcAft>
                    <a:buClrTx/>
                    <a:buSzTx/>
                    <a:buFontTx/>
                    <a:buNone/>
                    <a:tabLst/>
                    <a:defRPr/>
                  </a:pPr>
                  <a:endParaRPr kumimoji="0" sz="3516" b="0" i="0" u="none" strike="noStrike" kern="0" cap="none" spc="0" normalizeH="0" baseline="0" noProof="0">
                    <a:ln>
                      <a:noFill/>
                    </a:ln>
                    <a:solidFill>
                      <a:srgbClr val="333333"/>
                    </a:solidFill>
                    <a:effectLst/>
                    <a:uLnTx/>
                    <a:uFillTx/>
                    <a:latin typeface="Helvetica Neue Thin"/>
                    <a:sym typeface="Helvetica Neue Thin"/>
                  </a:endParaRPr>
                </a:p>
              </p:txBody>
            </p:sp>
            <p:sp>
              <p:nvSpPr>
                <p:cNvPr id="16" name="Shape 34444">
                  <a:extLst>
                    <a:ext uri="{FF2B5EF4-FFF2-40B4-BE49-F238E27FC236}">
                      <a16:creationId xmlns:a16="http://schemas.microsoft.com/office/drawing/2014/main" id="{7F1804E0-7C54-E2C8-4619-35820FED8BAA}"/>
                    </a:ext>
                  </a:extLst>
                </p:cNvPr>
                <p:cNvSpPr/>
                <p:nvPr/>
              </p:nvSpPr>
              <p:spPr>
                <a:xfrm>
                  <a:off x="582368" y="2585013"/>
                  <a:ext cx="517085" cy="383897"/>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algn="ctr" defTabSz="321457" rtl="0" eaLnBrk="1" fontAlgn="auto" latinLnBrk="0" hangingPunct="0">
                    <a:lnSpc>
                      <a:spcPct val="80000"/>
                    </a:lnSpc>
                    <a:spcBef>
                      <a:spcPts val="3867"/>
                    </a:spcBef>
                    <a:spcAft>
                      <a:spcPts val="0"/>
                    </a:spcAft>
                    <a:buClrTx/>
                    <a:buSzTx/>
                    <a:buFontTx/>
                    <a:buNone/>
                    <a:tabLst/>
                    <a:defRPr/>
                  </a:pPr>
                  <a:endParaRPr kumimoji="0" sz="3516" b="0" i="0" u="none" strike="noStrike" kern="0" cap="none" spc="0" normalizeH="0" baseline="0" noProof="0">
                    <a:ln>
                      <a:noFill/>
                    </a:ln>
                    <a:solidFill>
                      <a:srgbClr val="333333"/>
                    </a:solidFill>
                    <a:effectLst/>
                    <a:uLnTx/>
                    <a:uFillTx/>
                    <a:latin typeface="Helvetica Neue Thin"/>
                    <a:sym typeface="Helvetica Neue Thin"/>
                  </a:endParaRPr>
                </a:p>
              </p:txBody>
            </p:sp>
            <p:sp>
              <p:nvSpPr>
                <p:cNvPr id="17" name="Shape 34445">
                  <a:extLst>
                    <a:ext uri="{FF2B5EF4-FFF2-40B4-BE49-F238E27FC236}">
                      <a16:creationId xmlns:a16="http://schemas.microsoft.com/office/drawing/2014/main" id="{B255F83A-918E-D741-7F2F-CDCB2C26EDE5}"/>
                    </a:ext>
                  </a:extLst>
                </p:cNvPr>
                <p:cNvSpPr/>
                <p:nvPr/>
              </p:nvSpPr>
              <p:spPr>
                <a:xfrm>
                  <a:off x="2533393" y="19961"/>
                  <a:ext cx="449524" cy="401762"/>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algn="ctr" defTabSz="321457" rtl="0" eaLnBrk="1" fontAlgn="auto" latinLnBrk="0" hangingPunct="0">
                    <a:lnSpc>
                      <a:spcPct val="80000"/>
                    </a:lnSpc>
                    <a:spcBef>
                      <a:spcPts val="3867"/>
                    </a:spcBef>
                    <a:spcAft>
                      <a:spcPts val="0"/>
                    </a:spcAft>
                    <a:buClrTx/>
                    <a:buSzTx/>
                    <a:buFontTx/>
                    <a:buNone/>
                    <a:tabLst/>
                    <a:defRPr/>
                  </a:pPr>
                  <a:endParaRPr kumimoji="0" sz="3516" b="0" i="0" u="none" strike="noStrike" kern="0" cap="none" spc="0" normalizeH="0" baseline="0" noProof="0">
                    <a:ln>
                      <a:noFill/>
                    </a:ln>
                    <a:solidFill>
                      <a:srgbClr val="333333"/>
                    </a:solidFill>
                    <a:effectLst/>
                    <a:uLnTx/>
                    <a:uFillTx/>
                    <a:latin typeface="Helvetica Neue Thin"/>
                    <a:sym typeface="Helvetica Neue Thin"/>
                  </a:endParaRPr>
                </a:p>
              </p:txBody>
            </p:sp>
            <p:sp>
              <p:nvSpPr>
                <p:cNvPr id="18" name="Shape 34446">
                  <a:extLst>
                    <a:ext uri="{FF2B5EF4-FFF2-40B4-BE49-F238E27FC236}">
                      <a16:creationId xmlns:a16="http://schemas.microsoft.com/office/drawing/2014/main" id="{E0AA9B98-7F16-F6D1-0E2C-67F80B41386E}"/>
                    </a:ext>
                  </a:extLst>
                </p:cNvPr>
                <p:cNvSpPr/>
                <p:nvPr/>
              </p:nvSpPr>
              <p:spPr>
                <a:xfrm>
                  <a:off x="0" y="0"/>
                  <a:ext cx="441685" cy="441685"/>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FFFFFF"/>
                </a:solidFill>
                <a:ln w="12700" cap="flat">
                  <a:noFill/>
                  <a:miter lim="400000"/>
                </a:ln>
                <a:effectLst/>
              </p:spPr>
              <p:txBody>
                <a:bodyPr wrap="square" lIns="26789" tIns="26789" rIns="26789" bIns="26789" numCol="1" anchor="ctr">
                  <a:noAutofit/>
                </a:bodyPr>
                <a:lstStyle/>
                <a:p>
                  <a:pPr marL="0" marR="0" lvl="0" indent="0" algn="ctr" defTabSz="321457" rtl="0" eaLnBrk="1" fontAlgn="auto" latinLnBrk="0" hangingPunct="0">
                    <a:lnSpc>
                      <a:spcPct val="80000"/>
                    </a:lnSpc>
                    <a:spcBef>
                      <a:spcPts val="3867"/>
                    </a:spcBef>
                    <a:spcAft>
                      <a:spcPts val="0"/>
                    </a:spcAft>
                    <a:buClrTx/>
                    <a:buSzTx/>
                    <a:buFontTx/>
                    <a:buNone/>
                    <a:tabLst/>
                    <a:defRPr/>
                  </a:pPr>
                  <a:endParaRPr kumimoji="0" sz="3516" b="0" i="0" u="none" strike="noStrike" kern="0" cap="none" spc="0" normalizeH="0" baseline="0" noProof="0">
                    <a:ln>
                      <a:noFill/>
                    </a:ln>
                    <a:solidFill>
                      <a:srgbClr val="333333"/>
                    </a:solidFill>
                    <a:effectLst/>
                    <a:uLnTx/>
                    <a:uFillTx/>
                    <a:latin typeface="Helvetica Neue Thin"/>
                    <a:sym typeface="Helvetica Neue Thin"/>
                  </a:endParaRPr>
                </a:p>
              </p:txBody>
            </p:sp>
          </p:grpSp>
        </p:grpSp>
        <p:grpSp>
          <p:nvGrpSpPr>
            <p:cNvPr id="9" name="Group 34462">
              <a:extLst>
                <a:ext uri="{FF2B5EF4-FFF2-40B4-BE49-F238E27FC236}">
                  <a16:creationId xmlns:a16="http://schemas.microsoft.com/office/drawing/2014/main" id="{BE5015A7-688A-9D57-D0F6-163EB58F66B3}"/>
                </a:ext>
              </a:extLst>
            </p:cNvPr>
            <p:cNvGrpSpPr/>
            <p:nvPr/>
          </p:nvGrpSpPr>
          <p:grpSpPr>
            <a:xfrm>
              <a:off x="-5193352" y="1736948"/>
              <a:ext cx="16286800" cy="3520227"/>
              <a:chOff x="-5419150" y="1614457"/>
              <a:chExt cx="16286797" cy="3520225"/>
            </a:xfrm>
          </p:grpSpPr>
          <p:sp>
            <p:nvSpPr>
              <p:cNvPr id="10" name="Shape 34454">
                <a:extLst>
                  <a:ext uri="{FF2B5EF4-FFF2-40B4-BE49-F238E27FC236}">
                    <a16:creationId xmlns:a16="http://schemas.microsoft.com/office/drawing/2014/main" id="{D498FBEE-C11D-0C60-4C66-8B69D41A193B}"/>
                  </a:ext>
                </a:extLst>
              </p:cNvPr>
              <p:cNvSpPr/>
              <p:nvPr/>
            </p:nvSpPr>
            <p:spPr>
              <a:xfrm>
                <a:off x="-5419150" y="2210388"/>
                <a:ext cx="4674774" cy="12641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10000"/>
                  </a:lnSpc>
                  <a:spcBef>
                    <a:spcPts val="3000"/>
                  </a:spcBef>
                  <a:defRPr sz="2000">
                    <a:solidFill>
                      <a:srgbClr val="3483C9"/>
                    </a:solidFill>
                    <a:latin typeface="Helvetica Neue Light"/>
                    <a:ea typeface="Helvetica Neue Light"/>
                    <a:cs typeface="Helvetica Neue Light"/>
                    <a:sym typeface="Helvetica Neue Light"/>
                  </a:defRPr>
                </a:lvl1pPr>
              </a:lstStyle>
              <a:p>
                <a:pPr marL="0" marR="0" lvl="0" indent="0" algn="r" defTabSz="410751" rtl="0" eaLnBrk="1" fontAlgn="auto" latinLnBrk="0" hangingPunct="0">
                  <a:lnSpc>
                    <a:spcPct val="110000"/>
                  </a:lnSpc>
                  <a:spcBef>
                    <a:spcPts val="2109"/>
                  </a:spcBef>
                  <a:spcAft>
                    <a:spcPts val="0"/>
                  </a:spcAft>
                  <a:buClrTx/>
                  <a:buSzTx/>
                  <a:buFontTx/>
                  <a:buNone/>
                  <a:tabLst/>
                  <a:defRPr/>
                </a:pPr>
                <a:r>
                  <a:rPr kumimoji="0" lang="en-US" sz="1400" b="1"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Pašvaldību</a:t>
                </a:r>
                <a:r>
                  <a:rPr kumimoji="0" lang="en-US" sz="1400" b="1"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1"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ekspertu</a:t>
                </a:r>
                <a:r>
                  <a:rPr kumimoji="0" lang="en-US" sz="1400" b="1"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un </a:t>
                </a:r>
                <a:r>
                  <a:rPr kumimoji="0" lang="en-US" sz="1400" b="1"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izglītības</a:t>
                </a:r>
                <a:r>
                  <a:rPr kumimoji="0" lang="en-US" sz="1400" b="1"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1"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iestāžu</a:t>
                </a:r>
                <a:r>
                  <a:rPr kumimoji="0" lang="en-US" sz="1400" b="1"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1"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vadība</a:t>
                </a:r>
                <a:r>
                  <a:rPr kumimoji="0" lang="en-US" sz="1400" b="1"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spēj</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nodrošināt</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datos</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balstītu</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esošās</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situācijas</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analīzi</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un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lēmumu</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pieņemšanu</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par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risināmajām</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prioritātēm</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un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atbilstošām</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intervencēm</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izglītības</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kvalitātes</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pilnveidei</a:t>
                </a:r>
                <a:endPar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endParaRPr>
              </a:p>
            </p:txBody>
          </p:sp>
          <p:sp>
            <p:nvSpPr>
              <p:cNvPr id="11" name="Shape 34457">
                <a:extLst>
                  <a:ext uri="{FF2B5EF4-FFF2-40B4-BE49-F238E27FC236}">
                    <a16:creationId xmlns:a16="http://schemas.microsoft.com/office/drawing/2014/main" id="{75BD69DE-DFE8-DF84-08D3-B638734B9D36}"/>
                  </a:ext>
                </a:extLst>
              </p:cNvPr>
              <p:cNvSpPr/>
              <p:nvPr/>
            </p:nvSpPr>
            <p:spPr>
              <a:xfrm>
                <a:off x="4372142" y="1614457"/>
                <a:ext cx="6022618" cy="14441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10000"/>
                  </a:lnSpc>
                  <a:spcBef>
                    <a:spcPts val="3000"/>
                  </a:spcBef>
                  <a:defRPr sz="2000">
                    <a:solidFill>
                      <a:srgbClr val="3483C9"/>
                    </a:solidFill>
                    <a:latin typeface="Helvetica Neue Light"/>
                    <a:ea typeface="Helvetica Neue Light"/>
                    <a:cs typeface="Helvetica Neue Light"/>
                    <a:sym typeface="Helvetica Neue Light"/>
                  </a:defRPr>
                </a:lvl1pPr>
              </a:lstStyle>
              <a:p>
                <a:pPr marL="0" marR="0" lvl="0" indent="0" algn="l" defTabSz="410751" rtl="0" eaLnBrk="1" fontAlgn="auto" latinLnBrk="0" hangingPunct="0">
                  <a:lnSpc>
                    <a:spcPct val="110000"/>
                  </a:lnSpc>
                  <a:spcBef>
                    <a:spcPts val="2109"/>
                  </a:spcBef>
                  <a:spcAft>
                    <a:spcPts val="0"/>
                  </a:spcAft>
                  <a:buClrTx/>
                  <a:buSzTx/>
                  <a:buFontTx/>
                  <a:buNone/>
                  <a:tabLst/>
                  <a:defRPr/>
                </a:pP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Pieejami</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kvalitatīvi</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ērti</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lietojami</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noderīgi</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1"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dati un monitoringa </a:t>
                </a:r>
                <a:r>
                  <a:rPr kumimoji="0" lang="en-US" sz="1400" b="1"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rīki</a:t>
                </a:r>
                <a:r>
                  <a:rPr kumimoji="0" lang="en-US" sz="1400" b="1"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lang="en-US" sz="1400" dirty="0" err="1">
                    <a:solidFill>
                      <a:srgbClr val="664790"/>
                    </a:solidFill>
                    <a:latin typeface="Verdana"/>
                    <a:ea typeface="Verdana"/>
                  </a:rPr>
                  <a:t>dažādām</a:t>
                </a:r>
                <a:r>
                  <a:rPr lang="en-US" sz="1400" dirty="0">
                    <a:solidFill>
                      <a:srgbClr val="664790"/>
                    </a:solidFill>
                    <a:latin typeface="Verdana"/>
                    <a:ea typeface="Verdana"/>
                  </a:rPr>
                  <a:t> </a:t>
                </a:r>
                <a:r>
                  <a:rPr lang="en-US" sz="1400" dirty="0" err="1">
                    <a:solidFill>
                      <a:srgbClr val="664790"/>
                    </a:solidFill>
                    <a:latin typeface="Verdana"/>
                    <a:ea typeface="Verdana"/>
                  </a:rPr>
                  <a:t>lietotāju</a:t>
                </a:r>
                <a:r>
                  <a:rPr lang="en-US" sz="1400" dirty="0">
                    <a:solidFill>
                      <a:srgbClr val="664790"/>
                    </a:solidFill>
                    <a:latin typeface="Verdana"/>
                    <a:ea typeface="Verdana"/>
                  </a:rPr>
                  <a:t> </a:t>
                </a:r>
                <a:r>
                  <a:rPr lang="en-US" sz="1400" dirty="0" err="1">
                    <a:solidFill>
                      <a:srgbClr val="664790"/>
                    </a:solidFill>
                    <a:latin typeface="Verdana"/>
                    <a:ea typeface="Verdana"/>
                  </a:rPr>
                  <a:t>grupām</a:t>
                </a:r>
                <a:r>
                  <a:rPr lang="en-US" sz="1400" dirty="0">
                    <a:solidFill>
                      <a:srgbClr val="664790"/>
                    </a:solidFill>
                    <a:latin typeface="Verdana"/>
                    <a:ea typeface="Verdana"/>
                  </a:rPr>
                  <a:t> </a:t>
                </a:r>
                <a:r>
                  <a:rPr lang="en-US" sz="1400" dirty="0" err="1">
                    <a:solidFill>
                      <a:srgbClr val="664790"/>
                    </a:solidFill>
                    <a:latin typeface="Verdana"/>
                    <a:ea typeface="Verdana"/>
                  </a:rPr>
                  <a:t>lēmumu</a:t>
                </a:r>
                <a:r>
                  <a:rPr lang="en-US" sz="1400" dirty="0">
                    <a:solidFill>
                      <a:srgbClr val="664790"/>
                    </a:solidFill>
                    <a:latin typeface="Verdana"/>
                    <a:ea typeface="Verdana"/>
                  </a:rPr>
                  <a:t> </a:t>
                </a:r>
                <a:r>
                  <a:rPr lang="en-US" sz="1400" dirty="0" err="1">
                    <a:solidFill>
                      <a:srgbClr val="664790"/>
                    </a:solidFill>
                    <a:latin typeface="Verdana"/>
                    <a:ea typeface="Verdana"/>
                  </a:rPr>
                  <a:t>pieņemšanai</a:t>
                </a:r>
                <a:r>
                  <a:rPr lang="en-US" sz="1400" dirty="0">
                    <a:solidFill>
                      <a:srgbClr val="664790"/>
                    </a:solidFill>
                    <a:latin typeface="Verdana"/>
                    <a:ea typeface="Verdana"/>
                  </a:rPr>
                  <a:t> par </a:t>
                </a:r>
                <a:r>
                  <a:rPr lang="en-US" sz="1400" dirty="0" err="1">
                    <a:solidFill>
                      <a:srgbClr val="664790"/>
                    </a:solidFill>
                    <a:latin typeface="Verdana"/>
                    <a:ea typeface="Verdana"/>
                  </a:rPr>
                  <a:t>esošo</a:t>
                </a:r>
                <a:r>
                  <a:rPr lang="en-US" sz="1400" dirty="0">
                    <a:solidFill>
                      <a:srgbClr val="664790"/>
                    </a:solidFill>
                    <a:latin typeface="Verdana"/>
                    <a:ea typeface="Verdana"/>
                  </a:rPr>
                  <a:t> situāciju un </a:t>
                </a:r>
                <a:r>
                  <a:rPr lang="en-US" sz="1400" dirty="0" err="1">
                    <a:solidFill>
                      <a:srgbClr val="664790"/>
                    </a:solidFill>
                    <a:latin typeface="Verdana"/>
                    <a:ea typeface="Verdana"/>
                  </a:rPr>
                  <a:t>izglītības</a:t>
                </a:r>
                <a:r>
                  <a:rPr lang="en-US" sz="1400" dirty="0">
                    <a:solidFill>
                      <a:srgbClr val="664790"/>
                    </a:solidFill>
                    <a:latin typeface="Verdana"/>
                    <a:ea typeface="Verdana"/>
                  </a:rPr>
                  <a:t> </a:t>
                </a:r>
                <a:r>
                  <a:rPr lang="en-US" sz="1400" dirty="0" err="1">
                    <a:solidFill>
                      <a:srgbClr val="664790"/>
                    </a:solidFill>
                    <a:latin typeface="Verdana"/>
                    <a:ea typeface="Verdana"/>
                  </a:rPr>
                  <a:t>kvalitātes</a:t>
                </a:r>
                <a:r>
                  <a:rPr lang="en-US" sz="1400" dirty="0">
                    <a:solidFill>
                      <a:srgbClr val="664790"/>
                    </a:solidFill>
                    <a:latin typeface="Verdana"/>
                    <a:ea typeface="Verdana"/>
                  </a:rPr>
                  <a:t> </a:t>
                </a:r>
                <a:r>
                  <a:rPr lang="en-US" sz="1400" dirty="0" err="1">
                    <a:solidFill>
                      <a:srgbClr val="664790"/>
                    </a:solidFill>
                    <a:latin typeface="Verdana"/>
                    <a:ea typeface="Verdana"/>
                  </a:rPr>
                  <a:t>pilnveidi</a:t>
                </a:r>
                <a:endParaRPr sz="1400" dirty="0">
                  <a:solidFill>
                    <a:srgbClr val="664790"/>
                  </a:solidFill>
                  <a:latin typeface="Verdana"/>
                  <a:ea typeface="Verdana"/>
                </a:endParaRPr>
              </a:p>
            </p:txBody>
          </p:sp>
          <p:sp>
            <p:nvSpPr>
              <p:cNvPr id="12" name="Shape 34459">
                <a:extLst>
                  <a:ext uri="{FF2B5EF4-FFF2-40B4-BE49-F238E27FC236}">
                    <a16:creationId xmlns:a16="http://schemas.microsoft.com/office/drawing/2014/main" id="{5062CCDE-7148-3D11-2D92-F52992F28386}"/>
                  </a:ext>
                </a:extLst>
              </p:cNvPr>
              <p:cNvSpPr/>
              <p:nvPr/>
            </p:nvSpPr>
            <p:spPr>
              <a:xfrm>
                <a:off x="6591354" y="4306020"/>
                <a:ext cx="4276293" cy="828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410751" rtl="0" eaLnBrk="1" fontAlgn="auto" latinLnBrk="0" hangingPunct="0">
                  <a:lnSpc>
                    <a:spcPct val="120000"/>
                  </a:lnSpc>
                  <a:spcBef>
                    <a:spcPts val="703"/>
                  </a:spcBef>
                  <a:spcAft>
                    <a:spcPts val="0"/>
                  </a:spcAft>
                  <a:buClrTx/>
                  <a:buSzTx/>
                  <a:buFontTx/>
                  <a:buNone/>
                  <a:tabLst/>
                  <a:defRPr/>
                </a:pPr>
                <a:r>
                  <a:rPr kumimoji="0" lang="en-US" sz="1400" b="1"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Ikviens</a:t>
                </a:r>
                <a:r>
                  <a:rPr kumimoji="0" lang="en-US" sz="1400" b="1"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1"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izglītojamais</a:t>
                </a:r>
                <a:r>
                  <a:rPr kumimoji="0" lang="en-US" sz="1400" b="1"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lv-LV" sz="1400" b="1"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neatkarīgi no dzīvesvietas vai sociāli ekonomiskajiem apstākļiem saņem kvalitatīvu izglītību</a:t>
                </a:r>
              </a:p>
              <a:p>
                <a:pPr marL="0" marR="0" lvl="0" indent="0" algn="l" defTabSz="410751" rtl="0" eaLnBrk="1" fontAlgn="auto" latinLnBrk="0" hangingPunct="0">
                  <a:lnSpc>
                    <a:spcPct val="120000"/>
                  </a:lnSpc>
                  <a:spcBef>
                    <a:spcPts val="703"/>
                  </a:spcBef>
                  <a:spcAft>
                    <a:spcPts val="0"/>
                  </a:spcAft>
                  <a:buClrTx/>
                  <a:buSzTx/>
                  <a:buFontTx/>
                  <a:buNone/>
                  <a:tabLst/>
                  <a:defRPr/>
                </a:pPr>
                <a:endParaRPr kumimoji="0" sz="1687" b="1" i="0" u="none" strike="noStrike" kern="0" cap="none" spc="0" normalizeH="0" baseline="0" noProof="0" dirty="0">
                  <a:ln>
                    <a:noFill/>
                  </a:ln>
                  <a:solidFill>
                    <a:srgbClr val="4D4D4D"/>
                  </a:solidFill>
                  <a:effectLst/>
                  <a:uLnTx/>
                  <a:uFillTx/>
                  <a:latin typeface="Helvetica Neue Light"/>
                  <a:sym typeface="Helvetica Neue Light"/>
                </a:endParaRPr>
              </a:p>
            </p:txBody>
          </p:sp>
        </p:grpSp>
      </p:grpSp>
      <p:sp>
        <p:nvSpPr>
          <p:cNvPr id="30" name="Shape 34454">
            <a:extLst>
              <a:ext uri="{FF2B5EF4-FFF2-40B4-BE49-F238E27FC236}">
                <a16:creationId xmlns:a16="http://schemas.microsoft.com/office/drawing/2014/main" id="{F68219B2-9395-4BCD-6EF0-9001411B92D6}"/>
              </a:ext>
            </a:extLst>
          </p:cNvPr>
          <p:cNvSpPr/>
          <p:nvPr/>
        </p:nvSpPr>
        <p:spPr>
          <a:xfrm>
            <a:off x="407447" y="5033818"/>
            <a:ext cx="3046606" cy="9979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10000"/>
              </a:lnSpc>
              <a:spcBef>
                <a:spcPts val="3000"/>
              </a:spcBef>
              <a:defRPr sz="2000">
                <a:solidFill>
                  <a:srgbClr val="3483C9"/>
                </a:solidFill>
                <a:latin typeface="Helvetica Neue Light"/>
                <a:ea typeface="Helvetica Neue Light"/>
                <a:cs typeface="Helvetica Neue Light"/>
                <a:sym typeface="Helvetica Neue Light"/>
              </a:defRPr>
            </a:lvl1pPr>
          </a:lstStyle>
          <a:p>
            <a:pPr marL="0" marR="0" lvl="0" indent="0" algn="r" defTabSz="410751" rtl="0" eaLnBrk="1" fontAlgn="auto" latinLnBrk="0" hangingPunct="0">
              <a:lnSpc>
                <a:spcPct val="110000"/>
              </a:lnSpc>
              <a:spcBef>
                <a:spcPts val="2109"/>
              </a:spcBef>
              <a:spcAft>
                <a:spcPts val="0"/>
              </a:spcAft>
              <a:buClrTx/>
              <a:buSzTx/>
              <a:buFontTx/>
              <a:buNone/>
              <a:tabLst/>
              <a:defRPr/>
            </a:pP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Iedibināti</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1"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efektīvi</a:t>
            </a:r>
            <a:r>
              <a:rPr kumimoji="0" lang="en-US" sz="1400" b="1"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pārvaldības procesi un </a:t>
            </a:r>
            <a:r>
              <a:rPr kumimoji="0" lang="en-US" sz="1400" b="1"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platformas</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izglītības</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kvalitātes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vadībai</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valsts, pašvaldības un </a:t>
            </a:r>
            <a:r>
              <a:rPr kumimoji="0" lang="en-US" sz="1400" b="0" i="0" u="none" strike="noStrike" kern="0" cap="none" spc="0" normalizeH="0" baseline="0" noProof="0" dirty="0" err="1">
                <a:ln>
                  <a:noFill/>
                </a:ln>
                <a:solidFill>
                  <a:srgbClr val="664790"/>
                </a:solidFill>
                <a:effectLst/>
                <a:uLnTx/>
                <a:uFillTx/>
                <a:latin typeface="Verdana" panose="020B0604030504040204" pitchFamily="34" charset="0"/>
                <a:ea typeface="Verdana" panose="020B0604030504040204" pitchFamily="34" charset="0"/>
                <a:sym typeface="Helvetica Neue Light"/>
              </a:rPr>
              <a:t>izglītības</a:t>
            </a:r>
            <a:r>
              <a:rPr kumimoji="0" lang="en-US" sz="1400" b="0" i="0" u="none" strike="noStrike" kern="0" cap="none" spc="0" normalizeH="0" baseline="0" noProof="0" dirty="0">
                <a:ln>
                  <a:noFill/>
                </a:ln>
                <a:solidFill>
                  <a:srgbClr val="664790"/>
                </a:solidFill>
                <a:effectLst/>
                <a:uLnTx/>
                <a:uFillTx/>
                <a:latin typeface="Verdana" panose="020B0604030504040204" pitchFamily="34" charset="0"/>
                <a:ea typeface="Verdana" panose="020B0604030504040204" pitchFamily="34" charset="0"/>
                <a:sym typeface="Helvetica Neue Light"/>
              </a:rPr>
              <a:t> iestādes līmenī</a:t>
            </a:r>
          </a:p>
        </p:txBody>
      </p:sp>
    </p:spTree>
    <p:extLst>
      <p:ext uri="{BB962C8B-B14F-4D97-AF65-F5344CB8AC3E}">
        <p14:creationId xmlns:p14="http://schemas.microsoft.com/office/powerpoint/2010/main" val="512230875"/>
      </p:ext>
    </p:extLst>
  </p:cSld>
  <p:clrMapOvr>
    <a:masterClrMapping/>
  </p:clrMapOvr>
</p:sld>
</file>

<file path=ppt/theme/theme1.xml><?xml version="1.0" encoding="utf-8"?>
<a:theme xmlns:a="http://schemas.openxmlformats.org/drawingml/2006/main" name="Office Theme">
  <a:themeElements>
    <a:clrScheme name="Custom 21">
      <a:dk1>
        <a:srgbClr val="664690"/>
      </a:dk1>
      <a:lt1>
        <a:srgbClr val="FFFFFF"/>
      </a:lt1>
      <a:dk2>
        <a:srgbClr val="664690"/>
      </a:dk2>
      <a:lt2>
        <a:srgbClr val="FFFFFF"/>
      </a:lt2>
      <a:accent1>
        <a:srgbClr val="664690"/>
      </a:accent1>
      <a:accent2>
        <a:srgbClr val="856CA6"/>
      </a:accent2>
      <a:accent3>
        <a:srgbClr val="A391BC"/>
      </a:accent3>
      <a:accent4>
        <a:srgbClr val="C2B5D3"/>
      </a:accent4>
      <a:accent5>
        <a:srgbClr val="E0DAE9"/>
      </a:accent5>
      <a:accent6>
        <a:srgbClr val="EFECF3"/>
      </a:accent6>
      <a:hlink>
        <a:srgbClr val="442583"/>
      </a:hlink>
      <a:folHlink>
        <a:srgbClr val="6646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1">
    <a:dk1>
      <a:srgbClr val="664690"/>
    </a:dk1>
    <a:lt1>
      <a:srgbClr val="FFFFFF"/>
    </a:lt1>
    <a:dk2>
      <a:srgbClr val="664690"/>
    </a:dk2>
    <a:lt2>
      <a:srgbClr val="FFFFFF"/>
    </a:lt2>
    <a:accent1>
      <a:srgbClr val="664690"/>
    </a:accent1>
    <a:accent2>
      <a:srgbClr val="856CA6"/>
    </a:accent2>
    <a:accent3>
      <a:srgbClr val="A391BC"/>
    </a:accent3>
    <a:accent4>
      <a:srgbClr val="C2B5D3"/>
    </a:accent4>
    <a:accent5>
      <a:srgbClr val="E0DAE9"/>
    </a:accent5>
    <a:accent6>
      <a:srgbClr val="EFECF3"/>
    </a:accent6>
    <a:hlink>
      <a:srgbClr val="442583"/>
    </a:hlink>
    <a:folHlink>
      <a:srgbClr val="664690"/>
    </a:folHlink>
  </a:clrScheme>
</a:themeOverride>
</file>

<file path=docProps/app.xml><?xml version="1.0" encoding="utf-8"?>
<Properties xmlns="http://schemas.openxmlformats.org/officeDocument/2006/extended-properties" xmlns:vt="http://schemas.openxmlformats.org/officeDocument/2006/docPropsVTypes">
  <TotalTime>3782</TotalTime>
  <Words>3178</Words>
  <Application>Microsoft Office PowerPoint</Application>
  <PresentationFormat>Platekrāna</PresentationFormat>
  <Paragraphs>380</Paragraphs>
  <Slides>32</Slides>
  <Notes>16</Notes>
  <HiddenSlides>0</HiddenSlides>
  <MMClips>0</MMClips>
  <ScaleCrop>false</ScaleCrop>
  <HeadingPairs>
    <vt:vector size="6" baseType="variant">
      <vt:variant>
        <vt:lpstr>Lietotie fonti</vt:lpstr>
      </vt:variant>
      <vt:variant>
        <vt:i4>11</vt:i4>
      </vt:variant>
      <vt:variant>
        <vt:lpstr>Dizains</vt:lpstr>
      </vt:variant>
      <vt:variant>
        <vt:i4>2</vt:i4>
      </vt:variant>
      <vt:variant>
        <vt:lpstr>Slaidu virsraksti</vt:lpstr>
      </vt:variant>
      <vt:variant>
        <vt:i4>32</vt:i4>
      </vt:variant>
    </vt:vector>
  </HeadingPairs>
  <TitlesOfParts>
    <vt:vector size="45" baseType="lpstr">
      <vt:lpstr>Aptos</vt:lpstr>
      <vt:lpstr>Arial</vt:lpstr>
      <vt:lpstr>Calibri</vt:lpstr>
      <vt:lpstr>Calibri Light</vt:lpstr>
      <vt:lpstr>Helvetica Neue Light</vt:lpstr>
      <vt:lpstr>Helvetica Neue Thin</vt:lpstr>
      <vt:lpstr>Source Sans Pro</vt:lpstr>
      <vt:lpstr>Times New Roman</vt:lpstr>
      <vt:lpstr>Trebuchet MS</vt:lpstr>
      <vt:lpstr>Verdana</vt:lpstr>
      <vt:lpstr>Wingdings</vt:lpstr>
      <vt:lpstr>Office Theme</vt:lpstr>
      <vt:lpstr>2_Office Theme</vt:lpstr>
      <vt:lpstr>ES FONDU 2021-2027 INVESTĪCIJAS VISPĀRĒJĀ IZGLĪTĪBĀ:   PROGRESS UN  PLĀNOTAIS ATBALSTS</vt:lpstr>
      <vt:lpstr>INVESTĪCIJAS VISPĀRĒJAI IZGLĪTĪBAI, 320 € MILJ.: STATUSS</vt:lpstr>
      <vt:lpstr>VISPĀRĒJĀ IZGLĪTĪBA, € 320 MILJ*</vt:lpstr>
      <vt:lpstr>PORTATĪVĀS DATORTEHNIKAS IEGĀDE PEDAGOGIEM un PROFESIONĀLĀS IZGLĪTĪBAS IESTĀŽU AUDZĒKŅIEM  ERAF 4.2.1.5. pasākums "Izglītības iestāžu nodrošinājums pilnveidotā vispārējās izglītības satura kvalitatīvai ieviešanai pamata un vidējās izglītības pakāpē" 1.kārta</vt:lpstr>
      <vt:lpstr>PowerPoint prezentācija</vt:lpstr>
      <vt:lpstr>PowerPoint prezentācija</vt:lpstr>
      <vt:lpstr>PowerPoint prezentācija</vt:lpstr>
      <vt:lpstr>Izglītības kvalitātes monitorings – laika grafiks</vt:lpstr>
      <vt:lpstr>Izglītības kvalitātes monitorings – sasniedzamais rezultāts</vt:lpstr>
      <vt:lpstr>Atbalsts izglītības infrastruktūrai ERAF 4.2.1.5. pasākums "Izglītības iestāžu nodrošinājums pilnveidotā vispārējās izglītības satura kvalitatīvai ieviešanai pamata un vidējās izglītības pakāpē" 2.kārta (24-TA-1846)</vt:lpstr>
      <vt:lpstr>PowerPoint prezentācija</vt:lpstr>
      <vt:lpstr>Ieviešanas laika grafiks</vt:lpstr>
      <vt:lpstr> Mācību resursi pirmsskolai  ERAF 4.2.1.4. pasākums “Izglītības iestāžu nodrošinājums pilnveidotā vispārējās izglītības satura kvalitatīvai ieviešanai pirmsskolas izglītības pakāpē” (24-TA-333) </vt:lpstr>
      <vt:lpstr> ERAF 4.2.1.4. pasākuma darbības</vt:lpstr>
      <vt:lpstr>Indikatīvais ieviešanas laika grafiks </vt:lpstr>
      <vt:lpstr>STEM un pilsoniskās līdzdalības paplašinātā pieredze ESF 4.2.2.1. pasākums «Kvalitatīvas un mūsdienīgas izglītības īstenošana pirmsskolas, pamata un vidējās izglītības pakāpē» (23-TA-1285)</vt:lpstr>
      <vt:lpstr>4.2.2.1 pasākuma finansējuma saņēmējs un sadarbības partneri</vt:lpstr>
      <vt:lpstr>Atbalsts interešu izglītības mazākumtautību valodas un kultūrvēstures programmu īstenošanai  ESF pasākums 4.2.3.2. pasākums Interešu izglītības, brīvā laika un bērnu pieskatīšanas pakalpojumu pieejamības paplašināšana sociālās atstumtības riskam pakļautiem izglītojamajiem un bērniem ar speciālām vajadzībām (23-TA-1075)</vt:lpstr>
      <vt:lpstr>4.2.3.2. pasākuma īstenošanas laika grafiks</vt:lpstr>
      <vt:lpstr>SKOLU IESAISTE STARPTAUTISKAJOS PĒTĪJUMOS 2024./2025.  MĀCĪBU GADĀ </vt:lpstr>
      <vt:lpstr>LŪDZAM IELIKT KALENDĀROS ŠĀDUS LIELISKUS DATUMUS VĒL ŠAJĀ – 2024. GADĀ – PAR GALVENAJIEM REZULTĀTIEM TRĪS STARPTAUTISKAJOS IZGLĪTĪBAS PĒTĪJUMOS</vt:lpstr>
      <vt:lpstr>PIEAUGUŠO PRASMJU PĒTĪJUMA (PIAAC) DATU TĀLĀKIZMANTOŠANAS SEMINĀRI LATVIJAS REĢIONOS – JAU ŠORUDEN –  no 27. septembra līdz pat 1. novembrim</vt:lpstr>
      <vt:lpstr>STUDENTU KONKURSS PAR STARPTAUTISKAJIEM IZGLĪTĪBAS PĒTĪJUMIEM:  IZVĒLIES TĒMU UN IESŪTI REZULTĀTUS NĀKAMAJĀ PAVASARĪ!</vt:lpstr>
      <vt:lpstr>PALDIES</vt:lpstr>
      <vt:lpstr>ERAF 4.2.1.1. pasākums «Infrastruktūras izveide starpnozaru sadarbības un atbalsta sistēmas izveidei bērnu attīstībai»  Statuss: MK noteikumu nosacījumu izstrāde tiks uzsākta pēc Valsts kancelejas ziņojuma par APAS* ieviešanu saskaņošanas uzsākšanas TAP  </vt:lpstr>
      <vt:lpstr>ERAF 4.2.1.2. pasākums «Izveidot asistīvo tehnoloģiju (tehnisko palīglīdzekļu) apmaiņas sistēmu izglītības iestādēm»  Statuss: MK noteikumu nosacījumu izstrāde  </vt:lpstr>
      <vt:lpstr>Projekta indikatīvā ieviešanas shēma</vt:lpstr>
      <vt:lpstr>PowerPoint prezentācija</vt:lpstr>
      <vt:lpstr>PowerPoint prezentācija</vt:lpstr>
      <vt:lpstr>PowerPoint prezentācija</vt:lpstr>
      <vt:lpstr>PowerPoint prezentācija</vt:lpstr>
      <vt:lpstr>Latvijas izglītības sistēma ir viena no desmit taisnīgākajām pasaulē, t.i. apvieno gan augstāku nekā OECD sniegumu, gan lielāku sociāli-ekonomisko taisnīgumu.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NOSAUKUMS</dc:title>
  <dc:creator>Egita Diure</dc:creator>
  <cp:lastModifiedBy>Ilze Sīle</cp:lastModifiedBy>
  <cp:revision>135</cp:revision>
  <dcterms:modified xsi:type="dcterms:W3CDTF">2024-09-19T15:11:04Z</dcterms:modified>
</cp:coreProperties>
</file>