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9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4" r:id="rId10"/>
    <p:sldId id="269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t>10.06.2016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6186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/>
              <a:t>PREZENTĀCIJAS NOSAUKUMS,</a:t>
            </a:r>
            <a:br>
              <a:rPr lang="en-US" dirty="0"/>
            </a:br>
            <a:r>
              <a:rPr lang="en-US" dirty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/>
              <a:t>(IZSTRĀDĀTĀJS, GADS, CITA INFORMĀCIJA).</a:t>
            </a:r>
          </a:p>
        </p:txBody>
      </p:sp>
      <p:pic>
        <p:nvPicPr>
          <p:cNvPr id="1026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10.06.2016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pic>
        <p:nvPicPr>
          <p:cNvPr id="11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69" y="72480"/>
            <a:ext cx="2424467" cy="8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t>10.06.2016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Grozījumi Publisko iepirkumu likumā</a:t>
            </a:r>
          </a:p>
        </p:txBody>
      </p:sp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10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Apakšuzņēmēja nomaiņa</a:t>
            </a:r>
          </a:p>
        </p:txBody>
      </p:sp>
      <p:sp>
        <p:nvSpPr>
          <p:cNvPr id="7" name="Down Arrow 6"/>
          <p:cNvSpPr/>
          <p:nvPr/>
        </p:nvSpPr>
        <p:spPr>
          <a:xfrm>
            <a:off x="3275856" y="1899970"/>
            <a:ext cx="2592287" cy="946737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b="1" dirty="0"/>
              <a:t>NEIZSLĒDZ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7504" y="2846707"/>
            <a:ext cx="8856984" cy="68397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Lūdz attiecīgā apakšuzņēmēja nomaiņu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04790" y="4529696"/>
            <a:ext cx="3895404" cy="790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Pārbauda atbilstību iepirkuma dokumentācijas prasībām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01396" y="4184663"/>
            <a:ext cx="1944216" cy="1481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Kandidāts/ pretendents iesniedz jaunu atbilstošu apakšuzņēmēju</a:t>
            </a:r>
          </a:p>
        </p:txBody>
      </p:sp>
      <p:cxnSp>
        <p:nvCxnSpPr>
          <p:cNvPr id="17" name="Straight Arrow Connector 16"/>
          <p:cNvCxnSpPr>
            <a:stCxn id="13" idx="3"/>
            <a:endCxn id="11" idx="1"/>
          </p:cNvCxnSpPr>
          <p:nvPr/>
        </p:nvCxnSpPr>
        <p:spPr>
          <a:xfrm>
            <a:off x="2045612" y="4925166"/>
            <a:ext cx="359178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663787" y="1111443"/>
            <a:ext cx="3816424" cy="86409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Apakšuzņēmējs atbilst izslēgšanas gadījumam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6659372" y="3983147"/>
            <a:ext cx="576064" cy="57606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JĀ</a:t>
            </a:r>
          </a:p>
        </p:txBody>
      </p:sp>
      <p:sp>
        <p:nvSpPr>
          <p:cNvPr id="53" name="Flowchart: Alternate Process 52"/>
          <p:cNvSpPr/>
          <p:nvPr/>
        </p:nvSpPr>
        <p:spPr>
          <a:xfrm>
            <a:off x="6659372" y="5377637"/>
            <a:ext cx="576064" cy="576064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NĒ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620000" y="3983147"/>
            <a:ext cx="13444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NEIZSLĒDZ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620000" y="5377637"/>
            <a:ext cx="13444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IZSLĒDZ</a:t>
            </a:r>
          </a:p>
        </p:txBody>
      </p:sp>
      <p:cxnSp>
        <p:nvCxnSpPr>
          <p:cNvPr id="22" name="Straight Connector 21"/>
          <p:cNvCxnSpPr>
            <a:stCxn id="11" idx="3"/>
            <a:endCxn id="52" idx="1"/>
          </p:cNvCxnSpPr>
          <p:nvPr/>
        </p:nvCxnSpPr>
        <p:spPr>
          <a:xfrm flipV="1">
            <a:off x="6300194" y="4271179"/>
            <a:ext cx="359178" cy="653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3"/>
            <a:endCxn id="53" idx="1"/>
          </p:cNvCxnSpPr>
          <p:nvPr/>
        </p:nvCxnSpPr>
        <p:spPr>
          <a:xfrm>
            <a:off x="6300194" y="4925167"/>
            <a:ext cx="359178" cy="7405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2" idx="3"/>
            <a:endCxn id="18" idx="1"/>
          </p:cNvCxnSpPr>
          <p:nvPr/>
        </p:nvCxnSpPr>
        <p:spPr>
          <a:xfrm>
            <a:off x="7235436" y="4271179"/>
            <a:ext cx="38456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3" idx="3"/>
            <a:endCxn id="26" idx="1"/>
          </p:cNvCxnSpPr>
          <p:nvPr/>
        </p:nvCxnSpPr>
        <p:spPr>
          <a:xfrm>
            <a:off x="7235436" y="5665669"/>
            <a:ext cx="38456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126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11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Uzticamības atjaunošana</a:t>
            </a:r>
          </a:p>
        </p:txBody>
      </p:sp>
      <p:sp>
        <p:nvSpPr>
          <p:cNvPr id="7" name="Down Arrow 6"/>
          <p:cNvSpPr/>
          <p:nvPr/>
        </p:nvSpPr>
        <p:spPr>
          <a:xfrm>
            <a:off x="3275856" y="1899970"/>
            <a:ext cx="2592287" cy="946737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b="1" dirty="0"/>
              <a:t>NEIZSLĒDZ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7504" y="2846707"/>
            <a:ext cx="8856984" cy="47799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Veic pierādījumu vērtēšanu uzticamības atjaunošanai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31265" y="3551158"/>
            <a:ext cx="1685151" cy="2748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Lai pierādītu savu uzticamību un novērstu tādu pašu un līdzīgu gadījumu atkārtošanos nākotnē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411761" y="3489294"/>
            <a:ext cx="3888432" cy="8758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Par nodarītā kaitējuma atlīdzināšanu vai noslēgtu vienošanos par nodarītā kaitējuma atlīdzināšanu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04790" y="4529696"/>
            <a:ext cx="3895404" cy="790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Par sadarbošanos ar izmeklēšanas iestādēm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376684" y="5464461"/>
            <a:ext cx="3923510" cy="10407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Par veiktajiem tehniskajiem, organizatoriskajiem vai </a:t>
            </a:r>
            <a:r>
              <a:rPr lang="lv-LV" dirty="0" err="1"/>
              <a:t>personālvadības</a:t>
            </a:r>
            <a:r>
              <a:rPr lang="lv-LV" dirty="0"/>
              <a:t> pasākumiem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01396" y="4184663"/>
            <a:ext cx="1944216" cy="1481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Kandidāts/ pretendents iesniedz skaidrojumus un pierādījumus</a:t>
            </a:r>
          </a:p>
        </p:txBody>
      </p:sp>
      <p:cxnSp>
        <p:nvCxnSpPr>
          <p:cNvPr id="15" name="Straight Arrow Connector 14"/>
          <p:cNvCxnSpPr>
            <a:stCxn id="13" idx="3"/>
            <a:endCxn id="10" idx="1"/>
          </p:cNvCxnSpPr>
          <p:nvPr/>
        </p:nvCxnSpPr>
        <p:spPr>
          <a:xfrm flipV="1">
            <a:off x="2045612" y="3927199"/>
            <a:ext cx="366149" cy="9979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3"/>
            <a:endCxn id="11" idx="1"/>
          </p:cNvCxnSpPr>
          <p:nvPr/>
        </p:nvCxnSpPr>
        <p:spPr>
          <a:xfrm>
            <a:off x="2045612" y="4925166"/>
            <a:ext cx="359178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3"/>
            <a:endCxn id="12" idx="1"/>
          </p:cNvCxnSpPr>
          <p:nvPr/>
        </p:nvCxnSpPr>
        <p:spPr>
          <a:xfrm>
            <a:off x="2045612" y="4925166"/>
            <a:ext cx="331072" cy="10596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9" idx="1"/>
          </p:cNvCxnSpPr>
          <p:nvPr/>
        </p:nvCxnSpPr>
        <p:spPr>
          <a:xfrm>
            <a:off x="6300193" y="3927199"/>
            <a:ext cx="331072" cy="9979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3"/>
            <a:endCxn id="9" idx="1"/>
          </p:cNvCxnSpPr>
          <p:nvPr/>
        </p:nvCxnSpPr>
        <p:spPr>
          <a:xfrm>
            <a:off x="6300194" y="4925167"/>
            <a:ext cx="33107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9" idx="1"/>
          </p:cNvCxnSpPr>
          <p:nvPr/>
        </p:nvCxnSpPr>
        <p:spPr>
          <a:xfrm flipV="1">
            <a:off x="6300194" y="4925167"/>
            <a:ext cx="331071" cy="10596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663787" y="1111443"/>
            <a:ext cx="3816424" cy="86409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Kandidāts/pretendents atbilst izslēgšanas gadījumam (izņemot nodokļu parādus)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8398768" y="3864204"/>
            <a:ext cx="576064" cy="57606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JĀ</a:t>
            </a:r>
          </a:p>
        </p:txBody>
      </p:sp>
      <p:sp>
        <p:nvSpPr>
          <p:cNvPr id="53" name="Flowchart: Alternate Process 52"/>
          <p:cNvSpPr/>
          <p:nvPr/>
        </p:nvSpPr>
        <p:spPr>
          <a:xfrm>
            <a:off x="8386681" y="5217657"/>
            <a:ext cx="576064" cy="576064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NĒ</a:t>
            </a:r>
          </a:p>
        </p:txBody>
      </p:sp>
    </p:spTree>
    <p:extLst>
      <p:ext uri="{BB962C8B-B14F-4D97-AF65-F5344CB8AC3E}">
        <p14:creationId xmlns:p14="http://schemas.microsoft.com/office/powerpoint/2010/main" val="1644522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12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Apliecinājums pretendentu un kandidātu atlases prasībām. </a:t>
            </a:r>
          </a:p>
          <a:p>
            <a:r>
              <a:rPr lang="lv-LV" sz="2000" dirty="0"/>
              <a:t>Var iesniegt citam iepirkumam sagatavotu apliecinājumu.</a:t>
            </a:r>
          </a:p>
          <a:p>
            <a:r>
              <a:rPr lang="lv-LV" sz="2000" dirty="0"/>
              <a:t>Eiropas vienotā iepirkuma procedūras dokumenta veidlapu paraugus nosaka Eiropas Komisijas 2016.gada 5.janvāra Īstenošanas regula 2016/7.</a:t>
            </a:r>
          </a:p>
          <a:p>
            <a:r>
              <a:rPr lang="lv-LV" sz="2000" dirty="0"/>
              <a:t>Pasūtītājs pievieno veidlapu nolikumam vai norāda tās tīmekļa vietni, kur tā pieejama aizpildāmā veidā.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Eiropas vienotais iepirkuma procedūras dokuments</a:t>
            </a:r>
          </a:p>
        </p:txBody>
      </p:sp>
    </p:spTree>
    <p:extLst>
      <p:ext uri="{BB962C8B-B14F-4D97-AF65-F5344CB8AC3E}">
        <p14:creationId xmlns:p14="http://schemas.microsoft.com/office/powerpoint/2010/main" val="408781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13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marL="0" indent="0">
              <a:buNone/>
            </a:pPr>
            <a:endParaRPr lang="lv-LV" b="1" dirty="0"/>
          </a:p>
          <a:p>
            <a:pPr marL="0" indent="0">
              <a:buNone/>
            </a:pPr>
            <a:r>
              <a:rPr lang="lv-LV" b="1" dirty="0"/>
              <a:t>Līga Neilande</a:t>
            </a:r>
          </a:p>
          <a:p>
            <a:pPr marL="0" indent="0">
              <a:buNone/>
            </a:pPr>
            <a:r>
              <a:rPr lang="lv-LV" dirty="0"/>
              <a:t> </a:t>
            </a:r>
          </a:p>
          <a:p>
            <a:pPr marL="0" indent="0">
              <a:buNone/>
            </a:pPr>
            <a:r>
              <a:rPr lang="lv-LV" dirty="0"/>
              <a:t>Juridiskā departamenta</a:t>
            </a:r>
          </a:p>
          <a:p>
            <a:pPr marL="0" indent="0">
              <a:buNone/>
            </a:pPr>
            <a:r>
              <a:rPr lang="lv-LV" dirty="0"/>
              <a:t>Iepirkumu politikas un valsts nekustamo īpašumu</a:t>
            </a:r>
          </a:p>
          <a:p>
            <a:pPr marL="0" indent="0">
              <a:buNone/>
            </a:pPr>
            <a:r>
              <a:rPr lang="lv-LV" dirty="0"/>
              <a:t>pārvaldīšanas politikas nodaļas vecākā eksperte</a:t>
            </a:r>
          </a:p>
          <a:p>
            <a:pPr marL="0" indent="0">
              <a:buNone/>
            </a:pPr>
            <a:r>
              <a:rPr lang="lv-LV" dirty="0"/>
              <a:t>Tālr. (+371) 67095640</a:t>
            </a:r>
          </a:p>
          <a:p>
            <a:pPr marL="0" indent="0">
              <a:buNone/>
            </a:pPr>
            <a:r>
              <a:rPr lang="lv-LV" dirty="0"/>
              <a:t>E-pasts: liga.neilande@fm.gov.lv</a:t>
            </a:r>
          </a:p>
          <a:p>
            <a:pPr marL="0" indent="0">
              <a:buNone/>
            </a:pPr>
            <a:r>
              <a:rPr lang="lv-LV" dirty="0"/>
              <a:t> </a:t>
            </a:r>
          </a:p>
          <a:p>
            <a:pPr marL="0" indent="0">
              <a:buNone/>
            </a:pPr>
            <a:r>
              <a:rPr lang="lv-LV" dirty="0"/>
              <a:t>Latvijas Republikas Finanšu ministrija</a:t>
            </a:r>
          </a:p>
          <a:p>
            <a:pPr marL="0" indent="0">
              <a:buNone/>
            </a:pPr>
            <a:r>
              <a:rPr lang="lv-LV" dirty="0"/>
              <a:t>Smilšu iela 1, Rīga, LV-1919, Latvija</a:t>
            </a:r>
          </a:p>
          <a:p>
            <a:pPr marL="0" indent="0">
              <a:buNone/>
            </a:pPr>
            <a:r>
              <a:rPr lang="lv-LV" dirty="0"/>
              <a:t>Mājaslapa: www.fm.gov.lv</a:t>
            </a:r>
          </a:p>
          <a:p>
            <a:pPr marL="0" indent="0">
              <a:buNone/>
            </a:pPr>
            <a:r>
              <a:rPr lang="lv-LV" dirty="0"/>
              <a:t>E-pasts: pasts@fm.gov.lv     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15816" y="1700808"/>
            <a:ext cx="3528392" cy="792088"/>
          </a:xfrm>
        </p:spPr>
        <p:txBody>
          <a:bodyPr>
            <a:normAutofit/>
          </a:bodyPr>
          <a:lstStyle/>
          <a:p>
            <a:pPr algn="ctr"/>
            <a:r>
              <a:rPr lang="lv-LV" sz="2800" dirty="0"/>
              <a:t>Paldies par uzmanību! </a:t>
            </a:r>
          </a:p>
        </p:txBody>
      </p:sp>
    </p:spTree>
    <p:extLst>
      <p:ext uri="{BB962C8B-B14F-4D97-AF65-F5344CB8AC3E}">
        <p14:creationId xmlns:p14="http://schemas.microsoft.com/office/powerpoint/2010/main" val="309127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000" dirty="0"/>
              <a:t>Mainīts likuma 2.pielikumā esošo pakalpojumu saraksts, kuriem piemēro atvieglotāku iepirkuma veikšanas kārtību;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000" dirty="0"/>
              <a:t>Veiktas izmaiņas interešu konflikta regulējumā;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000" dirty="0"/>
              <a:t>Veiktas izmaiņas PIL 39.¹ pantā uzskaitītajos izslēgšanas gadījumos;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000" dirty="0"/>
              <a:t>Izmaiņas PIL 39.¹ pantā paredzētajā izslēgšanas gadījumu pārbaudes kārtībā;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000" dirty="0"/>
              <a:t>Likums papildināts ar jaunu 39.³ pantu – uzticamības nodrošināšanai iesniegto pierādījumu vērtēšana;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000" dirty="0"/>
              <a:t>Likums papildināts ar 44.¹ pantu par Eiropas vienotā iepirkuma dokumentu.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Būtiskākie grozījumi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152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3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05573"/>
            <a:ext cx="5688632" cy="432000"/>
          </a:xfrm>
        </p:spPr>
        <p:txBody>
          <a:bodyPr>
            <a:normAutofit fontScale="90000"/>
          </a:bodyPr>
          <a:lstStyle/>
          <a:p>
            <a:r>
              <a:rPr lang="lv-LV" dirty="0"/>
              <a:t>Iepirkumi par 2.pielikumā minētajiem pakalpojumiem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39551" y="1972508"/>
            <a:ext cx="4032448" cy="438384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  <a:p>
            <a:pPr algn="ctr"/>
            <a:r>
              <a:rPr lang="lv-LV" dirty="0"/>
              <a:t>Atvieglotā procedūra PIL 8.panta septītās daļas kārtībā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1998" y="1972508"/>
            <a:ext cx="4114801" cy="438384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r>
              <a:rPr lang="lv-LV" dirty="0"/>
              <a:t>PIL 8.panta pirmajā daļā minētās iepirkuma procedūras  </a:t>
            </a:r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r>
              <a:rPr lang="lv-LV" dirty="0"/>
              <a:t>Eiropas Savienības līmeņa iepirkums!</a:t>
            </a:r>
          </a:p>
        </p:txBody>
      </p:sp>
      <p:sp>
        <p:nvSpPr>
          <p:cNvPr id="11" name="Left-Right Arrow 10"/>
          <p:cNvSpPr/>
          <p:nvPr/>
        </p:nvSpPr>
        <p:spPr>
          <a:xfrm>
            <a:off x="539550" y="2111381"/>
            <a:ext cx="8147249" cy="12045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0" y="2111381"/>
            <a:ext cx="0" cy="1204565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720641" y="3384922"/>
            <a:ext cx="1728192" cy="49978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b="1" dirty="0">
                <a:solidFill>
                  <a:srgbClr val="FF0000"/>
                </a:solidFill>
              </a:rPr>
              <a:t>750 000 EUR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39552" y="1305483"/>
            <a:ext cx="8147247" cy="57349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/>
              <a:t>2.pielikums aizstāj un </a:t>
            </a:r>
            <a:r>
              <a:rPr lang="lv-LV" b="1" dirty="0">
                <a:solidFill>
                  <a:schemeClr val="bg1"/>
                </a:solidFill>
              </a:rPr>
              <a:t>groza (!!!) iepriekšējos </a:t>
            </a:r>
            <a:r>
              <a:rPr lang="lv-LV" b="1" dirty="0"/>
              <a:t>«B» daļas iepirkumus</a:t>
            </a:r>
          </a:p>
        </p:txBody>
      </p:sp>
    </p:spTree>
    <p:extLst>
      <p:ext uri="{BB962C8B-B14F-4D97-AF65-F5344CB8AC3E}">
        <p14:creationId xmlns:p14="http://schemas.microsoft.com/office/powerpoint/2010/main" val="75193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971600" y="1340768"/>
            <a:ext cx="2952328" cy="5198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r>
              <a:rPr lang="lv-LV" b="1" dirty="0"/>
              <a:t>PARAKSTA APLIECINĀJUMUS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4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Izmaiņas interešu konflikta regulējumā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182885" y="4594818"/>
            <a:ext cx="2520280" cy="9361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Iepirkuma dokumentācijas sagatavotājs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82885" y="1508582"/>
            <a:ext cx="2520280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Iepirkuma komisijas locekļi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182885" y="2683609"/>
            <a:ext cx="2520280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Eksperti</a:t>
            </a:r>
          </a:p>
        </p:txBody>
      </p:sp>
      <p:sp>
        <p:nvSpPr>
          <p:cNvPr id="13" name="Plus 12"/>
          <p:cNvSpPr/>
          <p:nvPr/>
        </p:nvSpPr>
        <p:spPr>
          <a:xfrm>
            <a:off x="2118471" y="3790422"/>
            <a:ext cx="649108" cy="633687"/>
          </a:xfrm>
          <a:prstGeom prst="mathPl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Rounded Rectangle 13"/>
          <p:cNvSpPr/>
          <p:nvPr/>
        </p:nvSpPr>
        <p:spPr>
          <a:xfrm>
            <a:off x="4591940" y="2182551"/>
            <a:ext cx="3724475" cy="2880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Nedrīkst pārstāvēt kandidāta vai pretendenta intereses un nedrīkst būt saistīti ar kandidātu vai pretendentu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738543" y="1551190"/>
            <a:ext cx="591534" cy="397973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403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5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Papildināti izslēgšanas gadījumi (1)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3528" y="1144685"/>
            <a:ext cx="2232248" cy="55243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Kandidāts, pretendents vai persona, kura ir kandidāta vai pretendenta valdes vai padomes loceklis, </a:t>
            </a:r>
            <a:r>
              <a:rPr lang="lv-LV" b="1" u="sng" dirty="0" err="1">
                <a:solidFill>
                  <a:schemeClr val="bg1"/>
                </a:solidFill>
              </a:rPr>
              <a:t>pārstāvēttiesīgā</a:t>
            </a:r>
            <a:r>
              <a:rPr lang="lv-LV" b="1" u="sng" dirty="0">
                <a:solidFill>
                  <a:schemeClr val="bg1"/>
                </a:solidFill>
              </a:rPr>
              <a:t> persona </a:t>
            </a:r>
            <a:r>
              <a:rPr lang="lv-LV" dirty="0"/>
              <a:t>vai prokūrists, vai persona, kura ir pilnvarota pārstāvēt kandidātu vai pretendentu darbībās, kas saistītas ar filiāli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131840" y="1144685"/>
            <a:ext cx="5904656" cy="127620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Noziedzīgas organizācijas izveidošana, vadīšana, iesaistīšanās tajā vai tās sastāvā ietilpstošā organizētā grupā vai citā noziedzīgā formējumā vai piedalīšanās šādas organizācijas izdarītajos noziedzīgajos nodarījumos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31840" y="2530808"/>
            <a:ext cx="5904656" cy="118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Kukuļņemšana, kukuļdošana, kukuļa piesavināšanās, starpniecība kukuļošanā, neatļauta labumu pieņemšana, komerciāla uzpirkšana, </a:t>
            </a:r>
            <a:r>
              <a:rPr lang="lv-LV" b="1" u="sng" dirty="0">
                <a:solidFill>
                  <a:schemeClr val="bg1"/>
                </a:solidFill>
              </a:rPr>
              <a:t>prettiesiska labuma pieprasīšana, pieņemšana un došana, tirgošanās ar ietekmi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131840" y="3826952"/>
            <a:ext cx="5904656" cy="694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Krāpšana, piesavināšanās vai noziedzīgi iegūtu līdzekļu legalizēšana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131840" y="4641062"/>
            <a:ext cx="5904656" cy="899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Terorisms, terorisma finansēšana, aicinājums uz terorismu, terorisma draudi vai personas vervēšana un apmācīšana terora aktu veikšanai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131840" y="5660449"/>
            <a:ext cx="5904656" cy="34727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Cilvēku tirdzniecība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131841" y="6137451"/>
            <a:ext cx="5904656" cy="5316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Izvairīšanās no nodokļu un tiem pielīdzināto maksājumu nomaksas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843808" y="1782787"/>
            <a:ext cx="0" cy="4620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43808" y="1772816"/>
            <a:ext cx="288032" cy="9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2" idx="1"/>
          </p:cNvCxnSpPr>
          <p:nvPr/>
        </p:nvCxnSpPr>
        <p:spPr>
          <a:xfrm>
            <a:off x="2843808" y="6403262"/>
            <a:ext cx="2880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1" idx="1"/>
          </p:cNvCxnSpPr>
          <p:nvPr/>
        </p:nvCxnSpPr>
        <p:spPr>
          <a:xfrm>
            <a:off x="2843808" y="5834085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0" idx="1"/>
          </p:cNvCxnSpPr>
          <p:nvPr/>
        </p:nvCxnSpPr>
        <p:spPr>
          <a:xfrm>
            <a:off x="2843808" y="5090972"/>
            <a:ext cx="2880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9" idx="1"/>
          </p:cNvCxnSpPr>
          <p:nvPr/>
        </p:nvCxnSpPr>
        <p:spPr>
          <a:xfrm>
            <a:off x="2843808" y="417422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8" idx="1"/>
          </p:cNvCxnSpPr>
          <p:nvPr/>
        </p:nvCxnSpPr>
        <p:spPr>
          <a:xfrm>
            <a:off x="2843808" y="31239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6" idx="3"/>
          </p:cNvCxnSpPr>
          <p:nvPr/>
        </p:nvCxnSpPr>
        <p:spPr>
          <a:xfrm>
            <a:off x="2555776" y="3906879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46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6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Papildināti izslēgšanas gadījumi (2)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6941" y="1144686"/>
            <a:ext cx="1512167" cy="507570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Kandidāts vai pretendents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71297" y="1144686"/>
            <a:ext cx="6765200" cy="9161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Vienas vai vairāku personu nodarbināšana, ja tām nav nepieciešamās darba atļaujas vai ja tās nav tiesīgas uzturēties Eiropas Savienības dalībvalstī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93075" y="2276873"/>
            <a:ext cx="6770316" cy="12575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Personas nodarbināšana bez </a:t>
            </a:r>
            <a:r>
              <a:rPr lang="lv-LV" dirty="0" err="1"/>
              <a:t>rakstveidā</a:t>
            </a:r>
            <a:r>
              <a:rPr lang="lv-LV" dirty="0"/>
              <a:t> noslēgta darba līguma, nodokļu normatīvajos aktos noteiktajā termiņā neiesniedzot par šo personu informatīvo deklarāciju par darbiniekiem, kas iesniedzama par personām, kuras uzsāk darbu</a:t>
            </a:r>
            <a:endParaRPr lang="lv-LV" b="1" u="sng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60055" y="3776258"/>
            <a:ext cx="6765199" cy="15182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Konkurences tiesību pārkāpums, kas izpaužas kā </a:t>
            </a:r>
            <a:r>
              <a:rPr lang="lv-LV" b="1" u="sng" dirty="0"/>
              <a:t>horizontālā karteļa vienošanās</a:t>
            </a:r>
            <a:r>
              <a:rPr lang="lv-LV" dirty="0"/>
              <a:t>, izņemot gadījumu, kad attiecīgā institūcija, konstatējot konkurences tiesību pārkāpumu, par sadarbību iecietības programmas ietvaros kandidātu vai pretendentu ir atbrīvojusi no naudas soda vai naudas sodu samazinājusi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271297" y="5517206"/>
            <a:ext cx="6765199" cy="7031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Pasludināts maksātnespējas process, apturēta saimnieciskā darbība, kandidāts vai pretendents tiek likvidēts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972023" y="1428798"/>
            <a:ext cx="5117" cy="44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72023" y="1428797"/>
            <a:ext cx="288032" cy="9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59774" y="5868798"/>
            <a:ext cx="300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96069" y="453108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996069" y="2924944"/>
            <a:ext cx="275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6" idx="3"/>
          </p:cNvCxnSpPr>
          <p:nvPr/>
        </p:nvCxnSpPr>
        <p:spPr>
          <a:xfrm flipV="1">
            <a:off x="1689108" y="3666985"/>
            <a:ext cx="282915" cy="15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45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7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Papildināti izslēgšanas gadījumi (3)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6941" y="1144686"/>
            <a:ext cx="1512167" cy="507570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Kandidāts vai pretendents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71297" y="1144684"/>
            <a:ext cx="6765200" cy="1780259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Iepirkuma dokumentācijas sagatavotājs (pasūtītāja amatpersona vai darbinieks), iepirkuma komisijas loceklis vai eksperts ir saistīts ar kandidātu/pretendentu vai ir ieinteresēts kāda kandidāta/pretendenta izvēlē un pasūtītājam nav iespējams novērst šo situāciju ar mazāk kandidātu/pretendentu ierobežojošiem pasākumiem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71297" y="3054896"/>
            <a:ext cx="6770316" cy="17490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 Konkurenci ierobežojošas priekšrocības iepirkuma procedūrā, jo kandidāts/pretendents vai ar to saistīta juridiskā persona ir bijusi iesaistīta iepirkuma procedūras sagatavošanā un to nevar novērst ar mazāk ierobežojošiem pasākumiem un kandidāts/pretendents nevar pierādīt, ka tā vai ar to saistītas juridiskās personas dalība iepirkuma procedūras sagatavošanā neierobežo konkurenci</a:t>
            </a:r>
            <a:endParaRPr lang="lv-LV" b="1" u="sng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44259" y="4920293"/>
            <a:ext cx="6792238" cy="12033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Sniedzis nepatiesu informāciju, lai apliecinātu atbilstību noteikumiem vai saskaņā ar šo likumu noteiktajām kandidātu un pretendentu kvalifikācijas prasībām, vai vispār nav sniedzis pieprasīto informāciju;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972023" y="1428798"/>
            <a:ext cx="5117" cy="44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72023" y="1428797"/>
            <a:ext cx="288032" cy="9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77140" y="5860862"/>
            <a:ext cx="300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83265" y="386104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689108" y="3641021"/>
            <a:ext cx="270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34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736427" y="4361089"/>
            <a:ext cx="6950373" cy="19952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lv-LV" sz="1600" b="1" dirty="0">
                <a:solidFill>
                  <a:schemeClr val="tx1"/>
                </a:solidFill>
              </a:rPr>
              <a:t>Pārbauda atbilstību šādiem </a:t>
            </a:r>
          </a:p>
          <a:p>
            <a:pPr algn="r"/>
            <a:r>
              <a:rPr lang="lv-LV" sz="1600" b="1" dirty="0">
                <a:solidFill>
                  <a:schemeClr val="tx1"/>
                </a:solidFill>
              </a:rPr>
              <a:t>izslēgšanas gadījumiem:</a:t>
            </a:r>
          </a:p>
          <a:p>
            <a:pPr algn="r"/>
            <a:r>
              <a:rPr lang="lv-LV" sz="1600" dirty="0">
                <a:solidFill>
                  <a:schemeClr val="tx1"/>
                </a:solidFill>
              </a:rPr>
              <a:t>Darba tiesību pārkāpumi;</a:t>
            </a:r>
          </a:p>
          <a:p>
            <a:pPr algn="r"/>
            <a:r>
              <a:rPr lang="lv-LV" sz="1600" dirty="0">
                <a:solidFill>
                  <a:schemeClr val="tx1"/>
                </a:solidFill>
              </a:rPr>
              <a:t>Konkurences tiesību pārkāpumi;</a:t>
            </a:r>
          </a:p>
          <a:p>
            <a:pPr algn="r"/>
            <a:r>
              <a:rPr lang="lv-LV" sz="1600" dirty="0">
                <a:solidFill>
                  <a:schemeClr val="tx1"/>
                </a:solidFill>
              </a:rPr>
              <a:t>Maksātspēja;</a:t>
            </a:r>
          </a:p>
          <a:p>
            <a:pPr algn="r"/>
            <a:r>
              <a:rPr lang="lv-LV" sz="1600" dirty="0">
                <a:solidFill>
                  <a:schemeClr val="tx1"/>
                </a:solidFill>
              </a:rPr>
              <a:t>Nodokļu nomaksa;</a:t>
            </a:r>
          </a:p>
          <a:p>
            <a:pPr algn="r"/>
            <a:r>
              <a:rPr lang="lv-LV" sz="1600" dirty="0">
                <a:solidFill>
                  <a:schemeClr val="tx1"/>
                </a:solidFill>
              </a:rPr>
              <a:t>Nepatiesas informācijas sniegšana vai neiesniegšana vispār;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691680" y="1268761"/>
            <a:ext cx="6995120" cy="28803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lv-LV" b="1" u="sng" dirty="0">
                <a:solidFill>
                  <a:schemeClr val="tx1"/>
                </a:solidFill>
              </a:rPr>
              <a:t>Pārbauda atbilstību visiem </a:t>
            </a:r>
          </a:p>
          <a:p>
            <a:pPr algn="r"/>
            <a:r>
              <a:rPr lang="lv-LV" b="1" u="sng" dirty="0">
                <a:solidFill>
                  <a:schemeClr val="tx1"/>
                </a:solidFill>
              </a:rPr>
              <a:t>izslēgšanas gadījumiem</a:t>
            </a:r>
          </a:p>
          <a:p>
            <a:pPr algn="r"/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8</a:t>
            </a:fld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Izmaiņas izslēgšanas gadījumu pārbaudes kārtībā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9532" y="3075205"/>
            <a:ext cx="2088232" cy="208823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Pēc lēmuma par iespējamu iepirkuma līguma slēgšanas tiesību piešķiršanu pieņemšanas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2770551" y="1527529"/>
            <a:ext cx="28803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Pretendentam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770551" y="2249266"/>
            <a:ext cx="2880320" cy="668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Personālsabiedrības biedram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770551" y="3110017"/>
            <a:ext cx="2880320" cy="64807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Personai, uz kuras iespējām balstās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800362" y="4462091"/>
            <a:ext cx="28803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Apakšuzņēmējam (vismaz 20%)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36066" y="1064582"/>
            <a:ext cx="2059670" cy="63622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Atklātā konkursā</a:t>
            </a:r>
          </a:p>
        </p:txBody>
      </p:sp>
    </p:spTree>
    <p:extLst>
      <p:ext uri="{BB962C8B-B14F-4D97-AF65-F5344CB8AC3E}">
        <p14:creationId xmlns:p14="http://schemas.microsoft.com/office/powerpoint/2010/main" val="3644397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691680" y="1268760"/>
            <a:ext cx="4176464" cy="43495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9</a:t>
            </a:fld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Mainīta nodokļu pārbaudes diena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65046" y="2375154"/>
            <a:ext cx="2088232" cy="208823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Pēc lēmuma par iespējamu iepirkuma līguma slēgšanas tiesību piešķiršanu pieņemšanas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2697771" y="1935835"/>
            <a:ext cx="28803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Pretendentam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697771" y="2661970"/>
            <a:ext cx="2880320" cy="668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Personālsabiedrības biedram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697771" y="3480295"/>
            <a:ext cx="28803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Personai, uz kuras iespējām balstās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697771" y="4278438"/>
            <a:ext cx="28803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Apakšuzņēmējam (vismaz 20%)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67544" y="6007023"/>
            <a:ext cx="2376264" cy="59032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Atklātā konkursā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315908" y="1493259"/>
            <a:ext cx="2736304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600" dirty="0"/>
              <a:t>Nodokļu pārbaude uz dienu piedāvājuma iesniegšanas termiņa pēdējo dienu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004173" y="2723264"/>
            <a:ext cx="1872208" cy="58709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Piegādātājam zināms datums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315907" y="3780619"/>
            <a:ext cx="2740093" cy="15521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600" dirty="0"/>
              <a:t>Nodokļu pārbaude uz dienu, kad  pieņemts lēmums par iespējamu  iepirkuma līguma slēgšanas tiesību piešķiršanu 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698184" y="5229600"/>
            <a:ext cx="2192437" cy="77742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Piegādātājam nezināms datums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5868144" y="1935835"/>
            <a:ext cx="576064" cy="5760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0" name="Right Arrow 39"/>
          <p:cNvSpPr/>
          <p:nvPr/>
        </p:nvSpPr>
        <p:spPr>
          <a:xfrm>
            <a:off x="5860094" y="4251052"/>
            <a:ext cx="576064" cy="60345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45685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šu Ministrijas prezentācija (LV) Pilnkrāsu" id="{8166D8D0-79EE-4552-B5B1-D80C0B313494}" vid="{06F2145E-CC91-4DA0-A1D2-3AC52F2EA5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Finanšu Ministrijas prezentācija (LV) Pilnkrāsu</Template>
  <TotalTime>302</TotalTime>
  <Words>738</Words>
  <Application>Microsoft Office PowerPoint</Application>
  <PresentationFormat>On-screen Show (4:3)</PresentationFormat>
  <Paragraphs>147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Franklin Gothic Book</vt:lpstr>
      <vt:lpstr>1_Custom Design</vt:lpstr>
      <vt:lpstr>Grozījumi Publisko iepirkumu likumā</vt:lpstr>
      <vt:lpstr>Būtiskākie grozījumi</vt:lpstr>
      <vt:lpstr>Iepirkumi par 2.pielikumā minētajiem pakalpojumiem</vt:lpstr>
      <vt:lpstr>Izmaiņas interešu konflikta regulējumā</vt:lpstr>
      <vt:lpstr>Papildināti izslēgšanas gadījumi (1)</vt:lpstr>
      <vt:lpstr>Papildināti izslēgšanas gadījumi (2)</vt:lpstr>
      <vt:lpstr>Papildināti izslēgšanas gadījumi (3)</vt:lpstr>
      <vt:lpstr>Izmaiņas izslēgšanas gadījumu pārbaudes kārtībā</vt:lpstr>
      <vt:lpstr>Mainīta nodokļu pārbaudes diena</vt:lpstr>
      <vt:lpstr>Apakšuzņēmēja nomaiņa</vt:lpstr>
      <vt:lpstr>Uzticamības atjaunošana</vt:lpstr>
      <vt:lpstr>Eiropas vienotais iepirkuma procedūras dokuments</vt:lpstr>
      <vt:lpstr>Paldies par uzmanību!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Neilande</dc:creator>
  <cp:lastModifiedBy>Daina Dzilna</cp:lastModifiedBy>
  <cp:revision>58</cp:revision>
  <dcterms:created xsi:type="dcterms:W3CDTF">2016-06-09T13:22:53Z</dcterms:created>
  <dcterms:modified xsi:type="dcterms:W3CDTF">2016-06-10T02:05:07Z</dcterms:modified>
</cp:coreProperties>
</file>