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omments/comment3.xml" ContentType="application/vnd.openxmlformats-officedocument.presentationml.comment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omments/comment4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</p:sldMasterIdLst>
  <p:notesMasterIdLst>
    <p:notesMasterId r:id="rId18"/>
  </p:notesMasterIdLst>
  <p:sldIdLst>
    <p:sldId id="256" r:id="rId4"/>
    <p:sldId id="266" r:id="rId5"/>
    <p:sldId id="271" r:id="rId6"/>
    <p:sldId id="270" r:id="rId7"/>
    <p:sldId id="269" r:id="rId8"/>
    <p:sldId id="272" r:id="rId9"/>
    <p:sldId id="273" r:id="rId10"/>
    <p:sldId id="275" r:id="rId11"/>
    <p:sldId id="276" r:id="rId12"/>
    <p:sldId id="277" r:id="rId13"/>
    <p:sldId id="278" r:id="rId14"/>
    <p:sldId id="258" r:id="rId15"/>
    <p:sldId id="261" r:id="rId16"/>
    <p:sldId id="274" r:id="rId17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ranslator" initials="R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>
      <p:cViewPr varScale="1">
        <p:scale>
          <a:sx n="78" d="100"/>
          <a:sy n="78" d="100"/>
        </p:scale>
        <p:origin x="103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istiant\Documents\innvandring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icilia.hioa.no\kritro\system\Desktop\Population_projection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'6308-1'!$A$23</c:f>
              <c:strCache>
                <c:ptCount val="1"/>
                <c:pt idx="0">
                  <c:v>Work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'6308-1'!$B$22:$Z$22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numCache>
            </c:numRef>
          </c:cat>
          <c:val>
            <c:numRef>
              <c:f>'6308-1'!$B$23:$Z$23</c:f>
              <c:numCache>
                <c:formatCode>General</c:formatCode>
                <c:ptCount val="25"/>
                <c:pt idx="0">
                  <c:v>1027</c:v>
                </c:pt>
                <c:pt idx="1">
                  <c:v>1050</c:v>
                </c:pt>
                <c:pt idx="2">
                  <c:v>1152</c:v>
                </c:pt>
                <c:pt idx="3">
                  <c:v>1140</c:v>
                </c:pt>
                <c:pt idx="4">
                  <c:v>1215</c:v>
                </c:pt>
                <c:pt idx="5">
                  <c:v>1427</c:v>
                </c:pt>
                <c:pt idx="6">
                  <c:v>1487</c:v>
                </c:pt>
                <c:pt idx="7">
                  <c:v>1858</c:v>
                </c:pt>
                <c:pt idx="8">
                  <c:v>2508</c:v>
                </c:pt>
                <c:pt idx="9">
                  <c:v>2076</c:v>
                </c:pt>
                <c:pt idx="10">
                  <c:v>1997</c:v>
                </c:pt>
                <c:pt idx="11">
                  <c:v>2376</c:v>
                </c:pt>
                <c:pt idx="12">
                  <c:v>2706</c:v>
                </c:pt>
                <c:pt idx="13">
                  <c:v>2379</c:v>
                </c:pt>
                <c:pt idx="14">
                  <c:v>4063</c:v>
                </c:pt>
                <c:pt idx="15">
                  <c:v>6433</c:v>
                </c:pt>
                <c:pt idx="16">
                  <c:v>11778</c:v>
                </c:pt>
                <c:pt idx="17">
                  <c:v>21377</c:v>
                </c:pt>
                <c:pt idx="18">
                  <c:v>23249</c:v>
                </c:pt>
                <c:pt idx="19">
                  <c:v>17926</c:v>
                </c:pt>
                <c:pt idx="20">
                  <c:v>23755</c:v>
                </c:pt>
                <c:pt idx="21">
                  <c:v>26729</c:v>
                </c:pt>
                <c:pt idx="22">
                  <c:v>25541</c:v>
                </c:pt>
                <c:pt idx="23">
                  <c:v>23543</c:v>
                </c:pt>
                <c:pt idx="24">
                  <c:v>21367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'6308-1'!$A$24</c:f>
              <c:strCache>
                <c:ptCount val="1"/>
                <c:pt idx="0">
                  <c:v>Family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'6308-1'!$B$22:$Z$22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numCache>
            </c:numRef>
          </c:cat>
          <c:val>
            <c:numRef>
              <c:f>'6308-1'!$B$24:$Z$24</c:f>
              <c:numCache>
                <c:formatCode>General</c:formatCode>
                <c:ptCount val="25"/>
                <c:pt idx="0">
                  <c:v>4567</c:v>
                </c:pt>
                <c:pt idx="1">
                  <c:v>4389</c:v>
                </c:pt>
                <c:pt idx="2">
                  <c:v>4896</c:v>
                </c:pt>
                <c:pt idx="3">
                  <c:v>4768</c:v>
                </c:pt>
                <c:pt idx="4">
                  <c:v>4242</c:v>
                </c:pt>
                <c:pt idx="5">
                  <c:v>4335</c:v>
                </c:pt>
                <c:pt idx="6">
                  <c:v>4622</c:v>
                </c:pt>
                <c:pt idx="7">
                  <c:v>5872</c:v>
                </c:pt>
                <c:pt idx="8">
                  <c:v>6780</c:v>
                </c:pt>
                <c:pt idx="9">
                  <c:v>7478</c:v>
                </c:pt>
                <c:pt idx="10">
                  <c:v>7610</c:v>
                </c:pt>
                <c:pt idx="11">
                  <c:v>8387</c:v>
                </c:pt>
                <c:pt idx="12">
                  <c:v>12844</c:v>
                </c:pt>
                <c:pt idx="13">
                  <c:v>9224</c:v>
                </c:pt>
                <c:pt idx="14">
                  <c:v>9241</c:v>
                </c:pt>
                <c:pt idx="15">
                  <c:v>10451</c:v>
                </c:pt>
                <c:pt idx="16">
                  <c:v>11320</c:v>
                </c:pt>
                <c:pt idx="17">
                  <c:v>13761</c:v>
                </c:pt>
                <c:pt idx="18">
                  <c:v>16915</c:v>
                </c:pt>
                <c:pt idx="19">
                  <c:v>15286</c:v>
                </c:pt>
                <c:pt idx="20">
                  <c:v>15001</c:v>
                </c:pt>
                <c:pt idx="21">
                  <c:v>16271</c:v>
                </c:pt>
                <c:pt idx="22">
                  <c:v>18132</c:v>
                </c:pt>
                <c:pt idx="23">
                  <c:v>17444</c:v>
                </c:pt>
                <c:pt idx="24">
                  <c:v>16212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'6308-1'!$A$25</c:f>
              <c:strCache>
                <c:ptCount val="1"/>
                <c:pt idx="0">
                  <c:v>Humanitarian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'6308-1'!$B$22:$Z$22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numCache>
            </c:numRef>
          </c:cat>
          <c:val>
            <c:numRef>
              <c:f>'6308-1'!$B$25:$Z$25</c:f>
              <c:numCache>
                <c:formatCode>General</c:formatCode>
                <c:ptCount val="25"/>
                <c:pt idx="0">
                  <c:v>4278</c:v>
                </c:pt>
                <c:pt idx="1">
                  <c:v>4509</c:v>
                </c:pt>
                <c:pt idx="2">
                  <c:v>4997</c:v>
                </c:pt>
                <c:pt idx="3">
                  <c:v>9613</c:v>
                </c:pt>
                <c:pt idx="4">
                  <c:v>4596</c:v>
                </c:pt>
                <c:pt idx="5">
                  <c:v>3085</c:v>
                </c:pt>
                <c:pt idx="6">
                  <c:v>1988</c:v>
                </c:pt>
                <c:pt idx="7">
                  <c:v>2137</c:v>
                </c:pt>
                <c:pt idx="8">
                  <c:v>3136</c:v>
                </c:pt>
                <c:pt idx="9">
                  <c:v>10633</c:v>
                </c:pt>
                <c:pt idx="10">
                  <c:v>7143</c:v>
                </c:pt>
                <c:pt idx="11">
                  <c:v>4270</c:v>
                </c:pt>
                <c:pt idx="12">
                  <c:v>4492</c:v>
                </c:pt>
                <c:pt idx="13">
                  <c:v>5512</c:v>
                </c:pt>
                <c:pt idx="14">
                  <c:v>5082</c:v>
                </c:pt>
                <c:pt idx="15">
                  <c:v>3932</c:v>
                </c:pt>
                <c:pt idx="16">
                  <c:v>3153</c:v>
                </c:pt>
                <c:pt idx="17">
                  <c:v>5264</c:v>
                </c:pt>
                <c:pt idx="18">
                  <c:v>4435</c:v>
                </c:pt>
                <c:pt idx="19">
                  <c:v>6410</c:v>
                </c:pt>
                <c:pt idx="20">
                  <c:v>6365</c:v>
                </c:pt>
                <c:pt idx="21">
                  <c:v>5355</c:v>
                </c:pt>
                <c:pt idx="22">
                  <c:v>7188</c:v>
                </c:pt>
                <c:pt idx="23">
                  <c:v>7377</c:v>
                </c:pt>
                <c:pt idx="24">
                  <c:v>6999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'6308-1'!$A$26</c:f>
              <c:strCache>
                <c:ptCount val="1"/>
                <c:pt idx="0">
                  <c:v>Education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'6308-1'!$B$22:$Z$22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numCache>
            </c:numRef>
          </c:cat>
          <c:val>
            <c:numRef>
              <c:f>'6308-1'!$B$26:$Z$26</c:f>
              <c:numCache>
                <c:formatCode>General</c:formatCode>
                <c:ptCount val="25"/>
                <c:pt idx="0">
                  <c:v>975</c:v>
                </c:pt>
                <c:pt idx="1">
                  <c:v>1057</c:v>
                </c:pt>
                <c:pt idx="2">
                  <c:v>1139</c:v>
                </c:pt>
                <c:pt idx="3">
                  <c:v>1210</c:v>
                </c:pt>
                <c:pt idx="4">
                  <c:v>1225</c:v>
                </c:pt>
                <c:pt idx="5">
                  <c:v>1296</c:v>
                </c:pt>
                <c:pt idx="6">
                  <c:v>1485</c:v>
                </c:pt>
                <c:pt idx="7">
                  <c:v>1574</c:v>
                </c:pt>
                <c:pt idx="8">
                  <c:v>1834</c:v>
                </c:pt>
                <c:pt idx="9">
                  <c:v>1953</c:v>
                </c:pt>
                <c:pt idx="10">
                  <c:v>2131</c:v>
                </c:pt>
                <c:pt idx="11">
                  <c:v>2237</c:v>
                </c:pt>
                <c:pt idx="12">
                  <c:v>2526</c:v>
                </c:pt>
                <c:pt idx="13">
                  <c:v>2605</c:v>
                </c:pt>
                <c:pt idx="14">
                  <c:v>2758</c:v>
                </c:pt>
                <c:pt idx="15">
                  <c:v>3034</c:v>
                </c:pt>
                <c:pt idx="16">
                  <c:v>3237</c:v>
                </c:pt>
                <c:pt idx="17">
                  <c:v>3875</c:v>
                </c:pt>
                <c:pt idx="18">
                  <c:v>4057</c:v>
                </c:pt>
                <c:pt idx="19">
                  <c:v>4226</c:v>
                </c:pt>
                <c:pt idx="20">
                  <c:v>5274</c:v>
                </c:pt>
                <c:pt idx="21">
                  <c:v>5817</c:v>
                </c:pt>
                <c:pt idx="22">
                  <c:v>5430</c:v>
                </c:pt>
                <c:pt idx="23">
                  <c:v>5854</c:v>
                </c:pt>
                <c:pt idx="24">
                  <c:v>5019</c:v>
                </c:pt>
              </c:numCache>
            </c:numRef>
          </c:val>
          <c:smooth val="0"/>
        </c:ser>
        <c:ser>
          <c:idx val="6"/>
          <c:order val="4"/>
          <c:tx>
            <c:strRef>
              <c:f>'6308-1'!$A$29</c:f>
              <c:strCache>
                <c:ptCount val="1"/>
                <c:pt idx="0">
                  <c:v>Nordic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'6308-1'!$B$22:$Z$22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numCache>
            </c:numRef>
          </c:cat>
          <c:val>
            <c:numRef>
              <c:f>'6308-1'!$B$29:$Z$29</c:f>
              <c:numCache>
                <c:formatCode>General</c:formatCode>
                <c:ptCount val="25"/>
                <c:pt idx="0">
                  <c:v>3314</c:v>
                </c:pt>
                <c:pt idx="1">
                  <c:v>3434</c:v>
                </c:pt>
                <c:pt idx="2">
                  <c:v>3434</c:v>
                </c:pt>
                <c:pt idx="3">
                  <c:v>3987</c:v>
                </c:pt>
                <c:pt idx="4">
                  <c:v>4886</c:v>
                </c:pt>
                <c:pt idx="5">
                  <c:v>4733</c:v>
                </c:pt>
                <c:pt idx="6">
                  <c:v>5804</c:v>
                </c:pt>
                <c:pt idx="7">
                  <c:v>8504</c:v>
                </c:pt>
                <c:pt idx="8">
                  <c:v>10337</c:v>
                </c:pt>
                <c:pt idx="9">
                  <c:v>8045</c:v>
                </c:pt>
                <c:pt idx="10">
                  <c:v>7170</c:v>
                </c:pt>
                <c:pt idx="11">
                  <c:v>6730</c:v>
                </c:pt>
                <c:pt idx="12">
                  <c:v>6705</c:v>
                </c:pt>
                <c:pt idx="13">
                  <c:v>5599</c:v>
                </c:pt>
                <c:pt idx="14">
                  <c:v>4868</c:v>
                </c:pt>
                <c:pt idx="15">
                  <c:v>5013</c:v>
                </c:pt>
                <c:pt idx="16">
                  <c:v>5737</c:v>
                </c:pt>
                <c:pt idx="17">
                  <c:v>7159</c:v>
                </c:pt>
                <c:pt idx="18">
                  <c:v>8470</c:v>
                </c:pt>
                <c:pt idx="19">
                  <c:v>9949</c:v>
                </c:pt>
                <c:pt idx="20">
                  <c:v>11826</c:v>
                </c:pt>
                <c:pt idx="21">
                  <c:v>12679</c:v>
                </c:pt>
                <c:pt idx="22">
                  <c:v>10065</c:v>
                </c:pt>
                <c:pt idx="23">
                  <c:v>9749</c:v>
                </c:pt>
                <c:pt idx="24">
                  <c:v>8757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6583328"/>
        <c:axId val="346459496"/>
      </c:lineChart>
      <c:catAx>
        <c:axId val="216583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46459496"/>
        <c:crosses val="autoZero"/>
        <c:auto val="1"/>
        <c:lblAlgn val="ctr"/>
        <c:lblOffset val="100"/>
        <c:noMultiLvlLbl val="0"/>
      </c:catAx>
      <c:valAx>
        <c:axId val="346459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65833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noProof="0" dirty="0" smtClean="0"/>
              <a:t>Izredzes</a:t>
            </a:r>
            <a:r>
              <a:rPr lang="lv-LV" baseline="0" noProof="0" dirty="0" smtClean="0"/>
              <a:t> piekļūt darba tirgum/izglītībai viena gada laikā pēc </a:t>
            </a:r>
            <a:r>
              <a:rPr lang="lv-LV" baseline="0" noProof="0" dirty="0" err="1" smtClean="0"/>
              <a:t>ievadprogrammas</a:t>
            </a:r>
            <a:r>
              <a:rPr lang="lv-LV" baseline="0" noProof="0" dirty="0" smtClean="0"/>
              <a:t> </a:t>
            </a:r>
            <a:r>
              <a:rPr lang="lv-LV" noProof="0" dirty="0" smtClean="0"/>
              <a:t>pabeigšanas</a:t>
            </a:r>
            <a:endParaRPr lang="en-US" noProof="0" dirty="0"/>
          </a:p>
        </c:rich>
      </c:tx>
      <c:layout>
        <c:manualLayout>
          <c:xMode val="edge"/>
          <c:yMode val="edge"/>
          <c:x val="0.11019770010763043"/>
          <c:y val="2.25733634311512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'Ark2'!$Q$11</c:f>
              <c:strCache>
                <c:ptCount val="1"/>
                <c:pt idx="0">
                  <c:v>Sievietes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cat>
            <c:strRef>
              <c:f>'Ark2'!$P$12:$P$24</c:f>
              <c:strCache>
                <c:ptCount val="13"/>
                <c:pt idx="0">
                  <c:v>Palestīna</c:v>
                </c:pt>
                <c:pt idx="1">
                  <c:v>Somālija</c:v>
                </c:pt>
                <c:pt idx="2">
                  <c:v>Irāka</c:v>
                </c:pt>
                <c:pt idx="3">
                  <c:v>Krievija</c:v>
                </c:pt>
                <c:pt idx="4">
                  <c:v>Ziemeļamerika/ Latīņamerika</c:v>
                </c:pt>
                <c:pt idx="5">
                  <c:v>Citas Āzijas valstis</c:v>
                </c:pt>
                <c:pt idx="6">
                  <c:v>Mjanma</c:v>
                </c:pt>
                <c:pt idx="7">
                  <c:v>Āfrika</c:v>
                </c:pt>
                <c:pt idx="8">
                  <c:v>Afganistāna</c:v>
                </c:pt>
                <c:pt idx="9">
                  <c:v>Eiropa</c:v>
                </c:pt>
                <c:pt idx="10">
                  <c:v>Irāna</c:v>
                </c:pt>
                <c:pt idx="11">
                  <c:v>Eritreja</c:v>
                </c:pt>
                <c:pt idx="12">
                  <c:v>Etiopija</c:v>
                </c:pt>
              </c:strCache>
            </c:strRef>
          </c:cat>
          <c:val>
            <c:numRef>
              <c:f>'Ark2'!$Q$12:$Q$24</c:f>
              <c:numCache>
                <c:formatCode>_ * #,##0.00_ ;_ * \-#,##0.00_ ;_ * "-"??_ ;_ @_ </c:formatCode>
                <c:ptCount val="13"/>
                <c:pt idx="0">
                  <c:v>0.33840625690554471</c:v>
                </c:pt>
                <c:pt idx="1">
                  <c:v>0.41</c:v>
                </c:pt>
                <c:pt idx="2">
                  <c:v>0.42149195905663733</c:v>
                </c:pt>
                <c:pt idx="3">
                  <c:v>0.42799257022613235</c:v>
                </c:pt>
                <c:pt idx="4">
                  <c:v>0.49762479168374357</c:v>
                </c:pt>
                <c:pt idx="5">
                  <c:v>0.57514769935601739</c:v>
                </c:pt>
                <c:pt idx="6">
                  <c:v>0.5753138935159674</c:v>
                </c:pt>
                <c:pt idx="7">
                  <c:v>0.62161960343502076</c:v>
                </c:pt>
                <c:pt idx="8">
                  <c:v>0.62766314532507295</c:v>
                </c:pt>
                <c:pt idx="9">
                  <c:v>0.63072859527933001</c:v>
                </c:pt>
                <c:pt idx="10">
                  <c:v>0.65171486518773469</c:v>
                </c:pt>
                <c:pt idx="11">
                  <c:v>0.69183844667654548</c:v>
                </c:pt>
                <c:pt idx="12">
                  <c:v>0.69850543994365655</c:v>
                </c:pt>
              </c:numCache>
            </c:numRef>
          </c:val>
        </c:ser>
        <c:ser>
          <c:idx val="1"/>
          <c:order val="1"/>
          <c:tx>
            <c:strRef>
              <c:f>'Ark2'!$R$11</c:f>
              <c:strCache>
                <c:ptCount val="1"/>
                <c:pt idx="0">
                  <c:v>Vīrieši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  <a:effectLst/>
          </c:spPr>
          <c:invertIfNegative val="0"/>
          <c:cat>
            <c:strRef>
              <c:f>'Ark2'!$P$12:$P$24</c:f>
              <c:strCache>
                <c:ptCount val="13"/>
                <c:pt idx="0">
                  <c:v>Palestīna</c:v>
                </c:pt>
                <c:pt idx="1">
                  <c:v>Somālija</c:v>
                </c:pt>
                <c:pt idx="2">
                  <c:v>Irāka</c:v>
                </c:pt>
                <c:pt idx="3">
                  <c:v>Krievija</c:v>
                </c:pt>
                <c:pt idx="4">
                  <c:v>Ziemeļamerika/ Latīņamerika</c:v>
                </c:pt>
                <c:pt idx="5">
                  <c:v>Citas Āzijas valstis</c:v>
                </c:pt>
                <c:pt idx="6">
                  <c:v>Mjanma</c:v>
                </c:pt>
                <c:pt idx="7">
                  <c:v>Āfrika</c:v>
                </c:pt>
                <c:pt idx="8">
                  <c:v>Afganistāna</c:v>
                </c:pt>
                <c:pt idx="9">
                  <c:v>Eiropa</c:v>
                </c:pt>
                <c:pt idx="10">
                  <c:v>Irāna</c:v>
                </c:pt>
                <c:pt idx="11">
                  <c:v>Eritreja</c:v>
                </c:pt>
                <c:pt idx="12">
                  <c:v>Etiopija</c:v>
                </c:pt>
              </c:strCache>
            </c:strRef>
          </c:cat>
          <c:val>
            <c:numRef>
              <c:f>'Ark2'!$R$12:$R$24</c:f>
              <c:numCache>
                <c:formatCode>_ * #,##0.00_ ;_ * \-#,##0.00_ ;_ * "-"??_ ;_ @_ </c:formatCode>
                <c:ptCount val="13"/>
                <c:pt idx="0">
                  <c:v>0.47947344414973492</c:v>
                </c:pt>
                <c:pt idx="1">
                  <c:v>0.55579523310683443</c:v>
                </c:pt>
                <c:pt idx="2">
                  <c:v>0.56743924977992521</c:v>
                </c:pt>
                <c:pt idx="3">
                  <c:v>0.57395549005689639</c:v>
                </c:pt>
                <c:pt idx="4">
                  <c:v>0.64072438669576737</c:v>
                </c:pt>
                <c:pt idx="5">
                  <c:v>0.70908497309537299</c:v>
                </c:pt>
                <c:pt idx="6">
                  <c:v>0.70922530707038534</c:v>
                </c:pt>
                <c:pt idx="7">
                  <c:v>0.74735786673746551</c:v>
                </c:pt>
                <c:pt idx="8">
                  <c:v>0.75219636848293792</c:v>
                </c:pt>
                <c:pt idx="9">
                  <c:v>0.75463873875117415</c:v>
                </c:pt>
                <c:pt idx="10">
                  <c:v>0.77114853073316525</c:v>
                </c:pt>
                <c:pt idx="11">
                  <c:v>0.80172313104010662</c:v>
                </c:pt>
                <c:pt idx="12">
                  <c:v>0.80668181436174902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7009064"/>
        <c:axId val="347009456"/>
      </c:barChart>
      <c:catAx>
        <c:axId val="347009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009456"/>
        <c:crosses val="autoZero"/>
        <c:auto val="1"/>
        <c:lblAlgn val="ctr"/>
        <c:lblOffset val="100"/>
        <c:noMultiLvlLbl val="0"/>
      </c:catAx>
      <c:valAx>
        <c:axId val="3470094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 * #,##0.00_ ;_ * \-#,##0.00_ ;_ * &quot;-&quot;??_ ;_ @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009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600" dirty="0" smtClean="0"/>
              <a:t>Cik daudzus imigrantus no nabadzīgām</a:t>
            </a:r>
            <a:r>
              <a:rPr lang="lv-LV" sz="1600" baseline="0" dirty="0" smtClean="0"/>
              <a:t> valstīm ārpus </a:t>
            </a:r>
            <a:br>
              <a:rPr lang="lv-LV" sz="1600" baseline="0" dirty="0" smtClean="0"/>
            </a:br>
            <a:r>
              <a:rPr lang="lv-LV" sz="1600" baseline="0" dirty="0" smtClean="0"/>
              <a:t>Eiropas vajadzētu uzņemt</a:t>
            </a:r>
            <a:r>
              <a:rPr lang="nb-NO" sz="1600" dirty="0" smtClean="0"/>
              <a:t>?</a:t>
            </a:r>
            <a:endParaRPr lang="nb-NO" sz="1600" dirty="0"/>
          </a:p>
        </c:rich>
      </c:tx>
      <c:layout>
        <c:manualLayout>
          <c:xMode val="edge"/>
          <c:yMode val="edge"/>
          <c:x val="8.978042675221154E-2"/>
          <c:y val="2.27790196252156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3"/>
          <c:order val="0"/>
          <c:tx>
            <c:strRef>
              <c:f>'Ark1'!$F$19</c:f>
              <c:strCache>
                <c:ptCount val="1"/>
                <c:pt idx="0">
                  <c:v>Nevienu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'Ark1'!$B$20:$B$23</c:f>
              <c:strCache>
                <c:ptCount val="4"/>
                <c:pt idx="0">
                  <c:v>Norvēģija</c:v>
                </c:pt>
                <c:pt idx="1">
                  <c:v>Lietuva</c:v>
                </c:pt>
                <c:pt idx="2">
                  <c:v>Igaunija</c:v>
                </c:pt>
                <c:pt idx="3">
                  <c:v>Latvija</c:v>
                </c:pt>
              </c:strCache>
            </c:strRef>
          </c:cat>
          <c:val>
            <c:numRef>
              <c:f>'Ark1'!$F$20:$F$23</c:f>
              <c:numCache>
                <c:formatCode>0%</c:formatCode>
                <c:ptCount val="4"/>
                <c:pt idx="0">
                  <c:v>5.054858934169279E-2</c:v>
                </c:pt>
                <c:pt idx="1">
                  <c:v>0.20449029126213591</c:v>
                </c:pt>
                <c:pt idx="2">
                  <c:v>0.32934332699407093</c:v>
                </c:pt>
                <c:pt idx="3">
                  <c:v>0.4888214187137731</c:v>
                </c:pt>
              </c:numCache>
            </c:numRef>
          </c:val>
        </c:ser>
        <c:ser>
          <c:idx val="2"/>
          <c:order val="1"/>
          <c:tx>
            <c:strRef>
              <c:f>'Ark1'!$E$19</c:f>
              <c:strCache>
                <c:ptCount val="1"/>
                <c:pt idx="0">
                  <c:v>Dažus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'Ark1'!$B$20:$B$23</c:f>
              <c:strCache>
                <c:ptCount val="4"/>
                <c:pt idx="0">
                  <c:v>Norvēģija</c:v>
                </c:pt>
                <c:pt idx="1">
                  <c:v>Lietuva</c:v>
                </c:pt>
                <c:pt idx="2">
                  <c:v>Igaunija</c:v>
                </c:pt>
                <c:pt idx="3">
                  <c:v>Latvija</c:v>
                </c:pt>
              </c:strCache>
            </c:strRef>
          </c:cat>
          <c:val>
            <c:numRef>
              <c:f>'Ark1'!$E$20:$E$23</c:f>
              <c:numCache>
                <c:formatCode>0%</c:formatCode>
                <c:ptCount val="4"/>
                <c:pt idx="0">
                  <c:v>0.32925156739811912</c:v>
                </c:pt>
                <c:pt idx="1">
                  <c:v>0.26577669902912621</c:v>
                </c:pt>
                <c:pt idx="2">
                  <c:v>0.37767088041167918</c:v>
                </c:pt>
                <c:pt idx="3">
                  <c:v>0.24951697488269389</c:v>
                </c:pt>
              </c:numCache>
            </c:numRef>
          </c:val>
        </c:ser>
        <c:ser>
          <c:idx val="1"/>
          <c:order val="2"/>
          <c:tx>
            <c:strRef>
              <c:f>'Ark1'!$D$19</c:f>
              <c:strCache>
                <c:ptCount val="1"/>
                <c:pt idx="0">
                  <c:v>Vairākus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'Ark1'!$B$20:$B$23</c:f>
              <c:strCache>
                <c:ptCount val="4"/>
                <c:pt idx="0">
                  <c:v>Norvēģija</c:v>
                </c:pt>
                <c:pt idx="1">
                  <c:v>Lietuva</c:v>
                </c:pt>
                <c:pt idx="2">
                  <c:v>Igaunija</c:v>
                </c:pt>
                <c:pt idx="3">
                  <c:v>Latvija</c:v>
                </c:pt>
              </c:strCache>
            </c:strRef>
          </c:cat>
          <c:val>
            <c:numRef>
              <c:f>'Ark1'!$D$20:$D$23</c:f>
              <c:numCache>
                <c:formatCode>0%</c:formatCode>
                <c:ptCount val="4"/>
                <c:pt idx="0">
                  <c:v>0.48197492163009403</c:v>
                </c:pt>
                <c:pt idx="1">
                  <c:v>0.37348300970873788</c:v>
                </c:pt>
                <c:pt idx="2">
                  <c:v>0.22765410001118694</c:v>
                </c:pt>
                <c:pt idx="3">
                  <c:v>0.1791333149323765</c:v>
                </c:pt>
              </c:numCache>
            </c:numRef>
          </c:val>
        </c:ser>
        <c:ser>
          <c:idx val="0"/>
          <c:order val="3"/>
          <c:tx>
            <c:strRef>
              <c:f>'Ark1'!$C$19</c:f>
              <c:strCache>
                <c:ptCount val="1"/>
                <c:pt idx="0">
                  <c:v>Daudzus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'Ark1'!$B$20:$B$23</c:f>
              <c:strCache>
                <c:ptCount val="4"/>
                <c:pt idx="0">
                  <c:v>Norvēģija</c:v>
                </c:pt>
                <c:pt idx="1">
                  <c:v>Lietuva</c:v>
                </c:pt>
                <c:pt idx="2">
                  <c:v>Igaunija</c:v>
                </c:pt>
                <c:pt idx="3">
                  <c:v>Latvija</c:v>
                </c:pt>
              </c:strCache>
            </c:strRef>
          </c:cat>
          <c:val>
            <c:numRef>
              <c:f>'Ark1'!$C$20:$C$23</c:f>
              <c:numCache>
                <c:formatCode>0%</c:formatCode>
                <c:ptCount val="4"/>
                <c:pt idx="0">
                  <c:v>0.13822492163009403</c:v>
                </c:pt>
                <c:pt idx="1">
                  <c:v>0.15625</c:v>
                </c:pt>
                <c:pt idx="2">
                  <c:v>6.5331692583062984E-2</c:v>
                </c:pt>
                <c:pt idx="3">
                  <c:v>8.2528291471156506E-2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7013768"/>
        <c:axId val="347010240"/>
      </c:barChart>
      <c:catAx>
        <c:axId val="347013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010240"/>
        <c:crosses val="autoZero"/>
        <c:auto val="1"/>
        <c:lblAlgn val="ctr"/>
        <c:lblOffset val="100"/>
        <c:noMultiLvlLbl val="0"/>
      </c:catAx>
      <c:valAx>
        <c:axId val="347010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013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dirty="0" smtClean="0"/>
              <a:t>Iedzīvotāju skaita</a:t>
            </a:r>
            <a:r>
              <a:rPr lang="lv-LV" baseline="0" dirty="0" smtClean="0"/>
              <a:t> pieaugums, </a:t>
            </a:r>
            <a:r>
              <a:rPr lang="nb-NO" dirty="0" smtClean="0"/>
              <a:t>2015</a:t>
            </a:r>
            <a:r>
              <a:rPr lang="lv-LV" dirty="0" smtClean="0"/>
              <a:t>.–</a:t>
            </a:r>
            <a:r>
              <a:rPr lang="nb-NO" dirty="0" smtClean="0"/>
              <a:t>2050</a:t>
            </a:r>
            <a:r>
              <a:rPr lang="lv-LV" dirty="0" smtClean="0"/>
              <a:t>.</a:t>
            </a:r>
            <a:endParaRPr lang="nb-NO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3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cat>
            <c:strRef>
              <c:f>'Ark1'!$A$1:$A$31</c:f>
              <c:strCache>
                <c:ptCount val="31"/>
                <c:pt idx="0">
                  <c:v>Lithuania</c:v>
                </c:pt>
                <c:pt idx="1">
                  <c:v>Latvia</c:v>
                </c:pt>
                <c:pt idx="2">
                  <c:v>Bulgaria</c:v>
                </c:pt>
                <c:pt idx="3">
                  <c:v>Greece</c:v>
                </c:pt>
                <c:pt idx="4">
                  <c:v>Portugal</c:v>
                </c:pt>
                <c:pt idx="5">
                  <c:v>Estonia</c:v>
                </c:pt>
                <c:pt idx="6">
                  <c:v>Slovakia</c:v>
                </c:pt>
                <c:pt idx="7">
                  <c:v>Croatia</c:v>
                </c:pt>
                <c:pt idx="8">
                  <c:v>Romania</c:v>
                </c:pt>
                <c:pt idx="9">
                  <c:v>Poland</c:v>
                </c:pt>
                <c:pt idx="10">
                  <c:v>Germany</c:v>
                </c:pt>
                <c:pt idx="11">
                  <c:v>Hungary</c:v>
                </c:pt>
                <c:pt idx="12">
                  <c:v>Spain</c:v>
                </c:pt>
                <c:pt idx="13">
                  <c:v>Slovenia</c:v>
                </c:pt>
                <c:pt idx="14">
                  <c:v>Netherlands</c:v>
                </c:pt>
                <c:pt idx="15">
                  <c:v>EU (28 countries)</c:v>
                </c:pt>
                <c:pt idx="16">
                  <c:v>Czech Republic</c:v>
                </c:pt>
                <c:pt idx="17">
                  <c:v>Ireland</c:v>
                </c:pt>
                <c:pt idx="18">
                  <c:v>Malta</c:v>
                </c:pt>
                <c:pt idx="19">
                  <c:v>Italy</c:v>
                </c:pt>
                <c:pt idx="20">
                  <c:v>France</c:v>
                </c:pt>
                <c:pt idx="21">
                  <c:v>Finland</c:v>
                </c:pt>
                <c:pt idx="22">
                  <c:v>Denmark</c:v>
                </c:pt>
                <c:pt idx="23">
                  <c:v>Austria</c:v>
                </c:pt>
                <c:pt idx="24">
                  <c:v>Cyprus</c:v>
                </c:pt>
                <c:pt idx="25">
                  <c:v>United Kingdom</c:v>
                </c:pt>
                <c:pt idx="26">
                  <c:v>Iceland</c:v>
                </c:pt>
                <c:pt idx="27">
                  <c:v>Sweden</c:v>
                </c:pt>
                <c:pt idx="28">
                  <c:v>Belgium</c:v>
                </c:pt>
                <c:pt idx="29">
                  <c:v>Switzerland</c:v>
                </c:pt>
                <c:pt idx="30">
                  <c:v>Norway</c:v>
                </c:pt>
              </c:strCache>
            </c:strRef>
          </c:cat>
          <c:val>
            <c:numRef>
              <c:f>'Ark1'!$B$1:$B$31</c:f>
              <c:numCache>
                <c:formatCode>General</c:formatCode>
                <c:ptCount val="31"/>
                <c:pt idx="0">
                  <c:v>-34.15024754924012</c:v>
                </c:pt>
                <c:pt idx="1">
                  <c:v>-26.798553996274713</c:v>
                </c:pt>
                <c:pt idx="2">
                  <c:v>-19.700647131201674</c:v>
                </c:pt>
                <c:pt idx="3">
                  <c:v>-16.796449608738246</c:v>
                </c:pt>
                <c:pt idx="4">
                  <c:v>-14.513072037270137</c:v>
                </c:pt>
                <c:pt idx="5">
                  <c:v>-13.747946061966976</c:v>
                </c:pt>
                <c:pt idx="6">
                  <c:v>-10.095921043425415</c:v>
                </c:pt>
                <c:pt idx="7">
                  <c:v>-9.81367469219634</c:v>
                </c:pt>
                <c:pt idx="8">
                  <c:v>-9.7207273195577777</c:v>
                </c:pt>
                <c:pt idx="9">
                  <c:v>-9.5010141960433039</c:v>
                </c:pt>
                <c:pt idx="10">
                  <c:v>-7.4189208705402274</c:v>
                </c:pt>
                <c:pt idx="11">
                  <c:v>-5.2018347405348351</c:v>
                </c:pt>
                <c:pt idx="12">
                  <c:v>-1.8251758790189383</c:v>
                </c:pt>
                <c:pt idx="13">
                  <c:v>0.18732056108097175</c:v>
                </c:pt>
                <c:pt idx="14">
                  <c:v>3.0863599153020007</c:v>
                </c:pt>
                <c:pt idx="15">
                  <c:v>3.4048527425399651</c:v>
                </c:pt>
                <c:pt idx="16">
                  <c:v>5.0944363078244841</c:v>
                </c:pt>
                <c:pt idx="17">
                  <c:v>7.8671624170568952</c:v>
                </c:pt>
                <c:pt idx="18">
                  <c:v>9.8499568221070817</c:v>
                </c:pt>
                <c:pt idx="19">
                  <c:v>10.031935372506602</c:v>
                </c:pt>
                <c:pt idx="20">
                  <c:v>12.272720005577874</c:v>
                </c:pt>
                <c:pt idx="21">
                  <c:v>12.45782137619773</c:v>
                </c:pt>
                <c:pt idx="22">
                  <c:v>13.585248046581837</c:v>
                </c:pt>
                <c:pt idx="23">
                  <c:v>13.988500401294292</c:v>
                </c:pt>
                <c:pt idx="24">
                  <c:v>18.60119610127342</c:v>
                </c:pt>
                <c:pt idx="25">
                  <c:v>19.389696112687194</c:v>
                </c:pt>
                <c:pt idx="26">
                  <c:v>24.418243683310305</c:v>
                </c:pt>
                <c:pt idx="27">
                  <c:v>28.026582340719809</c:v>
                </c:pt>
                <c:pt idx="28">
                  <c:v>30.182483937689376</c:v>
                </c:pt>
                <c:pt idx="29">
                  <c:v>32.324323377841395</c:v>
                </c:pt>
                <c:pt idx="30">
                  <c:v>48.524085238418635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4"/>
        <c:axId val="346455968"/>
        <c:axId val="346459888"/>
      </c:barChart>
      <c:catAx>
        <c:axId val="3464559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6459888"/>
        <c:crosses val="autoZero"/>
        <c:auto val="1"/>
        <c:lblAlgn val="ctr"/>
        <c:lblOffset val="100"/>
        <c:tickLblSkip val="1"/>
        <c:noMultiLvlLbl val="0"/>
      </c:catAx>
      <c:valAx>
        <c:axId val="3464598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6455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1-17T22:32:41.321" idx="1">
    <p:pos x="5472" y="1008"/>
    <p:text>Nerediģējams attēls.
Tulkojums:
Work - Darbs
Family - Ģimene
Humanitarian - Humanitāri iemesli (vai tikai - Humanitāri)
Education - Izglītība
Nordic - Ziemeļvalstis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1-17T22:37:22.845" idx="2">
    <p:pos x="5399" y="1652"/>
    <p:text>Uz asīm teksts norvēģu valodā. Nevarēju iztulkot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1-17T22:43:55.365" idx="3">
    <p:pos x="2832" y="1104"/>
    <p:text>Nerediģējams attēls.
Tulkojums:
Country's cultural life undermined or enriched by immigrants - Vai imigranti bagātina valsts kultūras dzīvi vai nāk tai par sliktu?
Country - Valsts
Latvia - Latvija
Lithuania - Lietuva
Estonia - Igaunija
Norway - Norvēģija
Age - Vecums
Unstandardized Predicated Value - Nestandartizētais prognozētais rādītājs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1-17T22:48:04.802" idx="4">
    <p:pos x="5472" y="1370"/>
    <p:text>Nerediģējams attēls.
Tulkojums:
Norway - Norvēģija
Switzerland - Šveice
Belgium - Beļģija
Sweden - Zviedrija
Iceland - Islande
United Kingdom - Apvienotā Karaliste
Cyprus - Kipra
Austria - Austrija
Denmark - Dānija
Finland - Somija
France - Francija
Italy - Itālija
Malta - Malta
Ireland - Īrija
Czech Republic - Čehijas Republika
ES (28 countries) - ES (28 valstis)
Netherlands - Nīderlande
Slovenia - Slovēnija
Spain - Spānija
Hungary - Ungārija
Germany - Vācija
Poland - Polija
Romania - Rumānija
Croatia - Horvātija
Slovakia - Slovākija
Estonia - Igaunija
Portugal - Portugāle
Greece - Grieķija
Bulgaria - Bulgārija
Latvia - Latvija
Lithuania - Lietuva
</p:text>
  </p:cm>
  <p:cm authorId="0" dt="2016-01-17T22:48:41.257" idx="5">
    <p:pos x="1998" y="1866"/>
    <p:text>Vai šis gadaskaitlis ir pareizs?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B3E16-74F6-4D46-9289-C5B18BDC25C0}" type="datetimeFigureOut">
              <a:rPr lang="nb-NO" smtClean="0"/>
              <a:t>20.01.2016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1F061-6F9F-4190-8D79-670D148871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085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81B5B-9ADB-44E8-A682-16FBB2FAEB13}" type="slidenum">
              <a:rPr lang="nb-NO" smtClean="0">
                <a:solidFill>
                  <a:prstClr val="black"/>
                </a:solidFill>
              </a:rPr>
              <a:pPr/>
              <a:t>5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146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F9717-C2B1-4D61-8A24-7F1F9D3DCF23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19993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2AFE-2DA0-4E70-A977-2DBD70690328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198636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D6379C-9792-45DB-B642-2AB0A602EBBF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326636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9FB-6F28-41C4-8285-19E64972B6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36237-3BF8-4084-ACB6-664E8ADE92A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076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9FB-6F28-41C4-8285-19E64972B6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36237-3BF8-4084-ACB6-664E8ADE92A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0674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9FB-6F28-41C4-8285-19E64972B6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36237-3BF8-4084-ACB6-664E8ADE92A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366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9FB-6F28-41C4-8285-19E64972B6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36237-3BF8-4084-ACB6-664E8ADE92A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4105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9FB-6F28-41C4-8285-19E64972B6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36237-3BF8-4084-ACB6-664E8ADE92A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847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9FB-6F28-41C4-8285-19E64972B6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36237-3BF8-4084-ACB6-664E8ADE92A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1209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9FB-6F28-41C4-8285-19E64972B6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36237-3BF8-4084-ACB6-664E8ADE92A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734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9FB-6F28-41C4-8285-19E64972B6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36237-3BF8-4084-ACB6-664E8ADE92A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33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04334D-BD6E-4CDD-9707-BD42BD44A164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6509151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9FB-6F28-41C4-8285-19E64972B6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36237-3BF8-4084-ACB6-664E8ADE92A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9488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9FB-6F28-41C4-8285-19E64972B6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36237-3BF8-4084-ACB6-664E8ADE92A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3256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9FB-6F28-41C4-8285-19E64972B6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36237-3BF8-4084-ACB6-664E8ADE92A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8541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9FB-6F28-41C4-8285-19E64972B6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36237-3BF8-4084-ACB6-664E8ADE92A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4839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9FB-6F28-41C4-8285-19E64972B6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36237-3BF8-4084-ACB6-664E8ADE92A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908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9FB-6F28-41C4-8285-19E64972B6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36237-3BF8-4084-ACB6-664E8ADE92A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9560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9FB-6F28-41C4-8285-19E64972B6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36237-3BF8-4084-ACB6-664E8ADE92A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2281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9FB-6F28-41C4-8285-19E64972B6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36237-3BF8-4084-ACB6-664E8ADE92A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2586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9FB-6F28-41C4-8285-19E64972B6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36237-3BF8-4084-ACB6-664E8ADE92A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1283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9FB-6F28-41C4-8285-19E64972B6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36237-3BF8-4084-ACB6-664E8ADE92A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51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DC9E3-2B60-487E-9B75-5AAD8132AA3E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8129748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9FB-6F28-41C4-8285-19E64972B6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36237-3BF8-4084-ACB6-664E8ADE92A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7182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9FB-6F28-41C4-8285-19E64972B6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36237-3BF8-4084-ACB6-664E8ADE92A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7229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9FB-6F28-41C4-8285-19E64972B6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36237-3BF8-4084-ACB6-664E8ADE92A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4641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C9FB-6F28-41C4-8285-19E64972B6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36237-3BF8-4084-ACB6-664E8ADE92A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673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A293B-75B8-4EE4-A479-11919F4E3069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15107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DA25C-D948-4258-871F-E3589E88A980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653668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F71603-C854-4B3B-BE07-062E6B3BBA25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223593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545F2-1C5F-4144-B971-F124D03211DE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645487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2C230-114E-4136-A1C2-3C02724E494A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106645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5123D-FEBC-4F04-8AD3-C397CE7C12CD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986921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tekststiler i malen</a:t>
            </a:r>
          </a:p>
          <a:p>
            <a:pPr lvl="1"/>
            <a:r>
              <a:rPr lang="nb-NO" altLang="nb-NO" smtClean="0"/>
              <a:t>Andre nivå</a:t>
            </a:r>
          </a:p>
          <a:p>
            <a:pPr lvl="2"/>
            <a:r>
              <a:rPr lang="nb-NO" altLang="nb-NO" smtClean="0"/>
              <a:t>Tredje nivå</a:t>
            </a:r>
          </a:p>
          <a:p>
            <a:pPr lvl="3"/>
            <a:r>
              <a:rPr lang="nb-NO" altLang="nb-NO" smtClean="0"/>
              <a:t>Fjerde nivå</a:t>
            </a:r>
          </a:p>
          <a:p>
            <a:pPr lvl="4"/>
            <a:r>
              <a:rPr lang="nb-NO" alt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b-NO" alt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b-NO" alt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3A1CEF7-6C51-4CB4-8F61-5030D602CB48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6EAC9FB-6F28-41C4-8285-19E64972B655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20/01/2016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DB36237-3BF8-4084-ACB6-664E8ADE92A7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6487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6EAC9FB-6F28-41C4-8285-19E64972B655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20/01/2016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DB36237-3BF8-4084-ACB6-664E8ADE92A7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311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4" Type="http://schemas.openxmlformats.org/officeDocument/2006/relationships/comments" Target="../comments/commen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5175"/>
            <a:ext cx="7772400" cy="1511300"/>
          </a:xfrm>
        </p:spPr>
        <p:txBody>
          <a:bodyPr anchor="ctr"/>
          <a:lstStyle/>
          <a:p>
            <a:pPr>
              <a:spcAft>
                <a:spcPts val="0"/>
              </a:spcAft>
            </a:pPr>
            <a:r>
              <a:rPr lang="lv-LV" sz="36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Imigrantu integrācija</a:t>
            </a:r>
            <a:r>
              <a:rPr lang="en-US" sz="36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6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36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Kas viņi ir un kā viņus uzņem </a:t>
            </a:r>
            <a:br>
              <a:rPr lang="lv-LV" sz="36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36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Norvēģijā</a:t>
            </a:r>
            <a:r>
              <a:rPr lang="en-US" sz="36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nb-NO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36838"/>
            <a:ext cx="6400800" cy="2305050"/>
          </a:xfrm>
        </p:spPr>
        <p:txBody>
          <a:bodyPr/>
          <a:lstStyle/>
          <a:p>
            <a:endParaRPr lang="nb-NO" altLang="nb-NO" dirty="0" smtClean="0"/>
          </a:p>
          <a:p>
            <a:r>
              <a:rPr lang="nb-NO" altLang="nb-NO" dirty="0" smtClean="0"/>
              <a:t>Kristian Rose Tronstad</a:t>
            </a:r>
          </a:p>
          <a:p>
            <a:endParaRPr lang="nb-NO" altLang="nb-NO" sz="2000" i="1" dirty="0" smtClean="0"/>
          </a:p>
          <a:p>
            <a:r>
              <a:rPr lang="lv-LV" altLang="nb-NO" sz="2000" i="1" dirty="0" smtClean="0"/>
              <a:t>Norvēģijas Pilsētvides un reģionālo pētījumu institūta</a:t>
            </a:r>
          </a:p>
          <a:p>
            <a:r>
              <a:rPr lang="lv-LV" altLang="nb-NO" sz="2000" i="1" dirty="0"/>
              <a:t>v</a:t>
            </a:r>
            <a:r>
              <a:rPr lang="lv-LV" altLang="nb-NO" sz="2000" i="1" smtClean="0"/>
              <a:t>ecākais </a:t>
            </a:r>
            <a:r>
              <a:rPr lang="lv-LV" altLang="nb-NO" sz="2000" i="1" dirty="0" smtClean="0"/>
              <a:t>pētnieks</a:t>
            </a:r>
            <a:r>
              <a:rPr lang="lv-LV" altLang="nb-NO" sz="2000" i="1" dirty="0" smtClean="0"/>
              <a:t/>
            </a:r>
            <a:br>
              <a:rPr lang="lv-LV" altLang="nb-NO" sz="2000" i="1" dirty="0" smtClean="0"/>
            </a:br>
            <a:endParaRPr lang="nb-NO" altLang="nb-NO" sz="2000" i="1" dirty="0"/>
          </a:p>
        </p:txBody>
      </p:sp>
      <p:pic>
        <p:nvPicPr>
          <p:cNvPr id="2052" name="Picture 4" descr="Logo i fargar utan undertek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5445125"/>
            <a:ext cx="23241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Atšķirības starp tautībām</a:t>
            </a:r>
            <a:endParaRPr lang="en-US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706238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427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Vietējais konteksts un organizācija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 smtClean="0">
                <a:latin typeface="arial" panose="020B0604020202020204" pitchFamily="34" charset="0"/>
              </a:rPr>
              <a:t>Jo augstāks vietējais bezdarba līmenis, jo mazāk izredžu atrast darbu pēc </a:t>
            </a:r>
            <a:r>
              <a:rPr lang="lv-LV" dirty="0" err="1" smtClean="0">
                <a:latin typeface="arial" panose="020B0604020202020204" pitchFamily="34" charset="0"/>
              </a:rPr>
              <a:t>ievadprogrammas</a:t>
            </a:r>
            <a:r>
              <a:rPr lang="lv-LV" dirty="0" smtClean="0">
                <a:latin typeface="arial" panose="020B0604020202020204" pitchFamily="34" charset="0"/>
              </a:rPr>
              <a:t> pabeigšanas.</a:t>
            </a:r>
            <a:endParaRPr lang="en-US" dirty="0" smtClean="0">
              <a:latin typeface="arial" panose="020B0604020202020204" pitchFamily="34" charset="0"/>
            </a:endParaRPr>
          </a:p>
          <a:p>
            <a:r>
              <a:rPr lang="lv-LV" dirty="0" smtClean="0">
                <a:latin typeface="arial" panose="020B0604020202020204" pitchFamily="34" charset="0"/>
              </a:rPr>
              <a:t>Starp pilsētām un laukiem nav atšķirību.</a:t>
            </a:r>
            <a:endParaRPr lang="en-US" dirty="0" smtClean="0">
              <a:latin typeface="arial" panose="020B0604020202020204" pitchFamily="34" charset="0"/>
            </a:endParaRPr>
          </a:p>
          <a:p>
            <a:r>
              <a:rPr lang="lv-LV" dirty="0" smtClean="0">
                <a:latin typeface="arial" panose="020B0604020202020204" pitchFamily="34" charset="0"/>
              </a:rPr>
              <a:t>Tam, vai pašvaldībā dzīvo vairāk vai mazāk imigrantu nekā iepriekš, nav ietekmes uz rezultātiem.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709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Attieksme pret imigrantiem</a:t>
            </a:r>
            <a:endParaRPr lang="nb-NO" dirty="0"/>
          </a:p>
        </p:txBody>
      </p:sp>
      <p:sp>
        <p:nvSpPr>
          <p:cNvPr id="3" name="TekstSylinder 2"/>
          <p:cNvSpPr txBox="1"/>
          <p:nvPr/>
        </p:nvSpPr>
        <p:spPr>
          <a:xfrm>
            <a:off x="3995936" y="6309320"/>
            <a:ext cx="48965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dirty="0" smtClean="0"/>
              <a:t>Avots</a:t>
            </a:r>
            <a:r>
              <a:rPr lang="nb-NO" sz="1200" dirty="0" smtClean="0"/>
              <a:t>: E</a:t>
            </a:r>
            <a:r>
              <a:rPr lang="lv-LV" sz="1200" dirty="0" err="1" smtClean="0"/>
              <a:t>iropas</a:t>
            </a:r>
            <a:r>
              <a:rPr lang="lv-LV" sz="1200" dirty="0" smtClean="0"/>
              <a:t> sociālais pārskats </a:t>
            </a:r>
            <a:r>
              <a:rPr lang="nb-NO" sz="1200" dirty="0" smtClean="0"/>
              <a:t>2002</a:t>
            </a:r>
            <a:r>
              <a:rPr lang="lv-LV" sz="1200" dirty="0" smtClean="0"/>
              <a:t>.–</a:t>
            </a:r>
            <a:r>
              <a:rPr lang="nb-NO" sz="1200" dirty="0" smtClean="0"/>
              <a:t>2012</a:t>
            </a:r>
            <a:r>
              <a:rPr lang="lv-LV" sz="1200" dirty="0" smtClean="0"/>
              <a:t>.</a:t>
            </a:r>
            <a:endParaRPr lang="nb-NO" sz="1200" dirty="0"/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74528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508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/>
          <a:lstStyle/>
          <a:p>
            <a:r>
              <a:rPr lang="lv-LV" sz="4000" dirty="0" smtClean="0"/>
              <a:t>Vai imigrācija bagātina valsts kultūras dzīvi vai arī nāk tai par sliktu</a:t>
            </a:r>
            <a:r>
              <a:rPr lang="nb-NO" sz="4000" dirty="0" smtClean="0"/>
              <a:t>?</a:t>
            </a:r>
            <a:endParaRPr lang="nb-NO" sz="4000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496" y="1752044"/>
            <a:ext cx="4460304" cy="3857560"/>
          </a:xfrm>
          <a:prstGeom prst="rect">
            <a:avLst/>
          </a:prstGeom>
        </p:spPr>
      </p:pic>
      <p:sp>
        <p:nvSpPr>
          <p:cNvPr id="6" name="Plassholder for innhol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lv-LV" sz="2400" dirty="0" smtClean="0"/>
              <a:t>Vecākiem cilvēkiem ir visskeptiskākā attieksme pret imigrāciju.</a:t>
            </a:r>
            <a:endParaRPr lang="en-US" sz="2400" dirty="0" smtClean="0"/>
          </a:p>
          <a:p>
            <a:r>
              <a:rPr lang="lv-LV" sz="2400" dirty="0" smtClean="0"/>
              <a:t>Norvēģijā cilvēki pret imigrāciju drīzāk izturas pozitīvi, nevis negatīvi </a:t>
            </a:r>
            <a:r>
              <a:rPr lang="en-US" sz="2400" dirty="0" smtClean="0"/>
              <a:t>(</a:t>
            </a:r>
            <a:r>
              <a:rPr lang="lv-LV" sz="2400" dirty="0" smtClean="0"/>
              <a:t>līdz pensijas vecumam</a:t>
            </a:r>
            <a:r>
              <a:rPr lang="en-US" sz="2400" dirty="0" smtClean="0"/>
              <a:t>)</a:t>
            </a:r>
            <a:r>
              <a:rPr lang="lv-LV" sz="2400" dirty="0" smtClean="0"/>
              <a:t>.</a:t>
            </a:r>
            <a:endParaRPr lang="en-US" sz="2400" dirty="0" smtClean="0"/>
          </a:p>
          <a:p>
            <a:r>
              <a:rPr lang="lv-LV" sz="2400" dirty="0" smtClean="0"/>
              <a:t>Latvijā vairākumam ir negatīvs viedoklis par imigrācijas ietekmi uz valsts kultūru.</a:t>
            </a:r>
            <a:endParaRPr lang="en-US" sz="2400" dirty="0"/>
          </a:p>
        </p:txBody>
      </p:sp>
      <p:sp>
        <p:nvSpPr>
          <p:cNvPr id="3" name="TekstSylinder 2"/>
          <p:cNvSpPr txBox="1"/>
          <p:nvPr/>
        </p:nvSpPr>
        <p:spPr>
          <a:xfrm>
            <a:off x="597479" y="2204864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dirty="0" smtClean="0"/>
              <a:t>Bagātina</a:t>
            </a:r>
            <a:endParaRPr lang="nb-NO" dirty="0"/>
          </a:p>
        </p:txBody>
      </p:sp>
      <p:sp>
        <p:nvSpPr>
          <p:cNvPr id="5" name="TekstSylinder 4"/>
          <p:cNvSpPr txBox="1"/>
          <p:nvPr/>
        </p:nvSpPr>
        <p:spPr>
          <a:xfrm>
            <a:off x="611560" y="4725144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dirty="0" smtClean="0"/>
              <a:t>Nāk par sliktu</a:t>
            </a:r>
            <a:endParaRPr lang="nb-NO" dirty="0"/>
          </a:p>
        </p:txBody>
      </p:sp>
      <p:sp>
        <p:nvSpPr>
          <p:cNvPr id="7" name="TekstSylinder 6"/>
          <p:cNvSpPr txBox="1"/>
          <p:nvPr/>
        </p:nvSpPr>
        <p:spPr>
          <a:xfrm>
            <a:off x="251520" y="5733256"/>
            <a:ext cx="331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dirty="0" smtClean="0"/>
              <a:t>Avots</a:t>
            </a:r>
            <a:r>
              <a:rPr lang="nb-NO" sz="1200" dirty="0" smtClean="0"/>
              <a:t>: </a:t>
            </a:r>
            <a:r>
              <a:rPr lang="lv-LV" sz="1200" dirty="0" smtClean="0"/>
              <a:t>Eiropas sociālais pārskats</a:t>
            </a:r>
            <a:endParaRPr lang="nb-NO" sz="1200" dirty="0"/>
          </a:p>
        </p:txBody>
      </p:sp>
    </p:spTree>
    <p:extLst>
      <p:ext uri="{BB962C8B-B14F-4D97-AF65-F5344CB8AC3E}">
        <p14:creationId xmlns:p14="http://schemas.microsoft.com/office/powerpoint/2010/main" val="134039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No </a:t>
            </a:r>
            <a:r>
              <a:rPr lang="en-GB" dirty="0" smtClean="0"/>
              <a:t>2015</a:t>
            </a:r>
            <a:r>
              <a:rPr lang="lv-LV" dirty="0" smtClean="0"/>
              <a:t>. g.</a:t>
            </a:r>
            <a:endParaRPr lang="en-GB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/>
              <a:t>Norvēģija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lv-LV" dirty="0" smtClean="0"/>
              <a:t>Augsti imigrācijas rādītāji</a:t>
            </a:r>
            <a:r>
              <a:rPr lang="en-GB" dirty="0" smtClean="0"/>
              <a:t>, </a:t>
            </a:r>
            <a:r>
              <a:rPr lang="lv-LV" dirty="0" smtClean="0"/>
              <a:t>kas varētu saglabāties arī turpmāk.</a:t>
            </a:r>
            <a:endParaRPr lang="en-GB" dirty="0" smtClean="0"/>
          </a:p>
          <a:p>
            <a:pPr lvl="1"/>
            <a:r>
              <a:rPr lang="lv-LV" dirty="0" smtClean="0"/>
              <a:t>Humanitārā krīze</a:t>
            </a:r>
            <a:endParaRPr lang="en-GB" dirty="0" smtClean="0"/>
          </a:p>
          <a:p>
            <a:r>
              <a:rPr lang="lv-LV" dirty="0" smtClean="0"/>
              <a:t>Jauna valdība no </a:t>
            </a:r>
            <a:r>
              <a:rPr lang="en-GB" dirty="0" smtClean="0"/>
              <a:t>2013. </a:t>
            </a:r>
            <a:r>
              <a:rPr lang="lv-LV" dirty="0" smtClean="0"/>
              <a:t>g. Paredzams, ka tā noteiks stingrākus ierobežojumus migrācijai, taču ievēros elastīgāku pieeju darba tirgus jautājumos.</a:t>
            </a:r>
            <a:endParaRPr lang="en-GB" dirty="0" smtClean="0"/>
          </a:p>
          <a:p>
            <a:r>
              <a:rPr lang="lv-LV" dirty="0" smtClean="0"/>
              <a:t>Demogrāfiskās prognozes par Norvēģiju nav tik pesimistiskas kā par citām Eiropas valstīm</a:t>
            </a:r>
            <a:r>
              <a:rPr lang="en-GB" dirty="0" smtClean="0"/>
              <a:t>,</a:t>
            </a:r>
            <a:r>
              <a:rPr lang="en-GB" u="sng" dirty="0" smtClean="0"/>
              <a:t> b</a:t>
            </a:r>
            <a:r>
              <a:rPr lang="lv-LV" u="sng" dirty="0" smtClean="0"/>
              <a:t>e</a:t>
            </a:r>
            <a:r>
              <a:rPr lang="en-GB" u="sng" dirty="0" smtClean="0"/>
              <a:t>t:</a:t>
            </a:r>
          </a:p>
          <a:p>
            <a:pPr lvl="1"/>
            <a:r>
              <a:rPr lang="lv-LV" dirty="0" smtClean="0"/>
              <a:t>Vai šāds labklājības līmenis saglabāsies arī turpmāk pie augstiem imigrācijas rādītājiem</a:t>
            </a:r>
            <a:r>
              <a:rPr lang="en-GB" dirty="0" smtClean="0"/>
              <a:t>?</a:t>
            </a:r>
          </a:p>
          <a:p>
            <a:pPr lvl="1"/>
            <a:r>
              <a:rPr lang="lv-LV" dirty="0" smtClean="0"/>
              <a:t>Vai mazināsies līdztiesība</a:t>
            </a:r>
            <a:r>
              <a:rPr lang="en-GB" dirty="0" smtClean="0"/>
              <a:t>?</a:t>
            </a:r>
          </a:p>
          <a:p>
            <a:endParaRPr lang="en-GB" dirty="0"/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lv-LV" dirty="0" smtClean="0"/>
              <a:t>Prognozes</a:t>
            </a:r>
            <a:endParaRPr lang="nb-NO" dirty="0"/>
          </a:p>
        </p:txBody>
      </p:sp>
      <p:graphicFrame>
        <p:nvGraphicFramePr>
          <p:cNvPr id="8" name="Plassholder for innhold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69973613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kstSylinder 8"/>
          <p:cNvSpPr txBox="1"/>
          <p:nvPr/>
        </p:nvSpPr>
        <p:spPr>
          <a:xfrm>
            <a:off x="5076056" y="623731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Avots</a:t>
            </a:r>
            <a:r>
              <a:rPr lang="nb-NO" dirty="0" smtClean="0"/>
              <a:t>: </a:t>
            </a:r>
            <a:r>
              <a:rPr lang="nb-NO" i="1" dirty="0" smtClean="0"/>
              <a:t>Eurostat</a:t>
            </a:r>
            <a:endParaRPr lang="nb-NO" i="1" dirty="0"/>
          </a:p>
        </p:txBody>
      </p:sp>
    </p:spTree>
    <p:extLst>
      <p:ext uri="{BB962C8B-B14F-4D97-AF65-F5344CB8AC3E}">
        <p14:creationId xmlns:p14="http://schemas.microsoft.com/office/powerpoint/2010/main" val="64287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Migrācija un integrācija Norvēģijā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dirty="0" smtClean="0"/>
              <a:t>Mainījies migrācijas modelis</a:t>
            </a:r>
            <a:endParaRPr lang="en-GB" dirty="0" smtClean="0"/>
          </a:p>
          <a:p>
            <a:pPr lvl="1"/>
            <a:r>
              <a:rPr lang="lv-LV" dirty="0" smtClean="0"/>
              <a:t>Norvēģija no nosūtošās valsts ir kļuvusi par uzņemošo valsti</a:t>
            </a:r>
            <a:endParaRPr lang="en-GB" dirty="0" smtClean="0"/>
          </a:p>
          <a:p>
            <a:r>
              <a:rPr lang="lv-LV" dirty="0" smtClean="0"/>
              <a:t>Integrācijas politika</a:t>
            </a:r>
            <a:endParaRPr lang="en-GB" dirty="0" smtClean="0"/>
          </a:p>
          <a:p>
            <a:pPr lvl="1"/>
            <a:r>
              <a:rPr lang="lv-LV" dirty="0" smtClean="0"/>
              <a:t>No brīvprātīgas integrācijas uz obligātu</a:t>
            </a:r>
            <a:endParaRPr lang="en-GB" dirty="0" smtClean="0"/>
          </a:p>
          <a:p>
            <a:r>
              <a:rPr lang="lv-LV" dirty="0" smtClean="0"/>
              <a:t>Norvēģijas konteksts</a:t>
            </a:r>
            <a:endParaRPr lang="en-GB" dirty="0" smtClean="0"/>
          </a:p>
          <a:p>
            <a:pPr lvl="1"/>
            <a:r>
              <a:rPr lang="lv-LV" dirty="0" smtClean="0"/>
              <a:t>Sekmīga labklājības valsts ar labi regulētu darba tirgu</a:t>
            </a:r>
            <a:r>
              <a:rPr lang="en-GB" dirty="0" smtClean="0"/>
              <a:t>. </a:t>
            </a:r>
            <a:r>
              <a:rPr lang="lv-LV" dirty="0" smtClean="0"/>
              <a:t>Augstās produktivitātes dēļ ir augstas cenas un lielas algas</a:t>
            </a:r>
            <a:r>
              <a:rPr lang="en-GB" dirty="0" smtClean="0"/>
              <a:t>. </a:t>
            </a:r>
          </a:p>
          <a:p>
            <a:pPr lvl="1"/>
            <a:r>
              <a:rPr lang="lv-LV" dirty="0" smtClean="0"/>
              <a:t>Izaicinājums imigrantiem</a:t>
            </a:r>
            <a:r>
              <a:rPr lang="en-GB" dirty="0" smtClean="0"/>
              <a:t>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006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Neto migrācija</a:t>
            </a:r>
            <a:r>
              <a:rPr lang="en-US" dirty="0" smtClean="0"/>
              <a:t> 2003</a:t>
            </a:r>
            <a:r>
              <a:rPr lang="lv-LV" dirty="0" smtClean="0"/>
              <a:t>.–</a:t>
            </a:r>
            <a:r>
              <a:rPr lang="en-US" dirty="0" smtClean="0"/>
              <a:t>2007</a:t>
            </a:r>
            <a:r>
              <a:rPr lang="lv-LV" dirty="0" smtClean="0"/>
              <a:t>. g.</a:t>
            </a:r>
            <a:endParaRPr lang="en-US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72776" y="1600200"/>
            <a:ext cx="3207447" cy="4525963"/>
          </a:xfrm>
          <a:prstGeom prst="rect">
            <a:avLst/>
          </a:prstGeom>
        </p:spPr>
      </p:pic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 smtClean="0"/>
              <a:t>Pirms finanšu krīzes</a:t>
            </a:r>
            <a:endParaRPr lang="en-US" dirty="0" smtClean="0"/>
          </a:p>
          <a:p>
            <a:r>
              <a:rPr lang="lv-LV" dirty="0" smtClean="0"/>
              <a:t>Latvija un pārējās Baltijas valstis</a:t>
            </a:r>
            <a:r>
              <a:rPr lang="en-US" dirty="0" smtClean="0"/>
              <a:t> </a:t>
            </a:r>
            <a:r>
              <a:rPr lang="lv-LV" dirty="0" smtClean="0"/>
              <a:t>– </a:t>
            </a:r>
            <a:r>
              <a:rPr lang="en-US" dirty="0" smtClean="0"/>
              <a:t>net</a:t>
            </a:r>
            <a:r>
              <a:rPr lang="lv-LV" dirty="0" smtClean="0"/>
              <a:t>o izceļošana</a:t>
            </a:r>
            <a:endParaRPr lang="en-US" dirty="0" smtClean="0"/>
          </a:p>
          <a:p>
            <a:r>
              <a:rPr lang="lv-LV" dirty="0" smtClean="0"/>
              <a:t>Augsti imigrācijas rādītāji uz Norvēģiju</a:t>
            </a:r>
            <a:r>
              <a:rPr lang="en-US" dirty="0" smtClean="0"/>
              <a:t>, </a:t>
            </a:r>
            <a:r>
              <a:rPr lang="lv-LV" dirty="0" smtClean="0"/>
              <a:t>bet vēl augstāki uz Spāniju, Islandi, Īriju un Itāliju</a:t>
            </a:r>
            <a:endParaRPr lang="en-US" dirty="0"/>
          </a:p>
        </p:txBody>
      </p:sp>
      <p:sp>
        <p:nvSpPr>
          <p:cNvPr id="6" name="TekstSylinder 5"/>
          <p:cNvSpPr txBox="1"/>
          <p:nvPr/>
        </p:nvSpPr>
        <p:spPr>
          <a:xfrm>
            <a:off x="1043608" y="6126163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Avots</a:t>
            </a:r>
            <a:r>
              <a:rPr lang="nb-NO" dirty="0" smtClean="0"/>
              <a:t>: </a:t>
            </a:r>
            <a:r>
              <a:rPr lang="nb-NO" i="1" dirty="0" smtClean="0"/>
              <a:t>Eurostat</a:t>
            </a:r>
            <a:endParaRPr lang="nb-NO" i="1" dirty="0"/>
          </a:p>
        </p:txBody>
      </p:sp>
    </p:spTree>
    <p:extLst>
      <p:ext uri="{BB962C8B-B14F-4D97-AF65-F5344CB8AC3E}">
        <p14:creationId xmlns:p14="http://schemas.microsoft.com/office/powerpoint/2010/main" val="102358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</a:t>
            </a:r>
            <a:r>
              <a:rPr lang="lv-LV" dirty="0" smtClean="0"/>
              <a:t>o migrācija </a:t>
            </a:r>
            <a:r>
              <a:rPr lang="en-US" dirty="0" smtClean="0"/>
              <a:t>2008</a:t>
            </a:r>
            <a:r>
              <a:rPr lang="lv-LV" dirty="0" smtClean="0"/>
              <a:t>.–</a:t>
            </a:r>
            <a:r>
              <a:rPr lang="en-US" dirty="0" smtClean="0"/>
              <a:t>2011</a:t>
            </a:r>
            <a:r>
              <a:rPr lang="lv-LV" dirty="0" smtClean="0"/>
              <a:t>. g.</a:t>
            </a:r>
            <a:endParaRPr lang="en-US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72776" y="1600200"/>
            <a:ext cx="3207447" cy="4525963"/>
          </a:xfrm>
          <a:prstGeom prst="rect">
            <a:avLst/>
          </a:prstGeom>
        </p:spPr>
      </p:pic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lv-LV" dirty="0" smtClean="0"/>
              <a:t>Pēc finanšu krīzes</a:t>
            </a:r>
            <a:endParaRPr lang="en-US" dirty="0" smtClean="0"/>
          </a:p>
          <a:p>
            <a:r>
              <a:rPr lang="en-US" dirty="0" err="1" smtClean="0"/>
              <a:t>Latvi</a:t>
            </a:r>
            <a:r>
              <a:rPr lang="lv-LV" dirty="0" smtClean="0"/>
              <a:t>j</a:t>
            </a:r>
            <a:r>
              <a:rPr lang="en-US" dirty="0" smtClean="0"/>
              <a:t>a </a:t>
            </a:r>
            <a:r>
              <a:rPr lang="lv-LV" dirty="0" smtClean="0"/>
              <a:t>un pārējās Baltijas valstis –</a:t>
            </a:r>
            <a:r>
              <a:rPr lang="en-US" dirty="0" smtClean="0"/>
              <a:t> </a:t>
            </a:r>
            <a:r>
              <a:rPr lang="lv-LV" dirty="0" smtClean="0"/>
              <a:t>neto izceļošana</a:t>
            </a:r>
            <a:endParaRPr lang="en-US" dirty="0" smtClean="0"/>
          </a:p>
          <a:p>
            <a:r>
              <a:rPr lang="en-US" dirty="0" err="1" smtClean="0"/>
              <a:t>Im</a:t>
            </a:r>
            <a:r>
              <a:rPr lang="lv-LV" dirty="0" err="1" smtClean="0"/>
              <a:t>igrācija</a:t>
            </a:r>
            <a:r>
              <a:rPr lang="lv-LV" dirty="0" smtClean="0"/>
              <a:t> uz Norvēģiju</a:t>
            </a:r>
            <a:r>
              <a:rPr lang="lv-LV" dirty="0"/>
              <a:t> </a:t>
            </a:r>
            <a:r>
              <a:rPr lang="lv-LV" dirty="0" smtClean="0"/>
              <a:t>–</a:t>
            </a:r>
            <a:r>
              <a:rPr lang="en-US" dirty="0" smtClean="0"/>
              <a:t> </a:t>
            </a:r>
            <a:r>
              <a:rPr lang="lv-LV" dirty="0" smtClean="0"/>
              <a:t>augstākā </a:t>
            </a:r>
            <a:r>
              <a:rPr lang="en-US" dirty="0" smtClean="0"/>
              <a:t>E</a:t>
            </a:r>
            <a:r>
              <a:rPr lang="lv-LV" dirty="0" err="1" smtClean="0"/>
              <a:t>iropā</a:t>
            </a:r>
            <a:r>
              <a:rPr lang="lv-LV" dirty="0" smtClean="0"/>
              <a:t>, vērtējot pēc iedzīvotāju skaita</a:t>
            </a:r>
            <a:r>
              <a:rPr lang="en-US" dirty="0" smtClean="0"/>
              <a:t>. </a:t>
            </a:r>
          </a:p>
          <a:p>
            <a:r>
              <a:rPr lang="en-US" dirty="0" smtClean="0"/>
              <a:t>Net</a:t>
            </a:r>
            <a:r>
              <a:rPr lang="lv-LV" dirty="0" smtClean="0"/>
              <a:t>o migrācijas dēļ iedzīvotāju skaits ik gadu pieaug par </a:t>
            </a:r>
            <a:r>
              <a:rPr lang="en-US" dirty="0" smtClean="0"/>
              <a:t>1</a:t>
            </a:r>
            <a:r>
              <a:rPr lang="lv-LV" dirty="0" smtClean="0"/>
              <a:t>%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kstSylinder 5"/>
          <p:cNvSpPr txBox="1"/>
          <p:nvPr/>
        </p:nvSpPr>
        <p:spPr>
          <a:xfrm>
            <a:off x="1043608" y="6126163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Avots</a:t>
            </a:r>
            <a:r>
              <a:rPr lang="nb-NO" dirty="0" smtClean="0"/>
              <a:t>: </a:t>
            </a:r>
            <a:r>
              <a:rPr lang="nb-NO" i="1" dirty="0" smtClean="0"/>
              <a:t>Eurostat</a:t>
            </a:r>
            <a:endParaRPr lang="nb-NO" i="1" dirty="0"/>
          </a:p>
        </p:txBody>
      </p:sp>
    </p:spTree>
    <p:extLst>
      <p:ext uri="{BB962C8B-B14F-4D97-AF65-F5344CB8AC3E}">
        <p14:creationId xmlns:p14="http://schemas.microsoft.com/office/powerpoint/2010/main" val="76129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lv-LV" dirty="0" smtClean="0"/>
              <a:t>Kāpēc cilvēki migrē uz Norvēģiju</a:t>
            </a:r>
            <a:r>
              <a:rPr lang="nb-NO" dirty="0" smtClean="0"/>
              <a:t>? </a:t>
            </a:r>
            <a:endParaRPr lang="nb-NO" dirty="0"/>
          </a:p>
        </p:txBody>
      </p:sp>
      <p:sp>
        <p:nvSpPr>
          <p:cNvPr id="5" name="Rectangle 4"/>
          <p:cNvSpPr/>
          <p:nvPr/>
        </p:nvSpPr>
        <p:spPr>
          <a:xfrm>
            <a:off x="899592" y="6093296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100" kern="0" dirty="0" smtClean="0">
                <a:solidFill>
                  <a:sysClr val="windowText" lastClr="000000"/>
                </a:solidFill>
                <a:latin typeface="Calibri"/>
              </a:rPr>
              <a:t>Avots</a:t>
            </a:r>
            <a:r>
              <a:rPr lang="en-US" sz="1100" kern="0" dirty="0" smtClean="0">
                <a:solidFill>
                  <a:sysClr val="windowText" lastClr="000000"/>
                </a:solidFill>
                <a:latin typeface="Calibri"/>
              </a:rPr>
              <a:t>: SSB</a:t>
            </a:r>
          </a:p>
        </p:txBody>
      </p:sp>
      <p:sp>
        <p:nvSpPr>
          <p:cNvPr id="9" name="TekstSylinder 8"/>
          <p:cNvSpPr txBox="1"/>
          <p:nvPr/>
        </p:nvSpPr>
        <p:spPr>
          <a:xfrm>
            <a:off x="611560" y="1268760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lv-LV" dirty="0" smtClean="0">
                <a:solidFill>
                  <a:prstClr val="black"/>
                </a:solidFill>
                <a:latin typeface="Calibri"/>
              </a:rPr>
              <a:t>Ikgadējā imigrācija, sadalījums kategorijās pēc ierašanās iemesla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, 1990</a:t>
            </a:r>
            <a:r>
              <a:rPr lang="lv-LV" dirty="0" smtClean="0">
                <a:solidFill>
                  <a:prstClr val="black"/>
                </a:solidFill>
                <a:latin typeface="Calibri"/>
              </a:rPr>
              <a:t>.–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2014</a:t>
            </a:r>
            <a:r>
              <a:rPr lang="lv-LV" dirty="0" smtClean="0">
                <a:solidFill>
                  <a:prstClr val="black"/>
                </a:solidFill>
                <a:latin typeface="Calibri"/>
              </a:rPr>
              <a:t>. g.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8" name="Plassholder for innhold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531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Chart bld="series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Integrācijas politika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20. gs. 70. gadu sākums </a:t>
            </a:r>
            <a:r>
              <a:rPr lang="en-GB" dirty="0" smtClean="0"/>
              <a:t>– </a:t>
            </a:r>
            <a:r>
              <a:rPr lang="lv-LV" dirty="0" smtClean="0"/>
              <a:t>brīvprātīga integrācija</a:t>
            </a:r>
            <a:endParaRPr lang="en-GB" dirty="0" smtClean="0"/>
          </a:p>
          <a:p>
            <a:pPr lvl="1"/>
            <a:r>
              <a:rPr lang="lv-LV" dirty="0" smtClean="0"/>
              <a:t>Netika sagaidīts, lai imigranti apmestos Norvēģijā.</a:t>
            </a:r>
            <a:endParaRPr lang="en-GB" dirty="0" smtClean="0"/>
          </a:p>
          <a:p>
            <a:r>
              <a:rPr lang="lv-LV" dirty="0" smtClean="0"/>
              <a:t>20. gs. 90. gadi – </a:t>
            </a:r>
            <a:r>
              <a:rPr lang="en-GB" dirty="0" smtClean="0"/>
              <a:t>“</a:t>
            </a:r>
            <a:r>
              <a:rPr lang="lv-LV" dirty="0" err="1"/>
              <a:t>M</a:t>
            </a:r>
            <a:r>
              <a:rPr lang="lv-LV" dirty="0" err="1" smtClean="0"/>
              <a:t>ultikulturālisms</a:t>
            </a:r>
            <a:r>
              <a:rPr lang="en-GB" dirty="0" smtClean="0"/>
              <a:t>”</a:t>
            </a:r>
          </a:p>
          <a:p>
            <a:pPr lvl="1"/>
            <a:r>
              <a:rPr lang="lv-LV" dirty="0" smtClean="0"/>
              <a:t>No minoritātēm tika sagaidīta līdzdalība.</a:t>
            </a:r>
            <a:endParaRPr lang="en-GB" dirty="0" smtClean="0"/>
          </a:p>
          <a:p>
            <a:r>
              <a:rPr lang="lv-LV" dirty="0" smtClean="0"/>
              <a:t>No </a:t>
            </a:r>
            <a:r>
              <a:rPr lang="en-GB" dirty="0" smtClean="0"/>
              <a:t>2003</a:t>
            </a:r>
            <a:r>
              <a:rPr lang="lv-LV" dirty="0" smtClean="0"/>
              <a:t>. g. – </a:t>
            </a:r>
            <a:r>
              <a:rPr lang="en-GB" dirty="0" smtClean="0"/>
              <a:t>“</a:t>
            </a:r>
            <a:r>
              <a:rPr lang="lv-LV" dirty="0" smtClean="0"/>
              <a:t>Tiesības un pienākumi</a:t>
            </a:r>
            <a:r>
              <a:rPr lang="en-GB" dirty="0" smtClean="0"/>
              <a:t>”</a:t>
            </a:r>
          </a:p>
          <a:p>
            <a:pPr lvl="1"/>
            <a:r>
              <a:rPr lang="lv-LV" dirty="0" smtClean="0"/>
              <a:t>Norvēģijai ir savas vērtības un tradīcijas, un mēs sagaidām, lai imigranti tās cienītu.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2176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Integrācijas politika </a:t>
            </a:r>
            <a:r>
              <a:rPr lang="en-GB" dirty="0" smtClean="0"/>
              <a:t>2004</a:t>
            </a:r>
            <a:r>
              <a:rPr lang="lv-LV" dirty="0" smtClean="0"/>
              <a:t>.–</a:t>
            </a:r>
            <a:r>
              <a:rPr lang="en-GB" dirty="0" smtClean="0"/>
              <a:t>2015</a:t>
            </a:r>
            <a:r>
              <a:rPr lang="lv-LV" dirty="0" smtClean="0"/>
              <a:t>. g.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dirty="0" smtClean="0"/>
              <a:t>Pasākumi, kas veicina līdzdalību darba tirgū, izglītībā, pilsoniskajā sabiedrībā un politikā</a:t>
            </a:r>
            <a:r>
              <a:rPr lang="en-GB" dirty="0" smtClean="0"/>
              <a:t>.</a:t>
            </a:r>
          </a:p>
          <a:p>
            <a:pPr lvl="1"/>
            <a:r>
              <a:rPr lang="lv-LV" dirty="0" smtClean="0"/>
              <a:t>Pasākumi diskriminācijas novēršanai. Likums pret diskrimināciju un tiesībsargs</a:t>
            </a:r>
            <a:r>
              <a:rPr lang="en-GB" dirty="0" smtClean="0"/>
              <a:t>.</a:t>
            </a:r>
          </a:p>
          <a:p>
            <a:r>
              <a:rPr lang="lv-LV" dirty="0" err="1" smtClean="0"/>
              <a:t>Ievadprogrammu</a:t>
            </a:r>
            <a:r>
              <a:rPr lang="lv-LV" dirty="0" smtClean="0"/>
              <a:t> likums un </a:t>
            </a:r>
            <a:r>
              <a:rPr lang="lv-LV" dirty="0" err="1" smtClean="0"/>
              <a:t>ievadprogrammas</a:t>
            </a:r>
            <a:r>
              <a:rPr lang="lv-LV" dirty="0" smtClean="0"/>
              <a:t>.</a:t>
            </a:r>
            <a:endParaRPr lang="en-GB" dirty="0" smtClean="0"/>
          </a:p>
          <a:p>
            <a:pPr lvl="1"/>
            <a:r>
              <a:rPr lang="lv-LV" dirty="0" smtClean="0"/>
              <a:t>Minimālie standarti attiecībā uz valodas apmācību un programmas aktīvai dalībai darba tirgū pašvaldībās.</a:t>
            </a:r>
            <a:endParaRPr lang="en-GB" dirty="0" smtClean="0"/>
          </a:p>
          <a:p>
            <a:r>
              <a:rPr lang="lv-LV" dirty="0" smtClean="0"/>
              <a:t>Pilsonības iegūšanas eksāmens un uzņemšana pilsonībā.</a:t>
            </a:r>
            <a:endParaRPr lang="en-GB" dirty="0" smtClean="0"/>
          </a:p>
          <a:p>
            <a:pPr lvl="1"/>
            <a:r>
              <a:rPr lang="lv-LV" dirty="0" smtClean="0"/>
              <a:t>Sniedz tiesības</a:t>
            </a:r>
            <a:r>
              <a:rPr lang="en-GB" dirty="0" smtClean="0"/>
              <a:t>, b</a:t>
            </a:r>
            <a:r>
              <a:rPr lang="lv-LV" dirty="0" err="1" smtClean="0"/>
              <a:t>et</a:t>
            </a:r>
            <a:r>
              <a:rPr lang="lv-LV" dirty="0" smtClean="0"/>
              <a:t> lielāks uzsvars uz pienākumiem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32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Bēgļu integrācija</a:t>
            </a:r>
            <a:endParaRPr lang="en-US" dirty="0"/>
          </a:p>
        </p:txBody>
      </p:sp>
      <p:pic>
        <p:nvPicPr>
          <p:cNvPr id="6" name="Plassholder for innhold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047330"/>
            <a:ext cx="4038600" cy="3631703"/>
          </a:xfrm>
          <a:prstGeom prst="rect">
            <a:avLst/>
          </a:prstGeom>
        </p:spPr>
      </p:pic>
      <p:pic>
        <p:nvPicPr>
          <p:cNvPr id="9" name="Plassholder for innhold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776" y="2443356"/>
            <a:ext cx="967740" cy="769620"/>
          </a:xfrm>
        </p:spPr>
      </p:pic>
      <p:sp>
        <p:nvSpPr>
          <p:cNvPr id="8" name="TekstSylinder 7"/>
          <p:cNvSpPr txBox="1"/>
          <p:nvPr/>
        </p:nvSpPr>
        <p:spPr>
          <a:xfrm>
            <a:off x="457200" y="1484784"/>
            <a:ext cx="3898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Analītiskais modelis</a:t>
            </a:r>
            <a:endParaRPr lang="nb-NO" dirty="0"/>
          </a:p>
        </p:txBody>
      </p:sp>
      <p:pic>
        <p:nvPicPr>
          <p:cNvPr id="10" name="Bild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329947"/>
            <a:ext cx="967740" cy="960120"/>
          </a:xfrm>
          <a:prstGeom prst="rect">
            <a:avLst/>
          </a:prstGeom>
        </p:spPr>
      </p:pic>
      <p:pic>
        <p:nvPicPr>
          <p:cNvPr id="11" name="Bild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365104"/>
            <a:ext cx="975360" cy="792480"/>
          </a:xfrm>
          <a:prstGeom prst="rect">
            <a:avLst/>
          </a:prstGeom>
        </p:spPr>
      </p:pic>
      <p:pic>
        <p:nvPicPr>
          <p:cNvPr id="12" name="Bild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349864"/>
            <a:ext cx="937260" cy="807720"/>
          </a:xfrm>
          <a:prstGeom prst="rect">
            <a:avLst/>
          </a:prstGeom>
        </p:spPr>
      </p:pic>
      <p:cxnSp>
        <p:nvCxnSpPr>
          <p:cNvPr id="14" name="Rett pil 13"/>
          <p:cNvCxnSpPr/>
          <p:nvPr/>
        </p:nvCxnSpPr>
        <p:spPr>
          <a:xfrm>
            <a:off x="1907704" y="3212976"/>
            <a:ext cx="1152128" cy="10801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Rett pil 15"/>
          <p:cNvCxnSpPr/>
          <p:nvPr/>
        </p:nvCxnSpPr>
        <p:spPr>
          <a:xfrm>
            <a:off x="3543702" y="3287526"/>
            <a:ext cx="0" cy="9335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Rett pil 17"/>
          <p:cNvCxnSpPr/>
          <p:nvPr/>
        </p:nvCxnSpPr>
        <p:spPr>
          <a:xfrm flipV="1">
            <a:off x="2195736" y="4753724"/>
            <a:ext cx="864096" cy="76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kstSylinder 18"/>
          <p:cNvSpPr txBox="1"/>
          <p:nvPr/>
        </p:nvSpPr>
        <p:spPr>
          <a:xfrm>
            <a:off x="2987824" y="5157584"/>
            <a:ext cx="1191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Iznākums</a:t>
            </a:r>
            <a:endParaRPr lang="nb-NO" dirty="0"/>
          </a:p>
        </p:txBody>
      </p:sp>
      <p:sp>
        <p:nvSpPr>
          <p:cNvPr id="20" name="TekstSylinder 19"/>
          <p:cNvSpPr txBox="1"/>
          <p:nvPr/>
        </p:nvSpPr>
        <p:spPr>
          <a:xfrm>
            <a:off x="1083019" y="5166131"/>
            <a:ext cx="1191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Konteksts</a:t>
            </a:r>
            <a:endParaRPr lang="nb-NO" dirty="0"/>
          </a:p>
        </p:txBody>
      </p:sp>
      <p:sp>
        <p:nvSpPr>
          <p:cNvPr id="21" name="TekstSylinder 20"/>
          <p:cNvSpPr txBox="1"/>
          <p:nvPr/>
        </p:nvSpPr>
        <p:spPr>
          <a:xfrm>
            <a:off x="2699792" y="2110622"/>
            <a:ext cx="1479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Organizācija</a:t>
            </a:r>
            <a:endParaRPr lang="nb-NO" dirty="0"/>
          </a:p>
        </p:txBody>
      </p:sp>
      <p:sp>
        <p:nvSpPr>
          <p:cNvPr id="22" name="TekstSylinder 21"/>
          <p:cNvSpPr txBox="1"/>
          <p:nvPr/>
        </p:nvSpPr>
        <p:spPr>
          <a:xfrm>
            <a:off x="746222" y="2110622"/>
            <a:ext cx="1479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Indivīds</a:t>
            </a:r>
            <a:endParaRPr lang="nb-NO" dirty="0"/>
          </a:p>
        </p:txBody>
      </p:sp>
      <p:sp>
        <p:nvSpPr>
          <p:cNvPr id="23" name="TekstSylinder 22"/>
          <p:cNvSpPr txBox="1"/>
          <p:nvPr/>
        </p:nvSpPr>
        <p:spPr>
          <a:xfrm>
            <a:off x="4860032" y="2047330"/>
            <a:ext cx="396044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u="sng" dirty="0" smtClean="0"/>
              <a:t>Iznākums</a:t>
            </a:r>
            <a:r>
              <a:rPr lang="en-US" dirty="0" smtClean="0"/>
              <a:t>: </a:t>
            </a:r>
            <a:r>
              <a:rPr lang="lv-LV" dirty="0" smtClean="0"/>
              <a:t>pāreja uz darba tirgu vai izglītību viena gada laikā pēc </a:t>
            </a:r>
            <a:r>
              <a:rPr lang="lv-LV" dirty="0" err="1" smtClean="0"/>
              <a:t>ievadprogrammas</a:t>
            </a:r>
            <a:r>
              <a:rPr lang="lv-LV" dirty="0" smtClean="0"/>
              <a:t> pabeigšanas.</a:t>
            </a:r>
            <a:endParaRPr lang="en-US" dirty="0" smtClean="0"/>
          </a:p>
          <a:p>
            <a:endParaRPr lang="en-US" dirty="0" smtClean="0"/>
          </a:p>
          <a:p>
            <a:r>
              <a:rPr lang="lv-LV" u="sng" dirty="0" smtClean="0"/>
              <a:t>Indivīdu raksturojums</a:t>
            </a:r>
            <a:r>
              <a:rPr lang="en-US" dirty="0" smtClean="0"/>
              <a:t>: </a:t>
            </a:r>
            <a:r>
              <a:rPr lang="lv-LV" dirty="0" smtClean="0"/>
              <a:t>dzimums</a:t>
            </a:r>
            <a:r>
              <a:rPr lang="en-US" dirty="0" smtClean="0"/>
              <a:t>, </a:t>
            </a:r>
            <a:r>
              <a:rPr lang="lv-LV" dirty="0" smtClean="0"/>
              <a:t>vecums imigrācijas brīdī</a:t>
            </a:r>
            <a:r>
              <a:rPr lang="en-US" dirty="0" smtClean="0"/>
              <a:t>, </a:t>
            </a:r>
            <a:r>
              <a:rPr lang="lv-LV" dirty="0" smtClean="0"/>
              <a:t>bērnu skaits vecumā līdz </a:t>
            </a:r>
            <a:r>
              <a:rPr lang="en-US" dirty="0" smtClean="0"/>
              <a:t>5 </a:t>
            </a:r>
            <a:r>
              <a:rPr lang="lv-LV" dirty="0" smtClean="0"/>
              <a:t>gadiem</a:t>
            </a:r>
            <a:r>
              <a:rPr lang="en-US" dirty="0" smtClean="0"/>
              <a:t>, </a:t>
            </a:r>
            <a:r>
              <a:rPr lang="lv-LV" dirty="0" smtClean="0"/>
              <a:t>izcelsmes valsts</a:t>
            </a:r>
            <a:r>
              <a:rPr lang="en-US" dirty="0" smtClean="0"/>
              <a:t>, </a:t>
            </a:r>
            <a:r>
              <a:rPr lang="lv-LV" dirty="0" smtClean="0"/>
              <a:t>izglītība</a:t>
            </a:r>
            <a:r>
              <a:rPr lang="en-US" dirty="0" smtClean="0"/>
              <a:t>, </a:t>
            </a:r>
            <a:r>
              <a:rPr lang="lv-LV" dirty="0" smtClean="0"/>
              <a:t>k</a:t>
            </a:r>
            <a:r>
              <a:rPr lang="en-US" dirty="0" err="1" smtClean="0"/>
              <a:t>ohort</a:t>
            </a:r>
            <a:r>
              <a:rPr lang="lv-LV" dirty="0" smtClean="0"/>
              <a:t>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lv-LV" u="sng" dirty="0" smtClean="0"/>
              <a:t>Konteksts</a:t>
            </a:r>
            <a:r>
              <a:rPr lang="en-US" u="sng" dirty="0" smtClean="0"/>
              <a:t>:</a:t>
            </a:r>
            <a:r>
              <a:rPr lang="en-US" dirty="0" smtClean="0"/>
              <a:t> </a:t>
            </a:r>
            <a:r>
              <a:rPr lang="lv-LV" dirty="0" smtClean="0"/>
              <a:t>vietējais bezdarba līmenis</a:t>
            </a:r>
            <a:r>
              <a:rPr lang="en-US" dirty="0" smtClean="0"/>
              <a:t>, </a:t>
            </a:r>
            <a:r>
              <a:rPr lang="lv-LV" dirty="0" smtClean="0"/>
              <a:t>pilsētu un lauku reģionu salīdzinājums</a:t>
            </a:r>
            <a:r>
              <a:rPr lang="en-US" dirty="0" smtClean="0"/>
              <a:t>, </a:t>
            </a:r>
            <a:r>
              <a:rPr lang="lv-LV" dirty="0" smtClean="0"/>
              <a:t>imigrantu īpatsvars pašvaldībā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lv-LV" u="sng" dirty="0" smtClean="0"/>
              <a:t>Organizācija</a:t>
            </a:r>
            <a:r>
              <a:rPr lang="en-US" dirty="0" smtClean="0"/>
              <a:t>: </a:t>
            </a:r>
            <a:r>
              <a:rPr lang="lv-LV" dirty="0" smtClean="0"/>
              <a:t>pilna laika, konsultantu skaits utt.</a:t>
            </a:r>
            <a:endParaRPr lang="en-US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0425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Rezultāti</a:t>
            </a:r>
            <a:endParaRPr lang="en-US" dirty="0"/>
          </a:p>
        </p:txBody>
      </p:sp>
      <p:sp>
        <p:nvSpPr>
          <p:cNvPr id="10" name="Plassholder for tekst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/>
              <a:t>Indivīdu raksturojums</a:t>
            </a:r>
            <a:endParaRPr lang="en-US" dirty="0"/>
          </a:p>
        </p:txBody>
      </p:sp>
      <p:sp>
        <p:nvSpPr>
          <p:cNvPr id="11" name="Plassholder for innhold 10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114800" cy="3951288"/>
          </a:xfrm>
        </p:spPr>
        <p:txBody>
          <a:bodyPr>
            <a:normAutofit lnSpcReduction="10000"/>
          </a:bodyPr>
          <a:lstStyle/>
          <a:p>
            <a:r>
              <a:rPr lang="lv-LV" sz="1800" dirty="0" smtClean="0"/>
              <a:t>Vīriešiem ir krietni lielākas izredzes nekā sievietēm pēc </a:t>
            </a:r>
            <a:r>
              <a:rPr lang="lv-LV" sz="1800" dirty="0" err="1" smtClean="0"/>
              <a:t>ievadprogrammas</a:t>
            </a:r>
            <a:r>
              <a:rPr lang="lv-LV" sz="1800" dirty="0" smtClean="0"/>
              <a:t> atrast darbu vai turpināt izglītību.</a:t>
            </a:r>
            <a:endParaRPr lang="en-US" sz="1800" dirty="0" smtClean="0"/>
          </a:p>
          <a:p>
            <a:r>
              <a:rPr lang="lv-LV" sz="1800" dirty="0" smtClean="0"/>
              <a:t>Izglītība ir no svara</a:t>
            </a:r>
            <a:r>
              <a:rPr lang="en-US" sz="1800" dirty="0" smtClean="0"/>
              <a:t>. </a:t>
            </a:r>
            <a:r>
              <a:rPr lang="lv-LV" sz="1800" dirty="0" smtClean="0"/>
              <a:t>Bēgļiem ar profesionālo vai augstāko izglītību ir labāki rezultāti nekā programmas dalībniekiem ar zemu izglītības līmeni vai bez izglītības</a:t>
            </a:r>
            <a:r>
              <a:rPr lang="en-US" sz="1800" dirty="0" smtClean="0"/>
              <a:t>.</a:t>
            </a:r>
          </a:p>
          <a:p>
            <a:r>
              <a:rPr lang="lv-LV" sz="1800" dirty="0" smtClean="0"/>
              <a:t>Lielas atšķirības starp dažādām tautībām, pat neatkarīgi no izglītības līmeņa, bērnu aprūpes vajadzībām utt.</a:t>
            </a:r>
            <a:endParaRPr lang="en-US" sz="1800" dirty="0" smtClean="0"/>
          </a:p>
          <a:p>
            <a:r>
              <a:rPr lang="lv-LV" sz="1800" dirty="0" smtClean="0"/>
              <a:t>Jo lielāks vecums imigrācijas brīdī, jo mazāk izredžu piekļūt darba tirgum/izglītībai.</a:t>
            </a:r>
            <a:endParaRPr lang="en-US" sz="1800" dirty="0" smtClean="0"/>
          </a:p>
          <a:p>
            <a:pPr marL="0" indent="0">
              <a:buNone/>
            </a:pPr>
            <a:endParaRPr lang="nb-NO" sz="1800" dirty="0" smtClean="0"/>
          </a:p>
          <a:p>
            <a:endParaRPr lang="nb-NO" sz="1800" dirty="0" smtClean="0"/>
          </a:p>
          <a:p>
            <a:endParaRPr lang="nb-NO" dirty="0"/>
          </a:p>
        </p:txBody>
      </p:sp>
      <p:sp>
        <p:nvSpPr>
          <p:cNvPr id="12" name="Plassholder for tekst 11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lv-LV" dirty="0" smtClean="0"/>
              <a:t>Vecums imigrācijas brīdī un pārejot uz darba tirgu/izglītību</a:t>
            </a:r>
            <a:endParaRPr lang="en-US" dirty="0"/>
          </a:p>
        </p:txBody>
      </p:sp>
      <p:pic>
        <p:nvPicPr>
          <p:cNvPr id="14" name="Plassholder for innhold 13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760747" y="2623338"/>
            <a:ext cx="3810330" cy="305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09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NIBR</Template>
  <TotalTime>5202</TotalTime>
  <Words>685</Words>
  <Application>Microsoft Office PowerPoint</Application>
  <PresentationFormat>On-screen Show (4:3)</PresentationFormat>
  <Paragraphs>92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</vt:lpstr>
      <vt:lpstr>Calibri</vt:lpstr>
      <vt:lpstr>Times New Roman</vt:lpstr>
      <vt:lpstr>Standard utforming</vt:lpstr>
      <vt:lpstr>Office-tema</vt:lpstr>
      <vt:lpstr>2_Office-tema</vt:lpstr>
      <vt:lpstr>Imigrantu integrācija Kas viņi ir un kā viņus uzņem  Norvēģijā?</vt:lpstr>
      <vt:lpstr>Migrācija un integrācija Norvēģijā</vt:lpstr>
      <vt:lpstr>Neto migrācija 2003.–2007. g.</vt:lpstr>
      <vt:lpstr>Neto migrācija 2008.–2011. g.</vt:lpstr>
      <vt:lpstr>Kāpēc cilvēki migrē uz Norvēģiju? </vt:lpstr>
      <vt:lpstr>Integrācijas politika</vt:lpstr>
      <vt:lpstr>Integrācijas politika 2004.–2015. g.</vt:lpstr>
      <vt:lpstr>Bēgļu integrācija</vt:lpstr>
      <vt:lpstr>Rezultāti</vt:lpstr>
      <vt:lpstr>Atšķirības starp tautībām</vt:lpstr>
      <vt:lpstr>Vietējais konteksts un organizācija</vt:lpstr>
      <vt:lpstr>Attieksme pret imigrantiem</vt:lpstr>
      <vt:lpstr>Vai imigrācija bagātina valsts kultūras dzīvi vai arī nāk tai par sliktu?</vt:lpstr>
      <vt:lpstr>No 2015. g.</vt:lpstr>
    </vt:vector>
  </TitlesOfParts>
  <Company>Høgskolen i Oslo og Akershus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Kristian Tronstad</dc:creator>
  <cp:lastModifiedBy>Zane Duze</cp:lastModifiedBy>
  <cp:revision>43</cp:revision>
  <dcterms:created xsi:type="dcterms:W3CDTF">2015-12-15T09:18:41Z</dcterms:created>
  <dcterms:modified xsi:type="dcterms:W3CDTF">2016-01-20T13:13:53Z</dcterms:modified>
</cp:coreProperties>
</file>