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59" r:id="rId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75CBF3-A89C-4AF7-9A49-50ED4505828E}" type="datetimeFigureOut">
              <a:rPr lang="lv-LV" smtClean="0"/>
              <a:pPr/>
              <a:t>2016.06.10.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83FCDE9-616D-41BB-BA7E-53985BCD3CB2}"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5CBF3-A89C-4AF7-9A49-50ED4505828E}" type="datetimeFigureOut">
              <a:rPr lang="lv-LV" smtClean="0"/>
              <a:pPr/>
              <a:t>2016.06.10.</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FCDE9-616D-41BB-BA7E-53985BCD3CB2}"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losp@losp.lv" TargetMode="External"/><Relationship Id="rId2" Type="http://schemas.openxmlformats.org/officeDocument/2006/relationships/hyperlink" Target="mailto:Guntis.vilnitis@losp.l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t>Lauksaimnieku organizāciju sadarbības padome (LOSP)</a:t>
            </a:r>
            <a:endParaRPr lang="lv-LV" dirty="0"/>
          </a:p>
        </p:txBody>
      </p:sp>
      <p:sp>
        <p:nvSpPr>
          <p:cNvPr id="3" name="Subtitle 2"/>
          <p:cNvSpPr>
            <a:spLocks noGrp="1"/>
          </p:cNvSpPr>
          <p:nvPr>
            <p:ph type="subTitle" idx="1"/>
          </p:nvPr>
        </p:nvSpPr>
        <p:spPr/>
        <p:txBody>
          <a:bodyPr/>
          <a:lstStyle/>
          <a:p>
            <a:r>
              <a:rPr lang="lv-LV" dirty="0" smtClean="0"/>
              <a:t>Publiskie iepirkumi</a:t>
            </a:r>
          </a:p>
          <a:p>
            <a:r>
              <a:rPr lang="lv-LV" dirty="0" smtClean="0"/>
              <a:t>LPS</a:t>
            </a:r>
          </a:p>
          <a:p>
            <a:r>
              <a:rPr lang="lv-LV" dirty="0" smtClean="0"/>
              <a:t>Kārsava 10.jūnijs 2016.</a:t>
            </a:r>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ea typeface="SimSun" panose="02010600030101010101" pitchFamily="2" charset="-122"/>
              </a:rPr>
              <a:t>«Zaļie» publiskie iepirkumi pārtikas un ēdināšanas pakalpojumu jomā</a:t>
            </a:r>
            <a:endParaRPr lang="lv-LV" dirty="0"/>
          </a:p>
        </p:txBody>
      </p:sp>
      <p:sp>
        <p:nvSpPr>
          <p:cNvPr id="3" name="Content Placeholder 2"/>
          <p:cNvSpPr>
            <a:spLocks noGrp="1"/>
          </p:cNvSpPr>
          <p:nvPr>
            <p:ph idx="1"/>
          </p:nvPr>
        </p:nvSpPr>
        <p:spPr/>
        <p:txBody>
          <a:bodyPr>
            <a:normAutofit/>
          </a:bodyPr>
          <a:lstStyle/>
          <a:p>
            <a:pPr lvl="0"/>
            <a:r>
              <a:rPr lang="lv-LV" b="1"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Bieži </a:t>
            </a:r>
            <a:r>
              <a:rPr lang="lv-LV" b="1"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vien vietējie ražotāji:</a:t>
            </a:r>
          </a:p>
          <a:p>
            <a:pPr algn="just"/>
            <a:r>
              <a:rPr lang="lv-LV" b="1"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 nevar </a:t>
            </a:r>
            <a:r>
              <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nodrošināt pieprasīto produktu </a:t>
            </a:r>
            <a:r>
              <a:rPr lang="lv-LV" b="1" u="sng"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apjomu un sortimentu</a:t>
            </a:r>
            <a:endPar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endParaRPr>
          </a:p>
          <a:p>
            <a:pPr algn="just"/>
            <a:r>
              <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 </a:t>
            </a:r>
            <a:r>
              <a:rPr lang="lv-LV" b="1"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nevar</a:t>
            </a:r>
            <a:r>
              <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 nodrošināt </a:t>
            </a:r>
            <a:r>
              <a:rPr lang="lv-LV" b="1" u="sng"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regulāras produktu piegādes</a:t>
            </a:r>
          </a:p>
          <a:p>
            <a:pPr algn="just"/>
            <a:r>
              <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 </a:t>
            </a:r>
            <a:r>
              <a:rPr lang="lv-LV" b="1"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nespēj</a:t>
            </a:r>
            <a:r>
              <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 konkurēt, ja iepirkumu veicējs kā prioritāti izvirza vienīgi </a:t>
            </a:r>
            <a:r>
              <a:rPr lang="lv-LV" b="1" u="sng" dirty="0" smtClean="0">
                <a:solidFill>
                  <a:srgbClr val="542200"/>
                </a:solidFill>
                <a:effectLst>
                  <a:outerShdw blurRad="38100" dist="38100" dir="2700000" algn="tl">
                    <a:srgbClr val="000000">
                      <a:alpha val="43137"/>
                    </a:srgbClr>
                  </a:outerShdw>
                </a:effectLst>
                <a:latin typeface="Calibri" pitchFamily="34" charset="0"/>
                <a:cs typeface="Calibri" pitchFamily="34" charset="0"/>
              </a:rPr>
              <a:t>zemāko cenu</a:t>
            </a:r>
            <a:endParaRPr lang="lv-LV" dirty="0" smtClean="0">
              <a:solidFill>
                <a:srgbClr val="542200"/>
              </a:solidFill>
              <a:effectLst>
                <a:outerShdw blurRad="38100" dist="38100" dir="2700000" algn="tl">
                  <a:srgbClr val="000000">
                    <a:alpha val="43137"/>
                  </a:srgbClr>
                </a:outerShdw>
              </a:effectLst>
              <a:latin typeface="Calibri" pitchFamily="34" charset="0"/>
              <a:cs typeface="Calibri" pitchFamily="34" charset="0"/>
            </a:endParaRPr>
          </a:p>
          <a:p>
            <a:endParaRPr lang="lv-LV"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solidFill>
                  <a:schemeClr val="accent5">
                    <a:lumMod val="50000"/>
                  </a:schemeClr>
                </a:solidFill>
              </a:rPr>
              <a:t>Biežākās kļūdas iepirkumos</a:t>
            </a:r>
            <a:br>
              <a:rPr lang="lv-LV" b="1" dirty="0" smtClean="0">
                <a:solidFill>
                  <a:schemeClr val="accent5">
                    <a:lumMod val="50000"/>
                  </a:schemeClr>
                </a:solidFill>
              </a:rPr>
            </a:br>
            <a:endParaRPr lang="lv-LV" dirty="0"/>
          </a:p>
        </p:txBody>
      </p:sp>
      <p:sp>
        <p:nvSpPr>
          <p:cNvPr id="3" name="Content Placeholder 2"/>
          <p:cNvSpPr>
            <a:spLocks noGrp="1"/>
          </p:cNvSpPr>
          <p:nvPr>
            <p:ph idx="1"/>
          </p:nvPr>
        </p:nvSpPr>
        <p:spPr/>
        <p:txBody>
          <a:bodyPr>
            <a:normAutofit fontScale="70000" lnSpcReduction="20000"/>
          </a:bodyPr>
          <a:lstStyle/>
          <a:p>
            <a:pPr lvl="0" algn="just">
              <a:spcAft>
                <a:spcPts val="1200"/>
              </a:spcAft>
              <a:buClr>
                <a:schemeClr val="accent1"/>
              </a:buClr>
            </a:pPr>
            <a:r>
              <a:rPr lang="lv-LV" sz="3600" b="1" u="sng" dirty="0" smtClean="0">
                <a:uFill>
                  <a:solidFill>
                    <a:schemeClr val="bg2"/>
                  </a:solidFill>
                </a:uFill>
                <a:ea typeface="Calibri" panose="020F0502020204030204" pitchFamily="34" charset="0"/>
                <a:cs typeface="Times New Roman" panose="02020603050405020304" pitchFamily="18" charset="0"/>
              </a:rPr>
              <a:t>Galvenie konstatētie trūkumi:</a:t>
            </a:r>
          </a:p>
          <a:p>
            <a:pPr marL="571500" indent="-457200" algn="just">
              <a:spcAft>
                <a:spcPts val="1200"/>
              </a:spcAft>
              <a:buClr>
                <a:schemeClr val="accent1"/>
              </a:buClr>
              <a:buFont typeface="+mj-lt"/>
              <a:buAutoNum type="arabicParenR"/>
            </a:pPr>
            <a:r>
              <a:rPr lang="lv-LV" dirty="0" smtClean="0">
                <a:cs typeface="Calibri" pitchFamily="34" charset="0"/>
              </a:rPr>
              <a:t>Iepirkuma priekšmets netiek dalīts lotēs (netiek dota iespēja iesniegt piedāvājumu un slēgt līgumu katrā lotē atsevišķi);</a:t>
            </a:r>
          </a:p>
          <a:p>
            <a:pPr marL="571500" indent="-457200" algn="just">
              <a:spcAft>
                <a:spcPts val="1200"/>
              </a:spcAft>
              <a:buClr>
                <a:schemeClr val="accent1"/>
              </a:buClr>
              <a:buFont typeface="+mj-lt"/>
              <a:buAutoNum type="arabicParenR"/>
            </a:pPr>
            <a:r>
              <a:rPr lang="lv-LV" dirty="0" smtClean="0">
                <a:cs typeface="Calibri" pitchFamily="34" charset="0"/>
              </a:rPr>
              <a:t>Iepirkuma tehniskajās specifikācijās iekļauj neprecīzu/nepilnīgu preces aprakstu (uzturvērtība, tauku procents, derīguma termiņš u.c.);</a:t>
            </a:r>
          </a:p>
          <a:p>
            <a:pPr marL="571500" indent="-457200" algn="just">
              <a:spcAft>
                <a:spcPts val="1200"/>
              </a:spcAft>
              <a:buClr>
                <a:schemeClr val="accent1"/>
              </a:buClr>
              <a:buFont typeface="+mj-lt"/>
              <a:buAutoNum type="arabicParenR"/>
            </a:pPr>
            <a:r>
              <a:rPr lang="lv-LV" dirty="0" smtClean="0">
                <a:cs typeface="Calibri" pitchFamily="34" charset="0"/>
              </a:rPr>
              <a:t>Iepirkuma dokumentos netiek ietvertas paaugstinātas prasības attiecībā uz pārtikas produktu kvalitātes līmeni;</a:t>
            </a:r>
          </a:p>
          <a:p>
            <a:pPr marL="571500" indent="-457200" algn="just">
              <a:spcAft>
                <a:spcPts val="1200"/>
              </a:spcAft>
              <a:buClr>
                <a:schemeClr val="accent1"/>
              </a:buClr>
              <a:buFont typeface="+mj-lt"/>
              <a:buAutoNum type="arabicParenR"/>
            </a:pPr>
            <a:r>
              <a:rPr lang="lv-LV" dirty="0" smtClean="0">
                <a:cs typeface="Calibri" pitchFamily="34" charset="0"/>
              </a:rPr>
              <a:t>Iepirkuma dokumentos netiek paredzēts sezonalitātes princips attiecībā uz augļu un dārzeņu piegādēm (daudzveidīgs uzturs);</a:t>
            </a:r>
          </a:p>
          <a:p>
            <a:pPr marL="571500" indent="-457200" algn="just">
              <a:spcAft>
                <a:spcPts val="1200"/>
              </a:spcAft>
              <a:buClr>
                <a:schemeClr val="accent1"/>
              </a:buClr>
              <a:buFont typeface="+mj-lt"/>
              <a:buAutoNum type="arabicParenR"/>
            </a:pPr>
            <a:r>
              <a:rPr lang="lv-LV" dirty="0" smtClean="0">
                <a:cs typeface="Calibri" pitchFamily="34" charset="0"/>
              </a:rPr>
              <a:t>Netiek izmantoti zaļā publiskā iepirkuma (ZPI) kritēriji </a:t>
            </a:r>
          </a:p>
          <a:p>
            <a:endParaRPr lang="lv-L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solidFill>
                  <a:schemeClr val="accent5">
                    <a:lumMod val="50000"/>
                  </a:schemeClr>
                </a:solidFill>
              </a:rPr>
              <a:t>Ieteikumi iepirkumu veicējiem</a:t>
            </a:r>
            <a:br>
              <a:rPr lang="lv-LV" b="1" dirty="0" smtClean="0">
                <a:solidFill>
                  <a:schemeClr val="accent5">
                    <a:lumMod val="50000"/>
                  </a:schemeClr>
                </a:solidFill>
              </a:rPr>
            </a:br>
            <a:endParaRPr lang="lv-LV" dirty="0"/>
          </a:p>
        </p:txBody>
      </p:sp>
      <p:sp>
        <p:nvSpPr>
          <p:cNvPr id="3" name="Content Placeholder 2"/>
          <p:cNvSpPr>
            <a:spLocks noGrp="1"/>
          </p:cNvSpPr>
          <p:nvPr>
            <p:ph idx="1"/>
          </p:nvPr>
        </p:nvSpPr>
        <p:spPr/>
        <p:txBody>
          <a:bodyPr>
            <a:normAutofit fontScale="92500"/>
          </a:bodyPr>
          <a:lstStyle/>
          <a:p>
            <a:pPr marL="457200" lvl="0" indent="-457200" algn="just">
              <a:lnSpc>
                <a:spcPct val="115000"/>
              </a:lnSpc>
              <a:spcAft>
                <a:spcPts val="300"/>
              </a:spcAft>
              <a:buClr>
                <a:schemeClr val="accent1"/>
              </a:buClr>
              <a:buFont typeface="+mj-lt"/>
              <a:buAutoNum type="arabicParenR"/>
            </a:pPr>
            <a:r>
              <a:rPr lang="lv-LV" dirty="0" smtClean="0">
                <a:uFill>
                  <a:solidFill>
                    <a:schemeClr val="bg2"/>
                  </a:solidFill>
                </a:uFill>
                <a:ea typeface="Calibri" panose="020F0502020204030204" pitchFamily="34" charset="0"/>
                <a:cs typeface="Times New Roman" panose="02020603050405020304" pitchFamily="18" charset="0"/>
              </a:rPr>
              <a:t>Dalīt pārtikas preču klāstu daļās;</a:t>
            </a:r>
          </a:p>
          <a:p>
            <a:pPr marL="457200" lvl="0" indent="-457200" algn="just">
              <a:lnSpc>
                <a:spcPct val="115000"/>
              </a:lnSpc>
              <a:spcAft>
                <a:spcPts val="300"/>
              </a:spcAft>
              <a:buClr>
                <a:schemeClr val="accent1"/>
              </a:buClr>
              <a:buFont typeface="+mj-lt"/>
              <a:buAutoNum type="arabicParenR"/>
            </a:pPr>
            <a:r>
              <a:rPr lang="lv-LV" dirty="0" smtClean="0">
                <a:uFill>
                  <a:solidFill>
                    <a:schemeClr val="bg2"/>
                  </a:solidFill>
                </a:uFill>
                <a:ea typeface="Calibri" panose="020F0502020204030204" pitchFamily="34" charset="0"/>
                <a:cs typeface="Times New Roman" panose="02020603050405020304" pitchFamily="18" charset="0"/>
              </a:rPr>
              <a:t>Paredzēt piegāžu veikšanu videi draudzīgā veidā;</a:t>
            </a:r>
          </a:p>
          <a:p>
            <a:pPr marL="457200" lvl="0" indent="-457200" algn="just">
              <a:lnSpc>
                <a:spcPct val="115000"/>
              </a:lnSpc>
              <a:spcAft>
                <a:spcPts val="300"/>
              </a:spcAft>
              <a:buClr>
                <a:schemeClr val="accent1"/>
              </a:buClr>
              <a:buFont typeface="+mj-lt"/>
              <a:buAutoNum type="arabicParenR"/>
            </a:pPr>
            <a:r>
              <a:rPr lang="lv-LV" dirty="0" smtClean="0">
                <a:uFill>
                  <a:solidFill>
                    <a:schemeClr val="bg2"/>
                  </a:solidFill>
                </a:uFill>
                <a:ea typeface="Calibri" panose="020F0502020204030204" pitchFamily="34" charset="0"/>
                <a:cs typeface="Times New Roman" panose="02020603050405020304" pitchFamily="18" charset="0"/>
              </a:rPr>
              <a:t>Ievērot sezonalitāti saskaņā ar vietējo svaigo sezonālo augļu un dārzeņu pieejamības kalendāriem;</a:t>
            </a:r>
          </a:p>
          <a:p>
            <a:pPr marL="457200" lvl="0" indent="-457200" algn="just">
              <a:lnSpc>
                <a:spcPct val="115000"/>
              </a:lnSpc>
              <a:spcAft>
                <a:spcPts val="300"/>
              </a:spcAft>
              <a:buClr>
                <a:schemeClr val="accent1"/>
              </a:buClr>
              <a:buFont typeface="+mj-lt"/>
              <a:buAutoNum type="arabicParenR"/>
            </a:pPr>
            <a:r>
              <a:rPr lang="lv-LV" dirty="0" smtClean="0">
                <a:uFill>
                  <a:solidFill>
                    <a:schemeClr val="bg2"/>
                  </a:solidFill>
                </a:uFill>
                <a:ea typeface="Calibri" panose="020F0502020204030204" pitchFamily="34" charset="0"/>
                <a:cs typeface="Times New Roman" panose="02020603050405020304" pitchFamily="18" charset="0"/>
              </a:rPr>
              <a:t>Izvirzīt kvalitātes prasības pārtikas produktiem u.c.</a:t>
            </a:r>
            <a:endParaRPr lang="lv-L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b="1" dirty="0" smtClean="0"/>
              <a:t>Maijs</a:t>
            </a: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b="1" dirty="0" smtClean="0">
                <a:solidFill>
                  <a:schemeClr val="accent5">
                    <a:lumMod val="50000"/>
                  </a:schemeClr>
                </a:solidFill>
              </a:rPr>
              <a:t>«</a:t>
            </a:r>
            <a:r>
              <a:rPr lang="lv-LV" b="1" dirty="0" smtClean="0">
                <a:solidFill>
                  <a:schemeClr val="accent5">
                    <a:lumMod val="50000"/>
                  </a:schemeClr>
                </a:solidFill>
              </a:rPr>
              <a:t>Zaļo» publisko iepirkumu sistēmas pilnveide pārtikas piegādes un ēdināšanas pakalpojumu iepirkumos (1)</a:t>
            </a:r>
            <a:br>
              <a:rPr lang="lv-LV" b="1" dirty="0" smtClean="0">
                <a:solidFill>
                  <a:schemeClr val="accent5">
                    <a:lumMod val="50000"/>
                  </a:schemeClr>
                </a:solidFill>
              </a:rPr>
            </a:br>
            <a:r>
              <a:rPr lang="lv-LV" b="1" dirty="0" smtClean="0">
                <a:solidFill>
                  <a:schemeClr val="accent4">
                    <a:lumMod val="50000"/>
                  </a:schemeClr>
                </a:solidFill>
                <a:latin typeface="Calibri" pitchFamily="34" charset="0"/>
                <a:cs typeface="Calibri" pitchFamily="34" charset="0"/>
              </a:rPr>
              <a:t/>
            </a:r>
            <a:br>
              <a:rPr lang="lv-LV" b="1" dirty="0" smtClean="0">
                <a:solidFill>
                  <a:schemeClr val="accent4">
                    <a:lumMod val="50000"/>
                  </a:schemeClr>
                </a:solidFill>
                <a:latin typeface="Calibri" pitchFamily="34" charset="0"/>
                <a:cs typeface="Calibri" pitchFamily="34" charset="0"/>
              </a:rPr>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b="1" dirty="0" smtClean="0"/>
              <a:t>LV saražotie dārzeņi pieejami no noliktavām (pagrabiem)</a:t>
            </a:r>
            <a:r>
              <a:rPr lang="lv-LV" dirty="0" smtClean="0"/>
              <a:t/>
            </a:r>
            <a:br>
              <a:rPr lang="lv-LV" dirty="0" smtClean="0"/>
            </a:br>
            <a:r>
              <a:rPr lang="lv-LV" b="1" dirty="0" smtClean="0"/>
              <a:t>Optimālais iegādes laiks - zems cenu līmenis</a:t>
            </a:r>
            <a:r>
              <a:rPr lang="lv-LV" dirty="0" smtClean="0"/>
              <a:t/>
            </a:r>
            <a:br>
              <a:rPr lang="lv-LV" dirty="0" smtClean="0"/>
            </a:br>
            <a:r>
              <a:rPr lang="lv-LV" b="1" dirty="0" smtClean="0"/>
              <a:t>LV saražotie dārzeņi pieejami, BET ar augstākām ražošanas izmaksām, tādēļ augstākas cenas</a:t>
            </a:r>
            <a:r>
              <a:rPr lang="lv-LV" dirty="0" smtClean="0"/>
              <a:t/>
            </a:r>
            <a:br>
              <a:rPr lang="lv-LV" dirty="0" smtClean="0"/>
            </a:br>
            <a:endParaRPr lang="lv-LV" dirty="0"/>
          </a:p>
        </p:txBody>
      </p:sp>
      <p:sp>
        <p:nvSpPr>
          <p:cNvPr id="3" name="Content Placeholder 2"/>
          <p:cNvSpPr>
            <a:spLocks noGrp="1"/>
          </p:cNvSpPr>
          <p:nvPr>
            <p:ph idx="1"/>
          </p:nvPr>
        </p:nvSpPr>
        <p:spPr/>
        <p:txBody>
          <a:bodyPr>
            <a:normAutofit fontScale="70000" lnSpcReduction="20000"/>
          </a:bodyPr>
          <a:lstStyle/>
          <a:p>
            <a:endParaRPr lang="lv-LV" dirty="0" smtClean="0">
              <a:latin typeface="Calibri" pitchFamily="34" charset="0"/>
            </a:endParaRPr>
          </a:p>
          <a:p>
            <a:pPr marL="457200" indent="-457200" algn="just">
              <a:spcAft>
                <a:spcPts val="600"/>
              </a:spcAft>
              <a:buFont typeface="+mj-lt"/>
              <a:buAutoNum type="arabicPeriod"/>
            </a:pPr>
            <a:endParaRPr lang="lv-LV" b="1" u="sng" dirty="0" smtClean="0">
              <a:solidFill>
                <a:schemeClr val="accent1">
                  <a:lumMod val="75000"/>
                </a:schemeClr>
              </a:solidFill>
            </a:endParaRPr>
          </a:p>
          <a:p>
            <a:pPr marL="457200" indent="-457200" algn="just">
              <a:spcAft>
                <a:spcPts val="600"/>
              </a:spcAft>
              <a:buFont typeface="+mj-lt"/>
              <a:buAutoNum type="arabicPeriod"/>
            </a:pPr>
            <a:endParaRPr lang="lv-LV" b="1" u="sng" dirty="0" smtClean="0">
              <a:solidFill>
                <a:schemeClr val="accent1">
                  <a:lumMod val="75000"/>
                </a:schemeClr>
              </a:solidFill>
            </a:endParaRPr>
          </a:p>
          <a:p>
            <a:pPr marL="457200" indent="-457200" algn="just">
              <a:spcAft>
                <a:spcPts val="600"/>
              </a:spcAft>
              <a:buFont typeface="+mj-lt"/>
              <a:buAutoNum type="arabicPeriod"/>
            </a:pPr>
            <a:r>
              <a:rPr lang="lv-LV" b="1" u="sng" dirty="0" smtClean="0">
                <a:solidFill>
                  <a:schemeClr val="accent1">
                    <a:lumMod val="75000"/>
                  </a:schemeClr>
                </a:solidFill>
              </a:rPr>
              <a:t>Ieviest </a:t>
            </a:r>
            <a:r>
              <a:rPr lang="lv-LV" b="1" u="sng" dirty="0" smtClean="0">
                <a:solidFill>
                  <a:schemeClr val="accent1">
                    <a:lumMod val="75000"/>
                  </a:schemeClr>
                </a:solidFill>
              </a:rPr>
              <a:t>kontroles mehānismu, lai varētu uzraudzīt iepirkuma līgumā noteikto ZPI prasību izpildi, </a:t>
            </a:r>
            <a:r>
              <a:rPr lang="lv-LV" dirty="0" smtClean="0"/>
              <a:t>tostarp attiecībā uz līguma prasībām atbilstošu produktu un pakalpojumu piegādi.</a:t>
            </a:r>
          </a:p>
          <a:p>
            <a:pPr marL="0" indent="0" algn="just">
              <a:buNone/>
            </a:pPr>
            <a:r>
              <a:rPr lang="lv-LV" b="1" u="sng" dirty="0" smtClean="0"/>
              <a:t>Mērķis</a:t>
            </a:r>
            <a:r>
              <a:rPr lang="lv-LV" dirty="0" smtClean="0"/>
              <a:t> – nodrošināt efektīvu un sekmīgu ZPI līgumu izpildi, deleģējot Pārtikas un veterināram dienestam pienākumu veikt iepirkumu līgumu kontroles pārtikas un ēdināšanas jomas uzņēmumos, samazinot risku, ka paaugstinātas kvalitātes produktu vietā (bioloģiskie, «karotīšu») tiek piegādāti lētāki importa produkti</a:t>
            </a:r>
          </a:p>
          <a:p>
            <a:pPr marL="0" indent="0" algn="just">
              <a:buNone/>
            </a:pPr>
            <a:r>
              <a:rPr lang="lv-LV" i="1" dirty="0" smtClean="0"/>
              <a:t>(Likumprojekts «Publisko iepirkumu likums», Pārtikas aprites un uzraudzības likums)</a:t>
            </a:r>
          </a:p>
          <a:p>
            <a:endParaRPr lang="lv-LV" dirty="0" smtClean="0">
              <a:latin typeface="Calibri" pitchFamily="34" charset="0"/>
            </a:endParaRPr>
          </a:p>
          <a:p>
            <a:endParaRPr lang="lv-LV" dirty="0" smtClean="0"/>
          </a:p>
          <a:p>
            <a:pPr fontAlgn="ctr"/>
            <a:endParaRPr lang="lv-LV" dirty="0" smtClean="0"/>
          </a:p>
          <a:p>
            <a:pPr fontAlgn="b"/>
            <a:endParaRPr lang="lv-LV" dirty="0" smtClean="0"/>
          </a:p>
          <a:p>
            <a:pPr fontAlgn="b"/>
            <a:endParaRPr lang="lv-LV" dirty="0" smtClean="0"/>
          </a:p>
          <a:p>
            <a:pPr fontAlgn="b"/>
            <a:endParaRPr lang="lv-LV" dirty="0" smtClean="0"/>
          </a:p>
          <a:p>
            <a:pPr fontAlgn="b"/>
            <a:endParaRPr lang="lv-LV" dirty="0" smtClean="0"/>
          </a:p>
          <a:p>
            <a:pPr fontAlgn="b"/>
            <a:endParaRPr lang="lv-LV" dirty="0" smtClean="0"/>
          </a:p>
          <a:p>
            <a:pPr fontAlgn="b"/>
            <a:endParaRPr lang="lv-LV" dirty="0" smtClean="0"/>
          </a:p>
          <a:p>
            <a:pPr fontAlgn="b"/>
            <a:endParaRPr lang="lv-LV"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solidFill>
                  <a:schemeClr val="accent5">
                    <a:lumMod val="50000"/>
                  </a:schemeClr>
                </a:solidFill>
              </a:rPr>
              <a:t/>
            </a:r>
            <a:br>
              <a:rPr lang="lv-LV" b="1" dirty="0" smtClean="0">
                <a:solidFill>
                  <a:schemeClr val="accent5">
                    <a:lumMod val="50000"/>
                  </a:schemeClr>
                </a:solidFill>
              </a:rPr>
            </a:br>
            <a:r>
              <a:rPr lang="lv-LV" b="1" dirty="0" smtClean="0">
                <a:solidFill>
                  <a:schemeClr val="accent5">
                    <a:lumMod val="50000"/>
                  </a:schemeClr>
                </a:solidFill>
              </a:rPr>
              <a:t/>
            </a:r>
            <a:br>
              <a:rPr lang="lv-LV" b="1" dirty="0" smtClean="0">
                <a:solidFill>
                  <a:schemeClr val="accent5">
                    <a:lumMod val="50000"/>
                  </a:schemeClr>
                </a:solidFill>
              </a:rPr>
            </a:br>
            <a:r>
              <a:rPr lang="lv-LV" b="1" dirty="0" smtClean="0">
                <a:solidFill>
                  <a:schemeClr val="accent5">
                    <a:lumMod val="50000"/>
                  </a:schemeClr>
                </a:solidFill>
              </a:rPr>
              <a:t>«</a:t>
            </a:r>
            <a:r>
              <a:rPr lang="lv-LV" b="1" dirty="0" smtClean="0">
                <a:solidFill>
                  <a:schemeClr val="accent5">
                    <a:lumMod val="50000"/>
                  </a:schemeClr>
                </a:solidFill>
              </a:rPr>
              <a:t>Zaļo» publisko iepirkumu sistēmas pilnveide pārtikas piegādes un </a:t>
            </a:r>
            <a:r>
              <a:rPr lang="lv-LV" sz="2700" b="1" dirty="0" smtClean="0">
                <a:solidFill>
                  <a:schemeClr val="accent5">
                    <a:lumMod val="50000"/>
                  </a:schemeClr>
                </a:solidFill>
              </a:rPr>
              <a:t>ēdināšanas</a:t>
            </a:r>
            <a:r>
              <a:rPr lang="lv-LV" b="1" dirty="0" smtClean="0">
                <a:solidFill>
                  <a:schemeClr val="accent5">
                    <a:lumMod val="50000"/>
                  </a:schemeClr>
                </a:solidFill>
              </a:rPr>
              <a:t> pakalpojumu iepirkumos (2)</a:t>
            </a:r>
            <a:br>
              <a:rPr lang="lv-LV" b="1" dirty="0" smtClean="0">
                <a:solidFill>
                  <a:schemeClr val="accent5">
                    <a:lumMod val="50000"/>
                  </a:schemeClr>
                </a:solidFill>
              </a:rPr>
            </a:br>
            <a:endParaRPr lang="lv-LV" dirty="0"/>
          </a:p>
        </p:txBody>
      </p:sp>
      <p:sp>
        <p:nvSpPr>
          <p:cNvPr id="3" name="Content Placeholder 2"/>
          <p:cNvSpPr>
            <a:spLocks noGrp="1"/>
          </p:cNvSpPr>
          <p:nvPr>
            <p:ph idx="1"/>
          </p:nvPr>
        </p:nvSpPr>
        <p:spPr/>
        <p:txBody>
          <a:bodyPr>
            <a:normAutofit fontScale="92500" lnSpcReduction="20000"/>
          </a:bodyPr>
          <a:lstStyle/>
          <a:p>
            <a:endParaRPr lang="lv-LV" dirty="0" smtClean="0"/>
          </a:p>
          <a:p>
            <a:pPr marL="457200" indent="-457200" algn="just">
              <a:spcAft>
                <a:spcPts val="600"/>
              </a:spcAft>
              <a:buFont typeface="+mj-lt"/>
              <a:buAutoNum type="arabicPeriod" startAt="2"/>
            </a:pPr>
            <a:r>
              <a:rPr lang="lv-LV" b="1" u="sng" dirty="0" smtClean="0">
                <a:solidFill>
                  <a:schemeClr val="accent1">
                    <a:lumMod val="75000"/>
                  </a:schemeClr>
                </a:solidFill>
              </a:rPr>
              <a:t>Izstrādāt tādus ZPI kritērijus un prasības pārtikas produktu piegādēm un ēdināšanas pakalpojumiem, kas sniegtu priekšrocības vietējiem ražotājiem</a:t>
            </a:r>
          </a:p>
          <a:p>
            <a:pPr marL="0" indent="0" algn="just">
              <a:buNone/>
            </a:pPr>
            <a:r>
              <a:rPr lang="lv-LV" b="1" u="sng" dirty="0" smtClean="0"/>
              <a:t>Mērķis</a:t>
            </a:r>
            <a:r>
              <a:rPr lang="lv-LV" dirty="0" smtClean="0"/>
              <a:t> - veicināt paaugstinātas kvalitātes vietējo pārtikas produktu (bioloģiskie, «karotīšu»),  lielāku pārstāvību pārtikas piegādes un ēdināšanas pakalpojumu iepirkumos</a:t>
            </a:r>
          </a:p>
          <a:p>
            <a:pPr marL="0" indent="0" algn="just">
              <a:buNone/>
            </a:pPr>
            <a:r>
              <a:rPr lang="lv-LV" i="1" dirty="0" smtClean="0"/>
              <a:t>(MKN projekts «Prasības zaļajam publiskajam iepirkumam un tā piemērošanas kārtība»)</a:t>
            </a:r>
          </a:p>
          <a:p>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Paldies par uzmanību !</a:t>
            </a:r>
            <a:endParaRPr lang="lv-LV" dirty="0"/>
          </a:p>
        </p:txBody>
      </p:sp>
      <p:sp>
        <p:nvSpPr>
          <p:cNvPr id="3" name="Content Placeholder 2"/>
          <p:cNvSpPr>
            <a:spLocks noGrp="1"/>
          </p:cNvSpPr>
          <p:nvPr>
            <p:ph idx="1"/>
          </p:nvPr>
        </p:nvSpPr>
        <p:spPr/>
        <p:txBody>
          <a:bodyPr/>
          <a:lstStyle/>
          <a:p>
            <a:pPr algn="ctr">
              <a:buNone/>
            </a:pPr>
            <a:r>
              <a:rPr lang="lv-LV" dirty="0" smtClean="0"/>
              <a:t>LOSP valdes loceklis, izpilddirektors</a:t>
            </a:r>
          </a:p>
          <a:p>
            <a:pPr algn="ctr">
              <a:buNone/>
            </a:pPr>
            <a:r>
              <a:rPr lang="lv-LV" dirty="0" smtClean="0"/>
              <a:t> Guntis Vilnītis</a:t>
            </a:r>
          </a:p>
          <a:p>
            <a:pPr algn="ctr">
              <a:buNone/>
            </a:pPr>
            <a:r>
              <a:rPr lang="lv-LV" dirty="0" err="1" smtClean="0">
                <a:hlinkClick r:id="rId2"/>
              </a:rPr>
              <a:t>Guntis.vilnitis@losp.lv</a:t>
            </a:r>
            <a:endParaRPr lang="lv-LV" dirty="0" smtClean="0"/>
          </a:p>
          <a:p>
            <a:pPr algn="ctr">
              <a:buNone/>
            </a:pPr>
            <a:r>
              <a:rPr lang="lv-LV" dirty="0" err="1" smtClean="0">
                <a:hlinkClick r:id="rId3"/>
              </a:rPr>
              <a:t>losp@losp.lv</a:t>
            </a:r>
            <a:r>
              <a:rPr lang="lv-LV" dirty="0" smtClean="0"/>
              <a:t> </a:t>
            </a:r>
          </a:p>
          <a:p>
            <a:pPr algn="ctr">
              <a:buNone/>
            </a:pPr>
            <a:r>
              <a:rPr lang="lv-LV" dirty="0" smtClean="0"/>
              <a:t>29428995</a:t>
            </a:r>
          </a:p>
          <a:p>
            <a:pPr algn="ctr">
              <a:buNone/>
            </a:pPr>
            <a:r>
              <a:rPr lang="lv-LV" dirty="0" err="1" smtClean="0"/>
              <a:t>www.losp.lv</a:t>
            </a:r>
            <a:endParaRPr lang="lv-LV"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324</Words>
  <Application>Microsoft Office PowerPoint</Application>
  <PresentationFormat>On-screen Show (4:3)</PresentationFormat>
  <Paragraphs>48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Lauksaimnieku organizāciju sadarbības padome (LOSP)</vt:lpstr>
      <vt:lpstr>«Zaļie» publiskie iepirkumi pārtikas un ēdināšanas pakalpojumu jomā</vt:lpstr>
      <vt:lpstr>Biežākās kļūdas iepirkumos </vt:lpstr>
      <vt:lpstr>Ieteikumi iepirkumu veicējiem </vt:lpstr>
      <vt:lpstr>       Maijs                                                                                                                                               «Zaļo» publisko iepirkumu sistēmas pilnveide pārtikas piegādes un ēdināšanas pakalpojumu iepirkumos (1)                                                                                                                                             LV saražotie dārzeņi pieejami no noliktavām (pagrabiem) Optimālais iegādes laiks - zems cenu līmenis LV saražotie dārzeņi pieejami, BET ar augstākām ražošanas izmaksām, tādēļ augstākas cenas </vt:lpstr>
      <vt:lpstr>  «Zaļo» publisko iepirkumu sistēmas pilnveide pārtikas piegādes un ēdināšanas pakalpojumu iepirkumos (2) </vt:lpstr>
      <vt:lpstr>Paldies par uzmanību !</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Lauksaimnieku organizāciju sadarbības padome (LOSP)</dc:title>
  <dc:creator>Corporate Edition</dc:creator>
  <cp:lastModifiedBy>Corporate Edition</cp:lastModifiedBy>
  <cp:revision>10</cp:revision>
  <dcterms:created xsi:type="dcterms:W3CDTF">2016-06-09T20:33:26Z</dcterms:created>
  <dcterms:modified xsi:type="dcterms:W3CDTF">2016-06-09T22:07:52Z</dcterms:modified>
</cp:coreProperties>
</file>