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723" r:id="rId2"/>
    <p:sldId id="742" r:id="rId3"/>
    <p:sldId id="736" r:id="rId4"/>
    <p:sldId id="744" r:id="rId5"/>
    <p:sldId id="749" r:id="rId6"/>
    <p:sldId id="743" r:id="rId7"/>
    <p:sldId id="745" r:id="rId8"/>
    <p:sldId id="747" r:id="rId9"/>
    <p:sldId id="748" r:id="rId10"/>
  </p:sldIdLst>
  <p:sldSz cx="9144000" cy="6858000" type="screen4x3"/>
  <p:notesSz cx="9928225" cy="6797675"/>
  <p:defaultTextStyle>
    <a:defPPr>
      <a:defRPr lang="en-US"/>
    </a:defPPr>
    <a:lvl1pPr algn="l" defTabSz="938213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68313" indent="-11113" algn="l" defTabSz="938213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38213" indent="-23813" algn="l" defTabSz="938213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408113" indent="-36513" algn="l" defTabSz="938213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78013" indent="-49213" algn="l" defTabSz="938213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7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17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17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17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125836A7-EF93-4462-9E3E-D3452BCB55D2}">
          <p14:sldIdLst>
            <p14:sldId id="723"/>
            <p14:sldId id="742"/>
            <p14:sldId id="736"/>
            <p14:sldId id="744"/>
            <p14:sldId id="749"/>
            <p14:sldId id="743"/>
            <p14:sldId id="745"/>
            <p14:sldId id="747"/>
            <p14:sldId id="748"/>
          </p14:sldIdLst>
        </p14:section>
        <p14:section name="Untitled Section" id="{DAD41276-8401-4D00-BB65-699C2AA9B25F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3300"/>
    <a:srgbClr val="006600"/>
    <a:srgbClr val="33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89" autoAdjust="0"/>
    <p:restoredTop sz="87163" autoAdjust="0"/>
  </p:normalViewPr>
  <p:slideViewPr>
    <p:cSldViewPr snapToGrid="0" snapToObjects="1">
      <p:cViewPr varScale="1">
        <p:scale>
          <a:sx n="98" d="100"/>
          <a:sy n="98" d="100"/>
        </p:scale>
        <p:origin x="1464" y="78"/>
      </p:cViewPr>
      <p:guideLst>
        <p:guide orient="horz" pos="2205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2018</c:v>
                </c:pt>
              </c:strCache>
            </c:strRef>
          </c:tx>
          <c:spPr>
            <a:pattFill prst="pct75">
              <a:fgClr>
                <a:schemeClr val="accent3">
                  <a:lumMod val="50000"/>
                </a:schemeClr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pattFill prst="pct75">
                <a:fgClr>
                  <a:srgbClr val="02400C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314-49D0-91E8-10311428AB72}"/>
              </c:ext>
            </c:extLst>
          </c:dPt>
          <c:dPt>
            <c:idx val="4"/>
            <c:invertIfNegative val="0"/>
            <c:bubble3D val="0"/>
            <c:spPr>
              <a:pattFill prst="pct75">
                <a:fgClr>
                  <a:schemeClr val="accent3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314-49D0-91E8-10311428AB7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3">
                        <a:lumMod val="50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mazāk nekā 4000</c:v>
                </c:pt>
                <c:pt idx="1">
                  <c:v>no 4000 līdz 6000</c:v>
                </c:pt>
                <c:pt idx="2">
                  <c:v>no 6000 līdz 8000</c:v>
                </c:pt>
                <c:pt idx="3">
                  <c:v>no 8000 līdz 10 000</c:v>
                </c:pt>
                <c:pt idx="4">
                  <c:v>10 000 un vairāk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39</c:v>
                </c:pt>
                <c:pt idx="1">
                  <c:v>20</c:v>
                </c:pt>
                <c:pt idx="2">
                  <c:v>12</c:v>
                </c:pt>
                <c:pt idx="3">
                  <c:v>10</c:v>
                </c:pt>
                <c:pt idx="4">
                  <c:v>38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314-49D0-91E8-10311428AB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2"/>
        <c:overlap val="-27"/>
        <c:axId val="348524096"/>
        <c:axId val="348524488"/>
      </c:barChart>
      <c:catAx>
        <c:axId val="348524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endParaRPr lang="lv-LV"/>
          </a:p>
        </c:txPr>
        <c:crossAx val="348524488"/>
        <c:crosses val="autoZero"/>
        <c:auto val="1"/>
        <c:lblAlgn val="ctr"/>
        <c:lblOffset val="100"/>
        <c:noMultiLvlLbl val="0"/>
      </c:catAx>
      <c:valAx>
        <c:axId val="348524488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endParaRPr lang="lv-LV"/>
          </a:p>
        </c:txPr>
        <c:crossAx val="3485240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lv-LV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4302231" cy="339883"/>
          </a:xfrm>
          <a:prstGeom prst="rect">
            <a:avLst/>
          </a:prstGeom>
        </p:spPr>
        <p:txBody>
          <a:bodyPr vert="horz" lIns="92117" tIns="46058" rIns="92117" bIns="4605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3697" y="2"/>
            <a:ext cx="4302231" cy="339883"/>
          </a:xfrm>
          <a:prstGeom prst="rect">
            <a:avLst/>
          </a:prstGeom>
        </p:spPr>
        <p:txBody>
          <a:bodyPr vert="horz" lIns="92117" tIns="46058" rIns="92117" bIns="46058" rtlCol="0"/>
          <a:lstStyle>
            <a:lvl1pPr algn="r">
              <a:defRPr sz="1200"/>
            </a:lvl1pPr>
          </a:lstStyle>
          <a:p>
            <a:fld id="{55F73659-621C-4C6B-A01B-B3C6177FB8EF}" type="datetimeFigureOut">
              <a:rPr lang="en-US" smtClean="0"/>
              <a:pPr/>
              <a:t>6/17/2019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6613"/>
            <a:ext cx="4302231" cy="339883"/>
          </a:xfrm>
          <a:prstGeom prst="rect">
            <a:avLst/>
          </a:prstGeom>
        </p:spPr>
        <p:txBody>
          <a:bodyPr vert="horz" lIns="92117" tIns="46058" rIns="92117" bIns="4605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3697" y="6456613"/>
            <a:ext cx="4302231" cy="339883"/>
          </a:xfrm>
          <a:prstGeom prst="rect">
            <a:avLst/>
          </a:prstGeom>
        </p:spPr>
        <p:txBody>
          <a:bodyPr vert="horz" lIns="92117" tIns="46058" rIns="92117" bIns="46058" rtlCol="0" anchor="b"/>
          <a:lstStyle>
            <a:lvl1pPr algn="r">
              <a:defRPr sz="1200"/>
            </a:lvl1pPr>
          </a:lstStyle>
          <a:p>
            <a:fld id="{ACBE59FB-E231-47FC-BFA6-B05ACDCCBD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7084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4302231" cy="339883"/>
          </a:xfrm>
          <a:prstGeom prst="rect">
            <a:avLst/>
          </a:prstGeom>
        </p:spPr>
        <p:txBody>
          <a:bodyPr vert="horz" lIns="92117" tIns="46058" rIns="92117" bIns="46058" rtlCol="0"/>
          <a:lstStyle>
            <a:lvl1pPr algn="l" defTabSz="946528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3697" y="2"/>
            <a:ext cx="4302231" cy="339883"/>
          </a:xfrm>
          <a:prstGeom prst="rect">
            <a:avLst/>
          </a:prstGeom>
        </p:spPr>
        <p:txBody>
          <a:bodyPr vert="horz" lIns="92117" tIns="46058" rIns="92117" bIns="46058" rtlCol="0"/>
          <a:lstStyle>
            <a:lvl1pPr algn="r" defTabSz="946528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5162DFB-2DF2-49DF-AB30-1B82DA14A74A}" type="datetimeFigureOut">
              <a:rPr lang="lv-LV"/>
              <a:pPr>
                <a:defRPr/>
              </a:pPr>
              <a:t>17.06.2019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65488" y="509588"/>
            <a:ext cx="3397250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17" tIns="46058" rIns="92117" bIns="46058" rtlCol="0" anchor="ctr"/>
          <a:lstStyle/>
          <a:p>
            <a:pPr lvl="0"/>
            <a:endParaRPr lang="lv-LV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823" y="3228898"/>
            <a:ext cx="7942580" cy="3058952"/>
          </a:xfrm>
          <a:prstGeom prst="rect">
            <a:avLst/>
          </a:prstGeom>
        </p:spPr>
        <p:txBody>
          <a:bodyPr vert="horz" lIns="92117" tIns="46058" rIns="92117" bIns="46058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lv-LV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613"/>
            <a:ext cx="4302231" cy="339883"/>
          </a:xfrm>
          <a:prstGeom prst="rect">
            <a:avLst/>
          </a:prstGeom>
        </p:spPr>
        <p:txBody>
          <a:bodyPr vert="horz" lIns="92117" tIns="46058" rIns="92117" bIns="46058" rtlCol="0" anchor="b"/>
          <a:lstStyle>
            <a:lvl1pPr algn="l" defTabSz="946528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3697" y="6456613"/>
            <a:ext cx="4302231" cy="339883"/>
          </a:xfrm>
          <a:prstGeom prst="rect">
            <a:avLst/>
          </a:prstGeom>
        </p:spPr>
        <p:txBody>
          <a:bodyPr vert="horz" wrap="square" lIns="92117" tIns="46058" rIns="92117" bIns="4605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041611AF-D64A-4226-A96F-FB0A1712ABB7}" type="slidenum">
              <a:rPr lang="lv-LV" altLang="en-US"/>
              <a:pPr>
                <a:defRPr/>
              </a:pPr>
              <a:t>‹#›</a:t>
            </a:fld>
            <a:endParaRPr lang="lv-LV" altLang="en-US"/>
          </a:p>
        </p:txBody>
      </p:sp>
    </p:spTree>
    <p:extLst>
      <p:ext uri="{BB962C8B-B14F-4D97-AF65-F5344CB8AC3E}">
        <p14:creationId xmlns:p14="http://schemas.microsoft.com/office/powerpoint/2010/main" val="18478460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68313"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38213"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408113"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78013"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348940" algn="l" defTabSz="939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818729" algn="l" defTabSz="939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88515" algn="l" defTabSz="939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758305" algn="l" defTabSz="939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="" xmlns:a16="http://schemas.microsoft.com/office/drawing/2014/main" id="{77C40370-3122-40FF-87A7-C75B27A697F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>
            <a:extLst>
              <a:ext uri="{FF2B5EF4-FFF2-40B4-BE49-F238E27FC236}">
                <a16:creationId xmlns="" xmlns:a16="http://schemas.microsoft.com/office/drawing/2014/main" id="{68A01FA1-15B0-4837-96E9-5DF7CA34EE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lv-LV" altLang="lv-LV" dirty="0"/>
          </a:p>
        </p:txBody>
      </p:sp>
      <p:sp>
        <p:nvSpPr>
          <p:cNvPr id="16388" name="Slide Number Placeholder 3">
            <a:extLst>
              <a:ext uri="{FF2B5EF4-FFF2-40B4-BE49-F238E27FC236}">
                <a16:creationId xmlns="" xmlns:a16="http://schemas.microsoft.com/office/drawing/2014/main" id="{5C962113-DC38-4777-AA8F-B2909426E2C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E2BD1870-8599-43D4-9D16-E294903D44DB}" type="slidenum">
              <a:rPr lang="lv-LV" altLang="en-US" smtClean="0"/>
              <a:pPr/>
              <a:t>2</a:t>
            </a:fld>
            <a:endParaRPr lang="lv-LV" altLang="en-US"/>
          </a:p>
        </p:txBody>
      </p:sp>
    </p:spTree>
    <p:extLst>
      <p:ext uri="{BB962C8B-B14F-4D97-AF65-F5344CB8AC3E}">
        <p14:creationId xmlns:p14="http://schemas.microsoft.com/office/powerpoint/2010/main" val="8607556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1611AF-D64A-4226-A96F-FB0A1712ABB7}" type="slidenum">
              <a:rPr lang="lv-LV" altLang="en-US" smtClean="0"/>
              <a:pPr>
                <a:defRPr/>
              </a:pPr>
              <a:t>3</a:t>
            </a:fld>
            <a:endParaRPr lang="lv-LV" altLang="en-US"/>
          </a:p>
        </p:txBody>
      </p:sp>
    </p:spTree>
    <p:extLst>
      <p:ext uri="{BB962C8B-B14F-4D97-AF65-F5344CB8AC3E}">
        <p14:creationId xmlns:p14="http://schemas.microsoft.com/office/powerpoint/2010/main" val="21803050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1611AF-D64A-4226-A96F-FB0A1712ABB7}" type="slidenum">
              <a:rPr lang="lv-LV" altLang="en-US" smtClean="0"/>
              <a:pPr>
                <a:defRPr/>
              </a:pPr>
              <a:t>4</a:t>
            </a:fld>
            <a:endParaRPr lang="lv-LV" altLang="en-US"/>
          </a:p>
        </p:txBody>
      </p:sp>
    </p:spTree>
    <p:extLst>
      <p:ext uri="{BB962C8B-B14F-4D97-AF65-F5344CB8AC3E}">
        <p14:creationId xmlns:p14="http://schemas.microsoft.com/office/powerpoint/2010/main" val="16795525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1611AF-D64A-4226-A96F-FB0A1712ABB7}" type="slidenum">
              <a:rPr lang="lv-LV" altLang="en-US" smtClean="0"/>
              <a:pPr>
                <a:defRPr/>
              </a:pPr>
              <a:t>5</a:t>
            </a:fld>
            <a:endParaRPr lang="lv-LV" altLang="en-US"/>
          </a:p>
        </p:txBody>
      </p:sp>
    </p:spTree>
    <p:extLst>
      <p:ext uri="{BB962C8B-B14F-4D97-AF65-F5344CB8AC3E}">
        <p14:creationId xmlns:p14="http://schemas.microsoft.com/office/powerpoint/2010/main" val="37335681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1611AF-D64A-4226-A96F-FB0A1712ABB7}" type="slidenum">
              <a:rPr lang="lv-LV" altLang="en-US" smtClean="0"/>
              <a:pPr>
                <a:defRPr/>
              </a:pPr>
              <a:t>6</a:t>
            </a:fld>
            <a:endParaRPr lang="lv-LV" altLang="en-US"/>
          </a:p>
        </p:txBody>
      </p:sp>
    </p:spTree>
    <p:extLst>
      <p:ext uri="{BB962C8B-B14F-4D97-AF65-F5344CB8AC3E}">
        <p14:creationId xmlns:p14="http://schemas.microsoft.com/office/powerpoint/2010/main" val="9808155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1611AF-D64A-4226-A96F-FB0A1712ABB7}" type="slidenum">
              <a:rPr lang="lv-LV" altLang="en-US" smtClean="0"/>
              <a:pPr>
                <a:defRPr/>
              </a:pPr>
              <a:t>8</a:t>
            </a:fld>
            <a:endParaRPr lang="lv-LV" altLang="en-US"/>
          </a:p>
        </p:txBody>
      </p:sp>
    </p:spTree>
    <p:extLst>
      <p:ext uri="{BB962C8B-B14F-4D97-AF65-F5344CB8AC3E}">
        <p14:creationId xmlns:p14="http://schemas.microsoft.com/office/powerpoint/2010/main" val="36770881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1611AF-D64A-4226-A96F-FB0A1712ABB7}" type="slidenum">
              <a:rPr lang="lv-LV" altLang="en-US" smtClean="0"/>
              <a:pPr>
                <a:defRPr/>
              </a:pPr>
              <a:t>9</a:t>
            </a:fld>
            <a:endParaRPr lang="lv-LV" altLang="en-US"/>
          </a:p>
        </p:txBody>
      </p:sp>
    </p:spTree>
    <p:extLst>
      <p:ext uri="{BB962C8B-B14F-4D97-AF65-F5344CB8AC3E}">
        <p14:creationId xmlns:p14="http://schemas.microsoft.com/office/powerpoint/2010/main" val="1291474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82875" y="0"/>
            <a:ext cx="3778250" cy="416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621463"/>
            <a:ext cx="91440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 txBox="1">
            <a:spLocks/>
          </p:cNvSpPr>
          <p:nvPr userDrawn="1"/>
        </p:nvSpPr>
        <p:spPr>
          <a:xfrm>
            <a:off x="685800" y="4724400"/>
            <a:ext cx="7772400" cy="1036638"/>
          </a:xfrm>
          <a:prstGeom prst="rect">
            <a:avLst/>
          </a:prstGeom>
        </p:spPr>
        <p:txBody>
          <a:bodyPr lIns="93957" tIns="46979" rIns="93957" bIns="46979">
            <a:normAutofit/>
          </a:bodyPr>
          <a:lstStyle>
            <a:lvl1pPr algn="l" defTabSz="939575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endParaRPr lang="lv-LV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772400" cy="960442"/>
          </a:xfrm>
        </p:spPr>
        <p:txBody>
          <a:bodyPr anchor="t">
            <a:normAutofit/>
          </a:bodyPr>
          <a:lstStyle>
            <a:lvl1pPr algn="ctr">
              <a:defRPr sz="3200" b="1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685800" y="4724400"/>
            <a:ext cx="7772400" cy="914400"/>
          </a:xfrm>
        </p:spPr>
        <p:txBody>
          <a:bodyPr>
            <a:normAutofit/>
          </a:bodyPr>
          <a:lstStyle>
            <a:lvl1pPr marL="0" indent="0" algn="ctr">
              <a:buNone/>
              <a:defRPr sz="14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1"/>
          </p:nvPr>
        </p:nvSpPr>
        <p:spPr>
          <a:xfrm>
            <a:off x="685800" y="5761038"/>
            <a:ext cx="7772400" cy="639762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="" xmlns:a16="http://schemas.microsoft.com/office/drawing/2014/main" id="{7E2BC010-99A0-4710-A889-49E1C8D61A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381000"/>
            <a:ext cx="6096000" cy="1036642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1752600"/>
            <a:ext cx="6096000" cy="437357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22">
            <a:extLst>
              <a:ext uri="{FF2B5EF4-FFF2-40B4-BE49-F238E27FC236}">
                <a16:creationId xmlns="" xmlns:a16="http://schemas.microsoft.com/office/drawing/2014/main" id="{34DACEA2-7AB5-49EE-A72F-8D7D74A6140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D69300D5-C79C-4EA8-B415-6C85E77DEA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251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="" xmlns:a16="http://schemas.microsoft.com/office/drawing/2014/main" id="{FAD7DD32-8102-47E9-92FE-187ECD7761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381000"/>
            <a:ext cx="6096000" cy="1036642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1752600"/>
            <a:ext cx="6096000" cy="437357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22">
            <a:extLst>
              <a:ext uri="{FF2B5EF4-FFF2-40B4-BE49-F238E27FC236}">
                <a16:creationId xmlns="" xmlns:a16="http://schemas.microsoft.com/office/drawing/2014/main" id="{461589DD-2ED1-40DD-9F32-FC953AF0B71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 smtClean="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75BA2E64-9341-497D-A27D-9C3FD05874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36679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590800" y="304801"/>
            <a:ext cx="6096000" cy="1066799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 smtClean="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B5FD726C-8885-4F7C-AE41-CB41432784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90209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381000"/>
            <a:ext cx="6096000" cy="1036642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1752600"/>
            <a:ext cx="6096000" cy="437357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>
                <a:latin typeface="Verdana" pitchFamily="34" charset="0"/>
              </a:defRPr>
            </a:lvl1pPr>
          </a:lstStyle>
          <a:p>
            <a:pPr>
              <a:defRPr/>
            </a:pPr>
            <a:fld id="{F229E9C5-8B39-4643-9AC7-3CB70B82D6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7828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xmlns="" id="{7E2BC010-99A0-4710-A889-49E1C8D61A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381000"/>
            <a:ext cx="6096000" cy="1036642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1752600"/>
            <a:ext cx="6096000" cy="437357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xmlns="" id="{34DACEA2-7AB5-49EE-A72F-8D7D74A6140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D69300D5-C79C-4EA8-B415-6C85E77DEA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36481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xmlns="" id="{FAD7DD32-8102-47E9-92FE-187ECD7761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381000"/>
            <a:ext cx="6096000" cy="1036642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1752600"/>
            <a:ext cx="6096000" cy="437357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xmlns="" id="{461589DD-2ED1-40DD-9F32-FC953AF0B71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 smtClean="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75BA2E64-9341-497D-A27D-9C3FD05874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4200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381000"/>
            <a:ext cx="6096000" cy="1036642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1752600"/>
            <a:ext cx="6096000" cy="437357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>
                <a:latin typeface="Verdana" pitchFamily="34" charset="0"/>
              </a:defRPr>
            </a:lvl1pPr>
          </a:lstStyle>
          <a:p>
            <a:pPr>
              <a:defRPr/>
            </a:pPr>
            <a:fld id="{F229E9C5-8B39-4643-9AC7-3CB70B82D6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3657600"/>
            <a:ext cx="6096000" cy="1384295"/>
          </a:xfrm>
        </p:spPr>
        <p:txBody>
          <a:bodyPr anchor="t">
            <a:normAutofit/>
          </a:bodyPr>
          <a:lstStyle>
            <a:lvl1pPr algn="l">
              <a:defRPr sz="2400" b="1" cap="none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90800" y="381000"/>
            <a:ext cx="6096000" cy="32766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6978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93957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4093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791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3489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8187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885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75830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>
                <a:latin typeface="Verdana" pitchFamily="34" charset="0"/>
              </a:defRPr>
            </a:lvl1pPr>
          </a:lstStyle>
          <a:p>
            <a:pPr>
              <a:defRPr/>
            </a:pPr>
            <a:fld id="{832BB7B4-0127-4F07-8920-17DA66B1A8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304801"/>
            <a:ext cx="6096000" cy="1066799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90800" y="1752600"/>
            <a:ext cx="2895600" cy="4373565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0" y="1752600"/>
            <a:ext cx="2971800" cy="4373573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>
                <a:latin typeface="Verdana" pitchFamily="34" charset="0"/>
              </a:defRPr>
            </a:lvl1pPr>
          </a:lstStyle>
          <a:p>
            <a:pPr>
              <a:defRPr/>
            </a:pPr>
            <a:fld id="{E39644DB-4AE3-4034-BE69-BA19EB7DC7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590800" y="304801"/>
            <a:ext cx="6096000" cy="1066799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2590800" y="2386940"/>
            <a:ext cx="2895600" cy="3739225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half" idx="2"/>
          </p:nvPr>
        </p:nvSpPr>
        <p:spPr>
          <a:xfrm>
            <a:off x="5715000" y="2386940"/>
            <a:ext cx="2971800" cy="3739233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6"/>
          </p:nvPr>
        </p:nvSpPr>
        <p:spPr>
          <a:xfrm>
            <a:off x="2590800" y="1852613"/>
            <a:ext cx="2895600" cy="534987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7"/>
          </p:nvPr>
        </p:nvSpPr>
        <p:spPr>
          <a:xfrm>
            <a:off x="5715000" y="1851953"/>
            <a:ext cx="2971800" cy="534987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22"/>
          <p:cNvSpPr>
            <a:spLocks noGrp="1"/>
          </p:cNvSpPr>
          <p:nvPr>
            <p:ph type="sldNum" sz="quarter" idx="18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>
                <a:latin typeface="Verdana" pitchFamily="34" charset="0"/>
              </a:defRPr>
            </a:lvl1pPr>
          </a:lstStyle>
          <a:p>
            <a:pPr>
              <a:defRPr/>
            </a:pPr>
            <a:fld id="{F24072BC-730E-45B0-B387-330E0239F60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590800" y="304801"/>
            <a:ext cx="6096000" cy="1066799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>
                <a:latin typeface="Verdana" pitchFamily="34" charset="0"/>
              </a:defRPr>
            </a:lvl1pPr>
          </a:lstStyle>
          <a:p>
            <a:pPr>
              <a:defRPr/>
            </a:pPr>
            <a:fld id="{C4B583E1-95CE-4FF7-8D07-865BB81BB4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>
                <a:latin typeface="Verdana" pitchFamily="34" charset="0"/>
              </a:defRPr>
            </a:lvl1pPr>
          </a:lstStyle>
          <a:p>
            <a:pPr>
              <a:defRPr/>
            </a:pPr>
            <a:fld id="{487DEC8F-7A0D-4E94-8E3F-1D8DA75BEC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272975"/>
            <a:ext cx="2751026" cy="1162051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69527" y="273054"/>
            <a:ext cx="3269672" cy="5853128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90800" y="1435119"/>
            <a:ext cx="2751026" cy="469106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69788" indent="0">
              <a:buNone/>
              <a:defRPr sz="1200"/>
            </a:lvl2pPr>
            <a:lvl3pPr marL="939575" indent="0">
              <a:buNone/>
              <a:defRPr sz="1000"/>
            </a:lvl3pPr>
            <a:lvl4pPr marL="1409365" indent="0">
              <a:buNone/>
              <a:defRPr sz="1000"/>
            </a:lvl4pPr>
            <a:lvl5pPr marL="1879152" indent="0">
              <a:buNone/>
              <a:defRPr sz="1000"/>
            </a:lvl5pPr>
            <a:lvl6pPr marL="2348940" indent="0">
              <a:buNone/>
              <a:defRPr sz="1000"/>
            </a:lvl6pPr>
            <a:lvl7pPr marL="2818729" indent="0">
              <a:buNone/>
              <a:defRPr sz="1000"/>
            </a:lvl7pPr>
            <a:lvl8pPr marL="3288515" indent="0">
              <a:buNone/>
              <a:defRPr sz="1000"/>
            </a:lvl8pPr>
            <a:lvl9pPr marL="3758305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>
                <a:latin typeface="Verdana" pitchFamily="34" charset="0"/>
              </a:defRPr>
            </a:lvl1pPr>
          </a:lstStyle>
          <a:p>
            <a:pPr>
              <a:defRPr/>
            </a:pPr>
            <a:fld id="{2773F73F-A0AB-4429-B726-ADE44EA0B9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621463"/>
            <a:ext cx="91440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82875" y="0"/>
            <a:ext cx="3778250" cy="416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685800" y="4724400"/>
            <a:ext cx="7772400" cy="914400"/>
          </a:xfrm>
        </p:spPr>
        <p:txBody>
          <a:bodyPr>
            <a:normAutofit/>
          </a:bodyPr>
          <a:lstStyle>
            <a:lvl1pPr marL="0" indent="0" algn="ctr">
              <a:buNone/>
              <a:defRPr sz="14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1"/>
          </p:nvPr>
        </p:nvSpPr>
        <p:spPr>
          <a:xfrm>
            <a:off x="685800" y="5761038"/>
            <a:ext cx="7772400" cy="639762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957" tIns="46979" rIns="93957" bIns="4697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lv-LV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957" tIns="46979" rIns="93957" bIns="469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lv-LV"/>
              <a:t>Click to edit Master text styles</a:t>
            </a:r>
          </a:p>
          <a:p>
            <a:pPr lvl="1"/>
            <a:r>
              <a:rPr lang="en-US" altLang="lv-LV"/>
              <a:t>Second level</a:t>
            </a:r>
          </a:p>
          <a:p>
            <a:pPr lvl="2"/>
            <a:r>
              <a:rPr lang="en-US" altLang="lv-LV"/>
              <a:t>Third level</a:t>
            </a:r>
          </a:p>
          <a:p>
            <a:pPr lvl="3"/>
            <a:r>
              <a:rPr lang="en-US" altLang="lv-LV"/>
              <a:t>Fourth level</a:t>
            </a:r>
          </a:p>
          <a:p>
            <a:pPr lvl="4"/>
            <a:r>
              <a:rPr lang="en-US" altLang="lv-LV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3957" tIns="46979" rIns="93957" bIns="46979" rtlCol="0" anchor="ctr"/>
          <a:lstStyle>
            <a:lvl1pPr algn="l" defTabSz="939575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3957" tIns="46979" rIns="93957" bIns="46979" rtlCol="0" anchor="ctr"/>
          <a:lstStyle>
            <a:lvl1pPr algn="ctr" defTabSz="939575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3957" tIns="46979" rIns="93957" bIns="46979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cs typeface="Arial" charset="0"/>
              </a:defRPr>
            </a:lvl1pPr>
          </a:lstStyle>
          <a:p>
            <a:pPr>
              <a:defRPr/>
            </a:pPr>
            <a:fld id="{F7477E8E-EDE6-4057-A4A8-E6024517260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7" r:id="rId1"/>
    <p:sldLayoutId id="2147484018" r:id="rId2"/>
    <p:sldLayoutId id="2147484019" r:id="rId3"/>
    <p:sldLayoutId id="2147484020" r:id="rId4"/>
    <p:sldLayoutId id="2147484021" r:id="rId5"/>
    <p:sldLayoutId id="2147484022" r:id="rId6"/>
    <p:sldLayoutId id="2147484023" r:id="rId7"/>
    <p:sldLayoutId id="2147484024" r:id="rId8"/>
    <p:sldLayoutId id="2147484025" r:id="rId9"/>
    <p:sldLayoutId id="2147484032" r:id="rId10"/>
    <p:sldLayoutId id="2147484033" r:id="rId11"/>
    <p:sldLayoutId id="2147484034" r:id="rId12"/>
    <p:sldLayoutId id="2147484035" r:id="rId13"/>
    <p:sldLayoutId id="2147484036" r:id="rId14"/>
    <p:sldLayoutId id="2147484037" r:id="rId15"/>
  </p:sldLayoutIdLst>
  <p:hf hdr="0" ftr="0" dt="0"/>
  <p:txStyles>
    <p:titleStyle>
      <a:lvl1pPr algn="ctr" defTabSz="938213" rtl="0" eaLnBrk="0" fontAlgn="base" hangingPunct="0">
        <a:spcBef>
          <a:spcPct val="0"/>
        </a:spcBef>
        <a:spcAft>
          <a:spcPct val="0"/>
        </a:spcAft>
        <a:defRPr sz="45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38213" rtl="0" eaLnBrk="0" fontAlgn="base" hangingPunct="0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2pPr>
      <a:lvl3pPr algn="ctr" defTabSz="938213" rtl="0" eaLnBrk="0" fontAlgn="base" hangingPunct="0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3pPr>
      <a:lvl4pPr algn="ctr" defTabSz="938213" rtl="0" eaLnBrk="0" fontAlgn="base" hangingPunct="0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4pPr>
      <a:lvl5pPr algn="ctr" defTabSz="938213" rtl="0" eaLnBrk="0" fontAlgn="base" hangingPunct="0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5pPr>
      <a:lvl6pPr marL="457200" algn="ctr" defTabSz="938213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6pPr>
      <a:lvl7pPr marL="914400" algn="ctr" defTabSz="938213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7pPr>
      <a:lvl8pPr marL="1371600" algn="ctr" defTabSz="938213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8pPr>
      <a:lvl9pPr marL="1828800" algn="ctr" defTabSz="938213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9pPr>
    </p:titleStyle>
    <p:bodyStyle>
      <a:lvl1pPr marL="350838" indent="-350838" algn="l" defTabSz="9382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762000" indent="-292100" algn="l" defTabSz="9382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73163" indent="-233363" algn="l" defTabSz="9382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43063" indent="-233363" algn="l" defTabSz="9382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112963" indent="-233363" algn="l" defTabSz="938213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83835" indent="-234893" algn="l" defTabSz="93957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053622" indent="-234893" algn="l" defTabSz="93957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523412" indent="-234893" algn="l" defTabSz="93957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93197" indent="-234893" algn="l" defTabSz="93957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69788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39575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409365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79152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48940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18729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88515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758305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arnis.sults@varam.gov.lv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hyperlink" Target="https://www.peoplematters.in/article/culture/delegation-is-ideal-tool-for-developing-people-to-deliver-results-14942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4" Type="http://schemas.openxmlformats.org/officeDocument/2006/relationships/hyperlink" Target="https://www.makroekonomika.lv/diskusiju-materiali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="" xmlns:a16="http://schemas.microsoft.com/office/drawing/2014/main" id="{2FB9597A-379B-4A9F-A041-C33D35D31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191608"/>
            <a:ext cx="7772400" cy="1274030"/>
          </a:xfrm>
        </p:spPr>
        <p:txBody>
          <a:bodyPr>
            <a:normAutofit fontScale="90000"/>
          </a:bodyPr>
          <a:lstStyle/>
          <a:p>
            <a:r>
              <a:rPr lang="lv-LV" altLang="lv-LV" sz="2600" dirty="0"/>
              <a:t/>
            </a:r>
            <a:br>
              <a:rPr lang="lv-LV" altLang="lv-LV" sz="2600" dirty="0"/>
            </a:br>
            <a:r>
              <a:rPr lang="lv-LV" dirty="0">
                <a:solidFill>
                  <a:srgbClr val="008000"/>
                </a:solidFill>
              </a:rPr>
              <a:t>Administratīvi teritoriālā reforma — izaicinājumi, kas rada iespējas</a:t>
            </a:r>
            <a:endParaRPr lang="lv-LV" altLang="en-US" sz="2600" dirty="0">
              <a:solidFill>
                <a:srgbClr val="008000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DE3E4D3-A8D7-46AB-89D5-12186D8D98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20000"/>
          </a:bodyPr>
          <a:lstStyle/>
          <a:p>
            <a:r>
              <a:rPr lang="lv-LV" sz="1900" dirty="0" smtClean="0"/>
              <a:t>Reformu nodaļas vadītājs</a:t>
            </a:r>
            <a:endParaRPr lang="lv-LV" sz="1900" dirty="0"/>
          </a:p>
          <a:p>
            <a:r>
              <a:rPr lang="lv-LV" sz="1900" b="1" dirty="0" smtClean="0"/>
              <a:t>Arnis Šults</a:t>
            </a:r>
          </a:p>
          <a:p>
            <a:pPr algn="r"/>
            <a:r>
              <a:rPr lang="lv-LV" i="1" dirty="0" err="1" smtClean="0">
                <a:hlinkClick r:id="rId2"/>
              </a:rPr>
              <a:t>arnis.sults@varam.gov.lv</a:t>
            </a:r>
            <a:endParaRPr lang="lv-LV" i="1" dirty="0" smtClean="0"/>
          </a:p>
          <a:p>
            <a:pPr algn="r"/>
            <a:r>
              <a:rPr lang="lv-LV" dirty="0" smtClean="0"/>
              <a:t>t.67026521</a:t>
            </a:r>
          </a:p>
          <a:p>
            <a:endParaRPr lang="lv-LV" sz="1600" b="1" dirty="0" smtClean="0"/>
          </a:p>
          <a:p>
            <a:endParaRPr lang="lv-LV" sz="1600" b="1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lv-LV" dirty="0" smtClean="0"/>
              <a:t>17.06.2019</a:t>
            </a:r>
            <a:r>
              <a:rPr lang="lv-LV" dirty="0"/>
              <a:t>. | </a:t>
            </a:r>
            <a:r>
              <a:rPr lang="lv-LV" dirty="0" smtClean="0"/>
              <a:t>Rīga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544216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="" xmlns:a16="http://schemas.microsoft.com/office/drawing/2014/main" id="{A71CD5FC-1E93-4526-A22B-0A0E9F526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2001" y="381000"/>
            <a:ext cx="6654799" cy="1036638"/>
          </a:xfrm>
        </p:spPr>
        <p:txBody>
          <a:bodyPr/>
          <a:lstStyle/>
          <a:p>
            <a:r>
              <a:rPr lang="lv-LV" altLang="lv-LV" dirty="0">
                <a:solidFill>
                  <a:srgbClr val="008000"/>
                </a:solidFill>
              </a:rPr>
              <a:t>Pašreizējais pašvaldību iedalījums </a:t>
            </a:r>
            <a:br>
              <a:rPr lang="lv-LV" altLang="lv-LV" dirty="0">
                <a:solidFill>
                  <a:srgbClr val="008000"/>
                </a:solidFill>
              </a:rPr>
            </a:br>
            <a:r>
              <a:rPr lang="lv-LV" altLang="lv-LV" dirty="0">
                <a:solidFill>
                  <a:srgbClr val="008000"/>
                </a:solidFill>
              </a:rPr>
              <a:t>ir ļoti neviendabīgs</a:t>
            </a:r>
          </a:p>
        </p:txBody>
      </p:sp>
      <p:sp>
        <p:nvSpPr>
          <p:cNvPr id="15363" name="Slide Number Placeholder 5">
            <a:extLst>
              <a:ext uri="{FF2B5EF4-FFF2-40B4-BE49-F238E27FC236}">
                <a16:creationId xmlns="" xmlns:a16="http://schemas.microsoft.com/office/drawing/2014/main" id="{FD244305-8418-4334-A930-C27496C3ECE8}"/>
              </a:ext>
            </a:extLst>
          </p:cNvPr>
          <p:cNvSpPr>
            <a:spLocks noGrp="1" noChangeArrowheads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91231D9E-0CB6-43F4-955D-2E9B69DD51D7}" type="slidenum">
              <a:rPr lang="en-US" altLang="en-US" smtClean="0"/>
              <a:pPr/>
              <a:t>2</a:t>
            </a:fld>
            <a:endParaRPr lang="en-US" altLang="en-US"/>
          </a:p>
        </p:txBody>
      </p:sp>
      <p:sp>
        <p:nvSpPr>
          <p:cNvPr id="15364" name="Text Placeholder 2">
            <a:extLst>
              <a:ext uri="{FF2B5EF4-FFF2-40B4-BE49-F238E27FC236}">
                <a16:creationId xmlns="" xmlns:a16="http://schemas.microsoft.com/office/drawing/2014/main" id="{4E588AA6-89F6-4602-A367-6D3A9C3D6E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7325" y="2917431"/>
            <a:ext cx="3657600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3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9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defTabSz="914400" eaLnBrk="1" hangingPunct="1">
              <a:buFont typeface="Arial" panose="020B0604020202020204" pitchFamily="34" charset="0"/>
              <a:buNone/>
            </a:pPr>
            <a:r>
              <a:rPr lang="lv-LV" altLang="lv-LV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Mazākās pašvaldības: </a:t>
            </a:r>
            <a:br>
              <a:rPr lang="lv-LV" altLang="lv-LV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lv-LV" altLang="lv-LV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Baltinavas novads (1000 iedz.) Alsungas novads (1322 iedz.) Mērsraga novads (1478 iedz.)</a:t>
            </a:r>
          </a:p>
          <a:p>
            <a:pPr algn="r" defTabSz="914400" eaLnBrk="1" hangingPunct="1">
              <a:buFont typeface="Arial" panose="020B0604020202020204" pitchFamily="34" charset="0"/>
              <a:buNone/>
            </a:pPr>
            <a:endParaRPr lang="lv-LV" altLang="lv-LV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r" defTabSz="914400" eaLnBrk="1" hangingPunct="1">
              <a:buFont typeface="Arial" panose="020B0604020202020204" pitchFamily="34" charset="0"/>
              <a:buNone/>
            </a:pPr>
            <a:endParaRPr lang="lv-LV" altLang="lv-LV" sz="1400" b="1" u="sng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r" defTabSz="914400" eaLnBrk="1" hangingPunct="1">
              <a:buFont typeface="Arial" panose="020B0604020202020204" pitchFamily="34" charset="0"/>
              <a:buNone/>
            </a:pPr>
            <a:endParaRPr lang="lv-LV" altLang="lv-LV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365" name="TextBox 7">
            <a:extLst>
              <a:ext uri="{FF2B5EF4-FFF2-40B4-BE49-F238E27FC236}">
                <a16:creationId xmlns="" xmlns:a16="http://schemas.microsoft.com/office/drawing/2014/main" id="{2FE4D9D1-EC29-4EEF-A63A-AC43013C65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700" y="1847850"/>
            <a:ext cx="665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rgbClr val="F5C24C"/>
              </a:buClr>
            </a:pPr>
            <a:r>
              <a:rPr lang="lv-LV" altLang="lv-LV" sz="1400" b="1" dirty="0">
                <a:latin typeface="Verdana" panose="020B0604030504040204" pitchFamily="34" charset="0"/>
              </a:rPr>
              <a:t>Pašvaldības dalījumā pēc iedzīvotāju skaita 2018. g. sākumā</a:t>
            </a:r>
          </a:p>
          <a:p>
            <a:pPr>
              <a:buClr>
                <a:srgbClr val="F5C24C"/>
              </a:buClr>
            </a:pPr>
            <a:endParaRPr lang="lv-LV" altLang="lv-LV" sz="1400" b="1" dirty="0">
              <a:latin typeface="Verdana" panose="020B0604030504040204" pitchFamily="34" charset="0"/>
            </a:endParaRPr>
          </a:p>
        </p:txBody>
      </p:sp>
      <p:sp>
        <p:nvSpPr>
          <p:cNvPr id="15367" name="Rectangle 1">
            <a:extLst>
              <a:ext uri="{FF2B5EF4-FFF2-40B4-BE49-F238E27FC236}">
                <a16:creationId xmlns="" xmlns:a16="http://schemas.microsoft.com/office/drawing/2014/main" id="{C5060ECD-65EB-4D70-98FA-D4B8715C2D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11838" y="4227513"/>
            <a:ext cx="3173412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335213" indent="-49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792413" indent="-49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249613" indent="-49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706813" indent="-49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defTabSz="914400" eaLnBrk="1" hangingPunct="1">
              <a:buFont typeface="Arial" panose="020B0604020202020204" pitchFamily="34" charset="0"/>
              <a:buNone/>
            </a:pPr>
            <a:r>
              <a:rPr lang="lv-LV" altLang="lv-LV" sz="1400" b="1">
                <a:latin typeface="Verdana" panose="020B0604030504040204" pitchFamily="34" charset="0"/>
              </a:rPr>
              <a:t>Lielākās novadu pašvaldības: </a:t>
            </a:r>
            <a:r>
              <a:rPr lang="lv-LV" altLang="lv-LV" sz="1400">
                <a:latin typeface="Verdana" panose="020B0604030504040204" pitchFamily="34" charset="0"/>
              </a:rPr>
              <a:t>Ogres novads (33 083 iedz.) Talsu novads (28 071 iedz.) Tukuma novads (27 901 iedz.)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="" xmlns:a16="http://schemas.microsoft.com/office/drawing/2014/main" id="{85A95820-C03B-4428-BA7F-9DA4457324E8}"/>
              </a:ext>
            </a:extLst>
          </p:cNvPr>
          <p:cNvGraphicFramePr/>
          <p:nvPr>
            <p:extLst/>
          </p:nvPr>
        </p:nvGraphicFramePr>
        <p:xfrm>
          <a:off x="394404" y="2303413"/>
          <a:ext cx="5227798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9B45AADE-6531-4DDB-977D-F6E201E0367C}"/>
              </a:ext>
            </a:extLst>
          </p:cNvPr>
          <p:cNvSpPr txBox="1"/>
          <p:nvPr/>
        </p:nvSpPr>
        <p:spPr>
          <a:xfrm>
            <a:off x="393700" y="5756242"/>
            <a:ext cx="9300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1200" dirty="0">
                <a:latin typeface="Verdana" panose="020B0604030504040204" pitchFamily="34" charset="0"/>
                <a:ea typeface="Verdana" panose="020B0604030504040204" pitchFamily="34" charset="0"/>
              </a:rPr>
              <a:t>Dati: CSP</a:t>
            </a:r>
          </a:p>
        </p:txBody>
      </p:sp>
      <p:sp>
        <p:nvSpPr>
          <p:cNvPr id="5" name="Oval Callout 4"/>
          <p:cNvSpPr/>
          <p:nvPr/>
        </p:nvSpPr>
        <p:spPr>
          <a:xfrm>
            <a:off x="5566900" y="5339060"/>
            <a:ext cx="3302723" cy="1143000"/>
          </a:xfrm>
          <a:prstGeom prst="wedgeEllipseCallout">
            <a:avLst>
              <a:gd name="adj1" fmla="val -62156"/>
              <a:gd name="adj2" fmla="val -76007"/>
            </a:avLst>
          </a:prstGeom>
          <a:noFill/>
          <a:ln w="38100">
            <a:solidFill>
              <a:srgbClr val="4A773C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80% Latvijas iedzīvotāju </a:t>
            </a:r>
            <a:r>
              <a:rPr lang="lv-LV" sz="1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(2018)</a:t>
            </a:r>
          </a:p>
        </p:txBody>
      </p:sp>
    </p:spTree>
    <p:extLst>
      <p:ext uri="{BB962C8B-B14F-4D97-AF65-F5344CB8AC3E}">
        <p14:creationId xmlns:p14="http://schemas.microsoft.com/office/powerpoint/2010/main" val="968563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dirty="0" smtClean="0"/>
              <a:t/>
            </a:r>
            <a:br>
              <a:rPr lang="lv-LV" dirty="0" smtClean="0"/>
            </a:br>
            <a:r>
              <a:rPr lang="lv-LV" dirty="0" smtClean="0">
                <a:solidFill>
                  <a:srgbClr val="008000"/>
                </a:solidFill>
              </a:rPr>
              <a:t>Kāpēc nepieciešama administratīvi teritoriālā reforma (ATR)?</a:t>
            </a:r>
            <a:endParaRPr lang="lv-LV" dirty="0">
              <a:solidFill>
                <a:srgbClr val="008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1481" y="2247089"/>
            <a:ext cx="8364166" cy="3956905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lv-LV" altLang="lv-LV" b="1" dirty="0" smtClean="0">
                <a:solidFill>
                  <a:srgbClr val="002060"/>
                </a:solidFill>
              </a:rPr>
              <a:t>2009.g. īstenotajā ATR</a:t>
            </a:r>
            <a:r>
              <a:rPr lang="lv-LV" altLang="lv-LV" dirty="0" smtClean="0"/>
              <a:t> </a:t>
            </a:r>
            <a:r>
              <a:rPr lang="lv-LV" altLang="lv-LV" b="1" dirty="0">
                <a:solidFill>
                  <a:srgbClr val="002060"/>
                </a:solidFill>
              </a:rPr>
              <a:t>mērķi </a:t>
            </a:r>
            <a:r>
              <a:rPr lang="lv-LV" altLang="lv-LV" b="1" dirty="0" smtClean="0">
                <a:solidFill>
                  <a:srgbClr val="002060"/>
                </a:solidFill>
              </a:rPr>
              <a:t>nav </a:t>
            </a:r>
            <a:r>
              <a:rPr lang="lv-LV" altLang="lv-LV" b="1" dirty="0">
                <a:solidFill>
                  <a:srgbClr val="002060"/>
                </a:solidFill>
              </a:rPr>
              <a:t>pilnvērtīgi </a:t>
            </a:r>
            <a:r>
              <a:rPr lang="lv-LV" altLang="lv-LV" b="1" dirty="0" smtClean="0">
                <a:solidFill>
                  <a:srgbClr val="002060"/>
                </a:solidFill>
              </a:rPr>
              <a:t>sasniegti! </a:t>
            </a:r>
          </a:p>
          <a:p>
            <a:pPr algn="ctr">
              <a:lnSpc>
                <a:spcPct val="90000"/>
              </a:lnSpc>
            </a:pPr>
            <a:endParaRPr lang="lv-LV" altLang="lv-LV" b="1" dirty="0" smtClean="0">
              <a:solidFill>
                <a:srgbClr val="002060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lv-LV" altLang="lv-LV" b="1" dirty="0" smtClean="0">
                <a:solidFill>
                  <a:srgbClr val="002060"/>
                </a:solidFill>
              </a:rPr>
              <a:t>Daļa </a:t>
            </a:r>
            <a:r>
              <a:rPr lang="lv-LV" altLang="lv-LV" b="1" dirty="0">
                <a:solidFill>
                  <a:srgbClr val="002060"/>
                </a:solidFill>
              </a:rPr>
              <a:t>2008.g</a:t>
            </a:r>
            <a:r>
              <a:rPr lang="lv-LV" altLang="lv-LV" b="1" dirty="0" smtClean="0">
                <a:solidFill>
                  <a:srgbClr val="002060"/>
                </a:solidFill>
              </a:rPr>
              <a:t>. noteikto teritoriju izveides kritēriju neatbilst </a:t>
            </a:r>
            <a:r>
              <a:rPr lang="lv-LV" altLang="lv-LV" b="1" dirty="0" smtClean="0">
                <a:solidFill>
                  <a:srgbClr val="002060"/>
                </a:solidFill>
              </a:rPr>
              <a:t>funkcionālās </a:t>
            </a:r>
            <a:r>
              <a:rPr lang="lv-LV" altLang="lv-LV" b="1" dirty="0" smtClean="0">
                <a:solidFill>
                  <a:srgbClr val="002060"/>
                </a:solidFill>
              </a:rPr>
              <a:t>reformas rezultātam!</a:t>
            </a:r>
            <a:endParaRPr lang="lv-LV" altLang="lv-LV" b="1" dirty="0">
              <a:solidFill>
                <a:srgbClr val="002060"/>
              </a:solidFill>
            </a:endParaRPr>
          </a:p>
          <a:p>
            <a:pPr algn="just">
              <a:lnSpc>
                <a:spcPct val="90000"/>
              </a:lnSpc>
            </a:pPr>
            <a:endParaRPr lang="lv-LV" altLang="lv-LV" b="1" dirty="0" smtClean="0">
              <a:solidFill>
                <a:srgbClr val="002060"/>
              </a:solidFill>
            </a:endParaRPr>
          </a:p>
          <a:p>
            <a:pPr algn="ctr">
              <a:lnSpc>
                <a:spcPct val="90000"/>
              </a:lnSpc>
            </a:pPr>
            <a:endParaRPr lang="lv-LV" sz="2400" dirty="0" smtClean="0">
              <a:solidFill>
                <a:srgbClr val="FF0000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lv-LV" sz="2400" dirty="0" smtClean="0">
                <a:solidFill>
                  <a:srgbClr val="FF0000"/>
                </a:solidFill>
              </a:rPr>
              <a:t>2009. gada ATR neatrisinātie jautājumi kavē pašvaldību sistēmas attīstību un citu neatliekamu valsts reformu īstenošanu</a:t>
            </a:r>
          </a:p>
          <a:p>
            <a:pPr algn="ctr">
              <a:lnSpc>
                <a:spcPct val="90000"/>
              </a:lnSpc>
            </a:pPr>
            <a:endParaRPr lang="lv-LV" sz="2400" dirty="0" smtClean="0">
              <a:solidFill>
                <a:srgbClr val="FF0000"/>
              </a:solidFill>
            </a:endParaRPr>
          </a:p>
          <a:p>
            <a:pPr algn="just">
              <a:lnSpc>
                <a:spcPct val="90000"/>
              </a:lnSpc>
            </a:pPr>
            <a:endParaRPr lang="lv-LV" altLang="lv-LV" dirty="0"/>
          </a:p>
          <a:p>
            <a:endParaRPr lang="lv-LV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229E9C5-8B39-4643-9AC7-3CB70B82D6D0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  <p:sp>
        <p:nvSpPr>
          <p:cNvPr id="7" name="Down Arrow 6"/>
          <p:cNvSpPr/>
          <p:nvPr/>
        </p:nvSpPr>
        <p:spPr>
          <a:xfrm>
            <a:off x="4435002" y="3713556"/>
            <a:ext cx="564204" cy="2431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916874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0630" y="381000"/>
            <a:ext cx="6566170" cy="1036642"/>
          </a:xfrm>
        </p:spPr>
        <p:txBody>
          <a:bodyPr>
            <a:normAutofit fontScale="90000"/>
          </a:bodyPr>
          <a:lstStyle/>
          <a:p>
            <a:r>
              <a:rPr lang="lv-LV" altLang="lv-LV" dirty="0">
                <a:solidFill>
                  <a:srgbClr val="008000"/>
                </a:solidFill>
              </a:rPr>
              <a:t>2009.g. </a:t>
            </a:r>
            <a:r>
              <a:rPr lang="lv-LV" altLang="lv-LV" dirty="0" smtClean="0">
                <a:solidFill>
                  <a:srgbClr val="008000"/>
                </a:solidFill>
              </a:rPr>
              <a:t>funkcionālās reformas rezultāts – vai izaicinājums tālākai ATR?</a:t>
            </a:r>
            <a:endParaRPr lang="lv-LV" dirty="0">
              <a:solidFill>
                <a:srgbClr val="008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204" y="2033082"/>
            <a:ext cx="8122596" cy="4093092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lv-LV" altLang="lv-LV" b="1" dirty="0"/>
              <a:t>2009.g. </a:t>
            </a:r>
            <a:r>
              <a:rPr lang="lv-LV" altLang="lv-LV" dirty="0"/>
              <a:t>ATR rezultātā 26 rajonu pašvaldību funkcijas pārņem 110 novadi un 2 republikas pilsētas</a:t>
            </a:r>
          </a:p>
          <a:p>
            <a:pPr algn="ctr">
              <a:lnSpc>
                <a:spcPct val="90000"/>
              </a:lnSpc>
            </a:pPr>
            <a:r>
              <a:rPr lang="lv-LV" altLang="lv-LV" sz="5400" dirty="0">
                <a:solidFill>
                  <a:srgbClr val="FF0000"/>
                </a:solidFill>
              </a:rPr>
              <a:t>=</a:t>
            </a:r>
          </a:p>
          <a:p>
            <a:pPr algn="just">
              <a:lnSpc>
                <a:spcPct val="90000"/>
              </a:lnSpc>
            </a:pPr>
            <a:r>
              <a:rPr lang="lv-LV" altLang="lv-LV" dirty="0"/>
              <a:t>Septiņas republikas pilsētas rajonu funkcijas pildīja kopš neatkarības atjaunošanas </a:t>
            </a:r>
            <a:endParaRPr lang="lv-LV" altLang="lv-LV" dirty="0" smtClean="0"/>
          </a:p>
          <a:p>
            <a:pPr algn="just">
              <a:lnSpc>
                <a:spcPct val="90000"/>
              </a:lnSpc>
            </a:pPr>
            <a:endParaRPr lang="lv-LV" altLang="lv-LV" dirty="0"/>
          </a:p>
          <a:p>
            <a:pPr algn="just">
              <a:lnSpc>
                <a:spcPct val="90000"/>
              </a:lnSpc>
            </a:pPr>
            <a:endParaRPr lang="lv-LV" altLang="lv-LV" dirty="0" smtClean="0"/>
          </a:p>
          <a:p>
            <a:pPr algn="just">
              <a:lnSpc>
                <a:spcPct val="90000"/>
              </a:lnSpc>
            </a:pPr>
            <a:r>
              <a:rPr lang="lv-LV" altLang="lv-LV" dirty="0" smtClean="0"/>
              <a:t>Izņemot reģionālo plānošanu, </a:t>
            </a:r>
            <a:r>
              <a:rPr lang="lv-LV" altLang="lv-LV" dirty="0" smtClean="0">
                <a:solidFill>
                  <a:srgbClr val="FF0000"/>
                </a:solidFill>
              </a:rPr>
              <a:t>vai rajonu pašvaldību funkcionalitāte no 1992. līdz 2009. gadam tika īstenota «nepareizajā» mērogā – republikas pilsētās un rajonos???</a:t>
            </a:r>
            <a:endParaRPr lang="lv-LV" altLang="lv-LV" dirty="0">
              <a:solidFill>
                <a:srgbClr val="FF0000"/>
              </a:solidFill>
            </a:endParaRPr>
          </a:p>
          <a:p>
            <a:endParaRPr lang="lv-LV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229E9C5-8B39-4643-9AC7-3CB70B82D6D0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564204" y="4455268"/>
            <a:ext cx="8044775" cy="972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2140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8099" y="229354"/>
            <a:ext cx="6857807" cy="1036642"/>
          </a:xfrm>
        </p:spPr>
        <p:txBody>
          <a:bodyPr>
            <a:normAutofit fontScale="90000"/>
          </a:bodyPr>
          <a:lstStyle/>
          <a:p>
            <a:r>
              <a:rPr lang="lv-LV" dirty="0">
                <a:solidFill>
                  <a:srgbClr val="008000"/>
                </a:solidFill>
              </a:rPr>
              <a:t>Rajonu pašvaldību funkcijas, kas kopš 1994. gada pakāpeniski tika nodotas vietējām </a:t>
            </a:r>
            <a:r>
              <a:rPr lang="lv-LV" dirty="0" smtClean="0">
                <a:solidFill>
                  <a:srgbClr val="008000"/>
                </a:solidFill>
              </a:rPr>
              <a:t>pašvaldībām!</a:t>
            </a:r>
            <a:r>
              <a:rPr lang="lv-LV" dirty="0" smtClean="0">
                <a:solidFill>
                  <a:srgbClr val="FF0000"/>
                </a:solidFill>
              </a:rPr>
              <a:t> </a:t>
            </a:r>
            <a:endParaRPr lang="lv-LV" dirty="0">
              <a:solidFill>
                <a:srgbClr val="008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95336"/>
            <a:ext cx="8991600" cy="5126477"/>
          </a:xfrm>
        </p:spPr>
        <p:txBody>
          <a:bodyPr>
            <a:noAutofit/>
          </a:bodyPr>
          <a:lstStyle/>
          <a:p>
            <a:pPr marL="457200" indent="-4572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arenR"/>
            </a:pPr>
            <a:r>
              <a:rPr lang="lv-LV" sz="1400" dirty="0" smtClean="0"/>
              <a:t>sabiedriskais transports, civilā aizsardzība, atkritumu </a:t>
            </a:r>
            <a:r>
              <a:rPr lang="lv-LV" sz="1400" dirty="0"/>
              <a:t>glabāšana un pārstrāde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arenR"/>
            </a:pPr>
            <a:r>
              <a:rPr lang="lv-LV" sz="1400" dirty="0" smtClean="0"/>
              <a:t>pedagoģisko </a:t>
            </a:r>
            <a:r>
              <a:rPr lang="lv-LV" sz="1400" dirty="0"/>
              <a:t>darbinieku </a:t>
            </a:r>
            <a:r>
              <a:rPr lang="lv-LV" sz="1400" dirty="0" smtClean="0"/>
              <a:t>tālākizglītība </a:t>
            </a:r>
            <a:r>
              <a:rPr lang="lv-LV" sz="1400" dirty="0"/>
              <a:t>un izglītības </a:t>
            </a:r>
            <a:r>
              <a:rPr lang="lv-LV" sz="1400" dirty="0" smtClean="0"/>
              <a:t>metodiska 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arenR"/>
            </a:pPr>
            <a:r>
              <a:rPr lang="lv-LV" sz="1400" dirty="0" smtClean="0"/>
              <a:t>veselības aprūpe, rajona medicīnas </a:t>
            </a:r>
            <a:r>
              <a:rPr lang="lv-LV" sz="1400" dirty="0"/>
              <a:t>iestādes, </a:t>
            </a:r>
            <a:r>
              <a:rPr lang="lv-LV" sz="1400" dirty="0" smtClean="0"/>
              <a:t>pansionāti, bezpajumtnieku patversmes, bāreņi, </a:t>
            </a:r>
            <a:r>
              <a:rPr lang="lv-LV" sz="1400" dirty="0"/>
              <a:t>bez vecāku apgādības un īpašās bērnu </a:t>
            </a:r>
            <a:r>
              <a:rPr lang="lv-LV" sz="1400" dirty="0" smtClean="0"/>
              <a:t>iestādes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arenR"/>
            </a:pPr>
            <a:r>
              <a:rPr lang="lv-LV" sz="1400" dirty="0" smtClean="0"/>
              <a:t>bibliotēkas</a:t>
            </a:r>
            <a:r>
              <a:rPr lang="lv-LV" sz="1400" dirty="0"/>
              <a:t>, </a:t>
            </a:r>
            <a:r>
              <a:rPr lang="lv-LV" sz="1400" dirty="0" smtClean="0"/>
              <a:t>muzeji, </a:t>
            </a:r>
            <a:r>
              <a:rPr lang="lv-LV" sz="1400" dirty="0"/>
              <a:t>kultūras </a:t>
            </a:r>
            <a:r>
              <a:rPr lang="lv-LV" sz="1400" dirty="0" smtClean="0"/>
              <a:t>iestādes, mūzikas un mākslas skolas, kultūras pieminekļi </a:t>
            </a:r>
            <a:r>
              <a:rPr lang="lv-LV" sz="1400" dirty="0"/>
              <a:t>un īpaši </a:t>
            </a:r>
            <a:r>
              <a:rPr lang="lv-LV" sz="1400" dirty="0" smtClean="0"/>
              <a:t>dabas objekti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arenR"/>
            </a:pPr>
            <a:r>
              <a:rPr lang="lv-LV" sz="1400" dirty="0" smtClean="0"/>
              <a:t>izsniegt </a:t>
            </a:r>
            <a:r>
              <a:rPr lang="lv-LV" sz="1400" dirty="0"/>
              <a:t>atļaujas un licences </a:t>
            </a:r>
            <a:r>
              <a:rPr lang="lv-LV" sz="1400" dirty="0" smtClean="0"/>
              <a:t>uzņēmējdarbībai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arenR"/>
            </a:pPr>
            <a:r>
              <a:rPr lang="lv-LV" sz="1400" dirty="0" smtClean="0"/>
              <a:t>vēlēšanu </a:t>
            </a:r>
            <a:r>
              <a:rPr lang="lv-LV" sz="1400" dirty="0"/>
              <a:t>un tautas nobalsošanas </a:t>
            </a:r>
            <a:r>
              <a:rPr lang="lv-LV" sz="1400" dirty="0" smtClean="0"/>
              <a:t>organizēšana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arenR"/>
            </a:pPr>
            <a:r>
              <a:rPr lang="lv-LV" sz="1400" dirty="0" smtClean="0"/>
              <a:t>rajona teritorijas attīstības plānošana - attīstības </a:t>
            </a:r>
            <a:r>
              <a:rPr lang="lv-LV" sz="1400" dirty="0"/>
              <a:t>iespējas, </a:t>
            </a:r>
            <a:r>
              <a:rPr lang="lv-LV" sz="1400" dirty="0" smtClean="0"/>
              <a:t>virzieni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arenR"/>
            </a:pPr>
            <a:r>
              <a:rPr lang="lv-LV" sz="1400" b="1" dirty="0" smtClean="0">
                <a:solidFill>
                  <a:srgbClr val="0070C0"/>
                </a:solidFill>
              </a:rPr>
              <a:t>Pašvaldību </a:t>
            </a:r>
            <a:r>
              <a:rPr lang="lv-LV" sz="1400" b="1" dirty="0">
                <a:solidFill>
                  <a:srgbClr val="0070C0"/>
                </a:solidFill>
              </a:rPr>
              <a:t>un valsts iestāžu darbības saskaņošanai </a:t>
            </a:r>
            <a:r>
              <a:rPr lang="lv-LV" sz="1400" dirty="0">
                <a:solidFill>
                  <a:srgbClr val="0070C0"/>
                </a:solidFill>
              </a:rPr>
              <a:t>katra rajona un katras republikas pilsētas administratīvajā teritorijā </a:t>
            </a:r>
            <a:r>
              <a:rPr lang="lv-LV" sz="1400" b="1" dirty="0">
                <a:solidFill>
                  <a:srgbClr val="0070C0"/>
                </a:solidFill>
              </a:rPr>
              <a:t>izveidojama konsultatīvā padome</a:t>
            </a:r>
            <a:r>
              <a:rPr lang="lv-LV" sz="1400" dirty="0">
                <a:solidFill>
                  <a:srgbClr val="0070C0"/>
                </a:solidFill>
              </a:rPr>
              <a:t>, kuras priekšsēdētājs ir attiecīgā rajona padomes vai attiecīgās pilsētas domes </a:t>
            </a:r>
            <a:r>
              <a:rPr lang="lv-LV" sz="1400" dirty="0" smtClean="0">
                <a:solidFill>
                  <a:srgbClr val="0070C0"/>
                </a:solidFill>
              </a:rPr>
              <a:t>priekšsēdētājs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lv-LV" sz="1400" b="1" dirty="0">
                <a:solidFill>
                  <a:srgbClr val="0070C0"/>
                </a:solidFill>
              </a:rPr>
              <a:t>82. pants.</a:t>
            </a:r>
            <a:r>
              <a:rPr lang="lv-LV" sz="1400" dirty="0">
                <a:solidFill>
                  <a:srgbClr val="0070C0"/>
                </a:solidFill>
              </a:rPr>
              <a:t> </a:t>
            </a:r>
            <a:r>
              <a:rPr lang="lv-LV" sz="1400" dirty="0" smtClean="0">
                <a:solidFill>
                  <a:srgbClr val="0070C0"/>
                </a:solidFill>
              </a:rPr>
              <a:t>Rajona </a:t>
            </a:r>
            <a:r>
              <a:rPr lang="lv-LV" sz="1400" dirty="0">
                <a:solidFill>
                  <a:srgbClr val="0070C0"/>
                </a:solidFill>
              </a:rPr>
              <a:t>padome organizē rajona pašvaldības pastāvīgo funkciju un vietējo pašvaldību deleģēto funkciju izpildi, kā arī likumos noteiktajos gadījumos veic pienākumus, kas saistīti ar rajona pilsētu, novadu un pagastu </a:t>
            </a:r>
            <a:r>
              <a:rPr lang="lv-LV" sz="1400" b="1" dirty="0">
                <a:solidFill>
                  <a:srgbClr val="0070C0"/>
                </a:solidFill>
              </a:rPr>
              <a:t>izglītības, veselības aprūpes, sociālās palīdzības un kultūras iestāžu darbību, un sniedz šīm iestādēm metodisku palīdzību.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endParaRPr lang="lv-LV" sz="1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75BA2E64-9341-497D-A27D-9C3FD0587481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7196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6836" y="600468"/>
            <a:ext cx="6297564" cy="733073"/>
          </a:xfrm>
        </p:spPr>
        <p:txBody>
          <a:bodyPr>
            <a:noAutofit/>
          </a:bodyPr>
          <a:lstStyle/>
          <a:p>
            <a:r>
              <a:rPr lang="lv-LV" dirty="0" smtClean="0">
                <a:solidFill>
                  <a:srgbClr val="008000"/>
                </a:solidFill>
              </a:rPr>
              <a:t>Subsidiaritātes principa ievērošana</a:t>
            </a:r>
            <a:endParaRPr lang="lv-LV" dirty="0">
              <a:solidFill>
                <a:srgbClr val="008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885397"/>
            <a:ext cx="4866238" cy="4224946"/>
          </a:xfrm>
        </p:spPr>
        <p:txBody>
          <a:bodyPr>
            <a:norm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endParaRPr lang="lv-LV" dirty="0"/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lv-LV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75BA2E64-9341-497D-A27D-9C3FD0587481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0F76358E-3EED-4AB9-9456-461017CBF05A}"/>
              </a:ext>
            </a:extLst>
          </p:cNvPr>
          <p:cNvGrpSpPr/>
          <p:nvPr/>
        </p:nvGrpSpPr>
        <p:grpSpPr>
          <a:xfrm>
            <a:off x="2431914" y="1811803"/>
            <a:ext cx="5233482" cy="4372134"/>
            <a:chOff x="5284836" y="1249378"/>
            <a:chExt cx="3675957" cy="5008153"/>
          </a:xfrm>
        </p:grpSpPr>
        <p:pic>
          <p:nvPicPr>
            <p:cNvPr id="12" name="Picture 11">
              <a:extLst>
                <a:ext uri="{FF2B5EF4-FFF2-40B4-BE49-F238E27FC236}">
                  <a16:creationId xmlns="" xmlns:a16="http://schemas.microsoft.com/office/drawing/2014/main" id="{7A7CB972-E876-4866-BBCA-FC4F3E63F02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="" xmlns:a1611="http://schemas.microsoft.com/office/drawing/2016/11/main" r:id="rId4"/>
                </a:ext>
              </a:extLst>
            </a:blip>
            <a:stretch>
              <a:fillRect/>
            </a:stretch>
          </p:blipFill>
          <p:spPr>
            <a:xfrm>
              <a:off x="5284836" y="4189805"/>
              <a:ext cx="3675957" cy="2067726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="" xmlns:a16="http://schemas.microsoft.com/office/drawing/2014/main" id="{64FBC92C-19CD-4D2B-ADCB-D355877AC8EA}"/>
                </a:ext>
              </a:extLst>
            </p:cNvPr>
            <p:cNvSpPr/>
            <p:nvPr/>
          </p:nvSpPr>
          <p:spPr>
            <a:xfrm>
              <a:off x="5284836" y="1249378"/>
              <a:ext cx="3675957" cy="2940427"/>
            </a:xfrm>
            <a:prstGeom prst="rect">
              <a:avLst/>
            </a:prstGeom>
            <a:solidFill>
              <a:srgbClr val="558F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B32853B3-2B7D-4EA1-A119-6D82DE7D09FD}"/>
              </a:ext>
            </a:extLst>
          </p:cNvPr>
          <p:cNvSpPr/>
          <p:nvPr/>
        </p:nvSpPr>
        <p:spPr>
          <a:xfrm>
            <a:off x="2431914" y="2071991"/>
            <a:ext cx="505838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v-LV" sz="1800" b="1" dirty="0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Nodrošinot subsidiaritātes </a:t>
            </a:r>
            <a:r>
              <a:rPr lang="lv-LV" sz="1800" b="1" dirty="0" smtClean="0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un proporcionalitātes principa </a:t>
            </a:r>
            <a:r>
              <a:rPr lang="lv-LV" sz="1800" b="1" dirty="0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ievērošanu, </a:t>
            </a:r>
            <a:r>
              <a:rPr lang="lv-LV" sz="1800" b="1" dirty="0" smtClean="0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ATR rezultāts </a:t>
            </a:r>
            <a:r>
              <a:rPr lang="lv-LV" sz="1800" b="1" dirty="0" smtClean="0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ir sakārtot samērīgi pašvaldību funkcijas ar potenciālu </a:t>
            </a:r>
            <a:r>
              <a:rPr lang="lv-LV" sz="1800" b="1" dirty="0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turpināt </a:t>
            </a:r>
            <a:r>
              <a:rPr lang="lv-LV" sz="1800" b="1" dirty="0" smtClean="0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decentralizāciju</a:t>
            </a:r>
            <a:endParaRPr lang="lv-LV" sz="1800" b="1" dirty="0">
              <a:solidFill>
                <a:schemeClr val="bg1">
                  <a:lumMod val="9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2605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endParaRPr lang="lv-LV" sz="2000" dirty="0" smtClean="0"/>
          </a:p>
          <a:p>
            <a:pPr algn="just">
              <a:buNone/>
            </a:pPr>
            <a:endParaRPr lang="lv-LV" sz="2000" dirty="0" smtClean="0"/>
          </a:p>
          <a:p>
            <a:endParaRPr lang="lv-LV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64BEDCC-81D1-4119-96BE-CB6F9BFD6FF1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9923" y="1089498"/>
            <a:ext cx="8479278" cy="399806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4" name="Content Placeholder 6" descr="C:\Users\IlzeSniega\AppData\Local\Microsoft\Windows\Temporary Internet Files\Content.Word\ATR_karte_A3_v6_3.png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5" t="8592" r="2677" b="11280"/>
          <a:stretch/>
        </p:blipFill>
        <p:spPr bwMode="auto">
          <a:xfrm>
            <a:off x="2360640" y="4649821"/>
            <a:ext cx="3816424" cy="18960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0445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>
                <a:solidFill>
                  <a:srgbClr val="008000"/>
                </a:solidFill>
              </a:rPr>
              <a:t>ATR akcenti uz 2021.gadu - </a:t>
            </a:r>
            <a:r>
              <a:rPr lang="lv-LV" altLang="lv-LV" dirty="0">
                <a:solidFill>
                  <a:srgbClr val="008000"/>
                </a:solidFill>
              </a:rPr>
              <a:t>pilsētas ar lauku teritorijām </a:t>
            </a:r>
            <a:endParaRPr lang="lv-LV" dirty="0">
              <a:solidFill>
                <a:srgbClr val="008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9030" y="1789888"/>
            <a:ext cx="7785370" cy="4304849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lv-LV" altLang="lv-LV" dirty="0" smtClean="0">
                <a:solidFill>
                  <a:srgbClr val="002060"/>
                </a:solidFill>
              </a:rPr>
              <a:t>administratīva, ekonomiskā un saimnieciskā vienība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lv-LV" altLang="lv-LV" b="1" i="1" dirty="0" smtClean="0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lv-LV" altLang="lv-LV" dirty="0" smtClean="0">
                <a:solidFill>
                  <a:srgbClr val="002060"/>
                </a:solidFill>
              </a:rPr>
              <a:t>dzīvesvieta </a:t>
            </a:r>
            <a:r>
              <a:rPr lang="lv-LV" altLang="lv-LV" dirty="0">
                <a:solidFill>
                  <a:srgbClr val="002060"/>
                </a:solidFill>
              </a:rPr>
              <a:t>– </a:t>
            </a:r>
            <a:r>
              <a:rPr lang="lv-LV" altLang="lv-LV" dirty="0" smtClean="0">
                <a:solidFill>
                  <a:srgbClr val="002060"/>
                </a:solidFill>
              </a:rPr>
              <a:t>darbavieta </a:t>
            </a:r>
            <a:r>
              <a:rPr lang="lv-LV" altLang="lv-LV" dirty="0">
                <a:solidFill>
                  <a:srgbClr val="002060"/>
                </a:solidFill>
              </a:rPr>
              <a:t>– </a:t>
            </a:r>
            <a:r>
              <a:rPr lang="lv-LV" altLang="lv-LV" dirty="0" smtClean="0">
                <a:solidFill>
                  <a:srgbClr val="002060"/>
                </a:solidFill>
              </a:rPr>
              <a:t>pakalpojumi vienotā teritorijā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lv-LV" altLang="lv-LV" b="1" dirty="0" smtClean="0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lv-LV" altLang="lv-LV" dirty="0" smtClean="0">
                <a:solidFill>
                  <a:srgbClr val="002060"/>
                </a:solidFill>
              </a:rPr>
              <a:t>vienots pašvaldību nodokļu kopums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lv-LV" dirty="0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lv-LV" dirty="0">
                <a:solidFill>
                  <a:srgbClr val="002060"/>
                </a:solidFill>
              </a:rPr>
              <a:t>tautsaimniecības attīstībai </a:t>
            </a:r>
            <a:r>
              <a:rPr lang="lv-LV" dirty="0" smtClean="0">
                <a:solidFill>
                  <a:srgbClr val="002060"/>
                </a:solidFill>
              </a:rPr>
              <a:t>- uzņēmēju vajadzības un tai pakārtojamā infrastruktūra</a:t>
            </a:r>
          </a:p>
          <a:p>
            <a:endParaRPr lang="lv-LV" dirty="0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lv-LV" dirty="0">
                <a:solidFill>
                  <a:srgbClr val="002060"/>
                </a:solidFill>
              </a:rPr>
              <a:t>produktivitāte - jo profesionālāk, jo kvalitatīvāki </a:t>
            </a:r>
            <a:r>
              <a:rPr lang="lv-LV" dirty="0" smtClean="0">
                <a:solidFill>
                  <a:srgbClr val="002060"/>
                </a:solidFill>
              </a:rPr>
              <a:t>pakalpojumi</a:t>
            </a:r>
          </a:p>
          <a:p>
            <a:r>
              <a:rPr lang="lv-LV" dirty="0" smtClean="0">
                <a:solidFill>
                  <a:srgbClr val="002060"/>
                </a:solidFill>
              </a:rPr>
              <a:t> </a:t>
            </a:r>
            <a:endParaRPr lang="lv-LV" dirty="0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lv-LV" dirty="0" smtClean="0">
                <a:solidFill>
                  <a:srgbClr val="002060"/>
                </a:solidFill>
              </a:rPr>
              <a:t>izmaksu </a:t>
            </a:r>
            <a:r>
              <a:rPr lang="lv-LV" dirty="0">
                <a:solidFill>
                  <a:srgbClr val="002060"/>
                </a:solidFill>
              </a:rPr>
              <a:t>samazināšana un dublēšanās novēršana </a:t>
            </a:r>
            <a:endParaRPr lang="lv-LV" dirty="0" smtClean="0">
              <a:solidFill>
                <a:srgbClr val="002060"/>
              </a:solidFill>
            </a:endParaRPr>
          </a:p>
          <a:p>
            <a:r>
              <a:rPr lang="lv-LV" i="1" dirty="0" smtClean="0">
                <a:solidFill>
                  <a:srgbClr val="002060"/>
                </a:solidFill>
              </a:rPr>
              <a:t>(119 </a:t>
            </a:r>
            <a:r>
              <a:rPr lang="lv-LV" i="1" dirty="0">
                <a:solidFill>
                  <a:srgbClr val="002060"/>
                </a:solidFill>
              </a:rPr>
              <a:t>vai </a:t>
            </a:r>
            <a:r>
              <a:rPr lang="lv-LV" i="1" dirty="0" smtClean="0">
                <a:solidFill>
                  <a:srgbClr val="002060"/>
                </a:solidFill>
              </a:rPr>
              <a:t>35 pašvaldības, ņemot vērā iedzīvotāju skaitu pašvaldībā un lielo funkciju apjomu)</a:t>
            </a:r>
            <a:endParaRPr lang="lv-LV" i="1" dirty="0">
              <a:solidFill>
                <a:srgbClr val="002060"/>
              </a:solidFill>
            </a:endParaRPr>
          </a:p>
          <a:p>
            <a:endParaRPr lang="lv-LV" dirty="0" smtClean="0">
              <a:solidFill>
                <a:srgbClr val="002060"/>
              </a:solidFill>
            </a:endParaRPr>
          </a:p>
          <a:p>
            <a:endParaRPr lang="lv-LV" dirty="0"/>
          </a:p>
          <a:p>
            <a:endParaRPr lang="lv-LV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229E9C5-8B39-4643-9AC7-3CB70B82D6D0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2320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AA3918C4-44E8-4C2B-8AD7-A314432D0F0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03302" y="2132856"/>
            <a:ext cx="6465042" cy="3003348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B1F330-4E06-437F-81B6-C9AD11B35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7704" y="381000"/>
            <a:ext cx="6768752" cy="1036642"/>
          </a:xfrm>
        </p:spPr>
        <p:txBody>
          <a:bodyPr>
            <a:normAutofit fontScale="90000"/>
          </a:bodyPr>
          <a:lstStyle/>
          <a:p>
            <a:pPr algn="r"/>
            <a:r>
              <a:rPr lang="lv-LV" dirty="0">
                <a:solidFill>
                  <a:srgbClr val="008000"/>
                </a:solidFill>
              </a:rPr>
              <a:t>Latvijas </a:t>
            </a:r>
            <a:r>
              <a:rPr lang="lv-LV" dirty="0" smtClean="0">
                <a:solidFill>
                  <a:srgbClr val="008000"/>
                </a:solidFill>
              </a:rPr>
              <a:t>Banka</a:t>
            </a:r>
            <a:r>
              <a:rPr lang="lv-LV" dirty="0">
                <a:solidFill>
                  <a:srgbClr val="008000"/>
                </a:solidFill>
              </a:rPr>
              <a:t> </a:t>
            </a:r>
            <a:r>
              <a:rPr lang="lv-LV" dirty="0" smtClean="0">
                <a:solidFill>
                  <a:srgbClr val="008000"/>
                </a:solidFill>
              </a:rPr>
              <a:t>- potenciālais </a:t>
            </a:r>
            <a:r>
              <a:rPr lang="lv-LV" dirty="0">
                <a:solidFill>
                  <a:srgbClr val="008000"/>
                </a:solidFill>
              </a:rPr>
              <a:t>uzturēšanas izdevumu ietaupījums gadā novadiem ar dažādu vidējo iedzīvotāju skaitu </a:t>
            </a:r>
            <a:br>
              <a:rPr lang="lv-LV" dirty="0">
                <a:solidFill>
                  <a:srgbClr val="008000"/>
                </a:solidFill>
              </a:rPr>
            </a:br>
            <a:r>
              <a:rPr lang="lv-LV" dirty="0">
                <a:solidFill>
                  <a:srgbClr val="008000"/>
                </a:solidFill>
              </a:rPr>
              <a:t>(milj. eiro)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1C285AD-999F-4C83-8576-8A454036A9F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534400" y="6477000"/>
            <a:ext cx="304800" cy="304800"/>
          </a:xfrm>
        </p:spPr>
        <p:txBody>
          <a:bodyPr/>
          <a:lstStyle/>
          <a:p>
            <a:pPr>
              <a:defRPr/>
            </a:pPr>
            <a:fld id="{D69300D5-C79C-4EA8-B415-6C85E77DEA8D}" type="slidenum">
              <a:rPr lang="en-US" altLang="en-US" smtClean="0"/>
              <a:pPr>
                <a:defRPr/>
              </a:pPr>
              <a:t>9</a:t>
            </a:fld>
            <a:endParaRPr lang="en-US" alt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D1D07DC8-BCF0-425C-84E6-33A3EC29B03C}"/>
              </a:ext>
            </a:extLst>
          </p:cNvPr>
          <p:cNvSpPr txBox="1"/>
          <p:nvPr/>
        </p:nvSpPr>
        <p:spPr>
          <a:xfrm>
            <a:off x="243191" y="5223753"/>
            <a:ext cx="859600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lv-LV" sz="14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lv-LV" sz="1400" dirty="0" smtClean="0">
                <a:latin typeface="Verdana" panose="020B0604030504040204" pitchFamily="34" charset="0"/>
                <a:ea typeface="Verdana" panose="020B0604030504040204" pitchFamily="34" charset="0"/>
              </a:rPr>
              <a:t>Avots: </a:t>
            </a:r>
            <a:r>
              <a:rPr lang="lv-LV" sz="14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Vilerts</a:t>
            </a:r>
            <a:r>
              <a:rPr lang="lv-LV" sz="1400" dirty="0" smtClean="0">
                <a:latin typeface="Verdana" panose="020B0604030504040204" pitchFamily="34" charset="0"/>
                <a:ea typeface="Verdana" panose="020B0604030504040204" pitchFamily="34" charset="0"/>
              </a:rPr>
              <a:t>, K., Zutis, K. &amp; </a:t>
            </a:r>
            <a:r>
              <a:rPr lang="lv-LV" sz="14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Beņkovskis</a:t>
            </a:r>
            <a:r>
              <a:rPr lang="lv-LV" sz="1400" dirty="0" smtClean="0">
                <a:latin typeface="Verdana" panose="020B0604030504040204" pitchFamily="34" charset="0"/>
                <a:ea typeface="Verdana" panose="020B0604030504040204" pitchFamily="34" charset="0"/>
              </a:rPr>
              <a:t>, K. Diskusiju materiāls :</a:t>
            </a:r>
            <a:r>
              <a:rPr lang="lv-LV" sz="1400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Kas nosaka Latvijas pašvaldību budžeta izdevumu atšķirības?</a:t>
            </a:r>
            <a:r>
              <a:rPr lang="lv-LV" sz="1400" dirty="0" smtClean="0">
                <a:latin typeface="Verdana" panose="020B0604030504040204" pitchFamily="34" charset="0"/>
                <a:ea typeface="Verdana" panose="020B0604030504040204" pitchFamily="34" charset="0"/>
              </a:rPr>
              <a:t> Latvijas Banka, 2019.</a:t>
            </a:r>
          </a:p>
          <a:p>
            <a:r>
              <a:rPr lang="lv-LV" sz="1400" dirty="0" smtClean="0">
                <a:hlinkClick r:id="rId4"/>
              </a:rPr>
              <a:t>https</a:t>
            </a:r>
            <a:r>
              <a:rPr lang="lv-LV" sz="1400" dirty="0">
                <a:hlinkClick r:id="rId4"/>
              </a:rPr>
              <a:t>://www.makroekonomika.lv/diskusiju-materiali</a:t>
            </a:r>
            <a:endParaRPr lang="lv-LV" sz="14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lv-LV" sz="1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7883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89_Prezentacija_templateLV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itullapa_kontaktinformacij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89_Prezentacija_templateLV</Template>
  <TotalTime>9138</TotalTime>
  <Words>433</Words>
  <Application>Microsoft Office PowerPoint</Application>
  <PresentationFormat>On-screen Show (4:3)</PresentationFormat>
  <Paragraphs>74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Courier New</vt:lpstr>
      <vt:lpstr>Times New Roman</vt:lpstr>
      <vt:lpstr>Verdana</vt:lpstr>
      <vt:lpstr>Wingdings</vt:lpstr>
      <vt:lpstr>89_Prezentacija_templateLV</vt:lpstr>
      <vt:lpstr> Administratīvi teritoriālā reforma — izaicinājumi, kas rada iespējas</vt:lpstr>
      <vt:lpstr>Pašreizējais pašvaldību iedalījums  ir ļoti neviendabīgs</vt:lpstr>
      <vt:lpstr> Kāpēc nepieciešama administratīvi teritoriālā reforma (ATR)?</vt:lpstr>
      <vt:lpstr>2009.g. funkcionālās reformas rezultāts – vai izaicinājums tālākai ATR?</vt:lpstr>
      <vt:lpstr>Rajonu pašvaldību funkcijas, kas kopš 1994. gada pakāpeniski tika nodotas vietējām pašvaldībām! </vt:lpstr>
      <vt:lpstr>Subsidiaritātes principa ievērošana</vt:lpstr>
      <vt:lpstr>PowerPoint Presentation</vt:lpstr>
      <vt:lpstr>ATR akcenti uz 2021.gadu - pilsētas ar lauku teritorijām </vt:lpstr>
      <vt:lpstr>Latvijas Banka - potenciālais uzturēšanas izdevumu ietaupījums gadā novadiem ar dažādu vidējo iedzīvotāju skaitu  (milj. eiro)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Dagnija</dc:creator>
  <cp:lastModifiedBy>Arnis Šults</cp:lastModifiedBy>
  <cp:revision>920</cp:revision>
  <cp:lastPrinted>2019-03-14T13:05:17Z</cp:lastPrinted>
  <dcterms:created xsi:type="dcterms:W3CDTF">2014-11-20T14:46:47Z</dcterms:created>
  <dcterms:modified xsi:type="dcterms:W3CDTF">2019-06-17T06:21:02Z</dcterms:modified>
</cp:coreProperties>
</file>