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7"/>
  </p:notesMasterIdLst>
  <p:handoutMasterIdLst>
    <p:handoutMasterId r:id="rId8"/>
  </p:handoutMasterIdLst>
  <p:sldIdLst>
    <p:sldId id="256" r:id="rId2"/>
    <p:sldId id="272" r:id="rId3"/>
    <p:sldId id="273" r:id="rId4"/>
    <p:sldId id="274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E4566-C988-4D06-9EEA-2102CA963455}" v="15" dt="2022-01-05T09:37:54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097" autoAdjust="0"/>
  </p:normalViewPr>
  <p:slideViewPr>
    <p:cSldViewPr snapToGrid="0">
      <p:cViewPr>
        <p:scale>
          <a:sx n="70" d="100"/>
          <a:sy n="70" d="100"/>
        </p:scale>
        <p:origin x="1594" y="25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9" d="100"/>
          <a:sy n="129" d="100"/>
        </p:scale>
        <p:origin x="405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ita Kaupuža" userId="cde33602-3381-4ba5-884e-10f7e35b3fa2" providerId="ADAL" clId="{8E4E4566-C988-4D06-9EEA-2102CA963455}"/>
    <pc:docChg chg="undo custSel addSld delSld modSld delMainMaster">
      <pc:chgData name="Agita Kaupuža" userId="cde33602-3381-4ba5-884e-10f7e35b3fa2" providerId="ADAL" clId="{8E4E4566-C988-4D06-9EEA-2102CA963455}" dt="2022-01-05T10:23:58.924" v="4683" actId="6549"/>
      <pc:docMkLst>
        <pc:docMk/>
      </pc:docMkLst>
      <pc:sldChg chg="addSp delSp modSp mod">
        <pc:chgData name="Agita Kaupuža" userId="cde33602-3381-4ba5-884e-10f7e35b3fa2" providerId="ADAL" clId="{8E4E4566-C988-4D06-9EEA-2102CA963455}" dt="2022-01-05T09:40:23.805" v="4321" actId="113"/>
        <pc:sldMkLst>
          <pc:docMk/>
          <pc:sldMk cId="49753104" sldId="256"/>
        </pc:sldMkLst>
        <pc:spChg chg="mod">
          <ac:chgData name="Agita Kaupuža" userId="cde33602-3381-4ba5-884e-10f7e35b3fa2" providerId="ADAL" clId="{8E4E4566-C988-4D06-9EEA-2102CA963455}" dt="2022-01-05T09:40:23.805" v="4321" actId="113"/>
          <ac:spMkLst>
            <pc:docMk/>
            <pc:sldMk cId="49753104" sldId="256"/>
            <ac:spMk id="2" creationId="{E98B9747-A037-4830-841B-80A958E09B1E}"/>
          </ac:spMkLst>
        </pc:spChg>
        <pc:spChg chg="add del mod">
          <ac:chgData name="Agita Kaupuža" userId="cde33602-3381-4ba5-884e-10f7e35b3fa2" providerId="ADAL" clId="{8E4E4566-C988-4D06-9EEA-2102CA963455}" dt="2022-01-05T09:38:26.204" v="4223" actId="478"/>
          <ac:spMkLst>
            <pc:docMk/>
            <pc:sldMk cId="49753104" sldId="256"/>
            <ac:spMk id="3" creationId="{4CC629C7-CDCA-4D27-9FE2-92EE4CD506D2}"/>
          </ac:spMkLst>
        </pc:spChg>
      </pc:sldChg>
      <pc:sldChg chg="addSp modSp mod">
        <pc:chgData name="Agita Kaupuža" userId="cde33602-3381-4ba5-884e-10f7e35b3fa2" providerId="ADAL" clId="{8E4E4566-C988-4D06-9EEA-2102CA963455}" dt="2022-01-05T07:21:03.564" v="927" actId="14100"/>
        <pc:sldMkLst>
          <pc:docMk/>
          <pc:sldMk cId="1595771829" sldId="271"/>
        </pc:sldMkLst>
        <pc:spChg chg="mod">
          <ac:chgData name="Agita Kaupuža" userId="cde33602-3381-4ba5-884e-10f7e35b3fa2" providerId="ADAL" clId="{8E4E4566-C988-4D06-9EEA-2102CA963455}" dt="2022-01-05T07:21:03.564" v="927" actId="14100"/>
          <ac:spMkLst>
            <pc:docMk/>
            <pc:sldMk cId="1595771829" sldId="271"/>
            <ac:spMk id="2" creationId="{26ED752A-4BC6-4D1D-90FD-54B416A313AE}"/>
          </ac:spMkLst>
        </pc:spChg>
        <pc:spChg chg="mod">
          <ac:chgData name="Agita Kaupuža" userId="cde33602-3381-4ba5-884e-10f7e35b3fa2" providerId="ADAL" clId="{8E4E4566-C988-4D06-9EEA-2102CA963455}" dt="2022-01-04T10:06:16.247" v="10" actId="20577"/>
          <ac:spMkLst>
            <pc:docMk/>
            <pc:sldMk cId="1595771829" sldId="271"/>
            <ac:spMk id="21" creationId="{098170B1-A19B-462F-8F49-944D4FB0066C}"/>
          </ac:spMkLst>
        </pc:spChg>
        <pc:picChg chg="add mod">
          <ac:chgData name="Agita Kaupuža" userId="cde33602-3381-4ba5-884e-10f7e35b3fa2" providerId="ADAL" clId="{8E4E4566-C988-4D06-9EEA-2102CA963455}" dt="2022-01-05T07:20:50.784" v="925" actId="1076"/>
          <ac:picMkLst>
            <pc:docMk/>
            <pc:sldMk cId="1595771829" sldId="271"/>
            <ac:picMk id="4" creationId="{44254A43-4726-442B-9A5E-76501939FF94}"/>
          </ac:picMkLst>
        </pc:picChg>
      </pc:sldChg>
      <pc:sldChg chg="addSp delSp modSp mod">
        <pc:chgData name="Agita Kaupuža" userId="cde33602-3381-4ba5-884e-10f7e35b3fa2" providerId="ADAL" clId="{8E4E4566-C988-4D06-9EEA-2102CA963455}" dt="2022-01-05T07:41:00.226" v="1431" actId="113"/>
        <pc:sldMkLst>
          <pc:docMk/>
          <pc:sldMk cId="3106420823" sldId="272"/>
        </pc:sldMkLst>
        <pc:spChg chg="mod">
          <ac:chgData name="Agita Kaupuža" userId="cde33602-3381-4ba5-884e-10f7e35b3fa2" providerId="ADAL" clId="{8E4E4566-C988-4D06-9EEA-2102CA963455}" dt="2022-01-05T07:41:00.226" v="1431" actId="113"/>
          <ac:spMkLst>
            <pc:docMk/>
            <pc:sldMk cId="3106420823" sldId="272"/>
            <ac:spMk id="2" creationId="{F01763FE-773E-4180-B995-A061810A4B93}"/>
          </ac:spMkLst>
        </pc:spChg>
        <pc:spChg chg="del mod">
          <ac:chgData name="Agita Kaupuža" userId="cde33602-3381-4ba5-884e-10f7e35b3fa2" providerId="ADAL" clId="{8E4E4566-C988-4D06-9EEA-2102CA963455}" dt="2022-01-05T06:39:46.907" v="197" actId="478"/>
          <ac:spMkLst>
            <pc:docMk/>
            <pc:sldMk cId="3106420823" sldId="272"/>
            <ac:spMk id="3" creationId="{FAEBD4C9-A224-433B-BA38-F5EE5FF01B1B}"/>
          </ac:spMkLst>
        </pc:spChg>
        <pc:spChg chg="add del mod">
          <ac:chgData name="Agita Kaupuža" userId="cde33602-3381-4ba5-884e-10f7e35b3fa2" providerId="ADAL" clId="{8E4E4566-C988-4D06-9EEA-2102CA963455}" dt="2022-01-05T06:40:53.697" v="207" actId="478"/>
          <ac:spMkLst>
            <pc:docMk/>
            <pc:sldMk cId="3106420823" sldId="272"/>
            <ac:spMk id="5" creationId="{62F66093-4F92-409F-AE3D-A549E2927C68}"/>
          </ac:spMkLst>
        </pc:spChg>
        <pc:spChg chg="add del mod">
          <ac:chgData name="Agita Kaupuža" userId="cde33602-3381-4ba5-884e-10f7e35b3fa2" providerId="ADAL" clId="{8E4E4566-C988-4D06-9EEA-2102CA963455}" dt="2022-01-05T06:41:57.196" v="233"/>
          <ac:spMkLst>
            <pc:docMk/>
            <pc:sldMk cId="3106420823" sldId="272"/>
            <ac:spMk id="6" creationId="{CAC18BF6-6EBA-4981-8692-4F67F6A1DA1A}"/>
          </ac:spMkLst>
        </pc:spChg>
        <pc:spChg chg="add mod">
          <ac:chgData name="Agita Kaupuža" userId="cde33602-3381-4ba5-884e-10f7e35b3fa2" providerId="ADAL" clId="{8E4E4566-C988-4D06-9EEA-2102CA963455}" dt="2022-01-05T07:39:20.135" v="1367" actId="20577"/>
          <ac:spMkLst>
            <pc:docMk/>
            <pc:sldMk cId="3106420823" sldId="272"/>
            <ac:spMk id="7" creationId="{9C79078C-ABF1-4948-B619-3E92B0232D1F}"/>
          </ac:spMkLst>
        </pc:spChg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459169788" sldId="273"/>
        </pc:sldMkLst>
      </pc:sldChg>
      <pc:sldChg chg="addSp delSp modSp new mod setBg modNotesTx">
        <pc:chgData name="Agita Kaupuža" userId="cde33602-3381-4ba5-884e-10f7e35b3fa2" providerId="ADAL" clId="{8E4E4566-C988-4D06-9EEA-2102CA963455}" dt="2022-01-05T08:36:28.356" v="2628" actId="20577"/>
        <pc:sldMkLst>
          <pc:docMk/>
          <pc:sldMk cId="4063305525" sldId="273"/>
        </pc:sldMkLst>
        <pc:spChg chg="mod">
          <ac:chgData name="Agita Kaupuža" userId="cde33602-3381-4ba5-884e-10f7e35b3fa2" providerId="ADAL" clId="{8E4E4566-C988-4D06-9EEA-2102CA963455}" dt="2022-01-05T08:01:01.038" v="1884" actId="26606"/>
          <ac:spMkLst>
            <pc:docMk/>
            <pc:sldMk cId="4063305525" sldId="273"/>
            <ac:spMk id="2" creationId="{C9015A35-0655-4080-8477-1270CFF913B3}"/>
          </ac:spMkLst>
        </pc:spChg>
        <pc:spChg chg="del">
          <ac:chgData name="Agita Kaupuža" userId="cde33602-3381-4ba5-884e-10f7e35b3fa2" providerId="ADAL" clId="{8E4E4566-C988-4D06-9EEA-2102CA963455}" dt="2022-01-05T07:41:14.356" v="1432" actId="478"/>
          <ac:spMkLst>
            <pc:docMk/>
            <pc:sldMk cId="4063305525" sldId="273"/>
            <ac:spMk id="3" creationId="{54F40EAB-66D7-4FD5-BE69-B73C4077BDC4}"/>
          </ac:spMkLst>
        </pc:spChg>
        <pc:spChg chg="add mod ord">
          <ac:chgData name="Agita Kaupuža" userId="cde33602-3381-4ba5-884e-10f7e35b3fa2" providerId="ADAL" clId="{8E4E4566-C988-4D06-9EEA-2102CA963455}" dt="2022-01-05T08:34:13.006" v="2444" actId="20577"/>
          <ac:spMkLst>
            <pc:docMk/>
            <pc:sldMk cId="4063305525" sldId="273"/>
            <ac:spMk id="4" creationId="{9C311ED8-3397-48B0-8CFE-5D23818EC090}"/>
          </ac:spMkLst>
        </pc:spChg>
        <pc:spChg chg="add del">
          <ac:chgData name="Agita Kaupuža" userId="cde33602-3381-4ba5-884e-10f7e35b3fa2" providerId="ADAL" clId="{8E4E4566-C988-4D06-9EEA-2102CA963455}" dt="2022-01-05T08:01:01.038" v="1884" actId="26606"/>
          <ac:spMkLst>
            <pc:docMk/>
            <pc:sldMk cId="4063305525" sldId="273"/>
            <ac:spMk id="11" creationId="{8492A138-EC4F-4F03-B497-EBDF2443FC09}"/>
          </ac:spMkLst>
        </pc:spChg>
        <pc:picChg chg="add mod">
          <ac:chgData name="Agita Kaupuža" userId="cde33602-3381-4ba5-884e-10f7e35b3fa2" providerId="ADAL" clId="{8E4E4566-C988-4D06-9EEA-2102CA963455}" dt="2022-01-05T08:01:13.495" v="1885" actId="1076"/>
          <ac:picMkLst>
            <pc:docMk/>
            <pc:sldMk cId="4063305525" sldId="273"/>
            <ac:picMk id="6" creationId="{EA393A50-5514-4D25-BA35-E17CE5BC6F18}"/>
          </ac:picMkLst>
        </pc:picChg>
        <pc:picChg chg="add mod">
          <ac:chgData name="Agita Kaupuža" userId="cde33602-3381-4ba5-884e-10f7e35b3fa2" providerId="ADAL" clId="{8E4E4566-C988-4D06-9EEA-2102CA963455}" dt="2022-01-05T08:03:16.143" v="1891" actId="14100"/>
          <ac:picMkLst>
            <pc:docMk/>
            <pc:sldMk cId="4063305525" sldId="273"/>
            <ac:picMk id="8" creationId="{AC19CCC1-8407-46A2-9DAB-37E36248BF6E}"/>
          </ac:picMkLst>
        </pc:picChg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3000808959" sldId="274"/>
        </pc:sldMkLst>
      </pc:sldChg>
      <pc:sldChg chg="addSp delSp modSp new mod modNotesTx">
        <pc:chgData name="Agita Kaupuža" userId="cde33602-3381-4ba5-884e-10f7e35b3fa2" providerId="ADAL" clId="{8E4E4566-C988-4D06-9EEA-2102CA963455}" dt="2022-01-05T10:23:58.924" v="4683" actId="6549"/>
        <pc:sldMkLst>
          <pc:docMk/>
          <pc:sldMk cId="3024977912" sldId="274"/>
        </pc:sldMkLst>
        <pc:spChg chg="mod">
          <ac:chgData name="Agita Kaupuža" userId="cde33602-3381-4ba5-884e-10f7e35b3fa2" providerId="ADAL" clId="{8E4E4566-C988-4D06-9EEA-2102CA963455}" dt="2022-01-05T08:33:44.007" v="2420" actId="114"/>
          <ac:spMkLst>
            <pc:docMk/>
            <pc:sldMk cId="3024977912" sldId="274"/>
            <ac:spMk id="2" creationId="{44B36BFF-E9CC-46DD-BACA-F50D98AFB016}"/>
          </ac:spMkLst>
        </pc:spChg>
        <pc:spChg chg="del">
          <ac:chgData name="Agita Kaupuža" userId="cde33602-3381-4ba5-884e-10f7e35b3fa2" providerId="ADAL" clId="{8E4E4566-C988-4D06-9EEA-2102CA963455}" dt="2022-01-05T09:03:13.706" v="2726" actId="478"/>
          <ac:spMkLst>
            <pc:docMk/>
            <pc:sldMk cId="3024977912" sldId="274"/>
            <ac:spMk id="3" creationId="{7FFB5108-9F56-4507-9855-2F5587087D5C}"/>
          </ac:spMkLst>
        </pc:spChg>
        <pc:spChg chg="add mod">
          <ac:chgData name="Agita Kaupuža" userId="cde33602-3381-4ba5-884e-10f7e35b3fa2" providerId="ADAL" clId="{8E4E4566-C988-4D06-9EEA-2102CA963455}" dt="2022-01-05T10:23:58.924" v="4683" actId="6549"/>
          <ac:spMkLst>
            <pc:docMk/>
            <pc:sldMk cId="3024977912" sldId="274"/>
            <ac:spMk id="4" creationId="{8B8D4A79-B5D1-4131-AF53-CD6F4E4BBE2D}"/>
          </ac:spMkLst>
        </pc:spChg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2062628536" sldId="275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9384021" sldId="277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4110624842" sldId="278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2204010888" sldId="279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3697599657" sldId="282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2463596541" sldId="283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4135240076" sldId="284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1839721121" sldId="285"/>
        </pc:sldMkLst>
      </pc:sldChg>
      <pc:sldChg chg="del">
        <pc:chgData name="Agita Kaupuža" userId="cde33602-3381-4ba5-884e-10f7e35b3fa2" providerId="ADAL" clId="{8E4E4566-C988-4D06-9EEA-2102CA963455}" dt="2022-01-04T10:06:05.856" v="0" actId="47"/>
        <pc:sldMkLst>
          <pc:docMk/>
          <pc:sldMk cId="2163979103" sldId="286"/>
        </pc:sldMkLst>
      </pc:sldChg>
      <pc:sldMasterChg chg="del delSldLayout">
        <pc:chgData name="Agita Kaupuža" userId="cde33602-3381-4ba5-884e-10f7e35b3fa2" providerId="ADAL" clId="{8E4E4566-C988-4D06-9EEA-2102CA963455}" dt="2022-01-04T10:06:05.856" v="0" actId="47"/>
        <pc:sldMasterMkLst>
          <pc:docMk/>
          <pc:sldMasterMk cId="2850123339" sldId="2147483717"/>
        </pc:sldMasterMkLst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212915072" sldId="2147483718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3815380729" sldId="2147483719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2288962057" sldId="2147483720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3609558790" sldId="2147483721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1413959259" sldId="2147483722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4023807718" sldId="2147483723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1811313560" sldId="2147483724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2272323843" sldId="2147483725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1369284351" sldId="2147483726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1417933867" sldId="2147483727"/>
          </pc:sldLayoutMkLst>
        </pc:sldLayoutChg>
        <pc:sldLayoutChg chg="del">
          <pc:chgData name="Agita Kaupuža" userId="cde33602-3381-4ba5-884e-10f7e35b3fa2" providerId="ADAL" clId="{8E4E4566-C988-4D06-9EEA-2102CA963455}" dt="2022-01-04T10:06:05.856" v="0" actId="47"/>
          <pc:sldLayoutMkLst>
            <pc:docMk/>
            <pc:sldMasterMk cId="2850123339" sldId="2147483717"/>
            <pc:sldLayoutMk cId="4048400717" sldId="214748372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108017-4F48-6142-A3BC-4F65C0DD2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94DC53-D498-E942-83B2-5A9C308885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11EEC-D407-DF40-93DB-29884BC1F62E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4028ED-6825-3945-A06D-45E65948EC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64C6A-3F8D-244D-941E-63521D0577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59D4B-71DD-0E4C-8A11-F579EA30D1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1586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83D62-DF9C-1541-9A7E-4BA5F59CE94B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10F8C-327E-CF40-A633-1F5FB78C288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167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10F8C-327E-CF40-A633-1F5FB78C288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325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10F8C-327E-CF40-A633-1F5FB78C288F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1151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i="1" dirty="0" err="1"/>
              <a:t>Horizon</a:t>
            </a:r>
            <a:r>
              <a:rPr lang="lv-LV" i="1" dirty="0"/>
              <a:t> </a:t>
            </a:r>
            <a:r>
              <a:rPr lang="lv-LV" i="1" dirty="0" err="1"/>
              <a:t>Europe</a:t>
            </a:r>
            <a:r>
              <a:rPr lang="lv-LV" dirty="0"/>
              <a:t> misijas ir jauns veids, kā strādāt un rast konkrētus risinājumus būtiskākajiem izaicinājumiem Eiropā, lai tos atrisinātu līdz 2030. gadam. Tās tieši saistītas ar ES prioritātēm un iniciatīvām, piemēram, jauno Eiropas </a:t>
            </a:r>
            <a:r>
              <a:rPr lang="lv-LV" i="1" dirty="0" err="1"/>
              <a:t>Bauhaus</a:t>
            </a:r>
            <a:r>
              <a:rPr lang="lv-LV" i="1" dirty="0"/>
              <a:t> </a:t>
            </a:r>
            <a:r>
              <a:rPr lang="lv-LV" i="0" dirty="0"/>
              <a:t>iniciatīvu</a:t>
            </a:r>
            <a:r>
              <a:rPr lang="lv-LV" dirty="0"/>
              <a:t>, digitālajiem risinājumiem un ES </a:t>
            </a:r>
            <a:r>
              <a:rPr lang="lv-LV" dirty="0" err="1"/>
              <a:t>Klimatadaptācijas</a:t>
            </a:r>
            <a:r>
              <a:rPr lang="lv-LV" dirty="0"/>
              <a:t> stratēģiju. Patlaban uzsāktas 5 misijas, kas balstās pētniecībā un inovācijās, taču to rastie risinājumi būs jāīsteno konkrētās vietās, proti, pašvaldībās. Arī 100 </a:t>
            </a:r>
            <a:r>
              <a:rPr lang="lv-LV" dirty="0" err="1"/>
              <a:t>klimatneitrālu</a:t>
            </a:r>
            <a:r>
              <a:rPr lang="lv-LV" dirty="0"/>
              <a:t> pilsētu misija cieši saistīta ar </a:t>
            </a:r>
            <a:r>
              <a:rPr lang="lv-LV" dirty="0" err="1"/>
              <a:t>Bauhaus</a:t>
            </a:r>
            <a:r>
              <a:rPr lang="lv-LV" dirty="0"/>
              <a:t>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10F8C-327E-CF40-A633-1F5FB78C288F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36514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274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06333"/>
            <a:ext cx="10394708" cy="58884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685799"/>
            <a:ext cx="10392513" cy="3194903"/>
          </a:xfrm>
          <a:prstGeom prst="rect">
            <a:avLst/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80" y="4702923"/>
            <a:ext cx="10394728" cy="68247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171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902" cy="319490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79" y="4106333"/>
            <a:ext cx="10394729" cy="127360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53678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732" y="685800"/>
            <a:ext cx="9525020" cy="291670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50264" y="3610032"/>
            <a:ext cx="8667956" cy="3777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4106334"/>
            <a:ext cx="10396882" cy="126825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  <p:sp>
        <p:nvSpPr>
          <p:cNvPr id="13" name="TextBox 12"/>
          <p:cNvSpPr txBox="1"/>
          <p:nvPr/>
        </p:nvSpPr>
        <p:spPr>
          <a:xfrm>
            <a:off x="685801" y="89262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73083" y="292282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217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23854"/>
            <a:ext cx="10394707" cy="25118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47468"/>
            <a:ext cx="10394707" cy="114064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5568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2" y="685800"/>
            <a:ext cx="10394706" cy="115196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2" y="2063395"/>
            <a:ext cx="331012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802" y="2639658"/>
            <a:ext cx="3310128" cy="273492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4622" y="2063395"/>
            <a:ext cx="331012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234621" y="2639658"/>
            <a:ext cx="3310128" cy="273492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70380" y="2063395"/>
            <a:ext cx="331012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770380" y="2639658"/>
            <a:ext cx="3310128" cy="273492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77804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91840" y="3813025"/>
            <a:ext cx="331012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780" y="2063395"/>
            <a:ext cx="3310128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91840" y="4389287"/>
            <a:ext cx="3310128" cy="9852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7410" y="3813025"/>
            <a:ext cx="331012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235999" y="2063395"/>
            <a:ext cx="3310128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235999" y="4389286"/>
            <a:ext cx="3310128" cy="9853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68944" y="3813025"/>
            <a:ext cx="331012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768819" y="2063394"/>
            <a:ext cx="3310128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768819" y="4389284"/>
            <a:ext cx="3310128" cy="9853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1472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2063396"/>
            <a:ext cx="10394707" cy="331119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4553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5862" y="685800"/>
            <a:ext cx="2264646" cy="4688785"/>
          </a:xfrm>
          <a:prstGeom prst="rect">
            <a:avLst/>
          </a:prstGeo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800" y="685800"/>
            <a:ext cx="7904431" cy="4688785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29017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487E-F8D3-4A5A-8E7A-449501F5B0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lv-LV" dirty="0">
                <a:latin typeface="Calibri Light" panose="020F0302020204030204" pitchFamily="34" charset="0"/>
                <a:cs typeface="Calibri Light" panose="020F0302020204030204" pitchFamily="34" charset="0"/>
              </a:rPr>
              <a:t>virsraksts</a:t>
            </a:r>
            <a:endParaRPr lang="lv-LV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FED6A-E7BD-4023-96CD-8E3673DB80F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5800" y="2063396"/>
            <a:ext cx="10396883" cy="33111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err="1"/>
              <a:t>teksts</a:t>
            </a:r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455649-1898-8F4A-B435-4E6CDACE9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947" y="5694664"/>
            <a:ext cx="902329" cy="100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96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939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319348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3742267"/>
            <a:ext cx="10394707" cy="16396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288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81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5088714" cy="3311189"/>
          </a:xfrm>
          <a:prstGeom prst="rect">
            <a:avLst/>
          </a:prstGeo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1" y="2063396"/>
            <a:ext cx="5086538" cy="3311189"/>
          </a:xfrm>
          <a:prstGeom prst="rect">
            <a:avLst/>
          </a:prstGeo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173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4707" cy="11581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356" y="2063396"/>
            <a:ext cx="4856158" cy="67999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802" y="2861733"/>
            <a:ext cx="5088712" cy="2512852"/>
          </a:xfrm>
          <a:prstGeom prst="rect">
            <a:avLst/>
          </a:prstGeo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191" y="2063396"/>
            <a:ext cx="4864491" cy="67999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993969" y="2861733"/>
            <a:ext cx="5088713" cy="2512852"/>
          </a:xfrm>
          <a:prstGeom prst="rect">
            <a:avLst/>
          </a:prstGeo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129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1519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3026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773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43" y="685800"/>
            <a:ext cx="4126860" cy="2023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46132" y="685800"/>
            <a:ext cx="6034375" cy="46887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642" y="2709052"/>
            <a:ext cx="4126861" cy="26655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600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6345302" cy="2023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2362" y="0"/>
            <a:ext cx="3598146" cy="5071533"/>
          </a:xfrm>
          <a:prstGeom prst="rect">
            <a:avLst/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2709052"/>
            <a:ext cx="6345301" cy="236248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8083" y="5757334"/>
            <a:ext cx="3784600" cy="498470"/>
          </a:xfrm>
          <a:prstGeom prst="rect">
            <a:avLst/>
          </a:prstGeom>
        </p:spPr>
        <p:txBody>
          <a:bodyPr/>
          <a:lstStyle/>
          <a:p>
            <a:fld id="{49167E9B-2430-4AEB-A155-EBF54AA0CF53}" type="datetimeFigureOut">
              <a:rPr lang="lv-LV" smtClean="0"/>
              <a:t>05.01.2022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1" y="5757334"/>
            <a:ext cx="5499719" cy="498470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7121" y="5757334"/>
            <a:ext cx="907186" cy="498470"/>
          </a:xfrm>
          <a:prstGeom prst="rect">
            <a:avLst/>
          </a:prstGeom>
        </p:spPr>
        <p:txBody>
          <a:bodyPr/>
          <a:lstStyle/>
          <a:p>
            <a:fld id="{1568D2BA-4243-4899-9557-C5A8856FF4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0432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95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survey/runner/Sommet_Marseille_2022_Manifestation_d_interet_Salon_virtuel?_cldee=YWRyaWVubi5uYWd5QGNvci5ldXJvcGEuZXU%3d&amp;recipientid=contact-eeb66fd664bae8118113005056a043ea-c4201a56a2cc4d089162202e072bf452&amp;esid=39e81ad9-305f-ec11-8118-005056a043e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cdlink2.cor.europa.eu/c/6/?T=OTg4NzAyOTg%3AcDEtYjIxMjg2LWU3MTFiZTFmZGYyOTQwZmI5ODY4NDQ4MTk2NmEwYWYx%3AYWdpdGEua2F1cHV6YUBscHMubHY%3AY29udGFjdC1mODA5ZWZhZjVkZjJlNDExOGEyOTAwNTA1NmEwNTExOS01ZDJiODM5MmJmODA0ODA3OGEzMjUzOGZlNDZlYzJkNA%3AZmFsc2U%3AMA%3A%3AaHR0cDovL3d3dy5jb3IuZXVyb3BhLmV1L3N1bW1pdDIwMjIuZ28_X2NsZGVlPVlXZHBkR0V1YTJGMWNIVjZZVUJzY0hNdWJIWSUzZCZyZWNpcGllbnRpZD1jb250YWN0LWY4MDllZmFmNWRmMmU0MTE4YTI5MDA1MDU2YTA1MTE5LTVkMmI4MzkyYmY4MDQ4MDc4YTMyNTM4ZmU0NmVjMmQ0JmVzaWQ9NGEzZjE3MTEtNjYyYi1lYzExLTgxMTgtMDA1MDU2YTA0M2Vh&amp;K=iUFXvC7_y0TkCj-3xfiP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new-european-bauhaus/events/info-session-3-new-european-bauhaus-funding-opportunities_en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hyperlink" Target="https://europa.eu/new-european-bauhaus/events/info-session-2-new-european-bauhaus-funding-opportunities_en" TargetMode="External"/><Relationship Id="rId4" Type="http://schemas.openxmlformats.org/officeDocument/2006/relationships/hyperlink" Target="https://europa.eu/new-european-bauhaus/events/info-session-1-new-european-bauhaus-funding-opportunities_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research-and-innovation/funding/funding-opportunities/funding-programmes-and-open-calls/horizon-europe/missions-horizon-europe/climate-neutral-and-smart-cities_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ec.europa.eu/info/news/save-date-info-days-eu-missions-take-place-between-18-and-19-january-2022-2021-dec-13_en" TargetMode="External"/><Relationship Id="rId5" Type="http://schemas.openxmlformats.org/officeDocument/2006/relationships/hyperlink" Target="https://ec.europa.eu/eusurvey/runner/CNC-Pre-Registration" TargetMode="External"/><Relationship Id="rId4" Type="http://schemas.openxmlformats.org/officeDocument/2006/relationships/hyperlink" Target="https://webcast.ec.europa.eu/open-webex-discussion-about-the-climate-neutral-and-smart-cities-mission-2021-10-0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lps.lv/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Freeform: Shape 32">
            <a:extLst>
              <a:ext uri="{FF2B5EF4-FFF2-40B4-BE49-F238E27FC236}">
                <a16:creationId xmlns:a16="http://schemas.microsoft.com/office/drawing/2014/main" id="{43B4841E-E6B6-48C3-BA02-F73659C6D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custGeom>
            <a:avLst/>
            <a:gdLst>
              <a:gd name="connsiteX0" fmla="*/ 0 w 8130198"/>
              <a:gd name="connsiteY0" fmla="*/ 0 h 6857999"/>
              <a:gd name="connsiteX1" fmla="*/ 7241014 w 8130198"/>
              <a:gd name="connsiteY1" fmla="*/ 0 h 6857999"/>
              <a:gd name="connsiteX2" fmla="*/ 8130198 w 8130198"/>
              <a:gd name="connsiteY2" fmla="*/ 0 h 6857999"/>
              <a:gd name="connsiteX3" fmla="*/ 8130198 w 8130198"/>
              <a:gd name="connsiteY3" fmla="*/ 6857999 h 6857999"/>
              <a:gd name="connsiteX4" fmla="*/ 0 w 8130198"/>
              <a:gd name="connsiteY4" fmla="*/ 6857999 h 6857999"/>
              <a:gd name="connsiteX5" fmla="*/ 0 w 8130198"/>
              <a:gd name="connsiteY5" fmla="*/ 6375361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30198" h="6857999">
                <a:moveTo>
                  <a:pt x="0" y="0"/>
                </a:moveTo>
                <a:lnTo>
                  <a:pt x="7241014" y="0"/>
                </a:lnTo>
                <a:lnTo>
                  <a:pt x="8130198" y="0"/>
                </a:lnTo>
                <a:lnTo>
                  <a:pt x="8130198" y="6857999"/>
                </a:lnTo>
                <a:lnTo>
                  <a:pt x="0" y="6857999"/>
                </a:lnTo>
                <a:lnTo>
                  <a:pt x="0" y="6375361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8B9747-A037-4830-841B-80A958E09B1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964636" y="1307619"/>
            <a:ext cx="6720672" cy="454305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lv-LV" sz="4800" b="1" dirty="0">
                <a:latin typeface="Calibri" panose="020F0502020204030204" pitchFamily="34" charset="0"/>
                <a:cs typeface="Calibri" panose="020F0502020204030204" pitchFamily="34" charset="0"/>
              </a:rPr>
              <a:t>Reģionālā attīstība 2022: informētība, iespējas un aktivitātes </a:t>
            </a:r>
            <a:br>
              <a:rPr lang="lv-LV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lv-LV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lv-LV" sz="4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v-LV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agita</a:t>
            </a:r>
            <a:r>
              <a:rPr lang="lv-LV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kaupuža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lv-LV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lps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 Padomniece es jautājumos, </a:t>
            </a:r>
            <a:b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v-LV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lps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 pārstāvniecības </a:t>
            </a:r>
            <a:r>
              <a:rPr lang="lv-LV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briselē</a:t>
            </a:r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 vadītāja</a:t>
            </a:r>
            <a:b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lv-L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EBFCA9E-15A5-437B-9F71-6FA5091EF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6015"/>
            <a:ext cx="0" cy="3145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E5F7785-4545-4A24-9709-5B34B5748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64704"/>
            <a:ext cx="12192001" cy="493296"/>
          </a:xfrm>
          <a:custGeom>
            <a:avLst/>
            <a:gdLst>
              <a:gd name="connsiteX0" fmla="*/ 3 w 11647715"/>
              <a:gd name="connsiteY0" fmla="*/ 0 h 2634343"/>
              <a:gd name="connsiteX1" fmla="*/ 11647715 w 11647715"/>
              <a:gd name="connsiteY1" fmla="*/ 0 h 2634343"/>
              <a:gd name="connsiteX2" fmla="*/ 11647715 w 11647715"/>
              <a:gd name="connsiteY2" fmla="*/ 2634343 h 2634343"/>
              <a:gd name="connsiteX3" fmla="*/ 3 w 11647715"/>
              <a:gd name="connsiteY3" fmla="*/ 2634343 h 2634343"/>
              <a:gd name="connsiteX4" fmla="*/ 3 w 11647715"/>
              <a:gd name="connsiteY4" fmla="*/ 1533667 h 2634343"/>
              <a:gd name="connsiteX5" fmla="*/ 0 w 11647715"/>
              <a:gd name="connsiteY5" fmla="*/ 1533667 h 2634343"/>
              <a:gd name="connsiteX6" fmla="*/ 0 w 11647715"/>
              <a:gd name="connsiteY6" fmla="*/ 980400 h 2634343"/>
              <a:gd name="connsiteX7" fmla="*/ 3 w 11647715"/>
              <a:gd name="connsiteY7" fmla="*/ 980400 h 26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647715" h="2634343">
                <a:moveTo>
                  <a:pt x="3" y="0"/>
                </a:moveTo>
                <a:lnTo>
                  <a:pt x="11647715" y="0"/>
                </a:lnTo>
                <a:lnTo>
                  <a:pt x="11647715" y="2634343"/>
                </a:lnTo>
                <a:lnTo>
                  <a:pt x="3" y="2634343"/>
                </a:lnTo>
                <a:lnTo>
                  <a:pt x="3" y="1533667"/>
                </a:lnTo>
                <a:lnTo>
                  <a:pt x="0" y="1533667"/>
                </a:lnTo>
                <a:lnTo>
                  <a:pt x="0" y="980400"/>
                </a:lnTo>
                <a:lnTo>
                  <a:pt x="3" y="980400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12D535-02F7-3D44-8AEC-C19100A2C06B}"/>
              </a:ext>
            </a:extLst>
          </p:cNvPr>
          <p:cNvSpPr txBox="1"/>
          <p:nvPr/>
        </p:nvSpPr>
        <p:spPr>
          <a:xfrm>
            <a:off x="11939451" y="13411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8D7E1E-42AE-CD4D-8787-0C37BCE09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68" y="2178050"/>
            <a:ext cx="42037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763FE-773E-4180-B995-A061810A4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229" y="217715"/>
            <a:ext cx="10396882" cy="1151965"/>
          </a:xfrm>
        </p:spPr>
        <p:txBody>
          <a:bodyPr/>
          <a:lstStyle/>
          <a:p>
            <a:pPr algn="ctr"/>
            <a:r>
              <a:rPr lang="lv-LV" sz="4000" b="1" dirty="0"/>
              <a:t>Eiropas Reģionu un pilsētu samits: 3. – 4. marts (Marseļā/piedaloties attālināti)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79078C-ABF1-4948-B619-3E92B0232D1F}"/>
              </a:ext>
            </a:extLst>
          </p:cNvPr>
          <p:cNvSpPr txBox="1"/>
          <p:nvPr/>
        </p:nvSpPr>
        <p:spPr>
          <a:xfrm>
            <a:off x="1054889" y="1369680"/>
            <a:ext cx="94488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200" b="1" dirty="0">
                <a:latin typeface="Calibri" panose="020F0502020204030204" pitchFamily="34" charset="0"/>
                <a:cs typeface="Calibri" panose="020F0502020204030204" pitchFamily="34" charset="0"/>
              </a:rPr>
              <a:t>Moto: 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«Visi lieliskie pasaules ideāli sākas kādā vietējā apkaimē.» (Konrāds </a:t>
            </a:r>
            <a:r>
              <a:rPr lang="lv-LV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Adenauers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lv-LV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200" b="1" dirty="0">
                <a:latin typeface="Calibri" panose="020F0502020204030204" pitchFamily="34" charset="0"/>
                <a:cs typeface="Calibri" panose="020F0502020204030204" pitchFamily="34" charset="0"/>
              </a:rPr>
              <a:t>Veltīts ES prioritātēm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 - zaļa, digitāla un </a:t>
            </a:r>
            <a:r>
              <a:rPr lang="lv-LV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izturētspējīga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 Eiropa, atkopjoties pēc pandēmijas un veicinot reģionālo attīstību, stiprinot pašvaldības, sekmējot lauku atdzimšanu un iesaistot jauniešus.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200" b="1" dirty="0">
                <a:latin typeface="Calibri" panose="020F0502020204030204" pitchFamily="34" charset="0"/>
                <a:cs typeface="Calibri" panose="020F0502020204030204" pitchFamily="34" charset="0"/>
              </a:rPr>
              <a:t>Rīko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 Eiropas Reģionu komiteja un Francijas Dienvidu reģions (Provansa-Alpi-</a:t>
            </a:r>
            <a:r>
              <a:rPr lang="lv-LV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Azūras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 krasts) Francijas prezidentūras ES Padomē ietvaros.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Līdz 14. janvārim iespējams </a:t>
            </a:r>
            <a:r>
              <a:rPr lang="lv-LV" sz="2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pieteikties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 rīkot vienu no stendiem </a:t>
            </a:r>
            <a:r>
              <a:rPr lang="lv-LV" sz="2200" b="1" dirty="0">
                <a:latin typeface="Calibri" panose="020F0502020204030204" pitchFamily="34" charset="0"/>
                <a:cs typeface="Calibri" panose="020F0502020204030204" pitchFamily="34" charset="0"/>
              </a:rPr>
              <a:t>Virtuālajā ekspozīcijā (14.02. – 18.03.) 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par pašvaldības pēdējo gadu laikā īstenotajiem projektiem/aktivitātēm par tēmām </a:t>
            </a:r>
            <a:r>
              <a:rPr lang="lv-LV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izturētspēja</a:t>
            </a:r>
            <a:r>
              <a:rPr lang="lv-LV" sz="2200" b="1" dirty="0">
                <a:latin typeface="Calibri" panose="020F0502020204030204" pitchFamily="34" charset="0"/>
                <a:cs typeface="Calibri" panose="020F0502020204030204" pitchFamily="34" charset="0"/>
              </a:rPr>
              <a:t> un inovācijas</a:t>
            </a: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200" dirty="0">
                <a:latin typeface="Calibri" panose="020F0502020204030204" pitchFamily="34" charset="0"/>
                <a:cs typeface="Calibri" panose="020F0502020204030204" pitchFamily="34" charset="0"/>
              </a:rPr>
              <a:t>Vairāk informācijas par Samitu un reģistrēšanās tā tīmekļa vietnē: </a:t>
            </a:r>
            <a:r>
              <a:rPr lang="lv-LV" sz="2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cor.europa.eu/summit2022.go</a:t>
            </a:r>
            <a:r>
              <a:rPr lang="lv-LV" sz="1800" dirty="0">
                <a:solidFill>
                  <a:srgbClr val="00206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lv-LV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15A35-0655-4080-8477-1270CFF9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4000" b="1" dirty="0"/>
              <a:t>Inovācijas un radošums reģionālajai attīstībai: jaunais Eiropas </a:t>
            </a:r>
            <a:r>
              <a:rPr lang="lv-LV" sz="4000" b="1" i="1" dirty="0" err="1"/>
              <a:t>Bauhaus</a:t>
            </a:r>
            <a:endParaRPr lang="lv-LV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311ED8-3397-48B0-8CFE-5D23818EC090}"/>
              </a:ext>
            </a:extLst>
          </p:cNvPr>
          <p:cNvSpPr txBox="1"/>
          <p:nvPr/>
        </p:nvSpPr>
        <p:spPr>
          <a:xfrm>
            <a:off x="555171" y="2068286"/>
            <a:ext cx="6795407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Iespējas 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kopīgi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 īstenot 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skaistas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ilgtspējīgas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 ieceres 2022. gadā ar Eiropas Savienības fondu līdzfinansējumu, ietverot Eiropas zaļā kursa «kultūras atzara» - 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jaunā Eiropas </a:t>
            </a:r>
            <a:r>
              <a:rPr lang="lv-LV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Bauhaus</a:t>
            </a:r>
            <a:r>
              <a:rPr lang="lv-LV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– idejas.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Jaunā Eiropas </a:t>
            </a:r>
            <a:r>
              <a:rPr lang="lv-LV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Bauhaus</a:t>
            </a:r>
            <a:r>
              <a:rPr lang="lv-LV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 sesija 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27.01. Tēmas: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 inovācijas, jauniešu iesaiste, zaļāks dzīvesveids radošās un iekļaujošās sabiedrībās caur arhitektūru, dizainu un mākslu.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2021. gada info sesijas un to prezentācijas: 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pirmā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(pieejami mājokļi, profesionālās izcilības centri) un 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otrā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 (dabā balstīti risinājumi, digitālie risinājumi).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393A50-5514-4D25-BA35-E17CE5BC6F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0578" y="1837765"/>
            <a:ext cx="4610100" cy="1857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19CCC1-8407-46A2-9DAB-37E36248BF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7458" y="3875554"/>
            <a:ext cx="3845713" cy="201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30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36BFF-E9CC-46DD-BACA-F50D98AF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4000" b="1" i="1" dirty="0" err="1"/>
              <a:t>Horizon</a:t>
            </a:r>
            <a:r>
              <a:rPr lang="lv-LV" sz="4000" b="1" dirty="0"/>
              <a:t> misijas: 100 </a:t>
            </a:r>
            <a:r>
              <a:rPr lang="lv-LV" sz="4000" b="1" dirty="0" err="1"/>
              <a:t>klimatneitrālas</a:t>
            </a:r>
            <a:r>
              <a:rPr lang="lv-LV" sz="4000" b="1" dirty="0"/>
              <a:t> pilsētas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4A79-B5D1-4131-AF53-CD6F4E4BBE2D}"/>
              </a:ext>
            </a:extLst>
          </p:cNvPr>
          <p:cNvSpPr txBox="1"/>
          <p:nvPr/>
        </p:nvSpPr>
        <p:spPr>
          <a:xfrm>
            <a:off x="843772" y="1407459"/>
            <a:ext cx="1008094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Pašvaldības līdz 31.01. 17:00 (CET) var pieteikties piedalīties misijā 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«100 </a:t>
            </a:r>
            <a:r>
              <a:rPr lang="lv-LV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klimatneitrālas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 un viedas pilsētas līdz 2030. gadam»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Dalība misijā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paredz konkrētai pilsētai paredzēta plāna izstrādi, lai ne tikai īstenotu atsevišķus projektus klimata jomā, bet īstenotu vienotu mērķi caur inovatīvu pilsētas pārvaldību, investīciju plānu un pārraudzību.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Finansējums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: no dažādām ES finansētām programmām, kas saistītas ar izpēti un inovācijām, EIB, privātie investori. Dalība misijā (</a:t>
            </a:r>
            <a:r>
              <a:rPr lang="lv-LV" sz="2400" i="1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lv-LV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mission</a:t>
            </a:r>
            <a:r>
              <a:rPr lang="lv-LV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lv-LV" sz="2400" i="1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) var palīdzēt pilsētai iegūt finansējumu citās programmās.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Iedrošinājumam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: izvēlēsies ne tikai vislabāk gatavās pilsētas īstenot šo mērķi, bet arī tādas, kurām ir ambīcijas to sasniegt (izvēles kritēriji arī pilsētu dažādība un ģeogrāfiskais līdzsvars, lai pārstāvētu visu ES).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Vairāk informācijas Eiropas Komisijas 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tīmekļa vietnē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; pieejams arī 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Pieteikties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var pilsētas, kurās dzīvo vismaz 10 000 iedzīvotāju.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EK </a:t>
            </a:r>
            <a:r>
              <a:rPr lang="lv-LV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 dienas </a:t>
            </a:r>
            <a:r>
              <a:rPr lang="lv-LV" sz="2400" dirty="0">
                <a:latin typeface="Calibri" panose="020F0502020204030204" pitchFamily="34" charset="0"/>
                <a:cs typeface="Calibri" panose="020F0502020204030204" pitchFamily="34" charset="0"/>
              </a:rPr>
              <a:t>par piecām misijām (vides un veselības tēmas) 18. – 19. </a:t>
            </a:r>
            <a:r>
              <a:rPr lang="lv-LV" sz="2400">
                <a:latin typeface="Calibri" panose="020F0502020204030204" pitchFamily="34" charset="0"/>
                <a:cs typeface="Calibri" panose="020F0502020204030204" pitchFamily="34" charset="0"/>
              </a:rPr>
              <a:t>01.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2497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752A-4BC6-4D1D-90FD-54B416A31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028" y="864729"/>
            <a:ext cx="6600825" cy="462648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6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098170B1-A19B-462F-8F49-944D4FB0066C}"/>
              </a:ext>
            </a:extLst>
          </p:cNvPr>
          <p:cNvSpPr txBox="1">
            <a:spLocks noChangeArrowheads="1"/>
          </p:cNvSpPr>
          <p:nvPr/>
        </p:nvSpPr>
        <p:spPr>
          <a:xfrm>
            <a:off x="524065" y="2575743"/>
            <a:ext cx="3037786" cy="200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www.lps.lv</a:t>
            </a:r>
            <a:r>
              <a:rPr lang="lv-LV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ctr"/>
            <a:endParaRPr lang="lv-LV" sz="2400" u="sng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lv-LV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@LPSBrux</a:t>
            </a:r>
          </a:p>
          <a:p>
            <a:r>
              <a:rPr lang="lv-LV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@lps_lv</a:t>
            </a:r>
          </a:p>
          <a:p>
            <a:pPr algn="ctr"/>
            <a:endParaRPr lang="lv-LV" sz="24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lv-LV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@</a:t>
            </a:r>
            <a:r>
              <a:rPr lang="lv-LV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PasvaldibuSavieniba</a:t>
            </a:r>
            <a:endParaRPr lang="lv-LV" sz="2400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5" name="Picture 4" descr="Attēlu rezultāti vaicājumam “twitter”">
            <a:extLst>
              <a:ext uri="{FF2B5EF4-FFF2-40B4-BE49-F238E27FC236}">
                <a16:creationId xmlns:a16="http://schemas.microsoft.com/office/drawing/2014/main" id="{9E4D5BA5-1780-49FE-9877-C877A7C29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447" y="3301887"/>
            <a:ext cx="718939" cy="61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▷ Buy Facebook Followers - Real &amp; 100% Safe ++ Click here!">
            <a:extLst>
              <a:ext uri="{FF2B5EF4-FFF2-40B4-BE49-F238E27FC236}">
                <a16:creationId xmlns:a16="http://schemas.microsoft.com/office/drawing/2014/main" id="{D0E87697-F61C-4F2C-8CD9-31F858562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513" y="3920175"/>
            <a:ext cx="992806" cy="99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C28A05-FE92-7F49-AC11-74D4726A89E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00" t="44753" r="46731" b="44752"/>
          <a:stretch/>
        </p:blipFill>
        <p:spPr>
          <a:xfrm>
            <a:off x="3778489" y="2437856"/>
            <a:ext cx="614855" cy="719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254A43-4726-442B-9A5E-76501939FF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6028" y="823960"/>
            <a:ext cx="6600825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771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Custom 5">
      <a:dk1>
        <a:srgbClr val="000000"/>
      </a:dk1>
      <a:lt1>
        <a:srgbClr val="FFFFFF"/>
      </a:lt1>
      <a:dk2>
        <a:srgbClr val="424242"/>
      </a:dk2>
      <a:lt2>
        <a:srgbClr val="C8C8C8"/>
      </a:lt2>
      <a:accent1>
        <a:srgbClr val="880000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524</Words>
  <Application>Microsoft Office PowerPoint</Application>
  <PresentationFormat>Widescreen</PresentationFormat>
  <Paragraphs>49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Verdana</vt:lpstr>
      <vt:lpstr>Main Event</vt:lpstr>
      <vt:lpstr>Reģionālā attīstība 2022: informētība, iespējas un aktivitātes    agita kaupuža, lps Padomniece es jautājumos,  lps pārstāvniecības briselē vadītāja </vt:lpstr>
      <vt:lpstr>Eiropas Reģionu un pilsētu samits: 3. – 4. marts (Marseļā/piedaloties attālināti)</vt:lpstr>
      <vt:lpstr>Inovācijas un radošums reģionālajai attīstībai: jaunais Eiropas Bauhaus</vt:lpstr>
      <vt:lpstr>Horizon misijas: 100 klimatneitrālas pilsētas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Latvijas pašvaldību savienības informācijas aprite ārkārtējās situācijas laikā  liene užule</dc:title>
  <dc:creator>Liene Užule</dc:creator>
  <cp:lastModifiedBy>Agita Kaupuža</cp:lastModifiedBy>
  <cp:revision>52</cp:revision>
  <dcterms:created xsi:type="dcterms:W3CDTF">2020-06-01T13:53:54Z</dcterms:created>
  <dcterms:modified xsi:type="dcterms:W3CDTF">2022-01-05T10:24:00Z</dcterms:modified>
</cp:coreProperties>
</file>