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14"/>
  </p:notesMasterIdLst>
  <p:sldIdLst>
    <p:sldId id="256" r:id="rId2"/>
    <p:sldId id="284" r:id="rId3"/>
    <p:sldId id="272" r:id="rId4"/>
    <p:sldId id="273" r:id="rId5"/>
    <p:sldId id="283" r:id="rId6"/>
    <p:sldId id="282" r:id="rId7"/>
    <p:sldId id="275" r:id="rId8"/>
    <p:sldId id="274" r:id="rId9"/>
    <p:sldId id="279" r:id="rId10"/>
    <p:sldId id="286" r:id="rId11"/>
    <p:sldId id="278" r:id="rId12"/>
    <p:sldId id="281" r:id="rId13"/>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Dizaina stils 1 - izcēlum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34" autoAdjust="0"/>
  </p:normalViewPr>
  <p:slideViewPr>
    <p:cSldViewPr>
      <p:cViewPr varScale="1">
        <p:scale>
          <a:sx n="72" d="100"/>
          <a:sy n="72" d="100"/>
        </p:scale>
        <p:origin x="132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7B3F3E-A729-4A3C-BB19-376D564E4835}" type="datetimeFigureOut">
              <a:rPr lang="lv-LV" smtClean="0"/>
              <a:t>2016.09.08.</a:t>
            </a:fld>
            <a:endParaRPr lang="lv-LV"/>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49B3DA-D7F3-4A1E-9A39-6763318F36D9}" type="slidenum">
              <a:rPr lang="lv-LV" smtClean="0"/>
              <a:t>‹#›</a:t>
            </a:fld>
            <a:endParaRPr lang="lv-LV"/>
          </a:p>
        </p:txBody>
      </p:sp>
    </p:spTree>
    <p:extLst>
      <p:ext uri="{BB962C8B-B14F-4D97-AF65-F5344CB8AC3E}">
        <p14:creationId xmlns:p14="http://schemas.microsoft.com/office/powerpoint/2010/main" val="3837601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fld id="{2046E880-E8EB-41A6-A5B4-B62A02FE53C2}" type="datetimeFigureOut">
              <a:rPr lang="lv-LV" smtClean="0"/>
              <a:t>2016.09.08.</a:t>
            </a:fld>
            <a:endParaRPr lang="lv-LV"/>
          </a:p>
        </p:txBody>
      </p:sp>
      <p:sp>
        <p:nvSpPr>
          <p:cNvPr id="8" name="Footer Placeholder 7"/>
          <p:cNvSpPr>
            <a:spLocks noGrp="1"/>
          </p:cNvSpPr>
          <p:nvPr>
            <p:ph type="ftr" sz="quarter" idx="11"/>
          </p:nvPr>
        </p:nvSpPr>
        <p:spPr/>
        <p:txBody>
          <a:bodyPr/>
          <a:lstStyle/>
          <a:p>
            <a:endParaRPr lang="lv-LV"/>
          </a:p>
        </p:txBody>
      </p:sp>
      <p:sp>
        <p:nvSpPr>
          <p:cNvPr id="11" name="Slide Number Placeholder 10"/>
          <p:cNvSpPr>
            <a:spLocks noGrp="1"/>
          </p:cNvSpPr>
          <p:nvPr>
            <p:ph type="sldNum" sz="quarter" idx="12"/>
          </p:nvPr>
        </p:nvSpPr>
        <p:spPr/>
        <p:txBody>
          <a:bodyPr/>
          <a:lstStyle/>
          <a:p>
            <a:fld id="{F986627A-B876-40DE-AD49-D4BD27582AE0}" type="slidenum">
              <a:rPr lang="lv-LV" smtClean="0"/>
              <a:t>‹#›</a:t>
            </a:fld>
            <a:endParaRPr lang="lv-LV"/>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046E880-E8EB-41A6-A5B4-B62A02FE53C2}" type="datetimeFigureOut">
              <a:rPr lang="lv-LV" smtClean="0"/>
              <a:t>2016.09.08.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986627A-B876-40DE-AD49-D4BD27582AE0}" type="slidenum">
              <a:rPr lang="lv-LV" smtClean="0"/>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046E880-E8EB-41A6-A5B4-B62A02FE53C2}" type="datetimeFigureOut">
              <a:rPr lang="lv-LV" smtClean="0"/>
              <a:t>2016.09.08.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986627A-B876-40DE-AD49-D4BD27582AE0}" type="slidenum">
              <a:rPr lang="lv-LV" smtClean="0"/>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046E880-E8EB-41A6-A5B4-B62A02FE53C2}" type="datetimeFigureOut">
              <a:rPr lang="lv-LV" smtClean="0"/>
              <a:t>2016.09.08.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986627A-B876-40DE-AD49-D4BD27582AE0}" type="slidenum">
              <a:rPr lang="lv-LV" smtClean="0"/>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046E880-E8EB-41A6-A5B4-B62A02FE53C2}" type="datetimeFigureOut">
              <a:rPr lang="lv-LV" smtClean="0"/>
              <a:t>2016.09.08.</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986627A-B876-40DE-AD49-D4BD27582AE0}" type="slidenum">
              <a:rPr lang="lv-LV" smtClean="0"/>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046E880-E8EB-41A6-A5B4-B62A02FE53C2}" type="datetimeFigureOut">
              <a:rPr lang="lv-LV" smtClean="0"/>
              <a:t>2016.09.08.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986627A-B876-40DE-AD49-D4BD27582AE0}" type="slidenum">
              <a:rPr lang="lv-LV" smtClean="0"/>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046E880-E8EB-41A6-A5B4-B62A02FE53C2}" type="datetimeFigureOut">
              <a:rPr lang="lv-LV" smtClean="0"/>
              <a:t>2016.09.08.</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F986627A-B876-40DE-AD49-D4BD27582AE0}" type="slidenum">
              <a:rPr lang="lv-LV" smtClean="0"/>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046E880-E8EB-41A6-A5B4-B62A02FE53C2}" type="datetimeFigureOut">
              <a:rPr lang="lv-LV" smtClean="0"/>
              <a:t>2016.09.08.</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F986627A-B876-40DE-AD49-D4BD27582AE0}" type="slidenum">
              <a:rPr lang="lv-LV" smtClean="0"/>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2046E880-E8EB-41A6-A5B4-B62A02FE53C2}" type="datetimeFigureOut">
              <a:rPr lang="lv-LV" smtClean="0"/>
              <a:t>2016.09.08.</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F986627A-B876-40DE-AD49-D4BD27582AE0}" type="slidenum">
              <a:rPr lang="lv-LV" smtClean="0"/>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046E880-E8EB-41A6-A5B4-B62A02FE53C2}" type="datetimeFigureOut">
              <a:rPr lang="lv-LV" smtClean="0"/>
              <a:t>2016.09.08.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986627A-B876-40DE-AD49-D4BD27582AE0}" type="slidenum">
              <a:rPr lang="lv-LV" smtClean="0"/>
              <a:t>‹#›</a:t>
            </a:fld>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046E880-E8EB-41A6-A5B4-B62A02FE53C2}" type="datetimeFigureOut">
              <a:rPr lang="lv-LV" smtClean="0"/>
              <a:t>2016.09.08.</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986627A-B876-40DE-AD49-D4BD27582AE0}" type="slidenum">
              <a:rPr lang="lv-LV" smtClean="0"/>
              <a:t>‹#›</a:t>
            </a:fld>
            <a:endParaRPr lang="lv-LV"/>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2046E880-E8EB-41A6-A5B4-B62A02FE53C2}" type="datetimeFigureOut">
              <a:rPr lang="lv-LV" smtClean="0"/>
              <a:t>2016.09.08.</a:t>
            </a:fld>
            <a:endParaRPr lang="lv-LV"/>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lv-LV"/>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986627A-B876-40DE-AD49-D4BD27582AE0}" type="slidenum">
              <a:rPr lang="lv-LV" smtClean="0"/>
              <a:t>‹#›</a:t>
            </a:fld>
            <a:endParaRPr lang="lv-LV"/>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loja.lv/" TargetMode="External"/><Relationship Id="rId2" Type="http://schemas.openxmlformats.org/officeDocument/2006/relationships/hyperlink" Target="mailto:valdis.barda@aloja.lv"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7584" y="4149080"/>
            <a:ext cx="7772400" cy="2088232"/>
          </a:xfrm>
        </p:spPr>
        <p:txBody>
          <a:bodyPr>
            <a:normAutofit fontScale="77500" lnSpcReduction="20000"/>
          </a:bodyPr>
          <a:lstStyle/>
          <a:p>
            <a:r>
              <a:rPr lang="lv-LV" sz="2300" b="1" dirty="0"/>
              <a:t>Valdis Bārda</a:t>
            </a:r>
          </a:p>
          <a:p>
            <a:r>
              <a:rPr lang="lv-LV" dirty="0"/>
              <a:t>Alojas novada domes</a:t>
            </a:r>
          </a:p>
          <a:p>
            <a:r>
              <a:rPr lang="lv-LV" dirty="0"/>
              <a:t>Priekšsēdētājs</a:t>
            </a:r>
          </a:p>
          <a:p>
            <a:r>
              <a:rPr lang="lv-LV" dirty="0">
                <a:hlinkClick r:id="rId2"/>
              </a:rPr>
              <a:t>valdis.barda@aloja.lv</a:t>
            </a:r>
            <a:endParaRPr lang="lv-LV" dirty="0"/>
          </a:p>
          <a:p>
            <a:endParaRPr lang="lv-LV" dirty="0"/>
          </a:p>
          <a:p>
            <a:r>
              <a:rPr lang="lv-LV" dirty="0">
                <a:hlinkClick r:id="rId3"/>
              </a:rPr>
              <a:t>www.aloja.lv</a:t>
            </a:r>
            <a:endParaRPr lang="lv-LV" dirty="0"/>
          </a:p>
          <a:p>
            <a:endParaRPr lang="lv-LV" dirty="0"/>
          </a:p>
          <a:p>
            <a:r>
              <a:rPr lang="lv-LV" dirty="0"/>
              <a:t>Rīga</a:t>
            </a:r>
          </a:p>
          <a:p>
            <a:r>
              <a:rPr lang="lv-LV" dirty="0"/>
              <a:t>2016.gada 9. septembrī</a:t>
            </a:r>
          </a:p>
          <a:p>
            <a:r>
              <a:rPr lang="lv-LV" dirty="0"/>
              <a:t> </a:t>
            </a:r>
          </a:p>
        </p:txBody>
      </p:sp>
      <p:pic>
        <p:nvPicPr>
          <p:cNvPr id="1026" name="Picture 2" descr="G:\DOKUMENTI\Desktop\LOGO\baneri\Alojas novada ģerbonis_mazai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1627" y="4868735"/>
            <a:ext cx="763317" cy="8392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552" y="332656"/>
            <a:ext cx="8132440" cy="3662541"/>
          </a:xfrm>
          <a:prstGeom prst="rect">
            <a:avLst/>
          </a:prstGeom>
        </p:spPr>
        <p:txBody>
          <a:bodyPr wrap="square">
            <a:spAutoFit/>
          </a:bodyPr>
          <a:lstStyle/>
          <a:p>
            <a:pPr algn="ctr"/>
            <a:r>
              <a:rPr lang="en-US" sz="2400" b="1" dirty="0">
                <a:solidFill>
                  <a:srgbClr val="3E3D2D"/>
                </a:solidFill>
                <a:latin typeface="Times New Roman" panose="02020603050405020304" pitchFamily="18" charset="0"/>
                <a:ea typeface="+mj-ea"/>
                <a:cs typeface="Times New Roman" panose="02020603050405020304" pitchFamily="18" charset="0"/>
              </a:rPr>
              <a:t>PROJEKTS </a:t>
            </a:r>
            <a:endParaRPr lang="lv-LV" sz="2400" b="1" dirty="0">
              <a:solidFill>
                <a:srgbClr val="3E3D2D"/>
              </a:solidFill>
              <a:latin typeface="Times New Roman" panose="02020603050405020304" pitchFamily="18" charset="0"/>
              <a:ea typeface="+mj-ea"/>
              <a:cs typeface="Times New Roman" panose="02020603050405020304" pitchFamily="18" charset="0"/>
            </a:endParaRPr>
          </a:p>
          <a:p>
            <a:pPr algn="ctr"/>
            <a:r>
              <a:rPr lang="en-US" sz="2400" b="1" dirty="0">
                <a:solidFill>
                  <a:srgbClr val="3E3D2D"/>
                </a:solidFill>
                <a:latin typeface="Times New Roman" panose="02020603050405020304" pitchFamily="18" charset="0"/>
                <a:ea typeface="+mj-ea"/>
                <a:cs typeface="Times New Roman" panose="02020603050405020304" pitchFamily="18" charset="0"/>
              </a:rPr>
              <a:t>„LIETPRATĪGA PĀRVALDĪBA UN LATVIJAS PAŠVALDĪBU VEIKTSPĒJAS </a:t>
            </a:r>
            <a:r>
              <a:rPr lang="lv-LV" sz="2400" b="1" dirty="0">
                <a:solidFill>
                  <a:srgbClr val="3E3D2D"/>
                </a:solidFill>
                <a:latin typeface="Times New Roman" panose="02020603050405020304" pitchFamily="18" charset="0"/>
                <a:ea typeface="+mj-ea"/>
                <a:cs typeface="Times New Roman" panose="02020603050405020304" pitchFamily="18" charset="0"/>
              </a:rPr>
              <a:t> </a:t>
            </a:r>
            <a:r>
              <a:rPr lang="en-US" sz="2400" b="1" dirty="0">
                <a:solidFill>
                  <a:srgbClr val="3E3D2D"/>
                </a:solidFill>
                <a:latin typeface="Times New Roman" panose="02020603050405020304" pitchFamily="18" charset="0"/>
                <a:ea typeface="+mj-ea"/>
                <a:cs typeface="Times New Roman" panose="02020603050405020304" pitchFamily="18" charset="0"/>
              </a:rPr>
              <a:t>UZLABOŠANA”</a:t>
            </a:r>
            <a:endParaRPr lang="lv-LV" sz="2400" b="1" dirty="0">
              <a:latin typeface="Times New Roman" panose="02020603050405020304" pitchFamily="18" charset="0"/>
              <a:cs typeface="Times New Roman" panose="02020603050405020304" pitchFamily="18" charset="0"/>
            </a:endParaRPr>
          </a:p>
          <a:p>
            <a:pPr algn="ctr"/>
            <a:endParaRPr lang="lv-LV" sz="2000" b="1" dirty="0">
              <a:latin typeface="Times New Roman" panose="02020603050405020304" pitchFamily="18" charset="0"/>
              <a:cs typeface="Times New Roman" panose="02020603050405020304" pitchFamily="18" charset="0"/>
            </a:endParaRPr>
          </a:p>
          <a:p>
            <a:pPr algn="ctr"/>
            <a:r>
              <a:rPr lang="lv-LV" sz="2800" b="1" dirty="0"/>
              <a:t>T3-2 apakštīkls – Pašvaldību mājokļu politika –sociālās politikas un infrastruktūras politikas sinerģija</a:t>
            </a:r>
            <a:br>
              <a:rPr lang="en-US" sz="2800" b="1" dirty="0">
                <a:solidFill>
                  <a:srgbClr val="3E3D2D"/>
                </a:solidFill>
                <a:latin typeface="Times New Roman" panose="02020603050405020304" pitchFamily="18" charset="0"/>
                <a:ea typeface="+mj-ea"/>
                <a:cs typeface="Times New Roman" panose="02020603050405020304" pitchFamily="18" charset="0"/>
              </a:rPr>
            </a:br>
            <a:br>
              <a:rPr lang="en-US" sz="2800" b="1" dirty="0">
                <a:solidFill>
                  <a:srgbClr val="3E3D2D"/>
                </a:solidFill>
                <a:latin typeface="Lucida Sans Unicode" charset="0"/>
                <a:ea typeface="+mj-ea"/>
                <a:cs typeface="+mj-cs"/>
              </a:rPr>
            </a:br>
            <a:endParaRPr lang="lv-LV" sz="2800" b="1" dirty="0"/>
          </a:p>
        </p:txBody>
      </p:sp>
      <p:pic>
        <p:nvPicPr>
          <p:cNvPr id="6" name="Picture 7"/>
          <p:cNvPicPr>
            <a:picLocks noChangeAspect="1"/>
          </p:cNvPicPr>
          <p:nvPr/>
        </p:nvPicPr>
        <p:blipFill>
          <a:blip r:embed="rId5"/>
          <a:stretch>
            <a:fillRect/>
          </a:stretch>
        </p:blipFill>
        <p:spPr>
          <a:xfrm>
            <a:off x="1832166" y="4797152"/>
            <a:ext cx="2307786" cy="1120285"/>
          </a:xfrm>
          <a:prstGeom prst="rect">
            <a:avLst/>
          </a:prstGeom>
        </p:spPr>
      </p:pic>
      <p:pic>
        <p:nvPicPr>
          <p:cNvPr id="7" name="Picture 8"/>
          <p:cNvPicPr>
            <a:picLocks noChangeAspect="1"/>
          </p:cNvPicPr>
          <p:nvPr/>
        </p:nvPicPr>
        <p:blipFill>
          <a:blip r:embed="rId6"/>
          <a:stretch>
            <a:fillRect/>
          </a:stretch>
        </p:blipFill>
        <p:spPr>
          <a:xfrm>
            <a:off x="441132" y="4868735"/>
            <a:ext cx="1289501" cy="839295"/>
          </a:xfrm>
          <a:prstGeom prst="rect">
            <a:avLst/>
          </a:prstGeom>
        </p:spPr>
      </p:pic>
    </p:spTree>
    <p:extLst>
      <p:ext uri="{BB962C8B-B14F-4D97-AF65-F5344CB8AC3E}">
        <p14:creationId xmlns:p14="http://schemas.microsoft.com/office/powerpoint/2010/main" val="2458466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isnstūris 3"/>
          <p:cNvSpPr/>
          <p:nvPr/>
        </p:nvSpPr>
        <p:spPr>
          <a:xfrm>
            <a:off x="1115616" y="908720"/>
            <a:ext cx="6984776" cy="4585871"/>
          </a:xfrm>
          <a:prstGeom prst="rect">
            <a:avLst/>
          </a:prstGeom>
        </p:spPr>
        <p:txBody>
          <a:bodyPr wrap="square">
            <a:spAutoFit/>
          </a:bodyPr>
          <a:lstStyle/>
          <a:p>
            <a:pPr marL="109728" indent="0">
              <a:buNone/>
            </a:pPr>
            <a:r>
              <a:rPr lang="lv-LV" sz="3200" b="1" dirty="0">
                <a:solidFill>
                  <a:srgbClr val="00B050"/>
                </a:solidFill>
                <a:latin typeface="Lucida Sans Unicode" charset="0"/>
              </a:rPr>
              <a:t>Projekta turpinājums </a:t>
            </a:r>
          </a:p>
          <a:p>
            <a:pPr marL="109728" indent="0">
              <a:buNone/>
            </a:pPr>
            <a:endParaRPr lang="lv-LV" sz="3200" b="1" dirty="0">
              <a:solidFill>
                <a:srgbClr val="00B050"/>
              </a:solidFill>
              <a:latin typeface="Lucida Sans Unicode" charset="0"/>
            </a:endParaRPr>
          </a:p>
          <a:p>
            <a:pPr marL="109728" indent="0">
              <a:buNone/>
            </a:pPr>
            <a:endParaRPr lang="lv-LV" sz="3200" b="1" dirty="0">
              <a:solidFill>
                <a:srgbClr val="00B050"/>
              </a:solidFill>
              <a:latin typeface="Lucida Sans Unicode" charset="0"/>
            </a:endParaRPr>
          </a:p>
          <a:p>
            <a:r>
              <a:rPr lang="lv-LV" sz="2800" dirty="0">
                <a:latin typeface="Lucida Sans Unicode" charset="0"/>
              </a:rPr>
              <a:t>LPS veidot pašvaldības pārstāvju un citu speciālistu darba grupu, lai ieinteresētās pašvaldības varētu izstrādāt kopīgu mājokļu apsaimniekošanas platformu (teorētiskā bāze, elektroniskās versijas izstrāde) </a:t>
            </a:r>
            <a:endParaRPr lang="en-US" sz="2800" dirty="0">
              <a:latin typeface="Lucida Sans Unicode" charset="0"/>
            </a:endParaRPr>
          </a:p>
        </p:txBody>
      </p:sp>
    </p:spTree>
    <p:extLst>
      <p:ext uri="{BB962C8B-B14F-4D97-AF65-F5344CB8AC3E}">
        <p14:creationId xmlns:p14="http://schemas.microsoft.com/office/powerpoint/2010/main" val="1744174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5018" y="404664"/>
            <a:ext cx="3900286"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019" y="3461890"/>
            <a:ext cx="4047805" cy="2696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3429000"/>
            <a:ext cx="3897434" cy="2729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404664"/>
            <a:ext cx="3924436" cy="3057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55184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332656"/>
            <a:ext cx="7772400" cy="2952328"/>
          </a:xfrm>
        </p:spPr>
        <p:txBody>
          <a:bodyPr/>
          <a:lstStyle/>
          <a:p>
            <a:pPr algn="ctr"/>
            <a:r>
              <a:rPr lang="lv-LV" dirty="0">
                <a:solidFill>
                  <a:srgbClr val="00B050"/>
                </a:solidFill>
              </a:rPr>
              <a:t>Paldies par uzmanību!</a:t>
            </a:r>
            <a:br>
              <a:rPr lang="lv-LV" dirty="0">
                <a:solidFill>
                  <a:srgbClr val="00B050"/>
                </a:solidFill>
              </a:rPr>
            </a:br>
            <a:r>
              <a:rPr lang="lv-LV" dirty="0" err="1">
                <a:solidFill>
                  <a:srgbClr val="00B050"/>
                </a:solidFill>
              </a:rPr>
              <a:t>Turpinam</a:t>
            </a:r>
            <a:r>
              <a:rPr lang="lv-LV" dirty="0">
                <a:solidFill>
                  <a:srgbClr val="00B050"/>
                </a:solidFill>
              </a:rPr>
              <a:t> tīklot!!!</a:t>
            </a:r>
          </a:p>
        </p:txBody>
      </p:sp>
      <p:sp>
        <p:nvSpPr>
          <p:cNvPr id="3" name="Subtitle 2"/>
          <p:cNvSpPr>
            <a:spLocks noGrp="1"/>
          </p:cNvSpPr>
          <p:nvPr>
            <p:ph type="subTitle" idx="1"/>
          </p:nvPr>
        </p:nvSpPr>
        <p:spPr>
          <a:xfrm>
            <a:off x="899592" y="4725144"/>
            <a:ext cx="7772400" cy="1224136"/>
          </a:xfrm>
        </p:spPr>
        <p:txBody>
          <a:bodyPr>
            <a:normAutofit fontScale="92500" lnSpcReduction="20000"/>
          </a:bodyPr>
          <a:lstStyle/>
          <a:p>
            <a:r>
              <a:rPr lang="lv-LV" b="1" dirty="0"/>
              <a:t>Valdis Bārda</a:t>
            </a:r>
          </a:p>
          <a:p>
            <a:r>
              <a:rPr lang="lv-LV" dirty="0"/>
              <a:t>Alojas novada domes</a:t>
            </a:r>
          </a:p>
          <a:p>
            <a:r>
              <a:rPr lang="lv-LV" dirty="0"/>
              <a:t>Priekšsēdētājs</a:t>
            </a:r>
          </a:p>
          <a:p>
            <a:r>
              <a:rPr lang="lv-LV" dirty="0"/>
              <a:t>Tel. 22005598</a:t>
            </a:r>
          </a:p>
          <a:p>
            <a:r>
              <a:rPr lang="lv-LV" dirty="0"/>
              <a:t>E-pasts: valdis.barda@aloja.lv </a:t>
            </a:r>
          </a:p>
        </p:txBody>
      </p:sp>
      <p:pic>
        <p:nvPicPr>
          <p:cNvPr id="5" name="Picture 2" descr="http://www.aloja.lv/wp-content/uploads/2015/09/aloja.lv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984" y="3966596"/>
            <a:ext cx="3435179" cy="249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920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683568" y="1124744"/>
            <a:ext cx="8064896" cy="2123658"/>
          </a:xfrm>
          <a:prstGeom prst="rect">
            <a:avLst/>
          </a:prstGeom>
        </p:spPr>
        <p:txBody>
          <a:bodyPr wrap="square">
            <a:spAutoFit/>
          </a:bodyPr>
          <a:lstStyle/>
          <a:p>
            <a:pPr algn="ctr"/>
            <a:r>
              <a:rPr lang="lv-LV" sz="4400" b="1" dirty="0">
                <a:solidFill>
                  <a:srgbClr val="00B050"/>
                </a:solidFill>
                <a:latin typeface="Times New Roman" panose="02020603050405020304" pitchFamily="18" charset="0"/>
                <a:cs typeface="Times New Roman" panose="02020603050405020304" pitchFamily="18" charset="0"/>
              </a:rPr>
              <a:t>Alojas novada pašvaldības     mājokļu monitoringa sistēmas izveide</a:t>
            </a:r>
            <a:endParaRPr lang="lv-LV" sz="4400" b="1" dirty="0">
              <a:latin typeface="Times New Roman" panose="02020603050405020304" pitchFamily="18" charset="0"/>
              <a:cs typeface="Times New Roman" panose="02020603050405020304" pitchFamily="18" charset="0"/>
            </a:endParaRPr>
          </a:p>
        </p:txBody>
      </p:sp>
      <p:pic>
        <p:nvPicPr>
          <p:cNvPr id="4" name="Attēls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3501008"/>
            <a:ext cx="4893063" cy="2752348"/>
          </a:xfrm>
          <a:prstGeom prst="rect">
            <a:avLst/>
          </a:prstGeom>
        </p:spPr>
      </p:pic>
    </p:spTree>
    <p:extLst>
      <p:ext uri="{BB962C8B-B14F-4D97-AF65-F5344CB8AC3E}">
        <p14:creationId xmlns:p14="http://schemas.microsoft.com/office/powerpoint/2010/main" val="3234287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337" y="4200376"/>
            <a:ext cx="3254538" cy="1964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765" y="4200376"/>
            <a:ext cx="2947392" cy="1964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483" y="1628800"/>
            <a:ext cx="3369060"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1460765" y="980728"/>
            <a:ext cx="6112571" cy="584775"/>
          </a:xfrm>
          <a:prstGeom prst="rect">
            <a:avLst/>
          </a:prstGeom>
        </p:spPr>
        <p:txBody>
          <a:bodyPr wrap="none">
            <a:spAutoFit/>
          </a:bodyPr>
          <a:lstStyle/>
          <a:p>
            <a:r>
              <a:rPr lang="lv-LV" sz="3200" b="1" dirty="0">
                <a:solidFill>
                  <a:srgbClr val="00B050"/>
                </a:solidFill>
                <a:latin typeface="Times New Roman" panose="02020603050405020304" pitchFamily="18" charset="0"/>
                <a:cs typeface="Times New Roman" panose="02020603050405020304" pitchFamily="18" charset="0"/>
              </a:rPr>
              <a:t>Koka apbūve – mazpilsētas šarms</a:t>
            </a:r>
          </a:p>
        </p:txBody>
      </p:sp>
    </p:spTree>
    <p:extLst>
      <p:ext uri="{BB962C8B-B14F-4D97-AF65-F5344CB8AC3E}">
        <p14:creationId xmlns:p14="http://schemas.microsoft.com/office/powerpoint/2010/main" val="1321660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767606"/>
            <a:ext cx="6840760" cy="1077218"/>
          </a:xfrm>
          <a:prstGeom prst="rect">
            <a:avLst/>
          </a:prstGeom>
        </p:spPr>
        <p:txBody>
          <a:bodyPr wrap="square">
            <a:spAutoFit/>
          </a:bodyPr>
          <a:lstStyle/>
          <a:p>
            <a:pPr algn="ctr"/>
            <a:r>
              <a:rPr lang="lv-LV" sz="3200" b="1" dirty="0">
                <a:solidFill>
                  <a:srgbClr val="00B050"/>
                </a:solidFill>
                <a:latin typeface="Times New Roman" panose="02020603050405020304" pitchFamily="18" charset="0"/>
                <a:cs typeface="Times New Roman" panose="02020603050405020304" pitchFamily="18" charset="0"/>
              </a:rPr>
              <a:t>Pašvaldībai</a:t>
            </a:r>
            <a:r>
              <a:rPr lang="lv-LV" sz="32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v-LV" sz="3200" b="1" dirty="0">
                <a:solidFill>
                  <a:srgbClr val="00B050"/>
                </a:solidFill>
                <a:latin typeface="Times New Roman" panose="02020603050405020304" pitchFamily="18" charset="0"/>
                <a:cs typeface="Times New Roman" panose="02020603050405020304" pitchFamily="18" charset="0"/>
              </a:rPr>
              <a:t>piederošais</a:t>
            </a:r>
            <a:r>
              <a:rPr lang="lv-LV" sz="32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v-LV" sz="3200" b="1" dirty="0">
                <a:solidFill>
                  <a:srgbClr val="00B050"/>
                </a:solidFill>
                <a:latin typeface="Times New Roman" panose="02020603050405020304" pitchFamily="18" charset="0"/>
                <a:cs typeface="Times New Roman" panose="02020603050405020304" pitchFamily="18" charset="0"/>
              </a:rPr>
              <a:t>dzīvojamais fonds: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3" y="1844824"/>
            <a:ext cx="7895513"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628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683568" y="1124744"/>
            <a:ext cx="8064896" cy="5346656"/>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lv-LV"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Novecojis, </a:t>
            </a:r>
            <a:r>
              <a:rPr lang="lv-LV"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energoneefektīvs</a:t>
            </a:r>
            <a:r>
              <a:rPr lang="lv-LV"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mājokļu fonds, kura atjaunošanai trūkst līdzekļu.;</a:t>
            </a:r>
          </a:p>
          <a:p>
            <a:pPr marL="342900" lvl="0" indent="-342900">
              <a:lnSpc>
                <a:spcPct val="107000"/>
              </a:lnSpc>
              <a:spcAft>
                <a:spcPts val="0"/>
              </a:spcAft>
              <a:buFont typeface="Symbol" panose="05050102010706020507" pitchFamily="18" charset="2"/>
              <a:buChar char=""/>
            </a:pPr>
            <a:r>
              <a:rPr lang="lv-LV"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Nav mājokļu politikas un mājokļu monitoringa sistēmas;</a:t>
            </a:r>
          </a:p>
          <a:p>
            <a:pPr marL="342900" lvl="0" indent="-342900">
              <a:lnSpc>
                <a:spcPct val="107000"/>
              </a:lnSpc>
              <a:spcAft>
                <a:spcPts val="0"/>
              </a:spcAft>
              <a:buFont typeface="Symbol" panose="05050102010706020507" pitchFamily="18" charset="2"/>
              <a:buChar char=""/>
            </a:pPr>
            <a:r>
              <a:rPr lang="lv-LV"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Zema pašvaldību kapacitāte palīdzības sniegšanai sociālā mājokļa jomā;</a:t>
            </a:r>
          </a:p>
          <a:p>
            <a:pPr marL="342900" lvl="0" indent="-342900">
              <a:lnSpc>
                <a:spcPct val="107000"/>
              </a:lnSpc>
              <a:spcAft>
                <a:spcPts val="0"/>
              </a:spcAft>
              <a:buFont typeface="Symbol" panose="05050102010706020507" pitchFamily="18" charset="2"/>
              <a:buChar char=""/>
            </a:pPr>
            <a:r>
              <a:rPr lang="lv-LV"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Jaunām ģimenēm un jaunatnei netiek sniegts pietiekošs atbalsts mājokļu jautājumu risināšanā;</a:t>
            </a:r>
          </a:p>
          <a:p>
            <a:pPr marL="342900" lvl="0" indent="-342900">
              <a:lnSpc>
                <a:spcPct val="107000"/>
              </a:lnSpc>
              <a:spcAft>
                <a:spcPts val="0"/>
              </a:spcAft>
              <a:buFont typeface="Symbol" panose="05050102010706020507" pitchFamily="18" charset="2"/>
              <a:buChar char=""/>
            </a:pPr>
            <a:r>
              <a:rPr lang="lv-LV"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Pašvaldības nepiedalās mājokļu tirgū kā tirgus dalībnieks;</a:t>
            </a:r>
          </a:p>
          <a:p>
            <a:pPr marL="342900" indent="-342900">
              <a:lnSpc>
                <a:spcPct val="107000"/>
              </a:lnSpc>
              <a:spcAft>
                <a:spcPts val="800"/>
              </a:spcAft>
              <a:buFont typeface="Symbol" panose="05050102010706020507" pitchFamily="18" charset="2"/>
              <a:buChar char=""/>
            </a:pPr>
            <a:r>
              <a:rPr lang="lv-LV"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Mājokļu monitoringa sistēmas trūkuma dēļ nav iespējams efektīvi izvērtēt esošo situāciju, izmaiņas, kā arī reālās vajadzības. </a:t>
            </a:r>
          </a:p>
          <a:p>
            <a:pPr>
              <a:lnSpc>
                <a:spcPct val="107000"/>
              </a:lnSpc>
              <a:spcAft>
                <a:spcPts val="800"/>
              </a:spcAft>
            </a:pPr>
            <a:r>
              <a:rPr lang="lv-LV" sz="2400" dirty="0">
                <a:solidFill>
                  <a:srgbClr val="00B050"/>
                </a:solidFill>
                <a:latin typeface="Times New Roman" panose="02020603050405020304" pitchFamily="18" charset="0"/>
                <a:ea typeface="Calibri" panose="020F0502020204030204" pitchFamily="34" charset="0"/>
              </a:rPr>
              <a:t>(Tīkla T3-2 sanāksme Jelgavā 06.08.2015.)</a:t>
            </a:r>
          </a:p>
          <a:p>
            <a:pPr marL="342900" lvl="0" indent="-342900">
              <a:lnSpc>
                <a:spcPct val="107000"/>
              </a:lnSpc>
              <a:spcAft>
                <a:spcPts val="800"/>
              </a:spcAft>
              <a:buFont typeface="Symbol" panose="05050102010706020507" pitchFamily="18" charset="2"/>
              <a:buChar char=""/>
            </a:pPr>
            <a:endParaRPr lang="lv-LV"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754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611560" y="620688"/>
            <a:ext cx="7632848" cy="2236703"/>
          </a:xfrm>
          <a:prstGeom prst="rect">
            <a:avLst/>
          </a:prstGeom>
        </p:spPr>
        <p:txBody>
          <a:bodyPr wrap="square">
            <a:spAutoFit/>
          </a:bodyPr>
          <a:lstStyle/>
          <a:p>
            <a:pPr algn="just">
              <a:lnSpc>
                <a:spcPct val="107000"/>
              </a:lnSpc>
              <a:spcAft>
                <a:spcPts val="800"/>
              </a:spcAft>
            </a:pPr>
            <a:r>
              <a:rPr lang="lv-LV" sz="2400" b="1" dirty="0">
                <a:solidFill>
                  <a:srgbClr val="00B050"/>
                </a:solidFill>
                <a:latin typeface="Times New Roman" panose="02020603050405020304" pitchFamily="18" charset="0"/>
                <a:ea typeface="Calibri" panose="020F0502020204030204" pitchFamily="34" charset="0"/>
              </a:rPr>
              <a:t>Darba mērķis:</a:t>
            </a:r>
          </a:p>
          <a:p>
            <a:pPr algn="just">
              <a:lnSpc>
                <a:spcPct val="107000"/>
              </a:lnSpc>
              <a:spcAft>
                <a:spcPts val="800"/>
              </a:spcAft>
            </a:pPr>
            <a:r>
              <a:rPr lang="lv-LV" sz="2000" b="1" dirty="0">
                <a:solidFill>
                  <a:srgbClr val="000000"/>
                </a:solidFill>
                <a:latin typeface="Times New Roman" panose="02020603050405020304" pitchFamily="18" charset="0"/>
                <a:ea typeface="Calibri" panose="020F0502020204030204" pitchFamily="34" charset="0"/>
              </a:rPr>
              <a:t> </a:t>
            </a:r>
            <a:r>
              <a:rPr lang="lv-LV" sz="2000" dirty="0">
                <a:solidFill>
                  <a:srgbClr val="000000"/>
                </a:solidFill>
                <a:latin typeface="Times New Roman" panose="02020603050405020304" pitchFamily="18" charset="0"/>
                <a:ea typeface="Calibri" panose="020F0502020204030204" pitchFamily="34" charset="0"/>
              </a:rPr>
              <a:t>Izveidot Alojas novada domes īpašumā vai valdījumā esošā dzīvojamā fonda monitoringa sistēmas teorētisko pamatu, identificējot monitoringa sistēmā iekļaujamos datus, to apjomu, datu bāzes izveidošanā un uzturēšanā iesaistītās domes struktūrvienības,  datu bāzes juridisko pamatu.</a:t>
            </a:r>
          </a:p>
        </p:txBody>
      </p:sp>
      <p:pic>
        <p:nvPicPr>
          <p:cNvPr id="5" name="Attēls 4"/>
          <p:cNvPicPr>
            <a:picLocks noChangeAspect="1"/>
          </p:cNvPicPr>
          <p:nvPr/>
        </p:nvPicPr>
        <p:blipFill>
          <a:blip r:embed="rId2"/>
          <a:stretch>
            <a:fillRect/>
          </a:stretch>
        </p:blipFill>
        <p:spPr>
          <a:xfrm>
            <a:off x="4427984" y="3717032"/>
            <a:ext cx="4031940" cy="2687960"/>
          </a:xfrm>
          <a:prstGeom prst="rect">
            <a:avLst/>
          </a:prstGeom>
          <a:effectLst>
            <a:outerShdw blurRad="50800" dist="38100" dir="2700000" algn="tl" rotWithShape="0">
              <a:prstClr val="black">
                <a:alpha val="40000"/>
              </a:prstClr>
            </a:outerShdw>
            <a:softEdge rad="31750"/>
          </a:effectLst>
        </p:spPr>
      </p:pic>
      <p:pic>
        <p:nvPicPr>
          <p:cNvPr id="3" name="Attēls 2"/>
          <p:cNvPicPr>
            <a:picLocks noChangeAspect="1"/>
          </p:cNvPicPr>
          <p:nvPr/>
        </p:nvPicPr>
        <p:blipFill>
          <a:blip r:embed="rId3"/>
          <a:stretch>
            <a:fillRect/>
          </a:stretch>
        </p:blipFill>
        <p:spPr>
          <a:xfrm>
            <a:off x="467544" y="2968959"/>
            <a:ext cx="4392488" cy="2928326"/>
          </a:xfrm>
          <a:prstGeom prst="rect">
            <a:avLst/>
          </a:prstGeom>
          <a:effectLst>
            <a:softEdge rad="63500"/>
          </a:effectLst>
          <a:scene3d>
            <a:camera prst="perspectiveFront"/>
            <a:lightRig rig="threePt" dir="t"/>
          </a:scene3d>
        </p:spPr>
      </p:pic>
    </p:spTree>
    <p:extLst>
      <p:ext uri="{BB962C8B-B14F-4D97-AF65-F5344CB8AC3E}">
        <p14:creationId xmlns:p14="http://schemas.microsoft.com/office/powerpoint/2010/main" val="1528279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57200" y="274638"/>
            <a:ext cx="821543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lv-LV" sz="3200" dirty="0">
                <a:solidFill>
                  <a:srgbClr val="00B050"/>
                </a:solidFill>
                <a:effectLst/>
                <a:latin typeface="Times New Roman" panose="02020603050405020304" pitchFamily="18" charset="0"/>
                <a:cs typeface="Times New Roman" panose="02020603050405020304" pitchFamily="18" charset="0"/>
              </a:rPr>
              <a:t>Iespējamie risinājumi</a:t>
            </a:r>
            <a:endParaRPr lang="en-US" sz="3200" dirty="0">
              <a:solidFill>
                <a:srgbClr val="00B050"/>
              </a:solidFill>
              <a:effectLst/>
              <a:latin typeface="Times New Roman" panose="02020603050405020304" pitchFamily="18" charset="0"/>
              <a:cs typeface="Times New Roman" panose="02020603050405020304" pitchFamily="18" charset="0"/>
            </a:endParaRPr>
          </a:p>
        </p:txBody>
      </p:sp>
      <p:sp>
        <p:nvSpPr>
          <p:cNvPr id="4" name="Content Placeholder 5"/>
          <p:cNvSpPr txBox="1">
            <a:spLocks/>
          </p:cNvSpPr>
          <p:nvPr/>
        </p:nvSpPr>
        <p:spPr>
          <a:xfrm>
            <a:off x="457200" y="1481138"/>
            <a:ext cx="8229600" cy="4935254"/>
          </a:xfrm>
          <a:prstGeom prst="rect">
            <a:avLst/>
          </a:prstGeom>
        </p:spPr>
        <p:txBody>
          <a:bodyPr vert="horz" anchor="t">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109728" indent="0">
              <a:buFont typeface="Wingdings 2"/>
              <a:buNone/>
            </a:pPr>
            <a:r>
              <a:rPr lang="lv-LV" sz="1900" b="1" dirty="0">
                <a:latin typeface="Lucida Bright" panose="02040602050505020304" pitchFamily="18" charset="0"/>
              </a:rPr>
              <a:t>1. </a:t>
            </a:r>
            <a:r>
              <a:rPr lang="lv-LV" sz="1900" b="1" u="sng" dirty="0">
                <a:latin typeface="Lucida Bright" panose="02040602050505020304" pitchFamily="18" charset="0"/>
              </a:rPr>
              <a:t>Dzīvojamo māju (dzīvokļu) atsavināšana</a:t>
            </a:r>
          </a:p>
          <a:p>
            <a:pPr marL="0" indent="0">
              <a:buNone/>
            </a:pPr>
            <a:r>
              <a:rPr lang="lv-LV" dirty="0">
                <a:latin typeface="Lucida Sans Unicode" charset="0"/>
              </a:rPr>
              <a:t>  </a:t>
            </a:r>
            <a:r>
              <a:rPr lang="lv-LV" sz="1900" dirty="0">
                <a:latin typeface="Lucida Sans Unicode" charset="0"/>
              </a:rPr>
              <a:t>Ieguvums–atbildība par ēku jaunā īpašnieka ziņā.</a:t>
            </a:r>
            <a:endParaRPr lang="en-US" sz="1900" dirty="0">
              <a:latin typeface="Lucida Sans Unicode" charset="0"/>
            </a:endParaRPr>
          </a:p>
          <a:p>
            <a:pPr marL="0" indent="0">
              <a:buNone/>
            </a:pPr>
            <a:r>
              <a:rPr lang="lv-LV" sz="1900" dirty="0">
                <a:latin typeface="Lucida Sans Unicode" charset="0"/>
              </a:rPr>
              <a:t>   Zaudējums–pašvaldībai nav brīvu dzīvokļu iedzīvotāju izmitināšanai.</a:t>
            </a:r>
            <a:br>
              <a:rPr lang="en-US" sz="1900" dirty="0">
                <a:latin typeface="Times New Roman" charset="0"/>
              </a:rPr>
            </a:br>
            <a:endParaRPr lang="en-US" sz="1900" dirty="0">
              <a:latin typeface="Times New Roman" charset="0"/>
            </a:endParaRPr>
          </a:p>
          <a:p>
            <a:pPr marL="109728" indent="0">
              <a:buFont typeface="Wingdings 2"/>
              <a:buNone/>
            </a:pPr>
            <a:r>
              <a:rPr lang="lv-LV" sz="1900" b="1" dirty="0">
                <a:latin typeface="Lucida Bright" panose="02040602050505020304" pitchFamily="18" charset="0"/>
              </a:rPr>
              <a:t>2. </a:t>
            </a:r>
            <a:r>
              <a:rPr lang="lv-LV" sz="1900" b="1" u="sng" dirty="0">
                <a:latin typeface="Lucida Bright" panose="02040602050505020304" pitchFamily="18" charset="0"/>
              </a:rPr>
              <a:t>Īres un apsaimniekošanas maksas paaugstināšana</a:t>
            </a:r>
          </a:p>
          <a:p>
            <a:pPr marL="0" indent="0">
              <a:buNone/>
            </a:pPr>
            <a:r>
              <a:rPr lang="lv-LV" sz="2400" dirty="0">
                <a:latin typeface="Lucida Sans Unicode" charset="0"/>
              </a:rPr>
              <a:t>     </a:t>
            </a:r>
            <a:r>
              <a:rPr lang="lv-LV" sz="1900" dirty="0">
                <a:latin typeface="Lucida Sans Unicode" charset="0"/>
              </a:rPr>
              <a:t>Ieguvums–līdzekļi ēkas remontam.</a:t>
            </a:r>
            <a:endParaRPr lang="en-US" sz="1900" dirty="0">
              <a:latin typeface="Lucida Sans Unicode" charset="0"/>
            </a:endParaRPr>
          </a:p>
          <a:p>
            <a:pPr marL="0" indent="0">
              <a:buNone/>
            </a:pPr>
            <a:r>
              <a:rPr lang="lv-LV" sz="1900" dirty="0">
                <a:latin typeface="Lucida Sans Unicode" charset="0"/>
              </a:rPr>
              <a:t>     </a:t>
            </a:r>
            <a:r>
              <a:rPr lang="en-US" sz="1900" dirty="0" err="1">
                <a:latin typeface="Lucida Sans Unicode" charset="0"/>
              </a:rPr>
              <a:t>Zaudējums</a:t>
            </a:r>
            <a:r>
              <a:rPr lang="en-US" sz="1900" dirty="0">
                <a:latin typeface="Lucida Sans Unicode" charset="0"/>
              </a:rPr>
              <a:t>–</a:t>
            </a:r>
            <a:r>
              <a:rPr lang="en-US" sz="1900" dirty="0" err="1">
                <a:latin typeface="Lucida Sans Unicode" charset="0"/>
              </a:rPr>
              <a:t>iedzīvotāju</a:t>
            </a:r>
            <a:r>
              <a:rPr lang="en-US" sz="1900" dirty="0">
                <a:latin typeface="Lucida Sans Unicode" charset="0"/>
              </a:rPr>
              <a:t> </a:t>
            </a:r>
            <a:r>
              <a:rPr lang="en-US" sz="1900" dirty="0" err="1">
                <a:latin typeface="Lucida Sans Unicode" charset="0"/>
              </a:rPr>
              <a:t>neapmierinātība</a:t>
            </a:r>
            <a:r>
              <a:rPr lang="lv-LV" sz="1900" dirty="0">
                <a:latin typeface="Lucida Sans Unicode" charset="0"/>
              </a:rPr>
              <a:t>.</a:t>
            </a:r>
            <a:endParaRPr lang="en-US" sz="1900" dirty="0">
              <a:latin typeface="Lucida Sans Unicode" charset="0"/>
            </a:endParaRPr>
          </a:p>
          <a:p>
            <a:pPr marL="109728" indent="0">
              <a:buFont typeface="Wingdings 2"/>
              <a:buNone/>
            </a:pPr>
            <a:endParaRPr lang="lv-LV" dirty="0">
              <a:latin typeface="Lucida Sans Unicode" charset="0"/>
            </a:endParaRPr>
          </a:p>
          <a:p>
            <a:pPr marL="109728" indent="0">
              <a:buFont typeface="Wingdings 2"/>
              <a:buNone/>
            </a:pPr>
            <a:r>
              <a:rPr lang="lv-LV" sz="1900" b="1" dirty="0">
                <a:latin typeface="Lucida Bright" panose="02040602050505020304" pitchFamily="18" charset="0"/>
              </a:rPr>
              <a:t>3. </a:t>
            </a:r>
            <a:r>
              <a:rPr lang="lv-LV" sz="1900" b="1" u="sng" dirty="0">
                <a:latin typeface="Lucida Bright" panose="02040602050505020304" pitchFamily="18" charset="0"/>
              </a:rPr>
              <a:t>Pašvaldības kā dzīvojamā fonda īpašnieka finansējums ēkas remontam un labiekārtošanai</a:t>
            </a:r>
          </a:p>
          <a:p>
            <a:pPr marL="0" indent="0">
              <a:buNone/>
            </a:pPr>
            <a:r>
              <a:rPr lang="lv-LV" sz="2200" dirty="0">
                <a:latin typeface="Lucida Sans Unicode" charset="0"/>
              </a:rPr>
              <a:t>    </a:t>
            </a:r>
            <a:r>
              <a:rPr lang="en-US" sz="1900" dirty="0" err="1">
                <a:latin typeface="Lucida Sans Unicode" charset="0"/>
              </a:rPr>
              <a:t>Ieguvums</a:t>
            </a:r>
            <a:r>
              <a:rPr lang="en-US" sz="1900" dirty="0">
                <a:latin typeface="Lucida Sans Unicode" charset="0"/>
              </a:rPr>
              <a:t>–</a:t>
            </a:r>
            <a:r>
              <a:rPr lang="en-US" sz="1900" dirty="0" err="1">
                <a:latin typeface="Lucida Sans Unicode" charset="0"/>
              </a:rPr>
              <a:t>sakopta</a:t>
            </a:r>
            <a:r>
              <a:rPr lang="en-US" sz="1900" dirty="0">
                <a:latin typeface="Lucida Sans Unicode" charset="0"/>
              </a:rPr>
              <a:t> vide, </a:t>
            </a:r>
            <a:r>
              <a:rPr lang="en-US" sz="1900" dirty="0" err="1">
                <a:latin typeface="Lucida Sans Unicode" charset="0"/>
              </a:rPr>
              <a:t>apmierināti</a:t>
            </a:r>
            <a:r>
              <a:rPr lang="en-US" sz="1900" dirty="0">
                <a:latin typeface="Lucida Sans Unicode" charset="0"/>
              </a:rPr>
              <a:t> </a:t>
            </a:r>
            <a:r>
              <a:rPr lang="en-US" sz="1900" dirty="0" err="1">
                <a:latin typeface="Lucida Sans Unicode" charset="0"/>
              </a:rPr>
              <a:t>iedzīvotāji</a:t>
            </a:r>
            <a:r>
              <a:rPr lang="lv-LV" sz="1900" dirty="0">
                <a:latin typeface="Lucida Sans Unicode" charset="0"/>
              </a:rPr>
              <a:t>.</a:t>
            </a:r>
            <a:endParaRPr lang="en-US" sz="1900" dirty="0">
              <a:latin typeface="Lucida Sans Unicode" charset="0"/>
            </a:endParaRPr>
          </a:p>
          <a:p>
            <a:pPr marL="0" indent="0">
              <a:buNone/>
            </a:pPr>
            <a:r>
              <a:rPr lang="lv-LV" sz="1900" dirty="0">
                <a:latin typeface="Lucida Sans Unicode" charset="0"/>
              </a:rPr>
              <a:t>    Zaudējums-naudas līdzekļus nevar izmantot citiem pašvaldības mērķiem.</a:t>
            </a:r>
            <a:endParaRPr lang="en-US" sz="1900" dirty="0">
              <a:latin typeface="Lucida Sans Unicode" charset="0"/>
            </a:endParaRPr>
          </a:p>
          <a:p>
            <a:endParaRPr lang="en-US" dirty="0"/>
          </a:p>
        </p:txBody>
      </p:sp>
    </p:spTree>
    <p:extLst>
      <p:ext uri="{BB962C8B-B14F-4D97-AF65-F5344CB8AC3E}">
        <p14:creationId xmlns:p14="http://schemas.microsoft.com/office/powerpoint/2010/main" val="2686574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539552" y="620688"/>
            <a:ext cx="77152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lv-LV"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cs typeface="Times New Roman" panose="02020603050405020304" pitchFamily="18" charset="0"/>
            </a:endParaRPr>
          </a:p>
        </p:txBody>
      </p:sp>
      <p:sp>
        <p:nvSpPr>
          <p:cNvPr id="7" name="Content Placeholder 1"/>
          <p:cNvSpPr txBox="1">
            <a:spLocks/>
          </p:cNvSpPr>
          <p:nvPr/>
        </p:nvSpPr>
        <p:spPr>
          <a:xfrm>
            <a:off x="467544" y="980728"/>
            <a:ext cx="8229600" cy="5030019"/>
          </a:xfrm>
          <a:prstGeom prst="rect">
            <a:avLst/>
          </a:prstGeom>
        </p:spPr>
        <p:txBody>
          <a:bodyPr vert="horz" anchor="t">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109728" indent="0">
              <a:buFont typeface="Wingdings 2"/>
              <a:buNone/>
            </a:pPr>
            <a:r>
              <a:rPr lang="lv-LV" sz="3200" b="1" dirty="0">
                <a:solidFill>
                  <a:srgbClr val="00B050"/>
                </a:solidFill>
                <a:latin typeface="Lucida Sans Unicode" charset="0"/>
              </a:rPr>
              <a:t>Projekta ieguvumi</a:t>
            </a:r>
            <a:r>
              <a:rPr lang="en-US" sz="3200" b="1" dirty="0">
                <a:solidFill>
                  <a:srgbClr val="00B050"/>
                </a:solidFill>
                <a:latin typeface="Lucida Sans Unicode" charset="0"/>
              </a:rPr>
              <a:t> </a:t>
            </a:r>
          </a:p>
          <a:p>
            <a:r>
              <a:rPr lang="lv-LV" dirty="0">
                <a:latin typeface="Lucida Sans Unicode" charset="0"/>
              </a:rPr>
              <a:t>Ierosme sakārtot nozari</a:t>
            </a:r>
            <a:r>
              <a:rPr lang="en-US" dirty="0">
                <a:latin typeface="Lucida Sans Unicode" charset="0"/>
              </a:rPr>
              <a:t> </a:t>
            </a:r>
          </a:p>
          <a:p>
            <a:r>
              <a:rPr lang="lv-LV" dirty="0">
                <a:latin typeface="Lucida Sans Unicode" charset="0"/>
              </a:rPr>
              <a:t>Daudzpusīga informācija par dažādiem ar mājokļu apsaimniekošanu saistītiem jautājumiem </a:t>
            </a:r>
            <a:endParaRPr lang="en-US" dirty="0">
              <a:latin typeface="Lucida Sans Unicode" charset="0"/>
            </a:endParaRPr>
          </a:p>
          <a:p>
            <a:r>
              <a:rPr lang="lv-LV" dirty="0">
                <a:latin typeface="Lucida Sans Unicode" charset="0"/>
              </a:rPr>
              <a:t>Citu pašvaldību pieredze tai skaitā ārzemju</a:t>
            </a:r>
          </a:p>
          <a:p>
            <a:pPr marL="109728" indent="0">
              <a:buFont typeface="Wingdings 2"/>
              <a:buNone/>
            </a:pPr>
            <a:endParaRPr lang="lv-LV" dirty="0">
              <a:latin typeface="Lucida Sans Unicode" charset="0"/>
            </a:endParaRPr>
          </a:p>
          <a:p>
            <a:pPr marL="109728" indent="0">
              <a:buFont typeface="Wingdings 2"/>
              <a:buNone/>
            </a:pPr>
            <a:r>
              <a:rPr lang="lv-LV" dirty="0">
                <a:latin typeface="Lucida Sans Unicode" charset="0"/>
              </a:rPr>
              <a:t>Projekta realizācija atbilda vēlmēm </a:t>
            </a:r>
          </a:p>
          <a:p>
            <a:endParaRPr lang="en-US" dirty="0"/>
          </a:p>
        </p:txBody>
      </p:sp>
    </p:spTree>
    <p:extLst>
      <p:ext uri="{BB962C8B-B14F-4D97-AF65-F5344CB8AC3E}">
        <p14:creationId xmlns:p14="http://schemas.microsoft.com/office/powerpoint/2010/main" val="3992186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678" y="2636912"/>
            <a:ext cx="5990270" cy="748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404664"/>
            <a:ext cx="5508104" cy="2939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59463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Custom 3">
      <a:dk1>
        <a:sysClr val="windowText" lastClr="000000"/>
      </a:dk1>
      <a:lt1>
        <a:sysClr val="window" lastClr="FFFFFF"/>
      </a:lt1>
      <a:dk2>
        <a:srgbClr val="3E3D2D"/>
      </a:dk2>
      <a:lt2>
        <a:srgbClr val="07692C"/>
      </a:lt2>
      <a:accent1>
        <a:srgbClr val="6F94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2199</TotalTime>
  <Words>266</Words>
  <Application>Microsoft Office PowerPoint</Application>
  <PresentationFormat>Slaidrāde ekrānā (4:3)</PresentationFormat>
  <Paragraphs>54</Paragraphs>
  <Slides>12</Slides>
  <Notes>0</Notes>
  <HiddenSlides>0</HiddenSlides>
  <MMClips>0</MMClips>
  <ScaleCrop>false</ScaleCrop>
  <HeadingPairs>
    <vt:vector size="6" baseType="variant">
      <vt:variant>
        <vt:lpstr>Lietotie fonti</vt:lpstr>
      </vt:variant>
      <vt:variant>
        <vt:i4>7</vt:i4>
      </vt:variant>
      <vt:variant>
        <vt:lpstr>Dizains</vt:lpstr>
      </vt:variant>
      <vt:variant>
        <vt:i4>1</vt:i4>
      </vt:variant>
      <vt:variant>
        <vt:lpstr>Slaidu virsraksti</vt:lpstr>
      </vt:variant>
      <vt:variant>
        <vt:i4>12</vt:i4>
      </vt:variant>
    </vt:vector>
  </HeadingPairs>
  <TitlesOfParts>
    <vt:vector size="20" baseType="lpstr">
      <vt:lpstr>Calibri</vt:lpstr>
      <vt:lpstr>Lucida Bright</vt:lpstr>
      <vt:lpstr>Lucida Sans Unicode</vt:lpstr>
      <vt:lpstr>Symbol</vt:lpstr>
      <vt:lpstr>Times New Roman</vt:lpstr>
      <vt:lpstr>Verdana</vt:lpstr>
      <vt:lpstr>Wingdings 2</vt:lpstr>
      <vt:lpstr>Aspect</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Paldies par uzmanību! Turpinam tīklot!!!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Nosaukums</dc:title>
  <dc:creator>PRESE</dc:creator>
  <cp:lastModifiedBy>Valdis</cp:lastModifiedBy>
  <cp:revision>130</cp:revision>
  <dcterms:created xsi:type="dcterms:W3CDTF">2014-09-08T05:17:08Z</dcterms:created>
  <dcterms:modified xsi:type="dcterms:W3CDTF">2016-09-08T20:20:22Z</dcterms:modified>
</cp:coreProperties>
</file>