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75" r:id="rId4"/>
    <p:sldId id="274" r:id="rId5"/>
    <p:sldId id="271" r:id="rId6"/>
    <p:sldId id="280" r:id="rId7"/>
    <p:sldId id="281" r:id="rId8"/>
    <p:sldId id="272" r:id="rId9"/>
    <p:sldId id="276" r:id="rId10"/>
    <p:sldId id="278" r:id="rId11"/>
    <p:sldId id="279" r:id="rId12"/>
    <p:sldId id="267" r:id="rId13"/>
  </p:sldIdLst>
  <p:sldSz cx="9144000" cy="6858000" type="screen4x3"/>
  <p:notesSz cx="6743700" cy="98758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23F"/>
    <a:srgbClr val="F7F715"/>
    <a:srgbClr val="5CD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AAF05-3B6C-4877-B71D-13D2B827D0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D00D386-C114-44DB-8BEB-CED5967A45B9}">
      <dgm:prSet phldrT="[Text]"/>
      <dgm:spPr/>
      <dgm:t>
        <a:bodyPr/>
        <a:lstStyle/>
        <a:p>
          <a:r>
            <a:rPr lang="lv-LV" dirty="0" smtClean="0"/>
            <a:t>Iedzīvotāji – 2356 (44% no kopējā)</a:t>
          </a:r>
          <a:endParaRPr lang="lv-LV" dirty="0"/>
        </a:p>
      </dgm:t>
    </dgm:pt>
    <dgm:pt modelId="{24F8C9A3-5217-4D1D-9236-34FB63F09A04}" type="parTrans" cxnId="{80718564-D910-4936-89E1-EC047EAC1B89}">
      <dgm:prSet/>
      <dgm:spPr/>
      <dgm:t>
        <a:bodyPr/>
        <a:lstStyle/>
        <a:p>
          <a:endParaRPr lang="lv-LV"/>
        </a:p>
      </dgm:t>
    </dgm:pt>
    <dgm:pt modelId="{862871DA-B348-4582-99C9-D6680A620E9D}" type="sibTrans" cxnId="{80718564-D910-4936-89E1-EC047EAC1B89}">
      <dgm:prSet/>
      <dgm:spPr/>
      <dgm:t>
        <a:bodyPr/>
        <a:lstStyle/>
        <a:p>
          <a:endParaRPr lang="lv-LV"/>
        </a:p>
      </dgm:t>
    </dgm:pt>
    <dgm:pt modelId="{D91C1572-BCAD-45AD-93E6-372F164916FD}">
      <dgm:prSet phldrT="[Text]"/>
      <dgm:spPr/>
      <dgm:t>
        <a:bodyPr/>
        <a:lstStyle/>
        <a:p>
          <a:r>
            <a:rPr lang="lv-LV" dirty="0" smtClean="0"/>
            <a:t>Uzņēmēji – 61%  IIN </a:t>
          </a:r>
          <a:endParaRPr lang="lv-LV" dirty="0"/>
        </a:p>
      </dgm:t>
    </dgm:pt>
    <dgm:pt modelId="{C9ECE4F3-71F3-4AB2-B309-D943DDEF404F}" type="parTrans" cxnId="{720190D1-9935-4A90-AACE-746FD161975D}">
      <dgm:prSet/>
      <dgm:spPr/>
      <dgm:t>
        <a:bodyPr/>
        <a:lstStyle/>
        <a:p>
          <a:endParaRPr lang="lv-LV"/>
        </a:p>
      </dgm:t>
    </dgm:pt>
    <dgm:pt modelId="{9F3D5C8C-F6C9-4CC3-B6EF-7807C604FEE3}" type="sibTrans" cxnId="{720190D1-9935-4A90-AACE-746FD161975D}">
      <dgm:prSet/>
      <dgm:spPr/>
      <dgm:t>
        <a:bodyPr/>
        <a:lstStyle/>
        <a:p>
          <a:endParaRPr lang="lv-LV"/>
        </a:p>
      </dgm:t>
    </dgm:pt>
    <dgm:pt modelId="{793CE7A5-CC1E-4040-BAA5-2F46298D5964}">
      <dgm:prSet phldrT="[Text]"/>
      <dgm:spPr/>
      <dgm:t>
        <a:bodyPr/>
        <a:lstStyle/>
        <a:p>
          <a:r>
            <a:rPr lang="lv-LV" dirty="0" smtClean="0"/>
            <a:t>Apmeklētāji – Tūrisma koridors (~20 tk)</a:t>
          </a:r>
          <a:endParaRPr lang="lv-LV" dirty="0"/>
        </a:p>
      </dgm:t>
    </dgm:pt>
    <dgm:pt modelId="{4F1F84C2-D932-4FF4-9D45-F723BEB15806}" type="parTrans" cxnId="{13BC2408-812A-49ED-9043-BB794E3DC902}">
      <dgm:prSet/>
      <dgm:spPr/>
      <dgm:t>
        <a:bodyPr/>
        <a:lstStyle/>
        <a:p>
          <a:endParaRPr lang="lv-LV"/>
        </a:p>
      </dgm:t>
    </dgm:pt>
    <dgm:pt modelId="{BA628B7D-6316-44B0-BD8D-A709B38BF898}" type="sibTrans" cxnId="{13BC2408-812A-49ED-9043-BB794E3DC902}">
      <dgm:prSet/>
      <dgm:spPr/>
      <dgm:t>
        <a:bodyPr/>
        <a:lstStyle/>
        <a:p>
          <a:endParaRPr lang="lv-LV"/>
        </a:p>
      </dgm:t>
    </dgm:pt>
    <dgm:pt modelId="{92BA20E3-22E2-4994-BA79-C73351E85C0C}" type="pres">
      <dgm:prSet presAssocID="{14FAAF05-3B6C-4877-B71D-13D2B827D0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AE49E38B-C394-4BA2-9350-3648A5C14D8B}" type="pres">
      <dgm:prSet presAssocID="{BD00D386-C114-44DB-8BEB-CED5967A45B9}" presName="parentLin" presStyleCnt="0"/>
      <dgm:spPr/>
    </dgm:pt>
    <dgm:pt modelId="{03147E44-35BB-4D58-A1A1-6CC03C9764FF}" type="pres">
      <dgm:prSet presAssocID="{BD00D386-C114-44DB-8BEB-CED5967A45B9}" presName="parentLeftMargin" presStyleLbl="node1" presStyleIdx="0" presStyleCnt="3"/>
      <dgm:spPr/>
      <dgm:t>
        <a:bodyPr/>
        <a:lstStyle/>
        <a:p>
          <a:endParaRPr lang="lv-LV"/>
        </a:p>
      </dgm:t>
    </dgm:pt>
    <dgm:pt modelId="{0FF7C333-0C2C-41A5-A076-FBA15719B273}" type="pres">
      <dgm:prSet presAssocID="{BD00D386-C114-44DB-8BEB-CED5967A45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E5CC3F-6505-4C66-94F9-CC273C9B6E75}" type="pres">
      <dgm:prSet presAssocID="{BD00D386-C114-44DB-8BEB-CED5967A45B9}" presName="negativeSpace" presStyleCnt="0"/>
      <dgm:spPr/>
    </dgm:pt>
    <dgm:pt modelId="{39566D44-2FB8-4E54-A353-6D61A0E723DB}" type="pres">
      <dgm:prSet presAssocID="{BD00D386-C114-44DB-8BEB-CED5967A45B9}" presName="childText" presStyleLbl="conFgAcc1" presStyleIdx="0" presStyleCnt="3">
        <dgm:presLayoutVars>
          <dgm:bulletEnabled val="1"/>
        </dgm:presLayoutVars>
      </dgm:prSet>
      <dgm:spPr/>
    </dgm:pt>
    <dgm:pt modelId="{96DBEF09-CD97-46F1-9CD9-42640E9FD384}" type="pres">
      <dgm:prSet presAssocID="{862871DA-B348-4582-99C9-D6680A620E9D}" presName="spaceBetweenRectangles" presStyleCnt="0"/>
      <dgm:spPr/>
    </dgm:pt>
    <dgm:pt modelId="{7F3D6472-9FAA-4AB3-A367-0886B48CF8D3}" type="pres">
      <dgm:prSet presAssocID="{D91C1572-BCAD-45AD-93E6-372F164916FD}" presName="parentLin" presStyleCnt="0"/>
      <dgm:spPr/>
    </dgm:pt>
    <dgm:pt modelId="{B72161A7-6EF4-42FE-B6EA-05677668B9CC}" type="pres">
      <dgm:prSet presAssocID="{D91C1572-BCAD-45AD-93E6-372F164916FD}" presName="parentLeftMargin" presStyleLbl="node1" presStyleIdx="0" presStyleCnt="3"/>
      <dgm:spPr/>
      <dgm:t>
        <a:bodyPr/>
        <a:lstStyle/>
        <a:p>
          <a:endParaRPr lang="lv-LV"/>
        </a:p>
      </dgm:t>
    </dgm:pt>
    <dgm:pt modelId="{19C8DC11-116B-4C64-8615-3999646819F6}" type="pres">
      <dgm:prSet presAssocID="{D91C1572-BCAD-45AD-93E6-372F164916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EFDFD31-A08C-433B-9F51-01C030ED72F8}" type="pres">
      <dgm:prSet presAssocID="{D91C1572-BCAD-45AD-93E6-372F164916FD}" presName="negativeSpace" presStyleCnt="0"/>
      <dgm:spPr/>
    </dgm:pt>
    <dgm:pt modelId="{8D322FD5-902A-40FC-9D4D-ED1761DE047F}" type="pres">
      <dgm:prSet presAssocID="{D91C1572-BCAD-45AD-93E6-372F164916FD}" presName="childText" presStyleLbl="conFgAcc1" presStyleIdx="1" presStyleCnt="3">
        <dgm:presLayoutVars>
          <dgm:bulletEnabled val="1"/>
        </dgm:presLayoutVars>
      </dgm:prSet>
      <dgm:spPr/>
    </dgm:pt>
    <dgm:pt modelId="{0968AD61-8335-48F0-9A73-FB5DFD6AE994}" type="pres">
      <dgm:prSet presAssocID="{9F3D5C8C-F6C9-4CC3-B6EF-7807C604FEE3}" presName="spaceBetweenRectangles" presStyleCnt="0"/>
      <dgm:spPr/>
    </dgm:pt>
    <dgm:pt modelId="{7C169F79-CCAA-4E7C-B7E7-1774DDD8E184}" type="pres">
      <dgm:prSet presAssocID="{793CE7A5-CC1E-4040-BAA5-2F46298D5964}" presName="parentLin" presStyleCnt="0"/>
      <dgm:spPr/>
    </dgm:pt>
    <dgm:pt modelId="{F8A7E697-6490-4A3E-9C58-5297908A3CBE}" type="pres">
      <dgm:prSet presAssocID="{793CE7A5-CC1E-4040-BAA5-2F46298D5964}" presName="parentLeftMargin" presStyleLbl="node1" presStyleIdx="1" presStyleCnt="3"/>
      <dgm:spPr/>
      <dgm:t>
        <a:bodyPr/>
        <a:lstStyle/>
        <a:p>
          <a:endParaRPr lang="lv-LV"/>
        </a:p>
      </dgm:t>
    </dgm:pt>
    <dgm:pt modelId="{15DA087A-6D32-4BFA-BBCE-C2DFF3E0D0C0}" type="pres">
      <dgm:prSet presAssocID="{793CE7A5-CC1E-4040-BAA5-2F46298D59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0935741-14D1-4DB4-B34D-0B664E438EBC}" type="pres">
      <dgm:prSet presAssocID="{793CE7A5-CC1E-4040-BAA5-2F46298D5964}" presName="negativeSpace" presStyleCnt="0"/>
      <dgm:spPr/>
    </dgm:pt>
    <dgm:pt modelId="{6A6E04BB-0A34-4678-94CA-3A6EE96F990E}" type="pres">
      <dgm:prSet presAssocID="{793CE7A5-CC1E-4040-BAA5-2F46298D59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5D9708-24EB-4BAC-A5A1-A24E691C4CC6}" type="presOf" srcId="{BD00D386-C114-44DB-8BEB-CED5967A45B9}" destId="{0FF7C333-0C2C-41A5-A076-FBA15719B273}" srcOrd="1" destOrd="0" presId="urn:microsoft.com/office/officeart/2005/8/layout/list1"/>
    <dgm:cxn modelId="{720190D1-9935-4A90-AACE-746FD161975D}" srcId="{14FAAF05-3B6C-4877-B71D-13D2B827D026}" destId="{D91C1572-BCAD-45AD-93E6-372F164916FD}" srcOrd="1" destOrd="0" parTransId="{C9ECE4F3-71F3-4AB2-B309-D943DDEF404F}" sibTransId="{9F3D5C8C-F6C9-4CC3-B6EF-7807C604FEE3}"/>
    <dgm:cxn modelId="{6BCFA38E-9A75-4778-A74F-B6EBFD4C03F4}" type="presOf" srcId="{D91C1572-BCAD-45AD-93E6-372F164916FD}" destId="{B72161A7-6EF4-42FE-B6EA-05677668B9CC}" srcOrd="0" destOrd="0" presId="urn:microsoft.com/office/officeart/2005/8/layout/list1"/>
    <dgm:cxn modelId="{CC7EAB36-D7B2-42CB-B4D9-D08C7B8BDA27}" type="presOf" srcId="{BD00D386-C114-44DB-8BEB-CED5967A45B9}" destId="{03147E44-35BB-4D58-A1A1-6CC03C9764FF}" srcOrd="0" destOrd="0" presId="urn:microsoft.com/office/officeart/2005/8/layout/list1"/>
    <dgm:cxn modelId="{A82EB7CC-2A4A-45E4-952F-EB747361ACDD}" type="presOf" srcId="{793CE7A5-CC1E-4040-BAA5-2F46298D5964}" destId="{15DA087A-6D32-4BFA-BBCE-C2DFF3E0D0C0}" srcOrd="1" destOrd="0" presId="urn:microsoft.com/office/officeart/2005/8/layout/list1"/>
    <dgm:cxn modelId="{13BC2408-812A-49ED-9043-BB794E3DC902}" srcId="{14FAAF05-3B6C-4877-B71D-13D2B827D026}" destId="{793CE7A5-CC1E-4040-BAA5-2F46298D5964}" srcOrd="2" destOrd="0" parTransId="{4F1F84C2-D932-4FF4-9D45-F723BEB15806}" sibTransId="{BA628B7D-6316-44B0-BD8D-A709B38BF898}"/>
    <dgm:cxn modelId="{7D98348A-5516-4EA2-9BD5-4FF50D3F3F05}" type="presOf" srcId="{793CE7A5-CC1E-4040-BAA5-2F46298D5964}" destId="{F8A7E697-6490-4A3E-9C58-5297908A3CBE}" srcOrd="0" destOrd="0" presId="urn:microsoft.com/office/officeart/2005/8/layout/list1"/>
    <dgm:cxn modelId="{E3354ECB-8618-459F-8504-1A8CBAFA5DB9}" type="presOf" srcId="{D91C1572-BCAD-45AD-93E6-372F164916FD}" destId="{19C8DC11-116B-4C64-8615-3999646819F6}" srcOrd="1" destOrd="0" presId="urn:microsoft.com/office/officeart/2005/8/layout/list1"/>
    <dgm:cxn modelId="{80718564-D910-4936-89E1-EC047EAC1B89}" srcId="{14FAAF05-3B6C-4877-B71D-13D2B827D026}" destId="{BD00D386-C114-44DB-8BEB-CED5967A45B9}" srcOrd="0" destOrd="0" parTransId="{24F8C9A3-5217-4D1D-9236-34FB63F09A04}" sibTransId="{862871DA-B348-4582-99C9-D6680A620E9D}"/>
    <dgm:cxn modelId="{633EA389-4606-4B8D-B46B-24238AE21EB0}" type="presOf" srcId="{14FAAF05-3B6C-4877-B71D-13D2B827D026}" destId="{92BA20E3-22E2-4994-BA79-C73351E85C0C}" srcOrd="0" destOrd="0" presId="urn:microsoft.com/office/officeart/2005/8/layout/list1"/>
    <dgm:cxn modelId="{F70E077A-0E7C-4DB6-9E45-B996DFE35A31}" type="presParOf" srcId="{92BA20E3-22E2-4994-BA79-C73351E85C0C}" destId="{AE49E38B-C394-4BA2-9350-3648A5C14D8B}" srcOrd="0" destOrd="0" presId="urn:microsoft.com/office/officeart/2005/8/layout/list1"/>
    <dgm:cxn modelId="{1450C18D-2D75-4744-9F2F-00DD821234B2}" type="presParOf" srcId="{AE49E38B-C394-4BA2-9350-3648A5C14D8B}" destId="{03147E44-35BB-4D58-A1A1-6CC03C9764FF}" srcOrd="0" destOrd="0" presId="urn:microsoft.com/office/officeart/2005/8/layout/list1"/>
    <dgm:cxn modelId="{4B0AAD24-26E3-4B69-AC17-84F2DC2152D9}" type="presParOf" srcId="{AE49E38B-C394-4BA2-9350-3648A5C14D8B}" destId="{0FF7C333-0C2C-41A5-A076-FBA15719B273}" srcOrd="1" destOrd="0" presId="urn:microsoft.com/office/officeart/2005/8/layout/list1"/>
    <dgm:cxn modelId="{D813A9D4-E25B-4345-AC6D-BF1D2EA8B329}" type="presParOf" srcId="{92BA20E3-22E2-4994-BA79-C73351E85C0C}" destId="{82E5CC3F-6505-4C66-94F9-CC273C9B6E75}" srcOrd="1" destOrd="0" presId="urn:microsoft.com/office/officeart/2005/8/layout/list1"/>
    <dgm:cxn modelId="{E61C5AF2-2CD8-46DF-9338-FFE23B28AB86}" type="presParOf" srcId="{92BA20E3-22E2-4994-BA79-C73351E85C0C}" destId="{39566D44-2FB8-4E54-A353-6D61A0E723DB}" srcOrd="2" destOrd="0" presId="urn:microsoft.com/office/officeart/2005/8/layout/list1"/>
    <dgm:cxn modelId="{0B88E56F-C0B6-4109-8207-C6979A2766A1}" type="presParOf" srcId="{92BA20E3-22E2-4994-BA79-C73351E85C0C}" destId="{96DBEF09-CD97-46F1-9CD9-42640E9FD384}" srcOrd="3" destOrd="0" presId="urn:microsoft.com/office/officeart/2005/8/layout/list1"/>
    <dgm:cxn modelId="{EA4414CD-1A70-416F-9279-796BD6F6A9C1}" type="presParOf" srcId="{92BA20E3-22E2-4994-BA79-C73351E85C0C}" destId="{7F3D6472-9FAA-4AB3-A367-0886B48CF8D3}" srcOrd="4" destOrd="0" presId="urn:microsoft.com/office/officeart/2005/8/layout/list1"/>
    <dgm:cxn modelId="{7B8CFF95-DCB4-4CFB-843A-1CA42B4DEB59}" type="presParOf" srcId="{7F3D6472-9FAA-4AB3-A367-0886B48CF8D3}" destId="{B72161A7-6EF4-42FE-B6EA-05677668B9CC}" srcOrd="0" destOrd="0" presId="urn:microsoft.com/office/officeart/2005/8/layout/list1"/>
    <dgm:cxn modelId="{B6DCA77E-D5C8-4832-812A-78C947C15485}" type="presParOf" srcId="{7F3D6472-9FAA-4AB3-A367-0886B48CF8D3}" destId="{19C8DC11-116B-4C64-8615-3999646819F6}" srcOrd="1" destOrd="0" presId="urn:microsoft.com/office/officeart/2005/8/layout/list1"/>
    <dgm:cxn modelId="{EE2A6059-78F3-4BB7-B245-BECD50900680}" type="presParOf" srcId="{92BA20E3-22E2-4994-BA79-C73351E85C0C}" destId="{2EFDFD31-A08C-433B-9F51-01C030ED72F8}" srcOrd="5" destOrd="0" presId="urn:microsoft.com/office/officeart/2005/8/layout/list1"/>
    <dgm:cxn modelId="{0C2A400E-6798-46D5-9B71-6A8103E2DA38}" type="presParOf" srcId="{92BA20E3-22E2-4994-BA79-C73351E85C0C}" destId="{8D322FD5-902A-40FC-9D4D-ED1761DE047F}" srcOrd="6" destOrd="0" presId="urn:microsoft.com/office/officeart/2005/8/layout/list1"/>
    <dgm:cxn modelId="{3F8B5B7D-57D9-4E8F-AE87-A7952ACAC6D5}" type="presParOf" srcId="{92BA20E3-22E2-4994-BA79-C73351E85C0C}" destId="{0968AD61-8335-48F0-9A73-FB5DFD6AE994}" srcOrd="7" destOrd="0" presId="urn:microsoft.com/office/officeart/2005/8/layout/list1"/>
    <dgm:cxn modelId="{0C9EB4C7-4BA6-466D-8848-0776D602FAE4}" type="presParOf" srcId="{92BA20E3-22E2-4994-BA79-C73351E85C0C}" destId="{7C169F79-CCAA-4E7C-B7E7-1774DDD8E184}" srcOrd="8" destOrd="0" presId="urn:microsoft.com/office/officeart/2005/8/layout/list1"/>
    <dgm:cxn modelId="{9FBAB67A-60D9-4ABC-B6E9-B6F374F12B16}" type="presParOf" srcId="{7C169F79-CCAA-4E7C-B7E7-1774DDD8E184}" destId="{F8A7E697-6490-4A3E-9C58-5297908A3CBE}" srcOrd="0" destOrd="0" presId="urn:microsoft.com/office/officeart/2005/8/layout/list1"/>
    <dgm:cxn modelId="{F07078DB-526E-451A-A6D0-B7EEED57D4C5}" type="presParOf" srcId="{7C169F79-CCAA-4E7C-B7E7-1774DDD8E184}" destId="{15DA087A-6D32-4BFA-BBCE-C2DFF3E0D0C0}" srcOrd="1" destOrd="0" presId="urn:microsoft.com/office/officeart/2005/8/layout/list1"/>
    <dgm:cxn modelId="{0DBEBFD8-559F-40DF-88EE-0EBC37D1B7EE}" type="presParOf" srcId="{92BA20E3-22E2-4994-BA79-C73351E85C0C}" destId="{30935741-14D1-4DB4-B34D-0B664E438EBC}" srcOrd="9" destOrd="0" presId="urn:microsoft.com/office/officeart/2005/8/layout/list1"/>
    <dgm:cxn modelId="{EF00E0E0-617E-4FAF-B2A3-5E4F5F906EDF}" type="presParOf" srcId="{92BA20E3-22E2-4994-BA79-C73351E85C0C}" destId="{6A6E04BB-0A34-4678-94CA-3A6EE96F99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66D44-2FB8-4E54-A353-6D61A0E723DB}">
      <dsp:nvSpPr>
        <dsp:cNvPr id="0" name=""/>
        <dsp:cNvSpPr/>
      </dsp:nvSpPr>
      <dsp:spPr>
        <a:xfrm>
          <a:off x="0" y="553056"/>
          <a:ext cx="43924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7C333-0C2C-41A5-A076-FBA15719B273}">
      <dsp:nvSpPr>
        <dsp:cNvPr id="0" name=""/>
        <dsp:cNvSpPr/>
      </dsp:nvSpPr>
      <dsp:spPr>
        <a:xfrm>
          <a:off x="219624" y="375936"/>
          <a:ext cx="307474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Iedzīvotāji – 2356 (44% no kopējā)</a:t>
          </a:r>
          <a:endParaRPr lang="lv-LV" sz="1200" kern="1200" dirty="0"/>
        </a:p>
      </dsp:txBody>
      <dsp:txXfrm>
        <a:off x="236917" y="393229"/>
        <a:ext cx="3040155" cy="319654"/>
      </dsp:txXfrm>
    </dsp:sp>
    <dsp:sp modelId="{8D322FD5-902A-40FC-9D4D-ED1761DE047F}">
      <dsp:nvSpPr>
        <dsp:cNvPr id="0" name=""/>
        <dsp:cNvSpPr/>
      </dsp:nvSpPr>
      <dsp:spPr>
        <a:xfrm>
          <a:off x="0" y="1097376"/>
          <a:ext cx="43924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8DC11-116B-4C64-8615-3999646819F6}">
      <dsp:nvSpPr>
        <dsp:cNvPr id="0" name=""/>
        <dsp:cNvSpPr/>
      </dsp:nvSpPr>
      <dsp:spPr>
        <a:xfrm>
          <a:off x="219624" y="920256"/>
          <a:ext cx="307474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Uzņēmēji – 61%  IIN </a:t>
          </a:r>
          <a:endParaRPr lang="lv-LV" sz="1200" kern="1200" dirty="0"/>
        </a:p>
      </dsp:txBody>
      <dsp:txXfrm>
        <a:off x="236917" y="937549"/>
        <a:ext cx="3040155" cy="319654"/>
      </dsp:txXfrm>
    </dsp:sp>
    <dsp:sp modelId="{6A6E04BB-0A34-4678-94CA-3A6EE96F990E}">
      <dsp:nvSpPr>
        <dsp:cNvPr id="0" name=""/>
        <dsp:cNvSpPr/>
      </dsp:nvSpPr>
      <dsp:spPr>
        <a:xfrm>
          <a:off x="0" y="1641696"/>
          <a:ext cx="439248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A087A-6D32-4BFA-BBCE-C2DFF3E0D0C0}">
      <dsp:nvSpPr>
        <dsp:cNvPr id="0" name=""/>
        <dsp:cNvSpPr/>
      </dsp:nvSpPr>
      <dsp:spPr>
        <a:xfrm>
          <a:off x="219624" y="1464575"/>
          <a:ext cx="3074741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200" kern="1200" dirty="0" smtClean="0"/>
            <a:t>Apmeklētāji – Tūrisma koridors (~20 tk)</a:t>
          </a:r>
          <a:endParaRPr lang="lv-LV" sz="1200" kern="1200" dirty="0"/>
        </a:p>
      </dsp:txBody>
      <dsp:txXfrm>
        <a:off x="236917" y="1481868"/>
        <a:ext cx="3040155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0370" y="0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65DB1971-3901-46CB-BD6F-63D5B09F93CF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1092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0370" y="9381092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B834DB97-F6D1-4E6F-8AB6-74D6E2081C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759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370" y="0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/>
          <a:lstStyle>
            <a:lvl1pPr algn="r">
              <a:defRPr sz="1200"/>
            </a:lvl1pPr>
          </a:lstStyle>
          <a:p>
            <a:fld id="{2D4270B6-08CA-4438-BA2E-34587BC79C6C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1" rIns="91623" bIns="45811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691342"/>
            <a:ext cx="5394960" cy="4443172"/>
          </a:xfrm>
          <a:prstGeom prst="rect">
            <a:avLst/>
          </a:prstGeom>
        </p:spPr>
        <p:txBody>
          <a:bodyPr vert="horz" lIns="91623" tIns="45811" rIns="91623" bIns="458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1092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370" y="9381092"/>
            <a:ext cx="2921740" cy="493156"/>
          </a:xfrm>
          <a:prstGeom prst="rect">
            <a:avLst/>
          </a:prstGeom>
        </p:spPr>
        <p:txBody>
          <a:bodyPr vert="horz" lIns="91623" tIns="45811" rIns="91623" bIns="45811" rtlCol="0" anchor="b"/>
          <a:lstStyle>
            <a:lvl1pPr algn="r">
              <a:defRPr sz="1200"/>
            </a:lvl1pPr>
          </a:lstStyle>
          <a:p>
            <a:fld id="{8BBCCCD1-1C7B-4BC2-87BF-C3D3FF11F0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611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CCD1-1C7B-4BC2-87BF-C3D3FF11F08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529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C151D-947E-4F1F-876B-0A965FF2893A}" type="datetimeFigureOut">
              <a:rPr lang="lv-LV" smtClean="0"/>
              <a:t>08.09.2016.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6B8288-0A0A-456D-8E84-5A5B3006FB1E}" type="slidenum">
              <a:rPr lang="lv-LV" smtClean="0"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  <a14:imgEffect>
                      <a14:brightnessContrast bright="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88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sz="4900" b="1" dirty="0" smtClean="0">
                <a:solidFill>
                  <a:schemeClr val="tx2">
                    <a:lumMod val="10000"/>
                  </a:schemeClr>
                </a:solidFill>
              </a:rPr>
              <a:t>Amatas novada </a:t>
            </a:r>
            <a:br>
              <a:rPr lang="lv-LV" sz="49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lv-LV" sz="4900" b="1" dirty="0" smtClean="0">
                <a:solidFill>
                  <a:schemeClr val="tx2">
                    <a:lumMod val="10000"/>
                  </a:schemeClr>
                </a:solidFill>
              </a:rPr>
              <a:t>mārketinga stratēģijas izveide</a:t>
            </a:r>
            <a:endParaRPr lang="lv-LV" sz="49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424936" cy="2142835"/>
          </a:xfrm>
        </p:spPr>
        <p:txBody>
          <a:bodyPr>
            <a:normAutofit lnSpcReduction="10000"/>
          </a:bodyPr>
          <a:lstStyle/>
          <a:p>
            <a:r>
              <a:rPr lang="lv-LV" sz="2000" b="1" dirty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lv-LV" sz="2000" b="1" dirty="0" smtClean="0">
                <a:solidFill>
                  <a:schemeClr val="bg2">
                    <a:lumMod val="50000"/>
                  </a:schemeClr>
                </a:solidFill>
              </a:rPr>
              <a:t>rojekta </a:t>
            </a:r>
            <a:r>
              <a:rPr lang="lv-LV" sz="2000" b="1" dirty="0">
                <a:solidFill>
                  <a:schemeClr val="bg2">
                    <a:lumMod val="50000"/>
                  </a:schemeClr>
                </a:solidFill>
              </a:rPr>
              <a:t>“Lietpratīga pārvaldība un Latvijas pašvaldību veiktspējas uzlabošana” </a:t>
            </a:r>
            <a:r>
              <a:rPr lang="lv-LV" sz="2000" b="1" dirty="0" smtClean="0">
                <a:solidFill>
                  <a:schemeClr val="bg2">
                    <a:lumMod val="50000"/>
                  </a:schemeClr>
                </a:solidFill>
              </a:rPr>
              <a:t>noslēguma konference</a:t>
            </a:r>
          </a:p>
          <a:p>
            <a:pPr algn="r"/>
            <a:endParaRPr lang="lv-LV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lv-LV" sz="2000" b="1" i="1" dirty="0" smtClean="0">
                <a:solidFill>
                  <a:schemeClr val="bg2">
                    <a:lumMod val="50000"/>
                  </a:schemeClr>
                </a:solidFill>
              </a:rPr>
              <a:t>Elita Eglīte</a:t>
            </a:r>
          </a:p>
          <a:p>
            <a:pPr algn="r"/>
            <a:r>
              <a:rPr lang="lv-LV" sz="2000" b="1" i="1" dirty="0" smtClean="0">
                <a:solidFill>
                  <a:schemeClr val="bg2">
                    <a:lumMod val="50000"/>
                  </a:schemeClr>
                </a:solidFill>
              </a:rPr>
              <a:t>Amatas novada domes priekšsēdētāja</a:t>
            </a:r>
          </a:p>
          <a:p>
            <a:r>
              <a:rPr lang="lv-LV" sz="2000" b="1" dirty="0" smtClean="0">
                <a:solidFill>
                  <a:schemeClr val="bg2">
                    <a:lumMod val="50000"/>
                  </a:schemeClr>
                </a:solidFill>
              </a:rPr>
              <a:t>Rīga, 09.09.2016</a:t>
            </a:r>
            <a:r>
              <a:rPr lang="lv-LV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lv-LV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8720"/>
            <a:ext cx="1113000" cy="1312168"/>
          </a:xfrm>
          <a:prstGeom prst="rect">
            <a:avLst/>
          </a:prstGeom>
        </p:spPr>
      </p:pic>
      <p:pic>
        <p:nvPicPr>
          <p:cNvPr id="9" name="Picture 8" descr="LPS logo LV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944" y="5993854"/>
            <a:ext cx="157162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orway+Grants+-+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99" y="5859867"/>
            <a:ext cx="936104" cy="906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9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/>
              <a:t>Amatas novada Mārketinga stratēģijas izveide: </a:t>
            </a:r>
            <a:br>
              <a:rPr lang="lv-LV" sz="2800" dirty="0"/>
            </a:br>
            <a:r>
              <a:rPr lang="lv-LV" sz="2800" dirty="0" smtClean="0"/>
              <a:t>Aktīvā atpūta, daba, NVO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smtClean="0"/>
              <a:t>Savvaļas </a:t>
            </a:r>
            <a:r>
              <a:rPr lang="lv-LV" sz="2000" dirty="0"/>
              <a:t>kulinārais festivāls  Zaubē (1200 </a:t>
            </a:r>
            <a:r>
              <a:rPr lang="lv-LV" sz="2000" dirty="0" smtClean="0"/>
              <a:t>apmeklētāji)</a:t>
            </a: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Divu upju sākumu pārgājiens;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Gaujas sākuma atklāšana ar </a:t>
            </a:r>
            <a:r>
              <a:rPr lang="lv-LV" sz="2000" dirty="0" smtClean="0"/>
              <a:t>raidījumu «BezTabu»</a:t>
            </a: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Kvinojas </a:t>
            </a:r>
            <a:r>
              <a:rPr lang="lv-LV" sz="2000" dirty="0" smtClean="0"/>
              <a:t>audzēšana, radoši pasākumi</a:t>
            </a:r>
            <a:endParaRPr lang="lv-LV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/>
              <a:t>Meditāciju centrs «Sirds ceļš</a:t>
            </a:r>
            <a:r>
              <a:rPr lang="lv-LV" sz="2000" dirty="0" smtClean="0"/>
              <a:t>» (2300 sekotāji Facebook)</a:t>
            </a:r>
            <a:endParaRPr lang="lv-LV" sz="2000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8" y="5194714"/>
            <a:ext cx="2777373" cy="156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46" y="5222567"/>
            <a:ext cx="2752614" cy="154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lh3.googleusercontent.com/2o_71BCfP0ShrsPcNsiBK389NsDB_3iL0kKBX6DvxN_wfZfZVSHsMhV4AmmOjwEfP5Nx98s2eMEzO7FwA_OEbdYPQdsiCzh0GV9rNo46zn0rXucVwQkeUc-4Z1OPHTSyfMciyA1OXp9VLNYBmCMP8K6eEJSwtqb6Rvnb3bXX5GldDS0jysvugGLY2Chmcj3iQ0sICXKvPtgdo9ZvmSybFh2zvQq3cZOBDj4kHA1BwW3y-WgqwwmqdtgmOtiXS-fu2nnwrE3F1YXfDNokAIxSm3EIuVq3rTKE4fQyJg5Y_nTU29-d2pDTkkKcM3BuRrh1BWMz-_gKK7h7DtmGuyrnOIaOUXlNlkyDdTCa0gbKnsnRfzxhswhvOdz-j9-JIheCtkSVCO3jveglbm-y1jD9BXUXy2pIdKwMLTjZxV2KFTmkLV1CgA3mSaxHwBg_zc9fFB1SVgtl02RnQ-8T-Lc28sjm4c6BAt0ApfMB8p_25IWS2f-yXr-Zcwe3uxFE-QlBdEN0Bf5y_CXx_XaxCq6UKeuRrdbNE2BcwMO-6dz53zL0CmL3k23BlyJP-wR42iec3mCnEtdyS5HxxcsH4DQ2_IZ1uyNZBFFdqwYAvM1ZRkK7Fhvo=w1168-h657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236494"/>
            <a:ext cx="2727855" cy="15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Paldies!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Paldies </a:t>
            </a:r>
          </a:p>
          <a:p>
            <a:pPr marL="0" indent="0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Latvijas Pašvaldību savienībai, projekta ekspertiem – Mārim, Lāsmai, Andrai un projekta vadītājai Ligitai!</a:t>
            </a:r>
          </a:p>
          <a:p>
            <a:pPr marL="0" indent="0">
              <a:buNone/>
            </a:pP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Paldies </a:t>
            </a:r>
          </a:p>
          <a:p>
            <a:pPr marL="0" indent="0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pārējām T1 tīkla pašvaldībām:</a:t>
            </a:r>
          </a:p>
          <a:p>
            <a:pPr marL="0" indent="0">
              <a:buNone/>
            </a:pP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Gulbenes, Jaunpils, Skrundas, Preiļu, Mālpils, Valmieras un Ventspils novada pašvaldībām par raženo sadarbību!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r">
              <a:buNone/>
            </a:pPr>
            <a:endParaRPr lang="lv-LV" sz="2400" i="1" dirty="0" smtClean="0"/>
          </a:p>
          <a:p>
            <a:pPr marL="68580" indent="0" algn="r">
              <a:buNone/>
            </a:pPr>
            <a:endParaRPr lang="lv-LV" sz="2400" i="1" dirty="0"/>
          </a:p>
          <a:p>
            <a:pPr marL="68580" indent="0" algn="r">
              <a:buNone/>
            </a:pPr>
            <a:endParaRPr lang="lv-LV" sz="2400" i="1" dirty="0" smtClean="0"/>
          </a:p>
          <a:p>
            <a:pPr marL="68580" indent="0" algn="r">
              <a:buNone/>
            </a:pPr>
            <a:r>
              <a:rPr lang="lv-LV" sz="2400" i="1" dirty="0" smtClean="0"/>
              <a:t>Elita Eglīte</a:t>
            </a:r>
            <a:endParaRPr lang="lv-LV" sz="2400" dirty="0"/>
          </a:p>
          <a:p>
            <a:pPr marL="68580" indent="0" algn="r">
              <a:buNone/>
            </a:pPr>
            <a:r>
              <a:rPr lang="lv-LV" sz="2400" i="1" dirty="0"/>
              <a:t>Amatas novada </a:t>
            </a:r>
            <a:r>
              <a:rPr lang="lv-LV" sz="2400" i="1" dirty="0" smtClean="0"/>
              <a:t>domes priekšsēdētāja</a:t>
            </a:r>
            <a:endParaRPr lang="lv-LV" sz="2400" dirty="0"/>
          </a:p>
          <a:p>
            <a:pPr marL="68580" indent="0" algn="r">
              <a:buNone/>
            </a:pPr>
            <a:r>
              <a:rPr lang="lv-LV" sz="2400" i="1" dirty="0" smtClean="0"/>
              <a:t>Elita.eglite@and.lv</a:t>
            </a:r>
            <a:endParaRPr lang="lv-LV" sz="2400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725144"/>
            <a:ext cx="633399" cy="7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100" dirty="0" smtClean="0"/>
              <a:t>Amatas </a:t>
            </a:r>
            <a:r>
              <a:rPr lang="lv-LV" sz="3100" dirty="0"/>
              <a:t>novada Mārketinga stratēģija </a:t>
            </a:r>
            <a:r>
              <a:rPr lang="lv-LV" sz="3100" dirty="0" smtClean="0"/>
              <a:t>izveide</a:t>
            </a:r>
            <a:endParaRPr lang="lv-LV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lv-LV" sz="2900" dirty="0" smtClean="0"/>
              <a:t>Projekts «</a:t>
            </a:r>
            <a:r>
              <a:rPr lang="lv-LV" sz="2900" b="1" dirty="0"/>
              <a:t>Lietpratīga pārvaldība un Latvijas pašvaldību veiktspējas </a:t>
            </a:r>
            <a:r>
              <a:rPr lang="lv-LV" sz="2900" b="1" dirty="0" smtClean="0"/>
              <a:t>uzlabošana» </a:t>
            </a:r>
          </a:p>
          <a:p>
            <a:pPr marL="0" indent="0" algn="ctr">
              <a:buNone/>
            </a:pPr>
            <a:endParaRPr lang="lv-LV" sz="2900" b="1" dirty="0" smtClean="0"/>
          </a:p>
          <a:p>
            <a:pPr marL="0" indent="0" algn="ctr">
              <a:buNone/>
            </a:pPr>
            <a:r>
              <a:rPr lang="lv-LV" sz="2900" dirty="0" smtClean="0"/>
              <a:t>T1 tīkls </a:t>
            </a:r>
          </a:p>
          <a:p>
            <a:pPr marL="0" indent="0" algn="ctr">
              <a:buNone/>
            </a:pPr>
            <a:r>
              <a:rPr lang="lv-LV" sz="2900" dirty="0" smtClean="0"/>
              <a:t>«Pašvaldību stratēģiskās vadīšanas tīkls»</a:t>
            </a:r>
          </a:p>
          <a:p>
            <a:pPr marL="0" indent="0" algn="ctr">
              <a:buNone/>
            </a:pPr>
            <a:endParaRPr lang="lv-LV" sz="2900" dirty="0" smtClean="0"/>
          </a:p>
          <a:p>
            <a:pPr marL="0" indent="0" algn="ctr">
              <a:buNone/>
            </a:pPr>
            <a:r>
              <a:rPr lang="lv-LV" sz="2900" dirty="0" smtClean="0"/>
              <a:t>Projekta ietvaros pašvaldības darbinieki izstrādāja Amatas novada Mārketinga stratēģiju.</a:t>
            </a:r>
          </a:p>
          <a:p>
            <a:pPr marL="0" indent="0" algn="ctr">
              <a:buNone/>
            </a:pPr>
            <a:endParaRPr lang="lv-LV" sz="2900" dirty="0" smtClean="0"/>
          </a:p>
          <a:p>
            <a:pPr marL="0" indent="0" algn="ctr">
              <a:buNone/>
            </a:pPr>
            <a:endParaRPr lang="lv-LV" sz="2900" dirty="0" smtClean="0"/>
          </a:p>
          <a:p>
            <a:pPr marL="0" indent="0" algn="ctr">
              <a:buNone/>
            </a:pPr>
            <a:endParaRPr lang="lv-LV" sz="2900" dirty="0" smtClean="0"/>
          </a:p>
          <a:p>
            <a:pPr marL="0" indent="0" algn="ctr">
              <a:buNone/>
            </a:pPr>
            <a:endParaRPr lang="lv-LV" sz="2900" dirty="0" smtClean="0"/>
          </a:p>
          <a:p>
            <a:pPr marL="0" indent="0" algn="just">
              <a:buNone/>
            </a:pPr>
            <a:r>
              <a:rPr lang="lv-LV" sz="2900" dirty="0" smtClean="0"/>
              <a:t>«</a:t>
            </a:r>
            <a:r>
              <a:rPr lang="lv-LV" sz="2900" dirty="0"/>
              <a:t>Mārketinga stratēģija ir metode, ar kuras palīdzību var precīzi noteikt un </a:t>
            </a:r>
            <a:r>
              <a:rPr lang="lv-LV" sz="2900" b="1" dirty="0"/>
              <a:t>pastāvīgi aktualizēt </a:t>
            </a:r>
            <a:r>
              <a:rPr lang="lv-LV" sz="2900" dirty="0"/>
              <a:t>pašvaldības </a:t>
            </a:r>
            <a:r>
              <a:rPr lang="lv-LV" sz="2900" b="1" dirty="0"/>
              <a:t>mērķus un uzdevumus</a:t>
            </a:r>
            <a:r>
              <a:rPr lang="lv-LV" sz="2900" dirty="0"/>
              <a:t>, sekot šo uzdevumu izpildei un novērtēt sasniegto. Metodes pamatā ir priekšstats par konkurenci – </a:t>
            </a:r>
            <a:r>
              <a:rPr lang="lv-LV" sz="2900" b="1" dirty="0"/>
              <a:t>pašvaldība konkurē ar citām pašvaldībām </a:t>
            </a:r>
            <a:r>
              <a:rPr lang="lv-LV" sz="2900" dirty="0"/>
              <a:t>un ar citiem varas mērogiem par resursiem, tā cenšas piedāvāt savas darbības produktus izvēlētajām mērķa grupām un </a:t>
            </a:r>
            <a:r>
              <a:rPr lang="lv-LV" sz="2900" b="1" dirty="0"/>
              <a:t>gūt priekšrocības </a:t>
            </a:r>
            <a:r>
              <a:rPr lang="lv-LV" sz="2900" dirty="0"/>
              <a:t>salīdzinājumā ar konkurentiem.»</a:t>
            </a:r>
          </a:p>
          <a:p>
            <a:pPr marL="0" indent="0" algn="r">
              <a:buNone/>
            </a:pPr>
            <a:r>
              <a:rPr lang="lv-LV" sz="2900" dirty="0" smtClean="0"/>
              <a:t>/Māris Pūķis</a:t>
            </a:r>
            <a:r>
              <a:rPr lang="lv-LV" dirty="0" smtClean="0"/>
              <a:t>/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633399" cy="7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Amatas novads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lv-LV" sz="2000" dirty="0" smtClean="0"/>
              <a:t>Atrodas Vidzemē </a:t>
            </a:r>
          </a:p>
          <a:p>
            <a:pPr marL="0" indent="0" algn="r">
              <a:buNone/>
            </a:pPr>
            <a:r>
              <a:rPr lang="lv-LV" sz="2000" dirty="0" smtClean="0"/>
              <a:t>60-80 km attālumā no Rīgas</a:t>
            </a:r>
          </a:p>
          <a:p>
            <a:pPr marL="0" indent="0" algn="r">
              <a:buNone/>
            </a:pPr>
            <a:r>
              <a:rPr lang="lv-LV" sz="2000" dirty="0" smtClean="0"/>
              <a:t>Ietver 5 pagastus</a:t>
            </a:r>
            <a:endParaRPr lang="lv-LV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060938" cy="18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4899645" cy="31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039344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Iedzīvotāju skaits – </a:t>
            </a:r>
            <a:r>
              <a:rPr lang="lv-LV" b="1" dirty="0" smtClean="0"/>
              <a:t>5820</a:t>
            </a:r>
            <a:r>
              <a:rPr lang="lv-LV" dirty="0" smtClean="0"/>
              <a:t> (PMLP, 01.07.2016.)</a:t>
            </a:r>
          </a:p>
          <a:p>
            <a:endParaRPr lang="lv-LV" dirty="0"/>
          </a:p>
          <a:p>
            <a:r>
              <a:rPr lang="lv-LV" altLang="lv-LV" dirty="0" smtClean="0"/>
              <a:t>Kopējā platība – 745,51 km</a:t>
            </a:r>
            <a:r>
              <a:rPr lang="lv-LV" altLang="lv-LV" baseline="30000" dirty="0" smtClean="0"/>
              <a:t>2  </a:t>
            </a:r>
            <a:endParaRPr lang="lv-LV" baseline="30000" dirty="0"/>
          </a:p>
          <a:p>
            <a:r>
              <a:rPr lang="lv-LV" b="1" dirty="0" smtClean="0"/>
              <a:t>60% - meži, 30% - lauksaimniecība</a:t>
            </a:r>
          </a:p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633399" cy="7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 dirty="0" smtClean="0"/>
              <a:t>Pagastu raksturojums mārketinga kontekstā: Drabešu pagasts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00200" cy="229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0360066"/>
              </p:ext>
            </p:extLst>
          </p:nvPr>
        </p:nvGraphicFramePr>
        <p:xfrm>
          <a:off x="3635896" y="1943519"/>
          <a:ext cx="439248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80998"/>
              </p:ext>
            </p:extLst>
          </p:nvPr>
        </p:nvGraphicFramePr>
        <p:xfrm>
          <a:off x="899592" y="4365104"/>
          <a:ext cx="7390426" cy="187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823"/>
                <a:gridCol w="780507"/>
                <a:gridCol w="1324074"/>
                <a:gridCol w="909430"/>
                <a:gridCol w="975634"/>
                <a:gridCol w="1449513"/>
                <a:gridCol w="794445"/>
              </a:tblGrid>
              <a:tr h="832092">
                <a:tc>
                  <a:txBody>
                    <a:bodyPr/>
                    <a:lstStyle/>
                    <a:p>
                      <a:pPr algn="l" fontAlgn="b"/>
                      <a:r>
                        <a:rPr lang="lv-LV" sz="1000" u="none" strike="noStrike" dirty="0">
                          <a:effectLst/>
                        </a:rPr>
                        <a:t> 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i="1" u="none" strike="noStrike" dirty="0" smtClean="0">
                          <a:effectLst/>
                        </a:rPr>
                        <a:t>Darba devēju (JP) skaits</a:t>
                      </a:r>
                      <a:endParaRPr lang="lv-LV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i="1" u="none" strike="noStrike" dirty="0">
                          <a:effectLst/>
                        </a:rPr>
                        <a:t>Valsts budžetā iemaksātais iedzīvotāju ienākuma nodoklis</a:t>
                      </a:r>
                      <a:endParaRPr lang="lv-LV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i="1" u="none" strike="noStrike" dirty="0">
                          <a:effectLst/>
                        </a:rPr>
                        <a:t>Lielākais DŅ skaits vienā uzņēmumā</a:t>
                      </a:r>
                      <a:endParaRPr lang="lv-LV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i="1" u="none" strike="noStrike" dirty="0">
                          <a:effectLst/>
                        </a:rPr>
                        <a:t>Lielākā nomaksātā IIN summa</a:t>
                      </a:r>
                      <a:endParaRPr lang="lv-LV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i="1" u="none" strike="noStrike" dirty="0">
                          <a:effectLst/>
                        </a:rPr>
                        <a:t>Lielākais IIN maksātājs pagastā</a:t>
                      </a:r>
                      <a:endParaRPr lang="lv-LV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i="1" u="none" strike="noStrike" dirty="0">
                          <a:effectLst/>
                        </a:rPr>
                        <a:t>Iedzīvotāji darbaspējas vecumā</a:t>
                      </a:r>
                      <a:endParaRPr lang="lv-LV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Drabešu pagasts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804637,05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226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308044,23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EKJU SIA                                                                                                                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1744</a:t>
                      </a:r>
                      <a:endParaRPr lang="lv-LV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Amatas pagasts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20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264561,58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122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53219,08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KATRĪNKOKS SIA                                                                                                          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509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Nītaures pagasts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15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127047,63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61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32713,64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KOKS AN SIA                                                                                                             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586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Skujenes pagasts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21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31164,37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21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3123,10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SAIME BJ SIA                                                                                                            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556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02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Zaubes pagasts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22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86209,16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14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>
                          <a:effectLst/>
                        </a:rPr>
                        <a:t>43186,73</a:t>
                      </a:r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STRAZDKALNI SIA                                                                                                         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effectLst/>
                        </a:rPr>
                        <a:t>556</a:t>
                      </a:r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89967"/>
            <a:ext cx="633399" cy="7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lv-LV" sz="2800" dirty="0"/>
              <a:t>Amatas novada Mārketinga </a:t>
            </a:r>
            <a:r>
              <a:rPr lang="lv-LV" sz="2800" dirty="0" smtClean="0"/>
              <a:t>stratēģijas izveide: </a:t>
            </a:r>
            <a:br>
              <a:rPr lang="lv-LV" sz="2800" dirty="0" smtClean="0"/>
            </a:br>
            <a:r>
              <a:rPr lang="lv-LV" sz="2800" dirty="0" smtClean="0"/>
              <a:t>atrodam savas konkurētspējīgās priekšrocības</a:t>
            </a:r>
            <a:endParaRPr lang="lv-LV" sz="28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2" y="2206296"/>
            <a:ext cx="6008274" cy="43176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0" y="188640"/>
            <a:ext cx="633399" cy="7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6360"/>
          </a:xfrm>
        </p:spPr>
        <p:txBody>
          <a:bodyPr>
            <a:normAutofit/>
          </a:bodyPr>
          <a:lstStyle/>
          <a:p>
            <a:r>
              <a:rPr lang="lv-LV" sz="2400" dirty="0"/>
              <a:t>Amatas novada Mārketinga stratēģija: </a:t>
            </a:r>
            <a:r>
              <a:rPr lang="lv-LV" sz="2400" dirty="0" smtClean="0"/>
              <a:t>teritorijas </a:t>
            </a:r>
            <a:r>
              <a:rPr lang="lv-LV" sz="2400" dirty="0"/>
              <a:t>potenciāls pa lietotāju grupām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7049"/>
            <a:ext cx="7866382" cy="51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6360"/>
          </a:xfrm>
        </p:spPr>
        <p:txBody>
          <a:bodyPr>
            <a:normAutofit/>
          </a:bodyPr>
          <a:lstStyle/>
          <a:p>
            <a:r>
              <a:rPr lang="lv-LV" sz="2400" dirty="0"/>
              <a:t>Amatas novada Mārketinga stratēģija: teritorijas potenciāls pa lietotāju grupām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22" y="1556791"/>
            <a:ext cx="6789161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/>
              <a:t>Amatas novada Mārketinga </a:t>
            </a:r>
            <a:r>
              <a:rPr lang="lv-LV" sz="2800" dirty="0" smtClean="0"/>
              <a:t>stratēģijas izveide: </a:t>
            </a:r>
            <a:br>
              <a:rPr lang="lv-LV" sz="2800" dirty="0" smtClean="0"/>
            </a:br>
            <a:r>
              <a:rPr lang="lv-LV" sz="2800" dirty="0" smtClean="0"/>
              <a:t>Uzņēmējdarbības attīstības centrs</a:t>
            </a:r>
            <a:endParaRPr lang="lv-LV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99508"/>
            <a:ext cx="2820330" cy="16788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93475"/>
            <a:ext cx="2284152" cy="1284835"/>
          </a:xfrm>
          <a:prstGeom prst="rect">
            <a:avLst/>
          </a:prstGeom>
        </p:spPr>
      </p:pic>
      <p:sp>
        <p:nvSpPr>
          <p:cNvPr id="38" name="Content Placeholder 37"/>
          <p:cNvSpPr txBox="1">
            <a:spLocks noGrp="1"/>
          </p:cNvSpPr>
          <p:nvPr>
            <p:ph idx="1"/>
          </p:nvPr>
        </p:nvSpPr>
        <p:spPr>
          <a:xfrm>
            <a:off x="251520" y="206084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 smtClean="0"/>
              <a:t>Izstrādāts Āraišu tūrisma zīmols (apmeklētāji 20 tūkstoši gadā)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 smtClean="0"/>
              <a:t>Plānota Āraišu arheoloģiskā parka izveide - Latvijas eksperimentālās arheoloģijas centrs, daudzfunkcionāls apmeklētāju centrs, SAM finansējums 560 000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 smtClean="0"/>
              <a:t>Uzlabota satiksmes infrastruktūra Ieriķos – gājēju un velo celiņa izbūve, </a:t>
            </a:r>
          </a:p>
          <a:p>
            <a:pPr marL="0" indent="0">
              <a:buNone/>
            </a:pPr>
            <a:r>
              <a:rPr lang="lv-LV" sz="1800" dirty="0"/>
              <a:t> </a:t>
            </a:r>
            <a:r>
              <a:rPr lang="lv-LV" sz="1800" dirty="0" smtClean="0"/>
              <a:t>    292 000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 smtClean="0"/>
              <a:t>Plānotas investīcijas uzņēmējdarbības infrastruktūrā 200 000 EUR apmērā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 smtClean="0"/>
              <a:t>Skolēnu skaita pieaugums Amatas pamatskolā Ieriķos 11%</a:t>
            </a:r>
            <a:endParaRPr lang="lv-LV" sz="18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81127"/>
            <a:ext cx="1216769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/>
              <a:t>Amatas novada Mārketinga stratēģijas izveide: </a:t>
            </a:r>
            <a:br>
              <a:rPr lang="lv-LV" sz="2800" dirty="0"/>
            </a:br>
            <a:r>
              <a:rPr lang="lv-LV" sz="2800" dirty="0" smtClean="0"/>
              <a:t>Pakalpojumu centrs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03232" cy="39417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smtClean="0"/>
              <a:t>Pagasta pārvaldes/ VPKAC apmeklētāju </a:t>
            </a:r>
            <a:r>
              <a:rPr lang="lv-LV" sz="1900" dirty="0"/>
              <a:t>skaita </a:t>
            </a:r>
            <a:r>
              <a:rPr lang="lv-LV" sz="1900" dirty="0" smtClean="0"/>
              <a:t>pieaugums </a:t>
            </a:r>
            <a:r>
              <a:rPr lang="lv-LV" sz="1900" dirty="0"/>
              <a:t>30%,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smtClean="0"/>
              <a:t>2015.g. rudenī uzstādīts bankomāts, </a:t>
            </a:r>
            <a:r>
              <a:rPr lang="lv-LV" sz="1900" dirty="0"/>
              <a:t>veikala apgrozījuma </a:t>
            </a:r>
            <a:r>
              <a:rPr lang="lv-LV" sz="1900" dirty="0" smtClean="0"/>
              <a:t>pieaugums par </a:t>
            </a:r>
            <a:r>
              <a:rPr lang="lv-LV" sz="1900" dirty="0"/>
              <a:t>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/>
              <a:t>Atvērts jauns sabiedriskā transporta maršruts Sērmūkši – Skujene – Nītaure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/>
              <a:t>Nītaures vidusskolā skolēnu skaits pieaudzis par 17 %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/>
              <a:t>Amatas novada Mūzikas un mākslas skolas Nītaures filiālē izveidota jauna - deju nodaļa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smtClean="0"/>
              <a:t>Pakalpojumu </a:t>
            </a:r>
            <a:r>
              <a:rPr lang="lv-LV" sz="1900" dirty="0"/>
              <a:t>grozā – netradicionāli pakalpojumu </a:t>
            </a:r>
            <a:r>
              <a:rPr lang="lv-LV" sz="1900" dirty="0" smtClean="0"/>
              <a:t>veidi kā </a:t>
            </a:r>
            <a:r>
              <a:rPr lang="lv-LV" sz="1900" dirty="0"/>
              <a:t>publiskā </a:t>
            </a:r>
            <a:r>
              <a:rPr lang="lv-LV" sz="1900" dirty="0" smtClean="0"/>
              <a:t>pirts.</a:t>
            </a:r>
            <a:endParaRPr lang="lv-LV" sz="1900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93732"/>
            <a:ext cx="2126643" cy="119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82955"/>
            <a:ext cx="2160240" cy="1215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42451"/>
            <a:ext cx="2232248" cy="12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1570</TotalTime>
  <Words>518</Words>
  <Application>Microsoft Office PowerPoint</Application>
  <PresentationFormat>On-screen Show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  Amatas novada  mārketinga stratēģijas izveide</vt:lpstr>
      <vt:lpstr>  Amatas novada Mārketinga stratēģija izveide</vt:lpstr>
      <vt:lpstr>Amatas novads </vt:lpstr>
      <vt:lpstr>Pagastu raksturojums mārketinga kontekstā: Drabešu pagasts</vt:lpstr>
      <vt:lpstr>Amatas novada Mārketinga stratēģijas izveide:  atrodam savas konkurētspējīgās priekšrocības</vt:lpstr>
      <vt:lpstr>Amatas novada Mārketinga stratēģija: teritorijas potenciāls pa lietotāju grupām</vt:lpstr>
      <vt:lpstr>Amatas novada Mārketinga stratēģija: teritorijas potenciāls pa lietotāju grupām</vt:lpstr>
      <vt:lpstr>Amatas novada Mārketinga stratēģijas izveide:  Uzņēmējdarbības attīstības centrs</vt:lpstr>
      <vt:lpstr>Amatas novada Mārketinga stratēģijas izveide:  Pakalpojumu centrs</vt:lpstr>
      <vt:lpstr>Amatas novada Mārketinga stratēģijas izveide:  Aktīvā atpūta, daba, NVO</vt:lpstr>
      <vt:lpstr>Paldies!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Amatas novada mārketinga startēģija</dc:title>
  <dc:creator>Zane</dc:creator>
  <cp:lastModifiedBy>Windows User</cp:lastModifiedBy>
  <cp:revision>102</cp:revision>
  <cp:lastPrinted>2016-09-06T12:36:00Z</cp:lastPrinted>
  <dcterms:created xsi:type="dcterms:W3CDTF">2015-06-10T10:33:02Z</dcterms:created>
  <dcterms:modified xsi:type="dcterms:W3CDTF">2016-09-08T10:16:02Z</dcterms:modified>
</cp:coreProperties>
</file>