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473" r:id="rId3"/>
    <p:sldId id="474" r:id="rId4"/>
    <p:sldId id="353" r:id="rId5"/>
    <p:sldId id="479" r:id="rId6"/>
    <p:sldId id="475" r:id="rId7"/>
    <p:sldId id="478" r:id="rId8"/>
    <p:sldId id="477" r:id="rId9"/>
    <p:sldId id="480" r:id="rId10"/>
    <p:sldId id="264" r:id="rId11"/>
  </p:sldIdLst>
  <p:sldSz cx="9144000" cy="6858000" type="screen4x3"/>
  <p:notesSz cx="6761163" cy="9942513"/>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orient="horz" pos="2260">
          <p15:clr>
            <a:srgbClr val="A4A3A4"/>
          </p15:clr>
        </p15:guide>
        <p15:guide id="3"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ita Mustermane" initials="" lastIdx="1" clrIdx="0"/>
  <p:cmAuthor id="2" name="Jana Muizniece"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F2B0"/>
    <a:srgbClr val="E688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0B2810-B4E1-48B5-9176-04B30BA7DAA2}" v="44" dt="2021-07-28T01:08:58.3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74" autoAdjust="0"/>
    <p:restoredTop sz="81071" autoAdjust="0"/>
  </p:normalViewPr>
  <p:slideViewPr>
    <p:cSldViewPr snapToGrid="0" snapToObjects="1">
      <p:cViewPr varScale="1">
        <p:scale>
          <a:sx n="54" d="100"/>
          <a:sy n="54" d="100"/>
        </p:scale>
        <p:origin x="1552" y="48"/>
      </p:cViewPr>
      <p:guideLst>
        <p:guide orient="horz" pos="2160"/>
        <p:guide orient="horz" pos="22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2" d="100"/>
          <a:sy n="82" d="100"/>
        </p:scale>
        <p:origin x="398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3CC1503-3D2B-40CC-A5DC-F7D3E4332BC3}"/>
              </a:ext>
            </a:extLst>
          </p:cNvPr>
          <p:cNvSpPr>
            <a:spLocks noGrp="1"/>
          </p:cNvSpPr>
          <p:nvPr>
            <p:ph type="hdr" sz="quarter"/>
          </p:nvPr>
        </p:nvSpPr>
        <p:spPr>
          <a:xfrm>
            <a:off x="0" y="0"/>
            <a:ext cx="2930525" cy="496888"/>
          </a:xfrm>
          <a:prstGeom prst="rect">
            <a:avLst/>
          </a:prstGeom>
        </p:spPr>
        <p:txBody>
          <a:bodyPr vert="horz" lIns="91998" tIns="45999" rIns="91998" bIns="45999" rtlCol="0"/>
          <a:lstStyle>
            <a:lvl1pPr algn="l" defTabSz="945306" eaLnBrk="1" fontAlgn="auto" hangingPunct="1">
              <a:spcBef>
                <a:spcPts val="0"/>
              </a:spcBef>
              <a:spcAft>
                <a:spcPts val="0"/>
              </a:spcAft>
              <a:defRPr sz="1200">
                <a:latin typeface="+mn-lt"/>
                <a:ea typeface="+mn-ea"/>
                <a:cs typeface="+mn-cs"/>
              </a:defRPr>
            </a:lvl1pPr>
          </a:lstStyle>
          <a:p>
            <a:pPr>
              <a:defRPr/>
            </a:pPr>
            <a:endParaRPr lang="lv-LV"/>
          </a:p>
        </p:txBody>
      </p:sp>
      <p:sp>
        <p:nvSpPr>
          <p:cNvPr id="3" name="Date Placeholder 2">
            <a:extLst>
              <a:ext uri="{FF2B5EF4-FFF2-40B4-BE49-F238E27FC236}">
                <a16:creationId xmlns:a16="http://schemas.microsoft.com/office/drawing/2014/main" id="{003D3114-8CFC-4725-BB7A-AFA948A870EB}"/>
              </a:ext>
            </a:extLst>
          </p:cNvPr>
          <p:cNvSpPr>
            <a:spLocks noGrp="1"/>
          </p:cNvSpPr>
          <p:nvPr>
            <p:ph type="dt" idx="1"/>
          </p:nvPr>
        </p:nvSpPr>
        <p:spPr>
          <a:xfrm>
            <a:off x="3829050" y="0"/>
            <a:ext cx="2930525" cy="496888"/>
          </a:xfrm>
          <a:prstGeom prst="rect">
            <a:avLst/>
          </a:prstGeom>
        </p:spPr>
        <p:txBody>
          <a:bodyPr vert="horz" wrap="square" lIns="91998" tIns="45999" rIns="91998" bIns="45999" numCol="1" anchor="t" anchorCtr="0" compatLnSpc="1">
            <a:prstTxWarp prst="textNoShape">
              <a:avLst/>
            </a:prstTxWarp>
          </a:bodyPr>
          <a:lstStyle>
            <a:lvl1pPr algn="r" eaLnBrk="1" hangingPunct="1">
              <a:defRPr sz="1200">
                <a:latin typeface="Calibri" pitchFamily="34" charset="0"/>
              </a:defRPr>
            </a:lvl1pPr>
          </a:lstStyle>
          <a:p>
            <a:pPr>
              <a:defRPr/>
            </a:pPr>
            <a:fld id="{CE6B51F5-554B-41AE-B355-3B32B05F828B}" type="datetimeFigureOut">
              <a:rPr lang="lv-LV" altLang="lv-LV"/>
              <a:pPr>
                <a:defRPr/>
              </a:pPr>
              <a:t>28.07.2021</a:t>
            </a:fld>
            <a:endParaRPr lang="lv-LV" altLang="lv-LV"/>
          </a:p>
        </p:txBody>
      </p:sp>
      <p:sp>
        <p:nvSpPr>
          <p:cNvPr id="4" name="Slide Image Placeholder 3">
            <a:extLst>
              <a:ext uri="{FF2B5EF4-FFF2-40B4-BE49-F238E27FC236}">
                <a16:creationId xmlns:a16="http://schemas.microsoft.com/office/drawing/2014/main" id="{7B090562-CEBF-4914-84C6-CD67184EE648}"/>
              </a:ext>
            </a:extLst>
          </p:cNvPr>
          <p:cNvSpPr>
            <a:spLocks noGrp="1" noRot="1" noChangeAspect="1"/>
          </p:cNvSpPr>
          <p:nvPr>
            <p:ph type="sldImg" idx="2"/>
          </p:nvPr>
        </p:nvSpPr>
        <p:spPr>
          <a:xfrm>
            <a:off x="895350" y="746125"/>
            <a:ext cx="4970463" cy="3729038"/>
          </a:xfrm>
          <a:prstGeom prst="rect">
            <a:avLst/>
          </a:prstGeom>
          <a:noFill/>
          <a:ln w="12700">
            <a:solidFill>
              <a:prstClr val="black"/>
            </a:solidFill>
          </a:ln>
        </p:spPr>
        <p:txBody>
          <a:bodyPr vert="horz" lIns="91998" tIns="45999" rIns="91998" bIns="45999" rtlCol="0" anchor="ctr"/>
          <a:lstStyle/>
          <a:p>
            <a:pPr lvl="0"/>
            <a:endParaRPr lang="lv-LV" noProof="0"/>
          </a:p>
        </p:txBody>
      </p:sp>
      <p:sp>
        <p:nvSpPr>
          <p:cNvPr id="5" name="Notes Placeholder 4">
            <a:extLst>
              <a:ext uri="{FF2B5EF4-FFF2-40B4-BE49-F238E27FC236}">
                <a16:creationId xmlns:a16="http://schemas.microsoft.com/office/drawing/2014/main" id="{BE80C986-F6A9-4039-A928-2F148D005FE2}"/>
              </a:ext>
            </a:extLst>
          </p:cNvPr>
          <p:cNvSpPr>
            <a:spLocks noGrp="1"/>
          </p:cNvSpPr>
          <p:nvPr>
            <p:ph type="body" sz="quarter" idx="3"/>
          </p:nvPr>
        </p:nvSpPr>
        <p:spPr>
          <a:xfrm>
            <a:off x="676275" y="4722813"/>
            <a:ext cx="5408613" cy="4473575"/>
          </a:xfrm>
          <a:prstGeom prst="rect">
            <a:avLst/>
          </a:prstGeom>
        </p:spPr>
        <p:txBody>
          <a:bodyPr vert="horz" lIns="91998" tIns="45999" rIns="91998" bIns="4599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a:extLst>
              <a:ext uri="{FF2B5EF4-FFF2-40B4-BE49-F238E27FC236}">
                <a16:creationId xmlns:a16="http://schemas.microsoft.com/office/drawing/2014/main" id="{A28D8872-9447-43E5-B9C4-C2BD796A1A11}"/>
              </a:ext>
            </a:extLst>
          </p:cNvPr>
          <p:cNvSpPr>
            <a:spLocks noGrp="1"/>
          </p:cNvSpPr>
          <p:nvPr>
            <p:ph type="ftr" sz="quarter" idx="4"/>
          </p:nvPr>
        </p:nvSpPr>
        <p:spPr>
          <a:xfrm>
            <a:off x="0" y="9444038"/>
            <a:ext cx="2930525" cy="496887"/>
          </a:xfrm>
          <a:prstGeom prst="rect">
            <a:avLst/>
          </a:prstGeom>
        </p:spPr>
        <p:txBody>
          <a:bodyPr vert="horz" lIns="91998" tIns="45999" rIns="91998" bIns="45999" rtlCol="0" anchor="b"/>
          <a:lstStyle>
            <a:lvl1pPr algn="l" defTabSz="945306" eaLnBrk="1" fontAlgn="auto" hangingPunct="1">
              <a:spcBef>
                <a:spcPts val="0"/>
              </a:spcBef>
              <a:spcAft>
                <a:spcPts val="0"/>
              </a:spcAft>
              <a:defRPr sz="1200">
                <a:latin typeface="+mn-lt"/>
                <a:ea typeface="+mn-ea"/>
                <a:cs typeface="+mn-cs"/>
              </a:defRPr>
            </a:lvl1pPr>
          </a:lstStyle>
          <a:p>
            <a:pPr>
              <a:defRPr/>
            </a:pPr>
            <a:endParaRPr lang="lv-LV"/>
          </a:p>
        </p:txBody>
      </p:sp>
      <p:sp>
        <p:nvSpPr>
          <p:cNvPr id="7" name="Slide Number Placeholder 6">
            <a:extLst>
              <a:ext uri="{FF2B5EF4-FFF2-40B4-BE49-F238E27FC236}">
                <a16:creationId xmlns:a16="http://schemas.microsoft.com/office/drawing/2014/main" id="{9CF800E5-C6F7-4594-AF04-053FC0F3AC2C}"/>
              </a:ext>
            </a:extLst>
          </p:cNvPr>
          <p:cNvSpPr>
            <a:spLocks noGrp="1"/>
          </p:cNvSpPr>
          <p:nvPr>
            <p:ph type="sldNum" sz="quarter" idx="5"/>
          </p:nvPr>
        </p:nvSpPr>
        <p:spPr>
          <a:xfrm>
            <a:off x="3829050" y="9444038"/>
            <a:ext cx="2930525" cy="496887"/>
          </a:xfrm>
          <a:prstGeom prst="rect">
            <a:avLst/>
          </a:prstGeom>
        </p:spPr>
        <p:txBody>
          <a:bodyPr vert="horz" wrap="square" lIns="91998" tIns="45999" rIns="91998" bIns="45999" numCol="1" anchor="b" anchorCtr="0" compatLnSpc="1">
            <a:prstTxWarp prst="textNoShape">
              <a:avLst/>
            </a:prstTxWarp>
          </a:bodyPr>
          <a:lstStyle>
            <a:lvl1pPr algn="r" eaLnBrk="1" hangingPunct="1">
              <a:defRPr sz="1200">
                <a:latin typeface="Calibri" panose="020F0502020204030204" pitchFamily="34" charset="0"/>
              </a:defRPr>
            </a:lvl1pPr>
          </a:lstStyle>
          <a:p>
            <a:fld id="{A3187AD6-0B12-4A18-B1D9-8C09542B5A2F}" type="slidenum">
              <a:rPr lang="lv-LV" altLang="lv-LV"/>
              <a:pPr/>
              <a:t>‹#›</a:t>
            </a:fld>
            <a:endParaRPr lang="lv-LV" altLang="lv-LV"/>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BAC41960-C0F4-4F4B-B514-8ED4CA7CFBE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F9190C53-65EB-4EDD-A13B-9AA13D5AC8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a:p>
        </p:txBody>
      </p:sp>
      <p:sp>
        <p:nvSpPr>
          <p:cNvPr id="14340" name="Slide Number Placeholder 3">
            <a:extLst>
              <a:ext uri="{FF2B5EF4-FFF2-40B4-BE49-F238E27FC236}">
                <a16:creationId xmlns:a16="http://schemas.microsoft.com/office/drawing/2014/main" id="{849043E1-FC06-4FEB-8B1A-7DAE16FC02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fld id="{4FA2CDBA-440B-4111-A584-B276BB3153D2}" type="slidenum">
              <a:rPr lang="lv-LV" altLang="lv-LV" sz="1200">
                <a:latin typeface="Calibri" panose="020F0502020204030204" pitchFamily="34" charset="0"/>
              </a:rPr>
              <a:pPr/>
              <a:t>1</a:t>
            </a:fld>
            <a:endParaRPr lang="lv-LV" altLang="lv-LV" sz="120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1D5EBCB4-3ED1-4563-A818-01090A33354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728AA96C-E863-49A3-8633-1586605A834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lv-LV" altLang="lv-LV" dirty="0"/>
              <a:t>Labklājības ministrija konceptuāli piekritusi tiesībsarga viedoklim, ka, lai nodrošinātu pārskatāmu datu un procesu sakārtošanu gan pašvaldību, gan valstiskā līmenī, NPAIS funkcionalitāte un datu kvalitāte ir būtiski uzlabojama.</a:t>
            </a:r>
          </a:p>
          <a:p>
            <a:endParaRPr lang="lv-LV" altLang="lv-LV" dirty="0"/>
          </a:p>
          <a:p>
            <a:r>
              <a:rPr lang="lv-LV" altLang="lv-LV" dirty="0"/>
              <a:t>Labklājības ministrija ir gatava uzņemties vadošo lomu NPAIS funkcionalitātes un datu kvalitātes izvērtēšanā, kā arī iesaistīto institūciju sadarbības nodrošināšanā.</a:t>
            </a:r>
          </a:p>
          <a:p>
            <a:endParaRPr lang="lv-LV" altLang="lv-LV" dirty="0"/>
          </a:p>
        </p:txBody>
      </p:sp>
      <p:sp>
        <p:nvSpPr>
          <p:cNvPr id="16388" name="Slide Number Placeholder 3">
            <a:extLst>
              <a:ext uri="{FF2B5EF4-FFF2-40B4-BE49-F238E27FC236}">
                <a16:creationId xmlns:a16="http://schemas.microsoft.com/office/drawing/2014/main" id="{5C83062D-D6C9-423E-A9C9-D8A674B0EDD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4F6E51C-01A8-47B9-AFEE-D41572DBCD3E}" type="slidenum">
              <a:rPr lang="lv-LV" altLang="lv-LV"/>
              <a:pPr/>
              <a:t>4</a:t>
            </a:fld>
            <a:endParaRPr lang="lv-LV" altLang="lv-LV"/>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7950458E-F60C-4130-BF1C-F3FAE57785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231D392F-661A-4D08-85F6-B7446C4B18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a:p>
        </p:txBody>
      </p:sp>
      <p:sp>
        <p:nvSpPr>
          <p:cNvPr id="33796" name="Slide Number Placeholder 3">
            <a:extLst>
              <a:ext uri="{FF2B5EF4-FFF2-40B4-BE49-F238E27FC236}">
                <a16:creationId xmlns:a16="http://schemas.microsoft.com/office/drawing/2014/main" id="{97B7225D-A7A2-4EBF-9660-90A946DEF27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fld id="{1BA60048-A6FE-471B-AA0E-2C3201B46514}" type="slidenum">
              <a:rPr lang="lv-LV" altLang="lv-LV" sz="1200">
                <a:latin typeface="Calibri" panose="020F0502020204030204" pitchFamily="34" charset="0"/>
              </a:rPr>
              <a:pPr/>
              <a:t>10</a:t>
            </a:fld>
            <a:endParaRPr lang="lv-LV" altLang="lv-LV" sz="1200">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01728699-6ADF-4B7B-A2AE-B04D2273507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6F1FFBA5-42F7-4419-A8BE-74ABDBE0FAB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083D6C19-AADD-4368-90B0-989B6EA46B28}"/>
              </a:ext>
            </a:extLst>
          </p:cNvPr>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615207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BBAB91ED-C627-4444-98A5-A1732C27F37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3C0A0276-EA36-40C2-861E-5CDD485022D7}"/>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E7B7D9DF-96BE-46BC-8AC8-6CB44A8FA172}" type="slidenum">
              <a:rPr lang="en-US" altLang="lv-LV"/>
              <a:pPr/>
              <a:t>‹#›</a:t>
            </a:fld>
            <a:endParaRPr lang="en-US" altLang="lv-LV"/>
          </a:p>
        </p:txBody>
      </p:sp>
    </p:spTree>
    <p:extLst>
      <p:ext uri="{BB962C8B-B14F-4D97-AF65-F5344CB8AC3E}">
        <p14:creationId xmlns:p14="http://schemas.microsoft.com/office/powerpoint/2010/main" val="23623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60FA75E2-D5BE-4CD2-9E7D-100DE385688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AE2545C8-B95B-4DCF-890A-812EBD01EED1}"/>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5C0B5FC-3692-4870-9FC1-8662B6A3F5D0}" type="slidenum">
              <a:rPr lang="en-US" altLang="lv-LV"/>
              <a:pPr/>
              <a:t>‹#›</a:t>
            </a:fld>
            <a:endParaRPr lang="en-US" altLang="lv-LV"/>
          </a:p>
        </p:txBody>
      </p:sp>
    </p:spTree>
    <p:extLst>
      <p:ext uri="{BB962C8B-B14F-4D97-AF65-F5344CB8AC3E}">
        <p14:creationId xmlns:p14="http://schemas.microsoft.com/office/powerpoint/2010/main" val="1464286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06B477E-17D1-42D7-A36B-B8BD2F541D7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A2DCE8E9-D991-428C-A695-A8F5AAEEC36C}"/>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C1AC2EA4-4778-4260-B02B-A3E6B78A36A1}" type="slidenum">
              <a:rPr lang="en-US" altLang="lv-LV"/>
              <a:pPr/>
              <a:t>‹#›</a:t>
            </a:fld>
            <a:endParaRPr lang="en-US" altLang="lv-LV"/>
          </a:p>
        </p:txBody>
      </p:sp>
    </p:spTree>
    <p:extLst>
      <p:ext uri="{BB962C8B-B14F-4D97-AF65-F5344CB8AC3E}">
        <p14:creationId xmlns:p14="http://schemas.microsoft.com/office/powerpoint/2010/main" val="2353204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a:extLst>
              <a:ext uri="{FF2B5EF4-FFF2-40B4-BE49-F238E27FC236}">
                <a16:creationId xmlns:a16="http://schemas.microsoft.com/office/drawing/2014/main" id="{9C4B6F49-27C3-481E-B681-8DA5067D310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a:extLst>
              <a:ext uri="{FF2B5EF4-FFF2-40B4-BE49-F238E27FC236}">
                <a16:creationId xmlns:a16="http://schemas.microsoft.com/office/drawing/2014/main" id="{7E984612-2FC6-423B-A51A-83A3EA466A8C}"/>
              </a:ext>
            </a:extLst>
          </p:cNvPr>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7441AB49-B75A-4690-9BA8-690FB9F65515}" type="slidenum">
              <a:rPr lang="en-US" altLang="lv-LV"/>
              <a:pPr/>
              <a:t>‹#›</a:t>
            </a:fld>
            <a:endParaRPr lang="en-US" altLang="lv-LV"/>
          </a:p>
        </p:txBody>
      </p:sp>
    </p:spTree>
    <p:extLst>
      <p:ext uri="{BB962C8B-B14F-4D97-AF65-F5344CB8AC3E}">
        <p14:creationId xmlns:p14="http://schemas.microsoft.com/office/powerpoint/2010/main" val="3717247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EBA2F807-A3B6-4774-8A93-FF1BDAAE24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2B0D0B68-F388-46A9-85AF-AF4052F8C933}"/>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C30CF91A-CF44-4CB1-9A3A-E10B6B843635}" type="slidenum">
              <a:rPr lang="en-US" altLang="lv-LV"/>
              <a:pPr/>
              <a:t>‹#›</a:t>
            </a:fld>
            <a:endParaRPr lang="en-US" altLang="lv-LV"/>
          </a:p>
        </p:txBody>
      </p:sp>
    </p:spTree>
    <p:extLst>
      <p:ext uri="{BB962C8B-B14F-4D97-AF65-F5344CB8AC3E}">
        <p14:creationId xmlns:p14="http://schemas.microsoft.com/office/powerpoint/2010/main" val="752799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701A5948-A1DB-4CB1-9875-FCDFED5639C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A27DE5ED-C886-4F70-BA65-61023095CA9F}"/>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7A0329F0-D103-44F9-B2BC-F81B00A95EC7}" type="slidenum">
              <a:rPr lang="en-US" altLang="lv-LV"/>
              <a:pPr/>
              <a:t>‹#›</a:t>
            </a:fld>
            <a:endParaRPr lang="en-US" altLang="lv-LV"/>
          </a:p>
        </p:txBody>
      </p:sp>
    </p:spTree>
    <p:extLst>
      <p:ext uri="{BB962C8B-B14F-4D97-AF65-F5344CB8AC3E}">
        <p14:creationId xmlns:p14="http://schemas.microsoft.com/office/powerpoint/2010/main" val="716843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5966365-9643-4E6F-BF79-54CA3CC2960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41FBC41B-215F-4E98-BDE0-886BCA8568CF}"/>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E3BA0E1-F3E5-4034-B7F1-67F6C5475B14}" type="slidenum">
              <a:rPr lang="en-US" altLang="lv-LV"/>
              <a:pPr/>
              <a:t>‹#›</a:t>
            </a:fld>
            <a:endParaRPr lang="en-US" altLang="lv-LV"/>
          </a:p>
        </p:txBody>
      </p:sp>
    </p:spTree>
    <p:extLst>
      <p:ext uri="{BB962C8B-B14F-4D97-AF65-F5344CB8AC3E}">
        <p14:creationId xmlns:p14="http://schemas.microsoft.com/office/powerpoint/2010/main" val="1622115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B261715B-FB14-4F6C-8C5F-BBC5A137B8E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a:extLst>
              <a:ext uri="{FF2B5EF4-FFF2-40B4-BE49-F238E27FC236}">
                <a16:creationId xmlns:a16="http://schemas.microsoft.com/office/drawing/2014/main" id="{9C419BF6-1B1C-4932-853C-F41D0D40B9D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919813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E39000B-CE79-47B7-B0FA-C9050C392997}"/>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a:extLst>
              <a:ext uri="{FF2B5EF4-FFF2-40B4-BE49-F238E27FC236}">
                <a16:creationId xmlns:a16="http://schemas.microsoft.com/office/drawing/2014/main" id="{DAC23338-2CCE-41CA-A806-6035F0491D6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a:extLst>
              <a:ext uri="{FF2B5EF4-FFF2-40B4-BE49-F238E27FC236}">
                <a16:creationId xmlns:a16="http://schemas.microsoft.com/office/drawing/2014/main" id="{FDAD2611-597E-4F5E-B57C-677C969DC15D}"/>
              </a:ext>
            </a:extLst>
          </p:cNvPr>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eaLnBrk="1" hangingPunct="1">
              <a:defRPr sz="1200">
                <a:solidFill>
                  <a:srgbClr val="898989"/>
                </a:solidFill>
              </a:defRPr>
            </a:lvl1pPr>
          </a:lstStyle>
          <a:p>
            <a:pPr>
              <a:defRPr/>
            </a:pPr>
            <a:fld id="{92C107CD-305A-4E68-9246-8140BAA84462}" type="datetime1">
              <a:rPr lang="en-US" altLang="lv-LV"/>
              <a:pPr>
                <a:defRPr/>
              </a:pPr>
              <a:t>7/28/2021</a:t>
            </a:fld>
            <a:endParaRPr lang="en-US" altLang="lv-LV"/>
          </a:p>
        </p:txBody>
      </p:sp>
      <p:sp>
        <p:nvSpPr>
          <p:cNvPr id="5" name="Footer Placeholder 4">
            <a:extLst>
              <a:ext uri="{FF2B5EF4-FFF2-40B4-BE49-F238E27FC236}">
                <a16:creationId xmlns:a16="http://schemas.microsoft.com/office/drawing/2014/main" id="{F98B6C1C-5A7C-4BAF-905F-A2C639D57CC2}"/>
              </a:ext>
            </a:extLst>
          </p:cNvPr>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9E970AF2-8B86-4192-B1ED-D34905201A99}"/>
              </a:ext>
            </a:extLst>
          </p:cNvPr>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fld id="{8F23D446-5F72-4774-B317-F73E6F1162A4}" type="slidenum">
              <a:rPr lang="en-US" altLang="lv-LV"/>
              <a:pPr/>
              <a:t>‹#›</a:t>
            </a:fld>
            <a:endParaRPr lang="en-US" altLang="lv-LV"/>
          </a:p>
        </p:txBody>
      </p:sp>
    </p:spTree>
  </p:cSld>
  <p:clrMap bg1="lt1" tx1="dk1" bg2="lt2" tx2="dk2" accent1="accent1" accent2="accent2" accent3="accent3" accent4="accent4" accent5="accent5" accent6="accent6" hlink="hlink" folHlink="folHlink"/>
  <p:sldLayoutIdLst>
    <p:sldLayoutId id="2147485148" r:id="rId1"/>
    <p:sldLayoutId id="2147485149" r:id="rId2"/>
    <p:sldLayoutId id="2147485150" r:id="rId3"/>
    <p:sldLayoutId id="2147485151" r:id="rId4"/>
    <p:sldLayoutId id="2147485152" r:id="rId5"/>
    <p:sldLayoutId id="2147485153" r:id="rId6"/>
    <p:sldLayoutId id="2147485154" r:id="rId7"/>
    <p:sldLayoutId id="2147485155" r:id="rId8"/>
    <p:sldLayoutId id="2147485156"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9.xml"/><Relationship Id="rId5" Type="http://schemas.openxmlformats.org/officeDocument/2006/relationships/hyperlink" Target="http://www.lm.gov.lv/" TargetMode="Externa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lm.gov.lv/lv/informativais-zinojums-par-nepilngadigo-personu-atbalsta-informacijas-sistemas-pilnveidi" TargetMode="External"/><Relationship Id="rId2" Type="http://schemas.openxmlformats.org/officeDocument/2006/relationships/hyperlink" Target="http://petijumi.mk.gov.lv/node/3250"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C0B31537-5D2A-4537-9BAE-4789557CECCC}"/>
              </a:ext>
            </a:extLst>
          </p:cNvPr>
          <p:cNvSpPr>
            <a:spLocks noGrp="1"/>
          </p:cNvSpPr>
          <p:nvPr>
            <p:ph type="title"/>
          </p:nvPr>
        </p:nvSpPr>
        <p:spPr>
          <a:xfrm>
            <a:off x="685800" y="3179763"/>
            <a:ext cx="7772400" cy="1285875"/>
          </a:xfrm>
        </p:spPr>
        <p:txBody>
          <a:bodyPr>
            <a:normAutofit fontScale="90000"/>
          </a:bodyPr>
          <a:lstStyle/>
          <a:p>
            <a:pPr>
              <a:defRPr/>
            </a:pPr>
            <a:r>
              <a:rPr lang="lv-LV" altLang="lv-LV" sz="3600" dirty="0">
                <a:solidFill>
                  <a:srgbClr val="000000"/>
                </a:solidFill>
                <a:latin typeface="Times New Roman" panose="02020603050405020304" pitchFamily="18" charset="0"/>
                <a:ea typeface="MS PGothic" panose="020B0600070205080204" pitchFamily="34" charset="-128"/>
              </a:rPr>
              <a:t>Sanāksme par plānoto bāriņtiesu pāreju no darba Nepilngadīgo personu atbalsta informācijas sistēmā (NPAIS) uz darbu bāriņtiesu informācijas sistēmā </a:t>
            </a:r>
            <a:endParaRPr lang="lv-LV" altLang="lv-LV" sz="3600" dirty="0">
              <a:latin typeface="Times New Roman" panose="02020603050405020304" pitchFamily="18" charset="0"/>
              <a:ea typeface="MS PGothic" panose="020B0600070205080204" pitchFamily="34" charset="-128"/>
            </a:endParaRPr>
          </a:p>
        </p:txBody>
      </p:sp>
      <p:sp>
        <p:nvSpPr>
          <p:cNvPr id="11268" name="Text Placeholder 3">
            <a:extLst>
              <a:ext uri="{FF2B5EF4-FFF2-40B4-BE49-F238E27FC236}">
                <a16:creationId xmlns:a16="http://schemas.microsoft.com/office/drawing/2014/main" id="{C3C139FE-C490-476A-8FB5-7EFD4DE5C71A}"/>
              </a:ext>
            </a:extLst>
          </p:cNvPr>
          <p:cNvSpPr>
            <a:spLocks noGrp="1"/>
          </p:cNvSpPr>
          <p:nvPr>
            <p:ph type="body" sz="quarter" idx="11"/>
          </p:nvPr>
        </p:nvSpPr>
        <p:spPr>
          <a:xfrm>
            <a:off x="685800" y="5114925"/>
            <a:ext cx="7851775" cy="1285875"/>
          </a:xfrm>
        </p:spPr>
        <p:txBody>
          <a:bodyPr>
            <a:noAutofit/>
          </a:bodyPr>
          <a:lstStyle/>
          <a:p>
            <a:pPr algn="r">
              <a:spcBef>
                <a:spcPts val="0"/>
              </a:spcBef>
              <a:defRPr/>
            </a:pPr>
            <a:endParaRPr lang="lv-LV" altLang="lv-LV" sz="1600" dirty="0">
              <a:latin typeface="+mj-lt"/>
              <a:ea typeface="MS PGothic" panose="020B0600070205080204" pitchFamily="34" charset="-128"/>
            </a:endParaRPr>
          </a:p>
          <a:p>
            <a:pPr>
              <a:spcBef>
                <a:spcPts val="0"/>
              </a:spcBef>
              <a:defRPr/>
            </a:pPr>
            <a:endParaRPr lang="lv-LV" altLang="lv-LV" sz="1600" dirty="0">
              <a:latin typeface="+mj-lt"/>
              <a:ea typeface="MS PGothic" panose="020B0600070205080204" pitchFamily="34" charset="-128"/>
            </a:endParaRPr>
          </a:p>
          <a:p>
            <a:pPr>
              <a:spcBef>
                <a:spcPts val="0"/>
              </a:spcBef>
              <a:defRPr/>
            </a:pPr>
            <a:endParaRPr lang="lv-LV" altLang="lv-LV" sz="1600" dirty="0">
              <a:latin typeface="+mj-lt"/>
              <a:ea typeface="MS PGothic" panose="020B0600070205080204" pitchFamily="34" charset="-128"/>
            </a:endParaRPr>
          </a:p>
          <a:p>
            <a:pPr>
              <a:spcBef>
                <a:spcPts val="0"/>
              </a:spcBef>
              <a:defRPr/>
            </a:pPr>
            <a:r>
              <a:rPr lang="lv-LV" altLang="lv-LV" sz="1600" dirty="0">
                <a:latin typeface="+mj-lt"/>
                <a:ea typeface="MS PGothic" panose="020B0600070205080204" pitchFamily="34" charset="-128"/>
              </a:rPr>
              <a:t>2021.gada 28.jūlijs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https://encrypted-tbn0.gstatic.com/images?q=tbn:ANd9GcS7EP23XH0_oiY0t_GccZYZyBRi0R0AZIVpqkY1Y5d86B3zA2P2owRVTPcg">
            <a:extLst>
              <a:ext uri="{FF2B5EF4-FFF2-40B4-BE49-F238E27FC236}">
                <a16:creationId xmlns:a16="http://schemas.microsoft.com/office/drawing/2014/main" id="{81AA105B-051C-401E-A9BE-C922C63D93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0" y="4763"/>
            <a:ext cx="2887663" cy="239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1" name="Picture 2" descr="Attēlu rezultāti vaicājumam “mana ģimene zīmējumi”">
            <a:extLst>
              <a:ext uri="{FF2B5EF4-FFF2-40B4-BE49-F238E27FC236}">
                <a16:creationId xmlns:a16="http://schemas.microsoft.com/office/drawing/2014/main" id="{D5FF6E52-76DE-438E-9032-A26F58F56FC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7388" y="0"/>
            <a:ext cx="3128962"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Rectangle 1">
            <a:extLst>
              <a:ext uri="{FF2B5EF4-FFF2-40B4-BE49-F238E27FC236}">
                <a16:creationId xmlns:a16="http://schemas.microsoft.com/office/drawing/2014/main" id="{264501BD-FBAB-486C-85E4-02FCBE0E94D6}"/>
              </a:ext>
            </a:extLst>
          </p:cNvPr>
          <p:cNvSpPr>
            <a:spLocks noChangeArrowheads="1"/>
          </p:cNvSpPr>
          <p:nvPr/>
        </p:nvSpPr>
        <p:spPr bwMode="auto">
          <a:xfrm>
            <a:off x="2200275" y="3603625"/>
            <a:ext cx="4762500"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pPr algn="ctr" eaLnBrk="1" hangingPunct="1"/>
            <a:r>
              <a:rPr lang="lv-LV" altLang="lv-LV" sz="1400" dirty="0">
                <a:solidFill>
                  <a:srgbClr val="005927"/>
                </a:solidFill>
                <a:cs typeface="Times New Roman" panose="02020603050405020304" pitchFamily="18" charset="0"/>
                <a:hlinkClick r:id="rId5"/>
              </a:rPr>
              <a:t>www.lm.gov.lv</a:t>
            </a:r>
            <a:endParaRPr lang="lv-LV" altLang="lv-LV" sz="1400" dirty="0">
              <a:solidFill>
                <a:srgbClr val="005927"/>
              </a:solidFill>
              <a:cs typeface="Times New Roman" panose="02020603050405020304" pitchFamily="18" charset="0"/>
            </a:endParaRPr>
          </a:p>
          <a:p>
            <a:pPr algn="ctr" eaLnBrk="1" hangingPunct="1"/>
            <a:endParaRPr lang="lv-LV" altLang="lv-LV" sz="1400" dirty="0">
              <a:solidFill>
                <a:srgbClr val="005927"/>
              </a:solidFill>
              <a:cs typeface="Times New Roman" panose="02020603050405020304" pitchFamily="18" charset="0"/>
            </a:endParaRPr>
          </a:p>
          <a:p>
            <a:pPr algn="ctr" eaLnBrk="1" hangingPunct="1"/>
            <a:r>
              <a:rPr lang="lv-LV" altLang="lv-LV" sz="1400" dirty="0">
                <a:solidFill>
                  <a:srgbClr val="005927"/>
                </a:solidFill>
                <a:cs typeface="Times New Roman" panose="02020603050405020304" pitchFamily="18" charset="0"/>
              </a:rPr>
              <a:t>Twitter:@</a:t>
            </a:r>
            <a:r>
              <a:rPr lang="lv-LV" altLang="lv-LV" sz="1400" dirty="0" err="1">
                <a:solidFill>
                  <a:srgbClr val="005927"/>
                </a:solidFill>
                <a:cs typeface="Times New Roman" panose="02020603050405020304" pitchFamily="18" charset="0"/>
              </a:rPr>
              <a:t>Lab_min</a:t>
            </a:r>
            <a:endParaRPr lang="lv-LV" altLang="lv-LV" sz="1400" dirty="0">
              <a:solidFill>
                <a:srgbClr val="005927"/>
              </a:solidFill>
              <a:cs typeface="Times New Roman" panose="02020603050405020304" pitchFamily="18" charset="0"/>
            </a:endParaRPr>
          </a:p>
          <a:p>
            <a:pPr algn="ctr" eaLnBrk="1" hangingPunct="1"/>
            <a:r>
              <a:rPr lang="lv-LV" altLang="lv-LV" sz="1400" dirty="0">
                <a:solidFill>
                  <a:srgbClr val="005927"/>
                </a:solidFill>
                <a:cs typeface="Times New Roman" panose="02020603050405020304" pitchFamily="18" charset="0"/>
              </a:rPr>
              <a:t>https://www.facebook.com/labklajibasministrija</a:t>
            </a:r>
          </a:p>
          <a:p>
            <a:pPr algn="ctr" eaLnBrk="1" hangingPunct="1"/>
            <a:r>
              <a:rPr lang="lv-LV" altLang="lv-LV" sz="1400" dirty="0" err="1">
                <a:solidFill>
                  <a:srgbClr val="005927"/>
                </a:solidFill>
                <a:cs typeface="Times New Roman" panose="02020603050405020304" pitchFamily="18" charset="0"/>
              </a:rPr>
              <a:t>Flickr.com:Labklajibas_ministrija</a:t>
            </a:r>
            <a:endParaRPr lang="lv-LV" altLang="lv-LV" sz="1400" dirty="0">
              <a:solidFill>
                <a:srgbClr val="005927"/>
              </a:solidFill>
              <a:cs typeface="Times New Roman" panose="02020603050405020304" pitchFamily="18" charset="0"/>
            </a:endParaRPr>
          </a:p>
          <a:p>
            <a:pPr algn="ctr" eaLnBrk="1" hangingPunct="1"/>
            <a:r>
              <a:rPr lang="lv-LV" altLang="lv-LV" sz="1400" dirty="0">
                <a:solidFill>
                  <a:srgbClr val="005927"/>
                </a:solidFill>
                <a:cs typeface="Times New Roman" panose="02020603050405020304" pitchFamily="18" charset="0"/>
              </a:rPr>
              <a:t>Youtube.com/</a:t>
            </a:r>
            <a:r>
              <a:rPr lang="lv-LV" altLang="lv-LV" sz="1400" dirty="0" err="1">
                <a:solidFill>
                  <a:srgbClr val="005927"/>
                </a:solidFill>
                <a:cs typeface="Times New Roman" panose="02020603050405020304" pitchFamily="18" charset="0"/>
              </a:rPr>
              <a:t>labklajibasministrija</a:t>
            </a:r>
            <a:endParaRPr lang="lv-LV" altLang="lv-LV" sz="1400" dirty="0">
              <a:solidFill>
                <a:srgbClr val="005927"/>
              </a:solidFill>
              <a:cs typeface="Times New Roman" panose="02020603050405020304" pitchFamily="18" charset="0"/>
            </a:endParaRPr>
          </a:p>
          <a:p>
            <a:pPr algn="ctr" eaLnBrk="1" hangingPunct="1"/>
            <a:r>
              <a:rPr lang="lv-LV" altLang="lv-LV" sz="1400" dirty="0">
                <a:solidFill>
                  <a:srgbClr val="005927"/>
                </a:solidFill>
                <a:cs typeface="Times New Roman" panose="02020603050405020304" pitchFamily="18" charset="0"/>
              </a:rPr>
              <a:t>Draugiem.lv/</a:t>
            </a:r>
            <a:r>
              <a:rPr lang="lv-LV" altLang="lv-LV" sz="1400" dirty="0" err="1">
                <a:solidFill>
                  <a:srgbClr val="005927"/>
                </a:solidFill>
                <a:cs typeface="Times New Roman" panose="02020603050405020304" pitchFamily="18" charset="0"/>
              </a:rPr>
              <a:t>labklajiba</a:t>
            </a:r>
            <a:endParaRPr lang="lv-LV" altLang="lv-LV" sz="1400" dirty="0">
              <a:solidFill>
                <a:srgbClr val="005927"/>
              </a:solidFill>
              <a:cs typeface="Times New Roman" panose="02020603050405020304" pitchFamily="18" charset="0"/>
            </a:endParaRPr>
          </a:p>
          <a:p>
            <a:pPr algn="ctr" eaLnBrk="1" hangingPunct="1"/>
            <a:endParaRPr lang="lv-LV" altLang="lv-LV" sz="1400" dirty="0">
              <a:solidFill>
                <a:srgbClr val="005927"/>
              </a:solidFill>
              <a:cs typeface="Times New Roman" panose="02020603050405020304" pitchFamily="18" charset="0"/>
            </a:endParaRPr>
          </a:p>
          <a:p>
            <a:pPr algn="ctr" eaLnBrk="1" hangingPunct="1"/>
            <a:r>
              <a:rPr lang="lv-LV" altLang="lv-LV" sz="1400" i="1" dirty="0">
                <a:cs typeface="Times New Roman" panose="02020603050405020304" pitchFamily="18" charset="0"/>
              </a:rPr>
              <a:t>Izmantotie attēli no: www.godagimene.lv</a:t>
            </a:r>
          </a:p>
        </p:txBody>
      </p:sp>
      <p:sp>
        <p:nvSpPr>
          <p:cNvPr id="8" name="Title 1">
            <a:extLst>
              <a:ext uri="{FF2B5EF4-FFF2-40B4-BE49-F238E27FC236}">
                <a16:creationId xmlns:a16="http://schemas.microsoft.com/office/drawing/2014/main" id="{926D8123-9946-4B3F-AC1C-299131B5D3E4}"/>
              </a:ext>
            </a:extLst>
          </p:cNvPr>
          <p:cNvSpPr txBox="1">
            <a:spLocks/>
          </p:cNvSpPr>
          <p:nvPr/>
        </p:nvSpPr>
        <p:spPr>
          <a:xfrm>
            <a:off x="1774825" y="2914650"/>
            <a:ext cx="5522913" cy="481013"/>
          </a:xfrm>
          <a:prstGeom prst="rect">
            <a:avLst/>
          </a:prstGeom>
        </p:spPr>
        <p:txBody>
          <a:bodyPr>
            <a:normAutofit fontScale="70000" lnSpcReduction="20000"/>
          </a:bodyPr>
          <a:lst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eaLnBrk="1" fontAlgn="auto" hangingPunct="1">
              <a:spcAft>
                <a:spcPts val="0"/>
              </a:spcAft>
              <a:defRPr/>
            </a:pPr>
            <a:r>
              <a:rPr lang="lv-LV" sz="4400" b="1" i="1" dirty="0">
                <a:solidFill>
                  <a:srgbClr val="008000"/>
                </a:solidFill>
                <a:effectLst>
                  <a:outerShdw blurRad="38100" dist="38100" dir="2700000" algn="tl">
                    <a:srgbClr val="000000">
                      <a:alpha val="43137"/>
                    </a:srgbClr>
                  </a:outerShdw>
                  <a:reflection blurRad="12700" stA="48000" endA="300" endPos="55000" dir="5400000" sy="-90000" algn="bl" rotWithShape="0"/>
                </a:effectLst>
                <a:latin typeface="Calibri" panose="020F0502020204030204" pitchFamily="34" charset="0"/>
              </a:rPr>
              <a:t>Paldies par uzmanību!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D02ED84-7B05-43FA-950A-6EA2479572AB}"/>
              </a:ext>
            </a:extLst>
          </p:cNvPr>
          <p:cNvSpPr>
            <a:spLocks noGrp="1"/>
          </p:cNvSpPr>
          <p:nvPr>
            <p:ph type="title"/>
          </p:nvPr>
        </p:nvSpPr>
        <p:spPr/>
        <p:txBody>
          <a:bodyPr/>
          <a:lstStyle/>
          <a:p>
            <a:br>
              <a:rPr lang="lv-LV" dirty="0"/>
            </a:br>
            <a:r>
              <a:rPr lang="lv-LV" dirty="0"/>
              <a:t>Sanāksmes darba kārtība </a:t>
            </a:r>
          </a:p>
        </p:txBody>
      </p:sp>
      <p:sp>
        <p:nvSpPr>
          <p:cNvPr id="3" name="Satura vietturis 2">
            <a:extLst>
              <a:ext uri="{FF2B5EF4-FFF2-40B4-BE49-F238E27FC236}">
                <a16:creationId xmlns:a16="http://schemas.microsoft.com/office/drawing/2014/main" id="{796A78EA-5BDF-4B12-B254-0990F24DBF6B}"/>
              </a:ext>
            </a:extLst>
          </p:cNvPr>
          <p:cNvSpPr>
            <a:spLocks noGrp="1"/>
          </p:cNvSpPr>
          <p:nvPr>
            <p:ph sz="half" idx="1"/>
          </p:nvPr>
        </p:nvSpPr>
        <p:spPr>
          <a:xfrm>
            <a:off x="2590800" y="1752600"/>
            <a:ext cx="6096000" cy="4373565"/>
          </a:xfrm>
        </p:spPr>
        <p:txBody>
          <a:bodyPr>
            <a:normAutofit/>
          </a:bodyPr>
          <a:lstStyle/>
          <a:p>
            <a:pPr marL="457200" indent="-457200">
              <a:buAutoNum type="arabicPeriod"/>
            </a:pPr>
            <a:r>
              <a:rPr lang="lv-LV" dirty="0"/>
              <a:t>NPAIS pilnveides plāni (kontekstā ar bāriņtiesu informācijas sistēmu) (</a:t>
            </a:r>
            <a:r>
              <a:rPr lang="lv-LV" i="1" dirty="0"/>
              <a:t>Labklājības ministrija</a:t>
            </a:r>
            <a:r>
              <a:rPr lang="lv-LV" dirty="0"/>
              <a:t>).</a:t>
            </a:r>
          </a:p>
          <a:p>
            <a:pPr marL="457200" indent="-457200">
              <a:buAutoNum type="arabicPeriod"/>
            </a:pPr>
            <a:r>
              <a:rPr lang="lv-LV" dirty="0"/>
              <a:t>Aspekti, kas būtu ņemami vērā bāriņtiesu informācijas sistēmas kontekstā no bāriņtiesu uzraudzības un metodiskās palīdzības skatu punkta </a:t>
            </a:r>
            <a:r>
              <a:rPr lang="lv-LV" i="1" dirty="0"/>
              <a:t>(Valsts bērnu tiesību aizsardzības inspekcija).</a:t>
            </a:r>
          </a:p>
          <a:p>
            <a:pPr marL="457200" indent="-457200">
              <a:buAutoNum type="arabicPeriod"/>
            </a:pPr>
            <a:r>
              <a:rPr lang="lv-LV" dirty="0"/>
              <a:t>Bāriņtiesu informācijas sistēmas praktiskie ieviešanas aspekti (</a:t>
            </a:r>
            <a:r>
              <a:rPr lang="lv-LV" i="1" dirty="0"/>
              <a:t>ZZ Dats</a:t>
            </a:r>
            <a:r>
              <a:rPr lang="lv-LV" dirty="0"/>
              <a:t>).</a:t>
            </a:r>
          </a:p>
          <a:p>
            <a:pPr marL="457200" indent="-457200">
              <a:buAutoNum type="arabicPeriod"/>
            </a:pPr>
            <a:r>
              <a:rPr lang="lv-LV" dirty="0"/>
              <a:t>Jautājumi un diskusija</a:t>
            </a:r>
            <a:r>
              <a:rPr lang="en-US" dirty="0"/>
              <a:t>.</a:t>
            </a:r>
          </a:p>
        </p:txBody>
      </p:sp>
      <p:sp>
        <p:nvSpPr>
          <p:cNvPr id="5" name="Teksta vietturis 4">
            <a:extLst>
              <a:ext uri="{FF2B5EF4-FFF2-40B4-BE49-F238E27FC236}">
                <a16:creationId xmlns:a16="http://schemas.microsoft.com/office/drawing/2014/main" id="{D1EA8AC0-EB2D-4A12-8F7D-B156E732F6E5}"/>
              </a:ext>
            </a:extLst>
          </p:cNvPr>
          <p:cNvSpPr>
            <a:spLocks noGrp="1"/>
          </p:cNvSpPr>
          <p:nvPr>
            <p:ph type="body" sz="quarter" idx="10"/>
          </p:nvPr>
        </p:nvSpPr>
        <p:spPr/>
        <p:txBody>
          <a:bodyPr/>
          <a:lstStyle/>
          <a:p>
            <a:endParaRPr lang="en-US"/>
          </a:p>
        </p:txBody>
      </p:sp>
      <p:sp>
        <p:nvSpPr>
          <p:cNvPr id="6" name="Teksta vietturis 5">
            <a:extLst>
              <a:ext uri="{FF2B5EF4-FFF2-40B4-BE49-F238E27FC236}">
                <a16:creationId xmlns:a16="http://schemas.microsoft.com/office/drawing/2014/main" id="{36E92CBB-0316-4ECD-9D35-2A02B37A9130}"/>
              </a:ext>
            </a:extLst>
          </p:cNvPr>
          <p:cNvSpPr>
            <a:spLocks noGrp="1"/>
          </p:cNvSpPr>
          <p:nvPr>
            <p:ph type="body" sz="quarter" idx="12"/>
          </p:nvPr>
        </p:nvSpPr>
        <p:spPr/>
        <p:txBody>
          <a:bodyPr/>
          <a:lstStyle/>
          <a:p>
            <a:endParaRPr lang="en-US"/>
          </a:p>
        </p:txBody>
      </p:sp>
      <p:sp>
        <p:nvSpPr>
          <p:cNvPr id="7" name="Slaida numura vietturis 6">
            <a:extLst>
              <a:ext uri="{FF2B5EF4-FFF2-40B4-BE49-F238E27FC236}">
                <a16:creationId xmlns:a16="http://schemas.microsoft.com/office/drawing/2014/main" id="{ABA9CA17-BB60-46C4-8EC0-597487E4CE7C}"/>
              </a:ext>
            </a:extLst>
          </p:cNvPr>
          <p:cNvSpPr>
            <a:spLocks noGrp="1"/>
          </p:cNvSpPr>
          <p:nvPr>
            <p:ph type="sldNum" sz="quarter" idx="13"/>
          </p:nvPr>
        </p:nvSpPr>
        <p:spPr/>
        <p:txBody>
          <a:bodyPr/>
          <a:lstStyle/>
          <a:p>
            <a:fld id="{C1AC2EA4-4778-4260-B02B-A3E6B78A36A1}" type="slidenum">
              <a:rPr lang="en-US" altLang="lv-LV" smtClean="0"/>
              <a:pPr/>
              <a:t>2</a:t>
            </a:fld>
            <a:endParaRPr lang="en-US" altLang="lv-LV"/>
          </a:p>
        </p:txBody>
      </p:sp>
    </p:spTree>
    <p:extLst>
      <p:ext uri="{BB962C8B-B14F-4D97-AF65-F5344CB8AC3E}">
        <p14:creationId xmlns:p14="http://schemas.microsoft.com/office/powerpoint/2010/main" val="1343873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9C8A3FD-555E-4B4F-9796-2C1422BF97DF}"/>
              </a:ext>
            </a:extLst>
          </p:cNvPr>
          <p:cNvSpPr>
            <a:spLocks noGrp="1"/>
          </p:cNvSpPr>
          <p:nvPr>
            <p:ph type="title"/>
          </p:nvPr>
        </p:nvSpPr>
        <p:spPr>
          <a:xfrm>
            <a:off x="748145" y="2763983"/>
            <a:ext cx="7786255" cy="1066799"/>
          </a:xfrm>
        </p:spPr>
        <p:txBody>
          <a:bodyPr>
            <a:normAutofit fontScale="90000"/>
          </a:bodyPr>
          <a:lstStyle/>
          <a:p>
            <a:pPr algn="ctr"/>
            <a:r>
              <a:rPr lang="lv-LV" dirty="0"/>
              <a:t>NPAIS pilnveides plāni (kontekstā ar bāriņtiesu informācijas sistēmu)</a:t>
            </a:r>
            <a:br>
              <a:rPr lang="lv-LV" dirty="0"/>
            </a:br>
            <a:r>
              <a:rPr lang="lv-LV" b="0" i="1" dirty="0"/>
              <a:t>jeb kādēļ vispār aktualizējies jautājums par bāriņtiesu informācijas sistēmas nepieciešamību</a:t>
            </a:r>
            <a:br>
              <a:rPr lang="lv-LV" dirty="0"/>
            </a:br>
            <a:endParaRPr lang="en-US" dirty="0"/>
          </a:p>
        </p:txBody>
      </p:sp>
      <p:sp>
        <p:nvSpPr>
          <p:cNvPr id="5" name="Teksta vietturis 4">
            <a:extLst>
              <a:ext uri="{FF2B5EF4-FFF2-40B4-BE49-F238E27FC236}">
                <a16:creationId xmlns:a16="http://schemas.microsoft.com/office/drawing/2014/main" id="{687E389D-9F5E-4426-856F-3CE1F8BDEA52}"/>
              </a:ext>
            </a:extLst>
          </p:cNvPr>
          <p:cNvSpPr>
            <a:spLocks noGrp="1"/>
          </p:cNvSpPr>
          <p:nvPr>
            <p:ph type="body" sz="quarter" idx="10"/>
          </p:nvPr>
        </p:nvSpPr>
        <p:spPr/>
        <p:txBody>
          <a:bodyPr/>
          <a:lstStyle/>
          <a:p>
            <a:endParaRPr lang="en-US"/>
          </a:p>
        </p:txBody>
      </p:sp>
      <p:sp>
        <p:nvSpPr>
          <p:cNvPr id="6" name="Teksta vietturis 5">
            <a:extLst>
              <a:ext uri="{FF2B5EF4-FFF2-40B4-BE49-F238E27FC236}">
                <a16:creationId xmlns:a16="http://schemas.microsoft.com/office/drawing/2014/main" id="{EEF8634C-1E9A-40CB-A509-83E41A56AA96}"/>
              </a:ext>
            </a:extLst>
          </p:cNvPr>
          <p:cNvSpPr>
            <a:spLocks noGrp="1"/>
          </p:cNvSpPr>
          <p:nvPr>
            <p:ph type="body" sz="quarter" idx="12"/>
          </p:nvPr>
        </p:nvSpPr>
        <p:spPr/>
        <p:txBody>
          <a:bodyPr/>
          <a:lstStyle/>
          <a:p>
            <a:endParaRPr lang="en-US"/>
          </a:p>
        </p:txBody>
      </p:sp>
      <p:sp>
        <p:nvSpPr>
          <p:cNvPr id="7" name="Slaida numura vietturis 6">
            <a:extLst>
              <a:ext uri="{FF2B5EF4-FFF2-40B4-BE49-F238E27FC236}">
                <a16:creationId xmlns:a16="http://schemas.microsoft.com/office/drawing/2014/main" id="{EF0F57D8-C389-4EDA-A757-1173B42A060E}"/>
              </a:ext>
            </a:extLst>
          </p:cNvPr>
          <p:cNvSpPr>
            <a:spLocks noGrp="1"/>
          </p:cNvSpPr>
          <p:nvPr>
            <p:ph type="sldNum" sz="quarter" idx="13"/>
          </p:nvPr>
        </p:nvSpPr>
        <p:spPr/>
        <p:txBody>
          <a:bodyPr/>
          <a:lstStyle/>
          <a:p>
            <a:fld id="{C1AC2EA4-4778-4260-B02B-A3E6B78A36A1}" type="slidenum">
              <a:rPr lang="en-US" altLang="lv-LV" smtClean="0"/>
              <a:pPr/>
              <a:t>3</a:t>
            </a:fld>
            <a:endParaRPr lang="en-US" altLang="lv-LV"/>
          </a:p>
        </p:txBody>
      </p:sp>
    </p:spTree>
    <p:extLst>
      <p:ext uri="{BB962C8B-B14F-4D97-AF65-F5344CB8AC3E}">
        <p14:creationId xmlns:p14="http://schemas.microsoft.com/office/powerpoint/2010/main" val="3265590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15D342B6-A218-482C-869C-20B1247DC129}"/>
              </a:ext>
            </a:extLst>
          </p:cNvPr>
          <p:cNvSpPr>
            <a:spLocks noGrp="1"/>
          </p:cNvSpPr>
          <p:nvPr>
            <p:ph type="title"/>
          </p:nvPr>
        </p:nvSpPr>
        <p:spPr>
          <a:xfrm>
            <a:off x="2044700" y="420688"/>
            <a:ext cx="6096000" cy="703262"/>
          </a:xfrm>
        </p:spPr>
        <p:txBody>
          <a:bodyPr>
            <a:normAutofit fontScale="90000"/>
          </a:bodyPr>
          <a:lstStyle/>
          <a:p>
            <a:pPr>
              <a:defRPr/>
            </a:pPr>
            <a:r>
              <a:rPr lang="lv-LV" altLang="lv-LV" dirty="0">
                <a:ea typeface="MS PGothic" panose="020B0600070205080204" pitchFamily="34" charset="-128"/>
              </a:rPr>
              <a:t>Esošā informācijas sistēma - NPAIS</a:t>
            </a:r>
          </a:p>
        </p:txBody>
      </p:sp>
      <p:sp>
        <p:nvSpPr>
          <p:cNvPr id="15363" name="Slide Number Placeholder 6">
            <a:extLst>
              <a:ext uri="{FF2B5EF4-FFF2-40B4-BE49-F238E27FC236}">
                <a16:creationId xmlns:a16="http://schemas.microsoft.com/office/drawing/2014/main" id="{A5E8FBCE-D6FA-4BC1-B44B-FB66B687F40B}"/>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1276F26-8A64-4C9D-9DF9-37E174F6C702}" type="slidenum">
              <a:rPr lang="en-US" altLang="lv-LV"/>
              <a:pPr/>
              <a:t>4</a:t>
            </a:fld>
            <a:endParaRPr lang="en-US" altLang="lv-LV"/>
          </a:p>
        </p:txBody>
      </p:sp>
      <p:sp>
        <p:nvSpPr>
          <p:cNvPr id="2" name="Satura vietturis 1">
            <a:extLst>
              <a:ext uri="{FF2B5EF4-FFF2-40B4-BE49-F238E27FC236}">
                <a16:creationId xmlns:a16="http://schemas.microsoft.com/office/drawing/2014/main" id="{1374C3C8-0B59-4232-9123-0611920097C3}"/>
              </a:ext>
            </a:extLst>
          </p:cNvPr>
          <p:cNvSpPr>
            <a:spLocks noGrp="1"/>
          </p:cNvSpPr>
          <p:nvPr>
            <p:ph sz="half" idx="1"/>
          </p:nvPr>
        </p:nvSpPr>
        <p:spPr>
          <a:xfrm>
            <a:off x="606425" y="1752600"/>
            <a:ext cx="7927975" cy="4027488"/>
          </a:xfrm>
          <a:solidFill>
            <a:schemeClr val="accent3">
              <a:lumMod val="20000"/>
              <a:lumOff val="80000"/>
            </a:schemeClr>
          </a:solidFill>
          <a:ln>
            <a:solidFill>
              <a:schemeClr val="bg1"/>
            </a:solidFill>
          </a:ln>
        </p:spPr>
        <p:txBody>
          <a:bodyPr>
            <a:normAutofit fontScale="77500" lnSpcReduction="20000"/>
          </a:bodyPr>
          <a:lstStyle/>
          <a:p>
            <a:pPr>
              <a:buFont typeface="Wingdings" panose="05000000000000000000" pitchFamily="2" charset="2"/>
              <a:buChar char="Ø"/>
              <a:defRPr/>
            </a:pPr>
            <a:r>
              <a:rPr lang="lv-LV" altLang="lv-LV" dirty="0">
                <a:ea typeface="MS PGothic" panose="020B0600070205080204" pitchFamily="34" charset="-128"/>
              </a:rPr>
              <a:t>Izveidota 2009.gadā Iekšlietu ministrijas Informācijas centrs (IeM IC) īstenota ESF projekta ietvaros </a:t>
            </a:r>
          </a:p>
          <a:p>
            <a:pPr>
              <a:buFont typeface="Wingdings" panose="05000000000000000000" pitchFamily="2" charset="2"/>
              <a:buChar char="Ø"/>
              <a:defRPr/>
            </a:pPr>
            <a:r>
              <a:rPr lang="lv-LV" altLang="lv-LV" dirty="0">
                <a:ea typeface="MS PGothic" panose="020B0600070205080204" pitchFamily="34" charset="-128"/>
              </a:rPr>
              <a:t>Pārzinis un turētājs- Iekšlietu ministrijas Informācijas centrs (IeM IC)</a:t>
            </a:r>
          </a:p>
          <a:p>
            <a:pPr>
              <a:buFont typeface="Wingdings" panose="05000000000000000000" pitchFamily="2" charset="2"/>
              <a:buChar char="Ø"/>
              <a:defRPr/>
            </a:pPr>
            <a:r>
              <a:rPr lang="lv-LV" altLang="lv-LV" dirty="0">
                <a:ea typeface="MS PGothic" panose="020B0600070205080204" pitchFamily="34" charset="-128"/>
              </a:rPr>
              <a:t>Saskaņā ar ESF projektu sistēma bija iecerēta kā: </a:t>
            </a:r>
          </a:p>
          <a:p>
            <a:pPr lvl="1">
              <a:buFont typeface="Wingdings" panose="05000000000000000000" pitchFamily="2" charset="2"/>
              <a:buChar char="Ø"/>
              <a:defRPr/>
            </a:pPr>
            <a:r>
              <a:rPr lang="lv-LV" altLang="lv-LV" dirty="0">
                <a:ea typeface="MS PGothic" panose="020B0600070205080204" pitchFamily="34" charset="-128"/>
              </a:rPr>
              <a:t>atbalsta instruments speciālistiem darbā ar nepilngadīgām personām;</a:t>
            </a:r>
          </a:p>
          <a:p>
            <a:pPr lvl="1">
              <a:buFont typeface="Wingdings" panose="05000000000000000000" pitchFamily="2" charset="2"/>
              <a:buChar char="Ø"/>
              <a:defRPr/>
            </a:pPr>
            <a:r>
              <a:rPr lang="lv-LV" altLang="lv-LV" dirty="0">
                <a:ea typeface="MS PGothic" panose="020B0600070205080204" pitchFamily="34" charset="-128"/>
              </a:rPr>
              <a:t>bāriņtiesu lietu uzskaites sistēma.</a:t>
            </a:r>
          </a:p>
          <a:p>
            <a:pPr>
              <a:buFont typeface="Wingdings" panose="05000000000000000000" pitchFamily="2" charset="2"/>
              <a:buChar char="Ø"/>
              <a:defRPr/>
            </a:pPr>
            <a:r>
              <a:rPr lang="lv-LV" altLang="lv-LV" i="1" dirty="0">
                <a:ea typeface="MS PGothic" panose="020B0600070205080204" pitchFamily="34" charset="-128"/>
              </a:rPr>
              <a:t>bet iecere NPAIS izveidot kā bāriņtiesu lietu uzskaites sistēmu līdz galam neīstenojās;</a:t>
            </a:r>
          </a:p>
          <a:p>
            <a:pPr>
              <a:buFont typeface="Wingdings" panose="05000000000000000000" pitchFamily="2" charset="2"/>
              <a:buChar char="Ø"/>
              <a:defRPr/>
            </a:pPr>
            <a:r>
              <a:rPr lang="lv-LV" altLang="lv-LV" i="1" dirty="0">
                <a:ea typeface="MS PGothic" panose="020B0600070205080204" pitchFamily="34" charset="-128"/>
              </a:rPr>
              <a:t>bāriņtiesām ir iespējams NPAIS apstrādāt datus tikai par daļu no visām bāriņtiesu lietām (lietas saistībā ar bērniem);   </a:t>
            </a:r>
          </a:p>
          <a:p>
            <a:pPr>
              <a:buFont typeface="Wingdings" panose="05000000000000000000" pitchFamily="2" charset="2"/>
              <a:buChar char="Ø"/>
              <a:defRPr/>
            </a:pPr>
            <a:r>
              <a:rPr lang="lv-LV" altLang="lv-LV" dirty="0">
                <a:ea typeface="MS PGothic" panose="020B0600070205080204" pitchFamily="34" charset="-128"/>
              </a:rPr>
              <a:t>Tiesībsarga 2018.gada 11.decembra atzinums par NPAIS darbībā identificētajām problēmām un priekšlikumiem to risināšanā, tajā skaitā attiecībā uz bāriņtiesām – nepieciešami būtiski NPAIS pilnveidojumi/pārveidojumi, lai sistēma sasniegtu savu mērķi</a:t>
            </a:r>
          </a:p>
          <a:p>
            <a:pPr>
              <a:buFont typeface="Wingdings" panose="05000000000000000000" pitchFamily="2" charset="2"/>
              <a:buChar char="Ø"/>
              <a:defRPr/>
            </a:pPr>
            <a:r>
              <a:rPr lang="lv-LV" altLang="lv-LV" dirty="0">
                <a:ea typeface="MS PGothic" panose="020B0600070205080204" pitchFamily="34" charset="-128"/>
              </a:rPr>
              <a:t>Ar Ministru kabineta 2019.gada 9.aprīļa lēmumu, Labklājības ministrija (LM) uzņēmās vadošo lomu NPAIS pārbūvē, lai panāktu, ka bērnu vajadzību risināšana notiek ar bērnu, nevis institūcijām centrā.</a:t>
            </a:r>
          </a:p>
          <a:p>
            <a:pPr>
              <a:buFont typeface="Wingdings" panose="05000000000000000000" pitchFamily="2" charset="2"/>
              <a:buChar char="Ø"/>
              <a:defRPr/>
            </a:pPr>
            <a:endParaRPr lang="lv-LV" altLang="lv-LV" dirty="0">
              <a:ea typeface="MS PGothic" panose="020B0600070205080204" pitchFamily="34" charset="-128"/>
            </a:endParaRPr>
          </a:p>
          <a:p>
            <a:pPr>
              <a:buFont typeface="Wingdings" panose="05000000000000000000" pitchFamily="2" charset="2"/>
              <a:buChar char="Ø"/>
              <a:defRPr/>
            </a:pPr>
            <a:endParaRPr lang="lv-LV" altLang="lv-LV" dirty="0">
              <a:ea typeface="MS PGothic" panose="020B0600070205080204" pitchFamily="34" charset="-128"/>
            </a:endParaRPr>
          </a:p>
          <a:p>
            <a:pPr>
              <a:buFont typeface="Wingdings" panose="05000000000000000000" pitchFamily="2" charset="2"/>
              <a:buChar char="Ø"/>
              <a:defRPr/>
            </a:pPr>
            <a:endParaRPr lang="lv-LV" altLang="lv-LV" dirty="0">
              <a:ea typeface="MS PGothic" panose="020B0600070205080204" pitchFamily="34" charset="-128"/>
            </a:endParaRPr>
          </a:p>
          <a:p>
            <a:pPr>
              <a:buFont typeface="Wingdings" panose="05000000000000000000" pitchFamily="2" charset="2"/>
              <a:buChar char="Ø"/>
              <a:defRPr/>
            </a:pPr>
            <a:endParaRPr lang="lv-LV" altLang="lv-LV" dirty="0">
              <a:ea typeface="MS PGothic" panose="020B0600070205080204" pitchFamily="34" charset="-128"/>
            </a:endParaRPr>
          </a:p>
          <a:p>
            <a:pPr>
              <a:buFont typeface="Wingdings" panose="05000000000000000000" pitchFamily="2" charset="2"/>
              <a:buChar char="Ø"/>
              <a:defRPr/>
            </a:pPr>
            <a:endParaRPr lang="lv-LV" altLang="lv-LV" dirty="0">
              <a:ea typeface="MS PGothic"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D8924AF-B4B7-467E-8897-D783BDCB70C0}"/>
              </a:ext>
            </a:extLst>
          </p:cNvPr>
          <p:cNvSpPr>
            <a:spLocks noGrp="1"/>
          </p:cNvSpPr>
          <p:nvPr>
            <p:ph type="title"/>
          </p:nvPr>
        </p:nvSpPr>
        <p:spPr/>
        <p:txBody>
          <a:bodyPr>
            <a:normAutofit fontScale="90000"/>
          </a:bodyPr>
          <a:lstStyle/>
          <a:p>
            <a:r>
              <a:rPr lang="lv-LV" dirty="0"/>
              <a:t>Jaunās NPAIS izveides plānošana/NPAIS līdzšinējās darbības un efektivizēšanas iespēju izvērtēšana (I)</a:t>
            </a:r>
            <a:endParaRPr lang="en-US" dirty="0"/>
          </a:p>
        </p:txBody>
      </p:sp>
      <p:sp>
        <p:nvSpPr>
          <p:cNvPr id="3" name="Satura vietturis 2">
            <a:extLst>
              <a:ext uri="{FF2B5EF4-FFF2-40B4-BE49-F238E27FC236}">
                <a16:creationId xmlns:a16="http://schemas.microsoft.com/office/drawing/2014/main" id="{4E87F7C6-FFFF-4622-8339-212EA310C407}"/>
              </a:ext>
            </a:extLst>
          </p:cNvPr>
          <p:cNvSpPr>
            <a:spLocks noGrp="1"/>
          </p:cNvSpPr>
          <p:nvPr>
            <p:ph sz="half" idx="1"/>
          </p:nvPr>
        </p:nvSpPr>
        <p:spPr>
          <a:xfrm>
            <a:off x="637309" y="1752600"/>
            <a:ext cx="7897091" cy="4373565"/>
          </a:xfrm>
          <a:solidFill>
            <a:schemeClr val="accent3">
              <a:lumMod val="20000"/>
              <a:lumOff val="80000"/>
            </a:schemeClr>
          </a:solidFill>
        </p:spPr>
        <p:txBody>
          <a:bodyPr>
            <a:normAutofit fontScale="92500" lnSpcReduction="10000"/>
          </a:bodyPr>
          <a:lstStyle/>
          <a:p>
            <a:pPr>
              <a:buFont typeface="Wingdings" panose="05000000000000000000" pitchFamily="2" charset="2"/>
              <a:buChar char="Ø"/>
            </a:pPr>
            <a:r>
              <a:rPr lang="lv-LV" dirty="0"/>
              <a:t>NPAIS līdzšinējās darbības un efektivizēšanas iespēju izvērtēšanas darba grupai dotie uzdevumi:</a:t>
            </a:r>
          </a:p>
          <a:p>
            <a:pPr lvl="1">
              <a:buFont typeface="Wingdings" panose="05000000000000000000" pitchFamily="2" charset="2"/>
              <a:buChar char="Ø"/>
            </a:pPr>
            <a:r>
              <a:rPr lang="lv-LV" dirty="0"/>
              <a:t>nodrošināt informācijas sistēmas funkcionalitātes un datu kvalitātes izvērtējumu;</a:t>
            </a:r>
          </a:p>
          <a:p>
            <a:pPr lvl="1">
              <a:buFont typeface="Wingdings" panose="05000000000000000000" pitchFamily="2" charset="2"/>
              <a:buChar char="Ø"/>
            </a:pPr>
            <a:r>
              <a:rPr lang="lv-LV" dirty="0"/>
              <a:t>sagatavot priekšlikumus informācijas sistēmas funkcionalitātes un datu kvalitātes uzlabošanai, jo īpaši par: </a:t>
            </a:r>
          </a:p>
          <a:p>
            <a:pPr lvl="2">
              <a:buFont typeface="Wingdings" panose="05000000000000000000" pitchFamily="2" charset="2"/>
              <a:buChar char="Ø"/>
            </a:pPr>
            <a:r>
              <a:rPr lang="lv-LV" dirty="0"/>
              <a:t>informācijas sistēmas funkcionalitāti, apstrādājamo datu apjomu un institūciju kompetenci;</a:t>
            </a:r>
          </a:p>
          <a:p>
            <a:pPr lvl="2">
              <a:buFont typeface="Wingdings" panose="05000000000000000000" pitchFamily="2" charset="2"/>
              <a:buChar char="Ø"/>
            </a:pPr>
            <a:r>
              <a:rPr lang="lv-LV" dirty="0"/>
              <a:t>nepieciešamajām darbībām, kas jāveic informācijas sistēmas pilnveides procesā;</a:t>
            </a:r>
          </a:p>
          <a:p>
            <a:pPr lvl="2">
              <a:buFont typeface="Wingdings" panose="05000000000000000000" pitchFamily="2" charset="2"/>
              <a:buChar char="Ø"/>
            </a:pPr>
            <a:r>
              <a:rPr lang="lv-LV" dirty="0"/>
              <a:t>informācijas sistēmas pilnveidojumiem nepieciešamo finansējumu; </a:t>
            </a:r>
          </a:p>
          <a:p>
            <a:pPr lvl="2">
              <a:buFont typeface="Wingdings" panose="05000000000000000000" pitchFamily="2" charset="2"/>
              <a:buChar char="Ø"/>
            </a:pPr>
            <a:r>
              <a:rPr lang="lv-LV" dirty="0"/>
              <a:t>nepieciešamajiem grozījumiem tiesību aktos. </a:t>
            </a:r>
          </a:p>
          <a:p>
            <a:pPr>
              <a:buFont typeface="Wingdings" panose="05000000000000000000" pitchFamily="2" charset="2"/>
              <a:buChar char="Ø"/>
            </a:pPr>
            <a:endParaRPr lang="en-US" dirty="0"/>
          </a:p>
        </p:txBody>
      </p:sp>
      <p:sp>
        <p:nvSpPr>
          <p:cNvPr id="5" name="Teksta vietturis 4">
            <a:extLst>
              <a:ext uri="{FF2B5EF4-FFF2-40B4-BE49-F238E27FC236}">
                <a16:creationId xmlns:a16="http://schemas.microsoft.com/office/drawing/2014/main" id="{687416DE-A0F5-4A69-BD5E-D25B42727A3D}"/>
              </a:ext>
            </a:extLst>
          </p:cNvPr>
          <p:cNvSpPr>
            <a:spLocks noGrp="1"/>
          </p:cNvSpPr>
          <p:nvPr>
            <p:ph type="body" sz="quarter" idx="10"/>
          </p:nvPr>
        </p:nvSpPr>
        <p:spPr/>
        <p:txBody>
          <a:bodyPr/>
          <a:lstStyle/>
          <a:p>
            <a:endParaRPr lang="en-US"/>
          </a:p>
        </p:txBody>
      </p:sp>
      <p:sp>
        <p:nvSpPr>
          <p:cNvPr id="6" name="Teksta vietturis 5">
            <a:extLst>
              <a:ext uri="{FF2B5EF4-FFF2-40B4-BE49-F238E27FC236}">
                <a16:creationId xmlns:a16="http://schemas.microsoft.com/office/drawing/2014/main" id="{B6976716-775C-4FC7-A708-E831EB8F9B21}"/>
              </a:ext>
            </a:extLst>
          </p:cNvPr>
          <p:cNvSpPr>
            <a:spLocks noGrp="1"/>
          </p:cNvSpPr>
          <p:nvPr>
            <p:ph type="body" sz="quarter" idx="12"/>
          </p:nvPr>
        </p:nvSpPr>
        <p:spPr/>
        <p:txBody>
          <a:bodyPr/>
          <a:lstStyle/>
          <a:p>
            <a:endParaRPr lang="en-US"/>
          </a:p>
        </p:txBody>
      </p:sp>
      <p:sp>
        <p:nvSpPr>
          <p:cNvPr id="7" name="Slaida numura vietturis 6">
            <a:extLst>
              <a:ext uri="{FF2B5EF4-FFF2-40B4-BE49-F238E27FC236}">
                <a16:creationId xmlns:a16="http://schemas.microsoft.com/office/drawing/2014/main" id="{0BF72B81-5F32-4A1F-BD6F-85D0C26782EE}"/>
              </a:ext>
            </a:extLst>
          </p:cNvPr>
          <p:cNvSpPr>
            <a:spLocks noGrp="1"/>
          </p:cNvSpPr>
          <p:nvPr>
            <p:ph type="sldNum" sz="quarter" idx="13"/>
          </p:nvPr>
        </p:nvSpPr>
        <p:spPr/>
        <p:txBody>
          <a:bodyPr/>
          <a:lstStyle/>
          <a:p>
            <a:fld id="{C1AC2EA4-4778-4260-B02B-A3E6B78A36A1}" type="slidenum">
              <a:rPr lang="en-US" altLang="lv-LV" smtClean="0"/>
              <a:pPr/>
              <a:t>5</a:t>
            </a:fld>
            <a:endParaRPr lang="en-US" altLang="lv-LV"/>
          </a:p>
        </p:txBody>
      </p:sp>
    </p:spTree>
    <p:extLst>
      <p:ext uri="{BB962C8B-B14F-4D97-AF65-F5344CB8AC3E}">
        <p14:creationId xmlns:p14="http://schemas.microsoft.com/office/powerpoint/2010/main" val="3100752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B00B247-8772-434E-A618-9F001D3BF2D3}"/>
              </a:ext>
            </a:extLst>
          </p:cNvPr>
          <p:cNvSpPr>
            <a:spLocks noGrp="1"/>
          </p:cNvSpPr>
          <p:nvPr>
            <p:ph type="title"/>
          </p:nvPr>
        </p:nvSpPr>
        <p:spPr/>
        <p:txBody>
          <a:bodyPr>
            <a:normAutofit fontScale="90000"/>
          </a:bodyPr>
          <a:lstStyle/>
          <a:p>
            <a:r>
              <a:rPr lang="lv-LV" dirty="0"/>
              <a:t>Jaunās NPAIS izveides plānošana/NPAIS līdzšinējās darbības un efektivizēšanas iespēju izvērtēšana (II)</a:t>
            </a:r>
            <a:endParaRPr lang="en-US" dirty="0"/>
          </a:p>
        </p:txBody>
      </p:sp>
      <p:sp>
        <p:nvSpPr>
          <p:cNvPr id="3" name="Satura vietturis 2">
            <a:extLst>
              <a:ext uri="{FF2B5EF4-FFF2-40B4-BE49-F238E27FC236}">
                <a16:creationId xmlns:a16="http://schemas.microsoft.com/office/drawing/2014/main" id="{6D9271FA-222E-4AB6-99DF-98D3E3CB3A13}"/>
              </a:ext>
            </a:extLst>
          </p:cNvPr>
          <p:cNvSpPr>
            <a:spLocks noGrp="1"/>
          </p:cNvSpPr>
          <p:nvPr>
            <p:ph sz="half" idx="1"/>
          </p:nvPr>
        </p:nvSpPr>
        <p:spPr>
          <a:xfrm>
            <a:off x="955963" y="2133600"/>
            <a:ext cx="7841673" cy="3992565"/>
          </a:xfrm>
          <a:solidFill>
            <a:schemeClr val="accent3">
              <a:lumMod val="20000"/>
              <a:lumOff val="80000"/>
            </a:schemeClr>
          </a:solidFill>
        </p:spPr>
        <p:txBody>
          <a:bodyPr>
            <a:normAutofit fontScale="62500" lnSpcReduction="20000"/>
          </a:bodyPr>
          <a:lstStyle/>
          <a:p>
            <a:pPr>
              <a:buFont typeface="Wingdings" panose="05000000000000000000" pitchFamily="2" charset="2"/>
              <a:buChar char="Ø"/>
            </a:pPr>
            <a:r>
              <a:rPr lang="lv-LV" dirty="0"/>
              <a:t>2019.gadā LM izveidoja NPAIS līdzšinējās darbības un efektivizēšanas iespēju izvērtēšanas darba grupu šādā sastāvā:</a:t>
            </a:r>
          </a:p>
          <a:p>
            <a:pPr lvl="2">
              <a:buFont typeface="Wingdings" panose="05000000000000000000" pitchFamily="2" charset="2"/>
              <a:buChar char="Ø"/>
            </a:pPr>
            <a:r>
              <a:rPr lang="lv-LV" dirty="0"/>
              <a:t>Labklājības ministrija;</a:t>
            </a:r>
          </a:p>
          <a:p>
            <a:pPr lvl="3">
              <a:buFont typeface="Wingdings" panose="05000000000000000000" pitchFamily="2" charset="2"/>
              <a:buChar char="Ø"/>
            </a:pPr>
            <a:r>
              <a:rPr lang="lv-LV" dirty="0"/>
              <a:t>Valsts bērnu tiesību aizsardzības inspekcija;</a:t>
            </a:r>
          </a:p>
          <a:p>
            <a:pPr lvl="2">
              <a:buFont typeface="Wingdings" panose="05000000000000000000" pitchFamily="2" charset="2"/>
              <a:buChar char="Ø"/>
            </a:pPr>
            <a:r>
              <a:rPr lang="lv-LV" dirty="0"/>
              <a:t>Tieslietu ministrija;</a:t>
            </a:r>
          </a:p>
          <a:p>
            <a:pPr lvl="2">
              <a:buFont typeface="Wingdings" panose="05000000000000000000" pitchFamily="2" charset="2"/>
              <a:buChar char="Ø"/>
            </a:pPr>
            <a:r>
              <a:rPr lang="lv-LV" dirty="0"/>
              <a:t>Iekšlietu ministrija;</a:t>
            </a:r>
          </a:p>
          <a:p>
            <a:pPr lvl="3">
              <a:buFont typeface="Wingdings" panose="05000000000000000000" pitchFamily="2" charset="2"/>
              <a:buChar char="Ø"/>
            </a:pPr>
            <a:r>
              <a:rPr lang="lv-LV" dirty="0"/>
              <a:t>Iekšlietu ministrijas Informācijas centrs;</a:t>
            </a:r>
          </a:p>
          <a:p>
            <a:pPr lvl="2">
              <a:buFont typeface="Wingdings" panose="05000000000000000000" pitchFamily="2" charset="2"/>
              <a:buChar char="Ø"/>
            </a:pPr>
            <a:r>
              <a:rPr lang="lv-LV" dirty="0"/>
              <a:t>Veselības ministrija;</a:t>
            </a:r>
          </a:p>
          <a:p>
            <a:pPr lvl="2">
              <a:buFont typeface="Wingdings" panose="05000000000000000000" pitchFamily="2" charset="2"/>
              <a:buChar char="Ø"/>
            </a:pPr>
            <a:r>
              <a:rPr lang="lv-LV" dirty="0"/>
              <a:t>Izglītības un zinātnes ministrija;</a:t>
            </a:r>
          </a:p>
          <a:p>
            <a:pPr lvl="2">
              <a:buFont typeface="Wingdings" panose="05000000000000000000" pitchFamily="2" charset="2"/>
              <a:buChar char="Ø"/>
            </a:pPr>
            <a:r>
              <a:rPr lang="lv-LV" dirty="0"/>
              <a:t>Vides aizsardzības un reģionālās attīstības ministrija;</a:t>
            </a:r>
          </a:p>
          <a:p>
            <a:pPr lvl="2">
              <a:buFont typeface="Wingdings" panose="05000000000000000000" pitchFamily="2" charset="2"/>
              <a:buChar char="Ø"/>
            </a:pPr>
            <a:r>
              <a:rPr lang="lv-LV" dirty="0"/>
              <a:t>Pārresoru koordinācijas centrs;</a:t>
            </a:r>
          </a:p>
          <a:p>
            <a:pPr lvl="2">
              <a:buFont typeface="Wingdings" panose="05000000000000000000" pitchFamily="2" charset="2"/>
              <a:buChar char="Ø"/>
            </a:pPr>
            <a:r>
              <a:rPr lang="lv-LV" dirty="0"/>
              <a:t>Rīgas domes Labklājības departamenta Sociālās pārvaldes Sociālo pakalpojumu administrēšanas nodaļa;</a:t>
            </a:r>
          </a:p>
          <a:p>
            <a:pPr lvl="2">
              <a:buFont typeface="Wingdings" panose="05000000000000000000" pitchFamily="2" charset="2"/>
              <a:buChar char="Ø"/>
            </a:pPr>
            <a:r>
              <a:rPr lang="lv-LV" dirty="0"/>
              <a:t>Latvijas Bāriņtiesu darbinieku asociācija;</a:t>
            </a:r>
          </a:p>
          <a:p>
            <a:pPr lvl="2">
              <a:buFont typeface="Wingdings" panose="05000000000000000000" pitchFamily="2" charset="2"/>
              <a:buChar char="Ø"/>
            </a:pPr>
            <a:r>
              <a:rPr lang="lv-LV" dirty="0"/>
              <a:t>Latvijas pašvaldību sociālo dienestu vadītāju apvienība;</a:t>
            </a:r>
          </a:p>
          <a:p>
            <a:pPr lvl="2">
              <a:buFont typeface="Wingdings" panose="05000000000000000000" pitchFamily="2" charset="2"/>
              <a:buChar char="Ø"/>
            </a:pPr>
            <a:r>
              <a:rPr lang="lv-LV" dirty="0"/>
              <a:t>Latvijas Pašvaldību savienība.</a:t>
            </a:r>
          </a:p>
          <a:p>
            <a:pPr>
              <a:buFont typeface="Wingdings" panose="05000000000000000000" pitchFamily="2" charset="2"/>
              <a:buChar char="Ø"/>
            </a:pPr>
            <a:r>
              <a:rPr lang="lv-LV" dirty="0"/>
              <a:t>Darba grupas sanāksmēs aktīvi piedalījās pieaicināto institūciju un organizāciju pārstāvji. </a:t>
            </a:r>
          </a:p>
          <a:p>
            <a:pPr>
              <a:buFont typeface="Wingdings" panose="05000000000000000000" pitchFamily="2" charset="2"/>
              <a:buChar char="Ø"/>
            </a:pPr>
            <a:r>
              <a:rPr lang="lv-LV" dirty="0"/>
              <a:t>Darba grupas sanāksmēs īpaša uzmanība tika veltīta ar bāriņtiesu darbu NPAIS saistītajiem izaicinājumiem.</a:t>
            </a:r>
          </a:p>
          <a:p>
            <a:pPr lvl="1">
              <a:buFont typeface="Wingdings" panose="05000000000000000000" pitchFamily="2" charset="2"/>
              <a:buChar char="Ø"/>
            </a:pPr>
            <a:endParaRPr lang="lv-LV" dirty="0"/>
          </a:p>
        </p:txBody>
      </p:sp>
      <p:sp>
        <p:nvSpPr>
          <p:cNvPr id="5" name="Teksta vietturis 4">
            <a:extLst>
              <a:ext uri="{FF2B5EF4-FFF2-40B4-BE49-F238E27FC236}">
                <a16:creationId xmlns:a16="http://schemas.microsoft.com/office/drawing/2014/main" id="{063B011F-4BE2-44CF-A8DB-D49C7D901D47}"/>
              </a:ext>
            </a:extLst>
          </p:cNvPr>
          <p:cNvSpPr>
            <a:spLocks noGrp="1"/>
          </p:cNvSpPr>
          <p:nvPr>
            <p:ph type="body" sz="quarter" idx="10"/>
          </p:nvPr>
        </p:nvSpPr>
        <p:spPr/>
        <p:txBody>
          <a:bodyPr/>
          <a:lstStyle/>
          <a:p>
            <a:endParaRPr lang="en-US"/>
          </a:p>
        </p:txBody>
      </p:sp>
      <p:sp>
        <p:nvSpPr>
          <p:cNvPr id="6" name="Teksta vietturis 5">
            <a:extLst>
              <a:ext uri="{FF2B5EF4-FFF2-40B4-BE49-F238E27FC236}">
                <a16:creationId xmlns:a16="http://schemas.microsoft.com/office/drawing/2014/main" id="{82DA4302-66E2-49A2-A753-BD8B416E7A0B}"/>
              </a:ext>
            </a:extLst>
          </p:cNvPr>
          <p:cNvSpPr>
            <a:spLocks noGrp="1"/>
          </p:cNvSpPr>
          <p:nvPr>
            <p:ph type="body" sz="quarter" idx="12"/>
          </p:nvPr>
        </p:nvSpPr>
        <p:spPr/>
        <p:txBody>
          <a:bodyPr/>
          <a:lstStyle/>
          <a:p>
            <a:endParaRPr lang="en-US"/>
          </a:p>
        </p:txBody>
      </p:sp>
      <p:sp>
        <p:nvSpPr>
          <p:cNvPr id="7" name="Slaida numura vietturis 6">
            <a:extLst>
              <a:ext uri="{FF2B5EF4-FFF2-40B4-BE49-F238E27FC236}">
                <a16:creationId xmlns:a16="http://schemas.microsoft.com/office/drawing/2014/main" id="{96B988F2-EBC3-4C41-B9F0-171C546A4E91}"/>
              </a:ext>
            </a:extLst>
          </p:cNvPr>
          <p:cNvSpPr>
            <a:spLocks noGrp="1"/>
          </p:cNvSpPr>
          <p:nvPr>
            <p:ph type="sldNum" sz="quarter" idx="13"/>
          </p:nvPr>
        </p:nvSpPr>
        <p:spPr/>
        <p:txBody>
          <a:bodyPr/>
          <a:lstStyle/>
          <a:p>
            <a:fld id="{C1AC2EA4-4778-4260-B02B-A3E6B78A36A1}" type="slidenum">
              <a:rPr lang="en-US" altLang="lv-LV" smtClean="0"/>
              <a:pPr/>
              <a:t>6</a:t>
            </a:fld>
            <a:endParaRPr lang="en-US" altLang="lv-LV"/>
          </a:p>
        </p:txBody>
      </p:sp>
    </p:spTree>
    <p:extLst>
      <p:ext uri="{BB962C8B-B14F-4D97-AF65-F5344CB8AC3E}">
        <p14:creationId xmlns:p14="http://schemas.microsoft.com/office/powerpoint/2010/main" val="2306663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5C13E6D-8EEC-4BD2-AD84-89BBD94C1809}"/>
              </a:ext>
            </a:extLst>
          </p:cNvPr>
          <p:cNvSpPr>
            <a:spLocks noGrp="1"/>
          </p:cNvSpPr>
          <p:nvPr>
            <p:ph type="title"/>
          </p:nvPr>
        </p:nvSpPr>
        <p:spPr/>
        <p:txBody>
          <a:bodyPr>
            <a:normAutofit fontScale="90000"/>
          </a:bodyPr>
          <a:lstStyle/>
          <a:p>
            <a:r>
              <a:rPr lang="lv-LV" dirty="0"/>
              <a:t>Jaunās NPAIS izveides plānošana/NPAIS līdzšinējās darbības un efektivizēšanas iespēju izvērtēšana (III)</a:t>
            </a:r>
            <a:br>
              <a:rPr lang="lv-LV" altLang="lv-LV" dirty="0">
                <a:ea typeface="MS PGothic" panose="020B0600070205080204" pitchFamily="34" charset="-128"/>
              </a:rPr>
            </a:br>
            <a:endParaRPr lang="en-US" dirty="0"/>
          </a:p>
        </p:txBody>
      </p:sp>
      <p:sp>
        <p:nvSpPr>
          <p:cNvPr id="3" name="Satura vietturis 2">
            <a:extLst>
              <a:ext uri="{FF2B5EF4-FFF2-40B4-BE49-F238E27FC236}">
                <a16:creationId xmlns:a16="http://schemas.microsoft.com/office/drawing/2014/main" id="{28E8DF27-250D-44A1-B8E2-70DD1F5BDD89}"/>
              </a:ext>
            </a:extLst>
          </p:cNvPr>
          <p:cNvSpPr>
            <a:spLocks noGrp="1"/>
          </p:cNvSpPr>
          <p:nvPr>
            <p:ph sz="half" idx="1"/>
          </p:nvPr>
        </p:nvSpPr>
        <p:spPr>
          <a:xfrm>
            <a:off x="1122218" y="1752600"/>
            <a:ext cx="7564582" cy="4373565"/>
          </a:xfrm>
          <a:solidFill>
            <a:schemeClr val="accent3">
              <a:lumMod val="20000"/>
              <a:lumOff val="80000"/>
            </a:schemeClr>
          </a:solidFill>
        </p:spPr>
        <p:txBody>
          <a:bodyPr>
            <a:normAutofit fontScale="77500" lnSpcReduction="20000"/>
          </a:bodyPr>
          <a:lstStyle/>
          <a:p>
            <a:pPr>
              <a:buFont typeface="Wingdings" panose="05000000000000000000" pitchFamily="2" charset="2"/>
              <a:buChar char="Ø"/>
            </a:pPr>
            <a:r>
              <a:rPr lang="lv-LV" altLang="lv-LV" dirty="0">
                <a:ea typeface="MS PGothic" panose="020B0600070205080204" pitchFamily="34" charset="-128"/>
              </a:rPr>
              <a:t>Latvijas Bāriņtiesu darbinieku asociācija 2020.gadā vērsās LM, informējot, ka ir praktiski iepazinusies ar Rīgas bāriņtiesas [lietvedības] sistēmu «BARIS», kura izveidota bāriņtiesas vajadzībām un nodrošina visu lietu reģistru elektronisku veidošanu;</a:t>
            </a:r>
          </a:p>
          <a:p>
            <a:pPr lvl="2">
              <a:buFont typeface="Wingdings" panose="05000000000000000000" pitchFamily="2" charset="2"/>
              <a:buChar char="Ø"/>
            </a:pPr>
            <a:r>
              <a:rPr lang="lv-LV" altLang="lv-LV" dirty="0">
                <a:ea typeface="MS PGothic" panose="020B0600070205080204" pitchFamily="34" charset="-128"/>
              </a:rPr>
              <a:t>asociācija arī ir dažādos veidos centusies izzināt bāriņtiesu pārstāvju viedokļus par «BARIS», tajā skaitā par pozitīvo ieguvumu, ko šādas sistēmas izmantošana bāriņtiesām varētu sniegt; </a:t>
            </a:r>
            <a:r>
              <a:rPr lang="lv-LV" altLang="lv-LV" u="sng" dirty="0">
                <a:ea typeface="MS PGothic" panose="020B0600070205080204" pitchFamily="34" charset="-128"/>
              </a:rPr>
              <a:t>gūtas pozitīvas atsauksmes no bāriņtiesu pārstāvjiem (tik, cik asociācijai bija izdevies pataujāt);</a:t>
            </a:r>
          </a:p>
          <a:p>
            <a:pPr lvl="2">
              <a:buFont typeface="Wingdings" panose="05000000000000000000" pitchFamily="2" charset="2"/>
              <a:buChar char="Ø"/>
            </a:pPr>
            <a:r>
              <a:rPr lang="lv-LV" altLang="lv-LV" dirty="0">
                <a:ea typeface="MS PGothic" panose="020B0600070205080204" pitchFamily="34" charset="-128"/>
              </a:rPr>
              <a:t> asociācijas aptaujātie bāriņtiesu pārstāvji atzinuši, ka NPAIS sistēma nav veidojama kā bāriņtiesa lietvedības sistēma, jo pilda citu funkciju un nav veidota kā lietvedības sistēma;</a:t>
            </a:r>
          </a:p>
          <a:p>
            <a:pPr lvl="2">
              <a:buFont typeface="Wingdings" panose="05000000000000000000" pitchFamily="2" charset="2"/>
              <a:buChar char="Ø"/>
            </a:pPr>
            <a:r>
              <a:rPr lang="lv-LV" altLang="lv-LV" dirty="0">
                <a:ea typeface="MS PGothic" panose="020B0600070205080204" pitchFamily="34" charset="-128"/>
              </a:rPr>
              <a:t>asociācija lūdz LM izskatīt iespēju sistēmu «BARIS» virzīt kā bāriņtiesu darba organizācijas un lietvedības sistēmu;</a:t>
            </a:r>
          </a:p>
          <a:p>
            <a:pPr lvl="2">
              <a:buFont typeface="Wingdings" panose="05000000000000000000" pitchFamily="2" charset="2"/>
              <a:buChar char="Ø"/>
            </a:pPr>
            <a:r>
              <a:rPr lang="lv-LV" altLang="lv-LV" dirty="0">
                <a:ea typeface="MS PGothic" panose="020B0600070205080204" pitchFamily="34" charset="-128"/>
              </a:rPr>
              <a:t>asociācija ir gatava iesaistīties vadības procesos, lai šo programmu «BARIS» pielāgotu visām bāriņtiesām (tikties ar izstrādātājiem, pašvaldību vadītājiem).</a:t>
            </a:r>
          </a:p>
        </p:txBody>
      </p:sp>
      <p:sp>
        <p:nvSpPr>
          <p:cNvPr id="5" name="Teksta vietturis 4">
            <a:extLst>
              <a:ext uri="{FF2B5EF4-FFF2-40B4-BE49-F238E27FC236}">
                <a16:creationId xmlns:a16="http://schemas.microsoft.com/office/drawing/2014/main" id="{A73D3615-297F-4005-ABA0-371DC26EC9C2}"/>
              </a:ext>
            </a:extLst>
          </p:cNvPr>
          <p:cNvSpPr>
            <a:spLocks noGrp="1"/>
          </p:cNvSpPr>
          <p:nvPr>
            <p:ph type="body" sz="quarter" idx="10"/>
          </p:nvPr>
        </p:nvSpPr>
        <p:spPr/>
        <p:txBody>
          <a:bodyPr/>
          <a:lstStyle/>
          <a:p>
            <a:endParaRPr lang="en-US"/>
          </a:p>
        </p:txBody>
      </p:sp>
      <p:sp>
        <p:nvSpPr>
          <p:cNvPr id="6" name="Teksta vietturis 5">
            <a:extLst>
              <a:ext uri="{FF2B5EF4-FFF2-40B4-BE49-F238E27FC236}">
                <a16:creationId xmlns:a16="http://schemas.microsoft.com/office/drawing/2014/main" id="{F95BA50E-DA89-42DA-A8D8-1AD17EDBF933}"/>
              </a:ext>
            </a:extLst>
          </p:cNvPr>
          <p:cNvSpPr>
            <a:spLocks noGrp="1"/>
          </p:cNvSpPr>
          <p:nvPr>
            <p:ph type="body" sz="quarter" idx="12"/>
          </p:nvPr>
        </p:nvSpPr>
        <p:spPr/>
        <p:txBody>
          <a:bodyPr/>
          <a:lstStyle/>
          <a:p>
            <a:endParaRPr lang="en-US"/>
          </a:p>
        </p:txBody>
      </p:sp>
      <p:sp>
        <p:nvSpPr>
          <p:cNvPr id="7" name="Slaida numura vietturis 6">
            <a:extLst>
              <a:ext uri="{FF2B5EF4-FFF2-40B4-BE49-F238E27FC236}">
                <a16:creationId xmlns:a16="http://schemas.microsoft.com/office/drawing/2014/main" id="{96D0780A-46C1-4B96-84C9-4E67C045EC95}"/>
              </a:ext>
            </a:extLst>
          </p:cNvPr>
          <p:cNvSpPr>
            <a:spLocks noGrp="1"/>
          </p:cNvSpPr>
          <p:nvPr>
            <p:ph type="sldNum" sz="quarter" idx="13"/>
          </p:nvPr>
        </p:nvSpPr>
        <p:spPr/>
        <p:txBody>
          <a:bodyPr/>
          <a:lstStyle/>
          <a:p>
            <a:fld id="{C1AC2EA4-4778-4260-B02B-A3E6B78A36A1}" type="slidenum">
              <a:rPr lang="en-US" altLang="lv-LV" smtClean="0"/>
              <a:pPr/>
              <a:t>7</a:t>
            </a:fld>
            <a:endParaRPr lang="en-US" altLang="lv-LV"/>
          </a:p>
        </p:txBody>
      </p:sp>
    </p:spTree>
    <p:extLst>
      <p:ext uri="{BB962C8B-B14F-4D97-AF65-F5344CB8AC3E}">
        <p14:creationId xmlns:p14="http://schemas.microsoft.com/office/powerpoint/2010/main" val="2814112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0E7C032-5EB7-4D51-A4ED-8326876D9B94}"/>
              </a:ext>
            </a:extLst>
          </p:cNvPr>
          <p:cNvSpPr>
            <a:spLocks noGrp="1"/>
          </p:cNvSpPr>
          <p:nvPr>
            <p:ph type="title"/>
          </p:nvPr>
        </p:nvSpPr>
        <p:spPr/>
        <p:txBody>
          <a:bodyPr>
            <a:normAutofit fontScale="90000"/>
          </a:bodyPr>
          <a:lstStyle/>
          <a:p>
            <a:r>
              <a:rPr lang="lv-LV" dirty="0"/>
              <a:t>Jaunās NPAIS izveides plānošana/NPAIS līdzšinējās darbības un efektivizēšanas iespēju izvērtēšana (IV)</a:t>
            </a:r>
            <a:endParaRPr lang="en-US" dirty="0"/>
          </a:p>
        </p:txBody>
      </p:sp>
      <p:sp>
        <p:nvSpPr>
          <p:cNvPr id="3" name="Satura vietturis 2">
            <a:extLst>
              <a:ext uri="{FF2B5EF4-FFF2-40B4-BE49-F238E27FC236}">
                <a16:creationId xmlns:a16="http://schemas.microsoft.com/office/drawing/2014/main" id="{866BF2BA-3A67-4A9F-A71E-9F61EE2EFD79}"/>
              </a:ext>
            </a:extLst>
          </p:cNvPr>
          <p:cNvSpPr>
            <a:spLocks noGrp="1"/>
          </p:cNvSpPr>
          <p:nvPr>
            <p:ph sz="half" idx="1"/>
          </p:nvPr>
        </p:nvSpPr>
        <p:spPr>
          <a:xfrm>
            <a:off x="1316182" y="1752600"/>
            <a:ext cx="7370618" cy="4373565"/>
          </a:xfrm>
          <a:solidFill>
            <a:schemeClr val="accent3">
              <a:lumMod val="20000"/>
              <a:lumOff val="80000"/>
            </a:schemeClr>
          </a:solidFill>
        </p:spPr>
        <p:txBody>
          <a:bodyPr>
            <a:normAutofit fontScale="62500" lnSpcReduction="20000"/>
          </a:bodyPr>
          <a:lstStyle/>
          <a:p>
            <a:pPr>
              <a:buFont typeface="Wingdings" panose="05000000000000000000" pitchFamily="2" charset="2"/>
              <a:buChar char="Ø"/>
            </a:pPr>
            <a:r>
              <a:rPr lang="lv-LV" dirty="0"/>
              <a:t>2019.gadā nolūkā sekmēt NPAIS līdzšinējās darbības un efektivizēšanas iespēju izvērtēšanas darba grupas darbu noslēgts sadarbības līgums starp LM, IeM IC un fondu PLECS;</a:t>
            </a:r>
          </a:p>
          <a:p>
            <a:pPr>
              <a:buFont typeface="Wingdings" panose="05000000000000000000" pitchFamily="2" charset="2"/>
              <a:buChar char="Ø"/>
            </a:pPr>
            <a:r>
              <a:rPr lang="lv-LV" dirty="0"/>
              <a:t>2020.gadā fonds PLECS sadarbībā ar darba grupu izstrādāja </a:t>
            </a:r>
            <a:r>
              <a:rPr lang="lv-LV" dirty="0">
                <a:hlinkClick r:id="rId2"/>
              </a:rPr>
              <a:t>priekšlikums NPAIS pilnveidei</a:t>
            </a:r>
            <a:r>
              <a:rPr lang="lv-LV" dirty="0"/>
              <a:t>:</a:t>
            </a:r>
          </a:p>
          <a:p>
            <a:pPr lvl="1">
              <a:buFont typeface="Wingdings" panose="05000000000000000000" pitchFamily="2" charset="2"/>
              <a:buChar char="Ø"/>
            </a:pPr>
            <a:r>
              <a:rPr lang="lv-LV" dirty="0"/>
              <a:t>darba grupa vienojās par konceptuālajiem ar NPAIS pilnveidi saistītajiem jautājumiem, veidojot to par atbalsta sistēmu ikvienam bērnam, veicinot agrīnās prevencijas procesu ieviešanu institūciju darbībā, harmonizējot jeb savienojot nozaru institūciju gadījumu vadības sistēmas vienotā integrētā ietvarā;</a:t>
            </a:r>
          </a:p>
          <a:p>
            <a:pPr lvl="1">
              <a:buFont typeface="Wingdings" panose="05000000000000000000" pitchFamily="2" charset="2"/>
              <a:buChar char="Ø"/>
            </a:pPr>
            <a:r>
              <a:rPr lang="lv-LV" dirty="0"/>
              <a:t>jaunā NPAIS plānots kā “datu integrators”, ne kā datu reģistrs, tā neaizstās kādas atsevišķas iestādes lietu reģistrus; </a:t>
            </a:r>
          </a:p>
          <a:p>
            <a:pPr lvl="2">
              <a:buFont typeface="Wingdings" panose="05000000000000000000" pitchFamily="2" charset="2"/>
              <a:buChar char="Ø"/>
            </a:pPr>
            <a:r>
              <a:rPr lang="lv-LV" u="sng" dirty="0"/>
              <a:t>darba grupa arī atbalstīja, ka bāriņtiesām tiktu nodrošinātas iespējas strādāt (veikt lietu uzskaiti un darba organizēšanu) savā informācijas sistēmā, par pamatu izmantojot Rīgas bāriņtiesas vajadzībām ZZ Dats izstrādāto informācijas sistēmu BARIS; </a:t>
            </a:r>
          </a:p>
          <a:p>
            <a:pPr>
              <a:buFont typeface="Wingdings" panose="05000000000000000000" pitchFamily="2" charset="2"/>
              <a:buChar char="Ø"/>
            </a:pPr>
            <a:r>
              <a:rPr lang="lv-LV" dirty="0"/>
              <a:t>2021.gadā, ņemot vērā darba grupā panākto vienošanos par jaunās/pilnveidotās NPAIS konceptuālajiem jautājumiem, LM izstrādājusi </a:t>
            </a:r>
            <a:r>
              <a:rPr lang="lv-LV" dirty="0">
                <a:hlinkClick r:id="rId3"/>
              </a:rPr>
              <a:t>informatīvā ziņojuma projektu</a:t>
            </a:r>
            <a:r>
              <a:rPr lang="lv-LV" dirty="0"/>
              <a:t>, kuru plānots iesniegt Ministru kabinetā, lai gūtu Ministru kabineta atbalstu piedāvātajai pieejai;</a:t>
            </a:r>
          </a:p>
          <a:p>
            <a:pPr>
              <a:buFont typeface="Wingdings" panose="05000000000000000000" pitchFamily="2" charset="2"/>
              <a:buChar char="Ø"/>
            </a:pPr>
            <a:r>
              <a:rPr lang="lv-LV" dirty="0"/>
              <a:t>Lai nodrošinātu jaunās NPAIS izveidi, darba grupai plānots uzdot turpināt darbu, līdz 2022.gada 1.jūnijam, veicot iepriekš sniegto konceptuālo ideju konkretizāciju. Plānots, ka jaunās NPAIS izstrāde un ieviešana tiks pabeigta līdz 2025.gadam. </a:t>
            </a:r>
          </a:p>
          <a:p>
            <a:endParaRPr lang="en-US" dirty="0"/>
          </a:p>
        </p:txBody>
      </p:sp>
      <p:sp>
        <p:nvSpPr>
          <p:cNvPr id="5" name="Teksta vietturis 4">
            <a:extLst>
              <a:ext uri="{FF2B5EF4-FFF2-40B4-BE49-F238E27FC236}">
                <a16:creationId xmlns:a16="http://schemas.microsoft.com/office/drawing/2014/main" id="{8D68FC72-183D-4552-BFB5-B34A2204AB52}"/>
              </a:ext>
            </a:extLst>
          </p:cNvPr>
          <p:cNvSpPr>
            <a:spLocks noGrp="1"/>
          </p:cNvSpPr>
          <p:nvPr>
            <p:ph type="body" sz="quarter" idx="10"/>
          </p:nvPr>
        </p:nvSpPr>
        <p:spPr/>
        <p:txBody>
          <a:bodyPr/>
          <a:lstStyle/>
          <a:p>
            <a:endParaRPr lang="en-US"/>
          </a:p>
        </p:txBody>
      </p:sp>
      <p:sp>
        <p:nvSpPr>
          <p:cNvPr id="6" name="Teksta vietturis 5">
            <a:extLst>
              <a:ext uri="{FF2B5EF4-FFF2-40B4-BE49-F238E27FC236}">
                <a16:creationId xmlns:a16="http://schemas.microsoft.com/office/drawing/2014/main" id="{FB429321-3A23-4A9D-A494-670FF391B2DA}"/>
              </a:ext>
            </a:extLst>
          </p:cNvPr>
          <p:cNvSpPr>
            <a:spLocks noGrp="1"/>
          </p:cNvSpPr>
          <p:nvPr>
            <p:ph type="body" sz="quarter" idx="12"/>
          </p:nvPr>
        </p:nvSpPr>
        <p:spPr/>
        <p:txBody>
          <a:bodyPr/>
          <a:lstStyle/>
          <a:p>
            <a:endParaRPr lang="en-US"/>
          </a:p>
        </p:txBody>
      </p:sp>
      <p:sp>
        <p:nvSpPr>
          <p:cNvPr id="7" name="Slaida numura vietturis 6">
            <a:extLst>
              <a:ext uri="{FF2B5EF4-FFF2-40B4-BE49-F238E27FC236}">
                <a16:creationId xmlns:a16="http://schemas.microsoft.com/office/drawing/2014/main" id="{C246B9A2-E6A1-4BA6-B644-D782D6608AF4}"/>
              </a:ext>
            </a:extLst>
          </p:cNvPr>
          <p:cNvSpPr>
            <a:spLocks noGrp="1"/>
          </p:cNvSpPr>
          <p:nvPr>
            <p:ph type="sldNum" sz="quarter" idx="13"/>
          </p:nvPr>
        </p:nvSpPr>
        <p:spPr/>
        <p:txBody>
          <a:bodyPr/>
          <a:lstStyle/>
          <a:p>
            <a:fld id="{C1AC2EA4-4778-4260-B02B-A3E6B78A36A1}" type="slidenum">
              <a:rPr lang="en-US" altLang="lv-LV" smtClean="0"/>
              <a:pPr/>
              <a:t>8</a:t>
            </a:fld>
            <a:endParaRPr lang="en-US" altLang="lv-LV"/>
          </a:p>
        </p:txBody>
      </p:sp>
    </p:spTree>
    <p:extLst>
      <p:ext uri="{BB962C8B-B14F-4D97-AF65-F5344CB8AC3E}">
        <p14:creationId xmlns:p14="http://schemas.microsoft.com/office/powerpoint/2010/main" val="3722926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A81B834-3F03-4D2D-964F-BF70E8413092}"/>
              </a:ext>
            </a:extLst>
          </p:cNvPr>
          <p:cNvSpPr>
            <a:spLocks noGrp="1"/>
          </p:cNvSpPr>
          <p:nvPr>
            <p:ph type="title"/>
          </p:nvPr>
        </p:nvSpPr>
        <p:spPr/>
        <p:txBody>
          <a:bodyPr>
            <a:normAutofit fontScale="90000"/>
          </a:bodyPr>
          <a:lstStyle/>
          <a:p>
            <a:r>
              <a:rPr lang="lv-LV" dirty="0"/>
              <a:t>Ko darīt, ja pašvaldība nevar nodrošināt iespēju bāriņtiesai strādāt bāriņtiesu informācijas sistēmā</a:t>
            </a:r>
            <a:endParaRPr lang="en-US" dirty="0"/>
          </a:p>
        </p:txBody>
      </p:sp>
      <p:sp>
        <p:nvSpPr>
          <p:cNvPr id="3" name="Satura vietturis 2">
            <a:extLst>
              <a:ext uri="{FF2B5EF4-FFF2-40B4-BE49-F238E27FC236}">
                <a16:creationId xmlns:a16="http://schemas.microsoft.com/office/drawing/2014/main" id="{77FAF68D-BCD3-4B49-B416-FB583F278DF6}"/>
              </a:ext>
            </a:extLst>
          </p:cNvPr>
          <p:cNvSpPr>
            <a:spLocks noGrp="1"/>
          </p:cNvSpPr>
          <p:nvPr>
            <p:ph sz="half" idx="1"/>
          </p:nvPr>
        </p:nvSpPr>
        <p:spPr>
          <a:xfrm>
            <a:off x="825500" y="1752600"/>
            <a:ext cx="7708900" cy="4373565"/>
          </a:xfrm>
          <a:solidFill>
            <a:schemeClr val="accent3">
              <a:lumMod val="20000"/>
              <a:lumOff val="80000"/>
            </a:schemeClr>
          </a:solidFill>
        </p:spPr>
        <p:txBody>
          <a:bodyPr>
            <a:normAutofit fontScale="92500" lnSpcReduction="20000"/>
          </a:bodyPr>
          <a:lstStyle/>
          <a:p>
            <a:pPr>
              <a:buFont typeface="Wingdings" panose="05000000000000000000" pitchFamily="2" charset="2"/>
              <a:buChar char="Ø"/>
            </a:pPr>
            <a:r>
              <a:rPr lang="lv-LV" dirty="0"/>
              <a:t>Ar bāriņtiesu informācijas sistēmas ieviešanu un darbības nodrošināšanu katrā pašvaldībā saistītos izdevumus sedz pašvaldība, izmantojot ATR šim mērķim paredzēto finansējumu</a:t>
            </a:r>
          </a:p>
          <a:p>
            <a:pPr>
              <a:buFont typeface="Wingdings" panose="05000000000000000000" pitchFamily="2" charset="2"/>
              <a:buChar char="Ø"/>
            </a:pPr>
            <a:r>
              <a:rPr lang="lv-LV" dirty="0"/>
              <a:t>Ja pašvaldībai nav iesējams nodrošināt iespēju tās bāriņtiesai lietot bāriņtiesu informācijas sistēmu, tad, kā līdz šim, pašvaldības bāriņtiesa veic manuālu datu apstrādi vecajā NPAIS (jaunajā NPAIS nav plānots iekļaut bāriņtiesu lietu uzskaiti kā atsevišķu funkcionalitāti) </a:t>
            </a:r>
          </a:p>
          <a:p>
            <a:pPr>
              <a:buFont typeface="Wingdings" panose="05000000000000000000" pitchFamily="2" charset="2"/>
              <a:buChar char="Ø"/>
            </a:pPr>
            <a:r>
              <a:rPr lang="lv-LV" dirty="0"/>
              <a:t>veco NPAIS IeM IC neplāno atjaunināt, jo sistēmas tehniskais nodrošinājums ir novecojis</a:t>
            </a:r>
          </a:p>
          <a:p>
            <a:pPr>
              <a:buFont typeface="Wingdings" panose="05000000000000000000" pitchFamily="2" charset="2"/>
              <a:buChar char="Ø"/>
            </a:pPr>
            <a:r>
              <a:rPr lang="lv-LV" dirty="0"/>
              <a:t>LM sadarbībā ar ZZ Dats plāno 2022.gadā uzsākt darbu, lai papildinātu bāriņtiesu informācijas sistēmas funkcionalitāti, tajā skatā ar Audžuģimeņu informācijas sistēmas moduli un ar Valsts bērnu tiesību aizsardzības inspekcijas iespējām īstenot funkcionālo pārraudzību, izmantojot bāriņtiesu informācijas sistēmu. </a:t>
            </a:r>
            <a:endParaRPr lang="en-US" dirty="0"/>
          </a:p>
        </p:txBody>
      </p:sp>
      <p:sp>
        <p:nvSpPr>
          <p:cNvPr id="5" name="Teksta vietturis 4">
            <a:extLst>
              <a:ext uri="{FF2B5EF4-FFF2-40B4-BE49-F238E27FC236}">
                <a16:creationId xmlns:a16="http://schemas.microsoft.com/office/drawing/2014/main" id="{1E180037-CA3C-43F8-A77B-503511771648}"/>
              </a:ext>
            </a:extLst>
          </p:cNvPr>
          <p:cNvSpPr>
            <a:spLocks noGrp="1"/>
          </p:cNvSpPr>
          <p:nvPr>
            <p:ph type="body" sz="quarter" idx="10"/>
          </p:nvPr>
        </p:nvSpPr>
        <p:spPr/>
        <p:txBody>
          <a:bodyPr/>
          <a:lstStyle/>
          <a:p>
            <a:endParaRPr lang="en-US"/>
          </a:p>
        </p:txBody>
      </p:sp>
      <p:sp>
        <p:nvSpPr>
          <p:cNvPr id="6" name="Teksta vietturis 5">
            <a:extLst>
              <a:ext uri="{FF2B5EF4-FFF2-40B4-BE49-F238E27FC236}">
                <a16:creationId xmlns:a16="http://schemas.microsoft.com/office/drawing/2014/main" id="{97247B97-0A9F-41C7-90AE-E4D617809CAB}"/>
              </a:ext>
            </a:extLst>
          </p:cNvPr>
          <p:cNvSpPr>
            <a:spLocks noGrp="1"/>
          </p:cNvSpPr>
          <p:nvPr>
            <p:ph type="body" sz="quarter" idx="12"/>
          </p:nvPr>
        </p:nvSpPr>
        <p:spPr/>
        <p:txBody>
          <a:bodyPr/>
          <a:lstStyle/>
          <a:p>
            <a:endParaRPr lang="en-US"/>
          </a:p>
        </p:txBody>
      </p:sp>
      <p:sp>
        <p:nvSpPr>
          <p:cNvPr id="7" name="Slaida numura vietturis 6">
            <a:extLst>
              <a:ext uri="{FF2B5EF4-FFF2-40B4-BE49-F238E27FC236}">
                <a16:creationId xmlns:a16="http://schemas.microsoft.com/office/drawing/2014/main" id="{750DA49A-24A9-4BDC-A554-6441A7A0242F}"/>
              </a:ext>
            </a:extLst>
          </p:cNvPr>
          <p:cNvSpPr>
            <a:spLocks noGrp="1"/>
          </p:cNvSpPr>
          <p:nvPr>
            <p:ph type="sldNum" sz="quarter" idx="13"/>
          </p:nvPr>
        </p:nvSpPr>
        <p:spPr/>
        <p:txBody>
          <a:bodyPr/>
          <a:lstStyle/>
          <a:p>
            <a:fld id="{C1AC2EA4-4778-4260-B02B-A3E6B78A36A1}" type="slidenum">
              <a:rPr lang="en-US" altLang="lv-LV" smtClean="0"/>
              <a:pPr/>
              <a:t>9</a:t>
            </a:fld>
            <a:endParaRPr lang="en-US" altLang="lv-LV"/>
          </a:p>
        </p:txBody>
      </p:sp>
    </p:spTree>
    <p:extLst>
      <p:ext uri="{BB962C8B-B14F-4D97-AF65-F5344CB8AC3E}">
        <p14:creationId xmlns:p14="http://schemas.microsoft.com/office/powerpoint/2010/main" val="1930602330"/>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216</TotalTime>
  <Words>1114</Words>
  <Application>Microsoft Office PowerPoint</Application>
  <PresentationFormat>On-screen Show (4:3)</PresentationFormat>
  <Paragraphs>92</Paragraphs>
  <Slides>10</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Times New Roman</vt:lpstr>
      <vt:lpstr>Verdana</vt:lpstr>
      <vt:lpstr>Wingdings</vt:lpstr>
      <vt:lpstr>89_Prezentacija_templateLV</vt:lpstr>
      <vt:lpstr>Sanāksme par plānoto bāriņtiesu pāreju no darba Nepilngadīgo personu atbalsta informācijas sistēmā (NPAIS) uz darbu bāriņtiesu informācijas sistēmā </vt:lpstr>
      <vt:lpstr> Sanāksmes darba kārtība </vt:lpstr>
      <vt:lpstr>NPAIS pilnveides plāni (kontekstā ar bāriņtiesu informācijas sistēmu) jeb kādēļ vispār aktualizējies jautājums par bāriņtiesu informācijas sistēmas nepieciešamību </vt:lpstr>
      <vt:lpstr>Esošā informācijas sistēma - NPAIS</vt:lpstr>
      <vt:lpstr>Jaunās NPAIS izveides plānošana/NPAIS līdzšinējās darbības un efektivizēšanas iespēju izvērtēšana (I)</vt:lpstr>
      <vt:lpstr>Jaunās NPAIS izveides plānošana/NPAIS līdzšinējās darbības un efektivizēšanas iespēju izvērtēšana (II)</vt:lpstr>
      <vt:lpstr>Jaunās NPAIS izveides plānošana/NPAIS līdzšinējās darbības un efektivizēšanas iespēju izvērtēšana (III) </vt:lpstr>
      <vt:lpstr>Jaunās NPAIS izveides plānošana/NPAIS līdzšinējās darbības un efektivizēšanas iespēju izvērtēšana (IV)</vt:lpstr>
      <vt:lpstr>Ko darīt, ja pašvaldība nevar nodrošināt iespēju bāriņtiesai strādāt bāriņtiesu informācijas sistēmā</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Ella Pētermane</dc:creator>
  <cp:lastModifiedBy>Ella Pētermane</cp:lastModifiedBy>
  <cp:revision>515</cp:revision>
  <cp:lastPrinted>2019-10-31T15:28:17Z</cp:lastPrinted>
  <dcterms:created xsi:type="dcterms:W3CDTF">2014-11-20T14:46:47Z</dcterms:created>
  <dcterms:modified xsi:type="dcterms:W3CDTF">2021-07-28T16:56:02Z</dcterms:modified>
</cp:coreProperties>
</file>