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83" r:id="rId3"/>
    <p:sldId id="256" r:id="rId4"/>
    <p:sldId id="266" r:id="rId5"/>
    <p:sldId id="288" r:id="rId6"/>
    <p:sldId id="265" r:id="rId7"/>
    <p:sldId id="259" r:id="rId8"/>
    <p:sldId id="286" r:id="rId9"/>
    <p:sldId id="287" r:id="rId10"/>
    <p:sldId id="260" r:id="rId11"/>
    <p:sldId id="261" r:id="rId12"/>
    <p:sldId id="264" r:id="rId13"/>
    <p:sldId id="280" r:id="rId14"/>
    <p:sldId id="269" r:id="rId15"/>
    <p:sldId id="285" r:id="rId16"/>
    <p:sldId id="284" r:id="rId17"/>
    <p:sldId id="273" r:id="rId18"/>
    <p:sldId id="270" r:id="rId19"/>
    <p:sldId id="275" r:id="rId20"/>
    <p:sldId id="276" r:id="rId21"/>
    <p:sldId id="277" r:id="rId22"/>
    <p:sldId id="289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128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0A7BAE-465B-4628-8777-D53829F41B82}" type="datetimeFigureOut">
              <a:rPr lang="lv-LV" smtClean="0"/>
              <a:t>2017.12.08.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9CF371-EDC8-4741-B6DA-BB293224CB4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2534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9CF371-EDC8-4741-B6DA-BB293224CB4B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64850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08EA5-2B95-4519-A303-00B4AFD3CACF}" type="datetimeFigureOut">
              <a:rPr lang="en-US" smtClean="0"/>
              <a:t>12/8/2017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02752-FDBC-484B-BC79-36B316AC9BB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jpeg"/><Relationship Id="rId12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2.png"/><Relationship Id="rId7" Type="http://schemas.openxmlformats.org/officeDocument/2006/relationships/image" Target="../media/image71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5.jpg"/><Relationship Id="rId7" Type="http://schemas.openxmlformats.org/officeDocument/2006/relationships/image" Target="../media/image17.jpeg"/><Relationship Id="rId12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5" Type="http://schemas.openxmlformats.org/officeDocument/2006/relationships/image" Target="../media/image2.pn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2.emf"/><Relationship Id="rId7" Type="http://schemas.openxmlformats.org/officeDocument/2006/relationships/image" Target="../media/image2.png"/><Relationship Id="rId12" Type="http://schemas.openxmlformats.org/officeDocument/2006/relationships/image" Target="../media/image40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9.jpe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8658" y="1140350"/>
            <a:ext cx="8543196" cy="5051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1668" t="19687" r="28054" b="62594"/>
          <a:stretch>
            <a:fillRect/>
          </a:stretch>
        </p:blipFill>
        <p:spPr bwMode="auto">
          <a:xfrm>
            <a:off x="-14573" y="-57243"/>
            <a:ext cx="9144000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 l="14861" t="63781" r="15142" b="26375"/>
          <a:stretch>
            <a:fillRect/>
          </a:stretch>
        </p:blipFill>
        <p:spPr bwMode="auto">
          <a:xfrm>
            <a:off x="36512" y="6093296"/>
            <a:ext cx="91074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55576" y="1988840"/>
            <a:ext cx="7920880" cy="2205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3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Bauskas novads </a:t>
            </a:r>
            <a:r>
              <a:rPr lang="lv-LV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</a:t>
            </a:r>
          </a:p>
          <a:p>
            <a:pPr algn="ctr">
              <a:lnSpc>
                <a:spcPct val="150000"/>
              </a:lnSpc>
            </a:pPr>
            <a:r>
              <a:rPr lang="lv-LV" sz="3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lv-LV" sz="3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bagāts novads Zemgales centrā, kurā cilvēki grib dzīvot un strādāt.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 descr="Att&amp;emacr;lu rezult&amp;amacr;ti vaic&amp;amacr;jumam “izgl&amp;imacr;t&amp;imacr;ba”"/>
          <p:cNvSpPr>
            <a:spLocks noChangeAspect="1" noChangeArrowheads="1"/>
          </p:cNvSpPr>
          <p:nvPr/>
        </p:nvSpPr>
        <p:spPr bwMode="auto">
          <a:xfrm>
            <a:off x="155575" y="-1233488"/>
            <a:ext cx="4876800" cy="2571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6" name="AutoShape 4" descr="Att&amp;emacr;lu rezult&amp;amacr;ti vaic&amp;amacr;jumam “izgl&amp;imacr;t&amp;imacr;ba”"/>
          <p:cNvSpPr>
            <a:spLocks noChangeAspect="1" noChangeArrowheads="1"/>
          </p:cNvSpPr>
          <p:nvPr/>
        </p:nvSpPr>
        <p:spPr bwMode="auto">
          <a:xfrm>
            <a:off x="155575" y="-1233488"/>
            <a:ext cx="4876800" cy="25717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23528" y="4324024"/>
            <a:ext cx="2508712" cy="250278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OPTIMIZĀCIJA</a:t>
            </a:r>
            <a:endParaRPr lang="en-US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65" y="1119152"/>
            <a:ext cx="4536504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17 izglītības iestādes</a:t>
            </a:r>
          </a:p>
          <a:p>
            <a:pPr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2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 pirmsskolas izglītības iestādes, pirmsskolas grupas </a:t>
            </a: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7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 vispārējās izglītības iestādēs</a:t>
            </a:r>
          </a:p>
          <a:p>
            <a:pPr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11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 vispārējās izglītības iestādes</a:t>
            </a:r>
          </a:p>
          <a:p>
            <a:pPr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2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 profesionālās ievirzes izglītības iestādes – sporta skola, mūzikas un mākslas skola</a:t>
            </a:r>
          </a:p>
          <a:p>
            <a:pPr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1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 interešu izglītības iestāde</a:t>
            </a:r>
          </a:p>
          <a:p>
            <a:pPr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1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 speciālā izglītības iestāde</a:t>
            </a:r>
            <a:endParaRPr lang="lv-LV" sz="2400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52477" y="281604"/>
            <a:ext cx="377947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lv-LV" sz="3600" b="1" dirty="0">
                <a:solidFill>
                  <a:schemeClr val="tx2"/>
                </a:solidFill>
                <a:cs typeface="Arial" pitchFamily="34" charset="0"/>
              </a:rPr>
              <a:t>Atbalsts skolēnam</a:t>
            </a:r>
          </a:p>
          <a:p>
            <a:pPr algn="ctr"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Brīvpusdienas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 </a:t>
            </a:r>
          </a:p>
          <a:p>
            <a:pPr algn="ctr"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Stipendijas 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9 – 12.klasei</a:t>
            </a:r>
          </a:p>
          <a:p>
            <a:pPr algn="ctr"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Skolēnu pārvadājumi 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– izglītības iestādes, </a:t>
            </a:r>
            <a:r>
              <a:rPr lang="lv-LV" sz="2400" dirty="0" err="1" smtClean="0">
                <a:solidFill>
                  <a:schemeClr val="tx2"/>
                </a:solidFill>
                <a:cs typeface="Arial" pitchFamily="34" charset="0"/>
              </a:rPr>
              <a:t>ārpusstundu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 nodarbības, mācību ekskursijas</a:t>
            </a:r>
          </a:p>
          <a:p>
            <a:pPr algn="ctr"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Atbalsts dalībai 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izglītojošos pasākumos</a:t>
            </a:r>
          </a:p>
          <a:p>
            <a:pPr algn="ctr"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Naudas balvas  </a:t>
            </a:r>
            <a:r>
              <a:rPr lang="lv-LV" sz="2400" dirty="0" smtClean="0">
                <a:solidFill>
                  <a:schemeClr val="tx2"/>
                </a:solidFill>
                <a:cs typeface="Arial" pitchFamily="34" charset="0"/>
              </a:rPr>
              <a:t>par sasniegumiem mācībās un sportā</a:t>
            </a:r>
          </a:p>
          <a:p>
            <a:pPr algn="ctr">
              <a:spcAft>
                <a:spcPts val="600"/>
              </a:spcAft>
            </a:pPr>
            <a:endParaRPr lang="lv-LV" sz="24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96461" y="6481024"/>
            <a:ext cx="325473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9288" indent="-285750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lv-LV" sz="1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48,7% no budžeta – izglītībai</a:t>
            </a:r>
          </a:p>
        </p:txBody>
      </p:sp>
      <p:sp>
        <p:nvSpPr>
          <p:cNvPr id="3" name="Rectangle 2"/>
          <p:cNvSpPr/>
          <p:nvPr/>
        </p:nvSpPr>
        <p:spPr>
          <a:xfrm>
            <a:off x="78688" y="594136"/>
            <a:ext cx="2023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3600" b="1" dirty="0">
                <a:solidFill>
                  <a:schemeClr val="tx2"/>
                </a:solidFill>
                <a:cs typeface="Arial" pitchFamily="34" charset="0"/>
              </a:rPr>
              <a:t>IZGLĪTĪBA</a:t>
            </a:r>
            <a:endParaRPr lang="lv-LV" sz="3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Attēlu rezultāti vaicājumam “happy pupil”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075" y="5289524"/>
            <a:ext cx="3250577" cy="1389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4861" t="63781" r="15142" b="26375"/>
          <a:stretch>
            <a:fillRect/>
          </a:stretch>
        </p:blipFill>
        <p:spPr bwMode="auto">
          <a:xfrm>
            <a:off x="0" y="6137920"/>
            <a:ext cx="91074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96136" y="1640150"/>
            <a:ext cx="2592288" cy="435503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Bauskas siltums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Bauskas ūdens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Īslīces ūdens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Vides serviss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Bauskas slimnīca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Mutes veselības centrs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430" y="626750"/>
            <a:ext cx="9107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lv-LV" sz="3600" b="1" dirty="0" smtClean="0">
                <a:solidFill>
                  <a:schemeClr val="tx2"/>
                </a:solidFill>
                <a:cs typeface="Arial" pitchFamily="34" charset="0"/>
              </a:rPr>
              <a:t>PAMATPAKALPOJUMI – Pašvaldības SIA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7543" y="1503801"/>
            <a:ext cx="4606115" cy="477053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Komunālie pakalpojumi – siltums, ūdens</a:t>
            </a:r>
          </a:p>
          <a:p>
            <a:pPr algn="r">
              <a:spcAft>
                <a:spcPts val="600"/>
              </a:spcAft>
            </a:pPr>
            <a:endParaRPr lang="lv-LV" sz="2400" b="1" dirty="0">
              <a:solidFill>
                <a:schemeClr val="tx2"/>
              </a:solidFill>
              <a:cs typeface="Arial" pitchFamily="34" charset="0"/>
            </a:endParaRPr>
          </a:p>
          <a:p>
            <a:pPr algn="r"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Teritorijas apsaimniekošana un labiekārtošana</a:t>
            </a:r>
          </a:p>
          <a:p>
            <a:pPr algn="r">
              <a:spcAft>
                <a:spcPts val="600"/>
              </a:spcAft>
            </a:pPr>
            <a:endParaRPr lang="lv-LV" sz="2400" b="1" dirty="0">
              <a:solidFill>
                <a:schemeClr val="tx2"/>
              </a:solidFill>
              <a:cs typeface="Arial" pitchFamily="34" charset="0"/>
            </a:endParaRPr>
          </a:p>
          <a:p>
            <a:pPr algn="r"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Atkritumu apsaimniekošana</a:t>
            </a:r>
          </a:p>
          <a:p>
            <a:pPr algn="r">
              <a:spcAft>
                <a:spcPts val="600"/>
              </a:spcAft>
            </a:pPr>
            <a:endParaRPr lang="lv-LV" sz="2400" b="1" dirty="0">
              <a:solidFill>
                <a:schemeClr val="tx2"/>
              </a:solidFill>
              <a:cs typeface="Arial" pitchFamily="34" charset="0"/>
            </a:endParaRPr>
          </a:p>
          <a:p>
            <a:pPr algn="r"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Dzīvojamā fonda apsaimniekošana</a:t>
            </a:r>
          </a:p>
          <a:p>
            <a:pPr>
              <a:spcAft>
                <a:spcPts val="600"/>
              </a:spcAft>
            </a:pPr>
            <a:endParaRPr lang="lv-LV" sz="2400" b="1" dirty="0">
              <a:solidFill>
                <a:schemeClr val="tx2"/>
              </a:solidFill>
              <a:cs typeface="Arial" pitchFamily="34" charset="0"/>
            </a:endParaRPr>
          </a:p>
          <a:p>
            <a:pPr algn="r">
              <a:spcAft>
                <a:spcPts val="600"/>
              </a:spcAft>
            </a:pPr>
            <a:r>
              <a:rPr lang="lv-LV" sz="2400" b="1" dirty="0" smtClean="0">
                <a:solidFill>
                  <a:schemeClr val="tx2"/>
                </a:solidFill>
                <a:cs typeface="Arial" pitchFamily="34" charset="0"/>
              </a:rPr>
              <a:t>Veselības aprūpe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148064" y="3789040"/>
            <a:ext cx="576064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Saist&amp;imacr;ts att&amp;emacr;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28032"/>
            <a:ext cx="8811052" cy="533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-14274" y="239847"/>
            <a:ext cx="646974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lv-LV" sz="3600" b="1" dirty="0" smtClean="0">
                <a:solidFill>
                  <a:schemeClr val="tx2"/>
                </a:solidFill>
                <a:cs typeface="Arial" pitchFamily="34" charset="0"/>
              </a:rPr>
              <a:t>INFRASTRUKTŪRA</a:t>
            </a:r>
          </a:p>
          <a:p>
            <a:pPr>
              <a:lnSpc>
                <a:spcPct val="150000"/>
              </a:lnSpc>
            </a:pPr>
            <a:endParaRPr lang="lv-LV" sz="14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73" y="1326924"/>
            <a:ext cx="8211942" cy="5473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/>
          <a:srcRect r="50288"/>
          <a:stretch/>
        </p:blipFill>
        <p:spPr>
          <a:xfrm>
            <a:off x="501483" y="1285234"/>
            <a:ext cx="8198532" cy="54886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838803" y="969612"/>
            <a:ext cx="2445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 smtClean="0">
                <a:solidFill>
                  <a:schemeClr val="tx2"/>
                </a:solidFill>
                <a:cs typeface="Arial" pitchFamily="34" charset="0"/>
              </a:rPr>
              <a:t>Gājēju tilts pār Mūsas upi</a:t>
            </a:r>
            <a:endParaRPr lang="en-US" sz="20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817" y="968090"/>
            <a:ext cx="2157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 smtClean="0">
                <a:solidFill>
                  <a:schemeClr val="tx2"/>
                </a:solidFill>
                <a:cs typeface="Arial" pitchFamily="34" charset="0"/>
              </a:rPr>
              <a:t>Tilts pār Mūsas upi</a:t>
            </a:r>
            <a:endParaRPr lang="en-US" sz="2000" b="1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4" name="Picture 2" descr="Att&amp;emacr;lu rezult&amp;amacr;ti vaic&amp;amacr;jumam “veloceli&amp;ncedil;š bauska”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593" y="1442932"/>
            <a:ext cx="8198532" cy="5470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4132934" y="988038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 smtClean="0">
                <a:solidFill>
                  <a:schemeClr val="tx2"/>
                </a:solidFill>
                <a:cs typeface="Arial" pitchFamily="34" charset="0"/>
              </a:rPr>
              <a:t>Šķeldas katlu māja</a:t>
            </a:r>
            <a:endParaRPr lang="en-US" sz="2000" b="1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6104601" y="1003472"/>
            <a:ext cx="2918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 smtClean="0">
                <a:solidFill>
                  <a:schemeClr val="tx2"/>
                </a:solidFill>
                <a:cs typeface="Arial" pitchFamily="34" charset="0"/>
              </a:rPr>
              <a:t>Gājēju - veloceliņš Bauska – Rītausmu ciems</a:t>
            </a:r>
            <a:endParaRPr lang="en-US" sz="2000" b="1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018" y="105983"/>
            <a:ext cx="862034" cy="86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826978" y="949629"/>
            <a:ext cx="2160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 smtClean="0">
                <a:solidFill>
                  <a:schemeClr val="tx2"/>
                </a:solidFill>
                <a:cs typeface="Arial" pitchFamily="34" charset="0"/>
              </a:rPr>
              <a:t>Bauskas pilsētas peldbaseins</a:t>
            </a:r>
            <a:endParaRPr lang="en-US" sz="20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1782" y="952980"/>
            <a:ext cx="2293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>
                <a:solidFill>
                  <a:schemeClr val="tx2"/>
                </a:solidFill>
                <a:cs typeface="Arial" pitchFamily="34" charset="0"/>
              </a:rPr>
              <a:t>Veloceliņš </a:t>
            </a:r>
            <a:r>
              <a:rPr lang="lv-LV" sz="2000" b="1" dirty="0" smtClean="0">
                <a:solidFill>
                  <a:schemeClr val="tx2"/>
                </a:solidFill>
                <a:cs typeface="Arial" pitchFamily="34" charset="0"/>
              </a:rPr>
              <a:t>Bauska – </a:t>
            </a:r>
            <a:r>
              <a:rPr lang="lv-LV" sz="2000" b="1" dirty="0" err="1" smtClean="0">
                <a:solidFill>
                  <a:schemeClr val="tx2"/>
                </a:solidFill>
                <a:cs typeface="Arial" pitchFamily="34" charset="0"/>
              </a:rPr>
              <a:t>Bērzkalnu</a:t>
            </a:r>
            <a:r>
              <a:rPr lang="lv-LV" sz="2000" b="1" dirty="0" smtClean="0">
                <a:solidFill>
                  <a:schemeClr val="tx2"/>
                </a:solidFill>
                <a:cs typeface="Arial" pitchFamily="34" charset="0"/>
              </a:rPr>
              <a:t> ciems</a:t>
            </a:r>
            <a:endParaRPr lang="en-US" sz="2000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0192" y="949629"/>
            <a:ext cx="180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b="1" dirty="0" smtClean="0">
                <a:solidFill>
                  <a:schemeClr val="tx2"/>
                </a:solidFill>
                <a:cs typeface="Arial" pitchFamily="34" charset="0"/>
              </a:rPr>
              <a:t>Bauskas sporta halle</a:t>
            </a:r>
            <a:endParaRPr lang="en-US" sz="2000" b="1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568558"/>
            <a:ext cx="7704856" cy="513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-28898" y="300247"/>
            <a:ext cx="5104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lv-LV" sz="3600" b="1" dirty="0" smtClean="0">
                <a:solidFill>
                  <a:schemeClr val="tx2"/>
                </a:solidFill>
                <a:cs typeface="Arial" pitchFamily="34" charset="0"/>
              </a:rPr>
              <a:t>INFRASTRUKTŪRA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ttp://www.bauska.lv/images/gallery/big/62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1471263"/>
            <a:ext cx="7846875" cy="52338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43" y="1492831"/>
            <a:ext cx="6959891" cy="5219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://www.bauska.lv/images/gallery/big/1032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71" y="1558567"/>
            <a:ext cx="7628855" cy="5088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bauska.lv/images/gallery/big/1036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64" y="1520712"/>
            <a:ext cx="7712572" cy="5144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6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4861" t="63781" r="15142" b="26375"/>
          <a:stretch>
            <a:fillRect/>
          </a:stretch>
        </p:blipFill>
        <p:spPr bwMode="auto">
          <a:xfrm>
            <a:off x="0" y="6137920"/>
            <a:ext cx="91074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-36512" y="1110648"/>
            <a:ext cx="9144000" cy="53869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defRPr/>
            </a:pP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Kultūras </a:t>
            </a: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mantojuma atjaunošana – V.Plūdoņa muzejā restaurēta kūts un klēts (ELFLA/ LEADER</a:t>
            </a: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) </a:t>
            </a:r>
            <a:r>
              <a:rPr lang="lv-LV" altLang="lv-LV" sz="2000" dirty="0" smtClean="0">
                <a:solidFill>
                  <a:srgbClr val="FF0000"/>
                </a:solidFill>
                <a:cs typeface="Arial" pitchFamily="34" charset="0"/>
              </a:rPr>
              <a:t>PABEIGTS</a:t>
            </a:r>
            <a:endParaRPr lang="lv-LV" altLang="lv-LV" sz="2000" dirty="0">
              <a:solidFill>
                <a:srgbClr val="FF000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Īslīces kultūras centra pieejamība un vides labiekārtošana (ELFLA/ LEADER</a:t>
            </a: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) </a:t>
            </a:r>
            <a:r>
              <a:rPr lang="lv-LV" altLang="lv-LV" sz="2000" dirty="0" smtClean="0">
                <a:solidFill>
                  <a:srgbClr val="FF0000"/>
                </a:solidFill>
                <a:cs typeface="Arial" pitchFamily="34" charset="0"/>
              </a:rPr>
              <a:t>PABEIGTS</a:t>
            </a:r>
            <a:endParaRPr lang="lv-LV" altLang="lv-LV" sz="2000" dirty="0">
              <a:solidFill>
                <a:srgbClr val="FF0000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14 ēku atjaunošana, izmantojot ESCO līgumu (Apvārsnis2020 </a:t>
            </a: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«</a:t>
            </a:r>
            <a:r>
              <a:rPr lang="lv-LV" altLang="lv-LV" sz="2000" dirty="0" err="1">
                <a:solidFill>
                  <a:schemeClr val="tx2"/>
                </a:solidFill>
                <a:cs typeface="Arial" pitchFamily="34" charset="0"/>
              </a:rPr>
              <a:t>Accelerate</a:t>
            </a: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lv-LV" altLang="lv-LV" sz="2000" dirty="0" err="1">
                <a:solidFill>
                  <a:schemeClr val="tx2"/>
                </a:solidFill>
                <a:cs typeface="Arial" pitchFamily="34" charset="0"/>
              </a:rPr>
              <a:t>SUNShINE</a:t>
            </a: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») </a:t>
            </a:r>
            <a:r>
              <a:rPr lang="lv-LV" altLang="lv-LV" sz="2000" dirty="0" smtClean="0">
                <a:solidFill>
                  <a:srgbClr val="FF0000"/>
                </a:solidFill>
                <a:cs typeface="Arial" pitchFamily="34" charset="0"/>
              </a:rPr>
              <a:t>ĪSTENOŠANĀ</a:t>
            </a:r>
            <a:endParaRPr lang="lv-LV" altLang="lv-LV" sz="2000" dirty="0">
              <a:solidFill>
                <a:schemeClr val="tx2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Biznesa bibliotēku potenciāla attīstība uzņēmējdarbības veicināšanai pašvaldībās (LAT-LIT</a:t>
            </a: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) </a:t>
            </a:r>
            <a:r>
              <a:rPr lang="lv-LV" altLang="lv-LV" sz="2000" dirty="0" smtClean="0">
                <a:solidFill>
                  <a:srgbClr val="FF0000"/>
                </a:solidFill>
                <a:cs typeface="Arial" pitchFamily="34" charset="0"/>
              </a:rPr>
              <a:t>ĪSTENOŠANĀ</a:t>
            </a:r>
            <a:endParaRPr lang="lv-LV" altLang="lv-LV" sz="2000" dirty="0">
              <a:solidFill>
                <a:schemeClr val="tx2"/>
              </a:solidFill>
              <a:cs typeface="Arial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Grants ceļu atjaunošana 8 pagastos - 27 autoceļu posmi (ELFLA</a:t>
            </a: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)</a:t>
            </a:r>
            <a:r>
              <a:rPr lang="lv-LV" altLang="lv-LV" sz="2000" dirty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lv-LV" altLang="lv-LV" sz="2000" dirty="0" smtClean="0">
                <a:solidFill>
                  <a:srgbClr val="FF0000"/>
                </a:solidFill>
                <a:cs typeface="Arial" pitchFamily="34" charset="0"/>
              </a:rPr>
              <a:t>ĪSTENOŠANĀ</a:t>
            </a:r>
            <a:endParaRPr lang="lv-LV" altLang="lv-LV" sz="2000" dirty="0" smtClean="0">
              <a:solidFill>
                <a:schemeClr val="tx2"/>
              </a:solidFill>
              <a:cs typeface="Arial" pitchFamily="34" charset="0"/>
            </a:endParaRPr>
          </a:p>
          <a:p>
            <a:pPr marL="247650" lvl="1" indent="0" algn="r">
              <a:lnSpc>
                <a:spcPct val="150000"/>
              </a:lnSpc>
              <a:buNone/>
              <a:defRPr/>
            </a:pPr>
            <a:endParaRPr lang="lv-LV" altLang="lv-LV" sz="2000" dirty="0" smtClean="0">
              <a:solidFill>
                <a:srgbClr val="FF0000"/>
              </a:solidFill>
              <a:cs typeface="Arial" pitchFamily="34" charset="0"/>
            </a:endParaRPr>
          </a:p>
          <a:p>
            <a:pPr marL="285750" indent="-285750">
              <a:lnSpc>
                <a:spcPct val="150000"/>
              </a:lnSpc>
            </a:pPr>
            <a:endParaRPr lang="lv-LV" sz="2000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1979712" y="-89681"/>
            <a:ext cx="6804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600" b="1" dirty="0" smtClean="0">
                <a:solidFill>
                  <a:schemeClr val="tx2"/>
                </a:solidFill>
                <a:cs typeface="Arial" pitchFamily="34" charset="0"/>
              </a:rPr>
              <a:t>AKTUĀLIE ES FONDU PROJEKTI BAUSKAS NOVADĀ </a:t>
            </a:r>
            <a:endParaRPr lang="en-US" sz="3600" dirty="0"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0" y="548680"/>
            <a:ext cx="8172400" cy="612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00" y="490364"/>
            <a:ext cx="8250155" cy="6187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www.bauska.lv/images/gallery/big/953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20" y="756916"/>
            <a:ext cx="8564959" cy="57128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1732040" y="38865"/>
            <a:ext cx="73840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lv-LV" altLang="lv-LV" sz="3200" b="1" dirty="0" err="1" smtClean="0">
                <a:solidFill>
                  <a:schemeClr val="tx2"/>
                </a:solidFill>
                <a:cs typeface="Arial" pitchFamily="34" charset="0"/>
              </a:rPr>
              <a:t>V.Plūdoņa</a:t>
            </a:r>
            <a:r>
              <a:rPr lang="lv-LV" altLang="lv-LV" sz="3200" b="1" dirty="0" smtClean="0">
                <a:solidFill>
                  <a:schemeClr val="tx2"/>
                </a:solidFill>
                <a:cs typeface="Arial" pitchFamily="34" charset="0"/>
              </a:rPr>
              <a:t> </a:t>
            </a:r>
            <a:r>
              <a:rPr lang="lv-LV" altLang="lv-LV" sz="3200" b="1" dirty="0">
                <a:solidFill>
                  <a:schemeClr val="tx2"/>
                </a:solidFill>
                <a:cs typeface="Arial" pitchFamily="34" charset="0"/>
              </a:rPr>
              <a:t>muzejā restaurēta kūts un klēts </a:t>
            </a:r>
            <a:endParaRPr lang="lv-LV" sz="3200" b="1" dirty="0"/>
          </a:p>
        </p:txBody>
      </p:sp>
    </p:spTree>
    <p:extLst>
      <p:ext uri="{BB962C8B-B14F-4D97-AF65-F5344CB8AC3E}">
        <p14:creationId xmlns:p14="http://schemas.microsoft.com/office/powerpoint/2010/main" val="264954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7504" y="980728"/>
            <a:ext cx="892899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Projekti specifiskā atbalsta mērķa (SAM) ietvaros: </a:t>
            </a:r>
          </a:p>
          <a:p>
            <a:pPr marL="533400" lvl="1">
              <a:lnSpc>
                <a:spcPct val="120000"/>
              </a:lnSpc>
              <a:defRPr/>
            </a:pPr>
            <a:endParaRPr lang="lv-LV" altLang="lv-LV" sz="2000" dirty="0" smtClean="0">
              <a:solidFill>
                <a:srgbClr val="FF0000"/>
              </a:solidFill>
              <a:cs typeface="Arial" pitchFamily="34" charset="0"/>
            </a:endParaRPr>
          </a:p>
          <a:p>
            <a:pPr marL="533400" lvl="1">
              <a:lnSpc>
                <a:spcPct val="120000"/>
              </a:lnSpc>
              <a:defRPr/>
            </a:pPr>
            <a:r>
              <a:rPr lang="lv-LV" altLang="lv-LV" sz="2000" dirty="0" smtClean="0">
                <a:solidFill>
                  <a:srgbClr val="FF0000"/>
                </a:solidFill>
                <a:cs typeface="Arial" pitchFamily="34" charset="0"/>
              </a:rPr>
              <a:t>ĪSTENOŠANĀ </a:t>
            </a:r>
          </a:p>
          <a:p>
            <a:pPr marL="876300" lvl="1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Īslīces </a:t>
            </a: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ielas pārbūve Bauskā (SAM 3.3.1) </a:t>
            </a: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Bauskas </a:t>
            </a: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Valsts ģimnāzijas un Bauskas 2.vidusskolas sakārtošana (SAM 8.1.2.0) </a:t>
            </a:r>
            <a:endParaRPr lang="lv-LV" altLang="lv-LV" sz="2000" dirty="0" smtClean="0">
              <a:solidFill>
                <a:schemeClr val="tx2"/>
              </a:solidFill>
              <a:cs typeface="Arial" pitchFamily="34" charset="0"/>
            </a:endParaRPr>
          </a:p>
          <a:p>
            <a:pPr marL="876300" lvl="1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«</a:t>
            </a: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Proti un dari» - attīsta NVA nereģistrēto jauniešu prasmes un veicina to iesaisti izglītībā (SAM 8.3.3.0) </a:t>
            </a:r>
          </a:p>
          <a:p>
            <a:pPr marL="876300" lvl="1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Pasākumi </a:t>
            </a: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Bauskas novada sabiedrības veselības veicināšanai un slimību profilaksei (SAM 9.2.4.2 ) </a:t>
            </a:r>
          </a:p>
          <a:p>
            <a:pPr marL="533400" lvl="1">
              <a:lnSpc>
                <a:spcPct val="120000"/>
              </a:lnSpc>
              <a:defRPr/>
            </a:pPr>
            <a:endParaRPr lang="lv-LV" altLang="lv-LV" sz="2000" dirty="0" smtClean="0">
              <a:solidFill>
                <a:srgbClr val="FF0000"/>
              </a:solidFill>
              <a:cs typeface="Arial" pitchFamily="34" charset="0"/>
            </a:endParaRPr>
          </a:p>
          <a:p>
            <a:pPr marL="533400" lvl="1">
              <a:lnSpc>
                <a:spcPct val="120000"/>
              </a:lnSpc>
              <a:defRPr/>
            </a:pPr>
            <a:r>
              <a:rPr lang="lv-LV" altLang="lv-LV" sz="2000" dirty="0" smtClean="0">
                <a:solidFill>
                  <a:srgbClr val="FF0000"/>
                </a:solidFill>
                <a:cs typeface="Arial" pitchFamily="34" charset="0"/>
              </a:rPr>
              <a:t>APSTIPRINĀTS ar nosacījumiem</a:t>
            </a:r>
            <a:endParaRPr lang="lv-LV" altLang="lv-LV" sz="2000" dirty="0">
              <a:solidFill>
                <a:srgbClr val="FF0000"/>
              </a:solidFill>
              <a:cs typeface="Arial" pitchFamily="34" charset="0"/>
            </a:endParaRPr>
          </a:p>
          <a:p>
            <a:pPr marL="876300" lvl="1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Lidlauka </a:t>
            </a: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ielas izbūve Industriālajā loģistikas parkā, 2 ceļa posmu pagastos un 3 ielu pārbūve </a:t>
            </a: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Bauskā </a:t>
            </a: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(SAM 5.6.2</a:t>
            </a: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)</a:t>
            </a:r>
            <a:endParaRPr lang="lv-LV" altLang="lv-LV" sz="2000" dirty="0">
              <a:solidFill>
                <a:schemeClr val="tx2"/>
              </a:solidFill>
              <a:cs typeface="Arial" pitchFamily="34" charset="0"/>
            </a:endParaRPr>
          </a:p>
          <a:p>
            <a:pPr marL="876300" lvl="1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lv-LV" altLang="lv-LV" sz="2000" dirty="0">
                <a:solidFill>
                  <a:schemeClr val="tx2"/>
                </a:solidFill>
                <a:cs typeface="Arial" pitchFamily="34" charset="0"/>
              </a:rPr>
              <a:t>Bauskas pils torņa pārbūve un restaurācija (SAM 5.5.1</a:t>
            </a:r>
            <a:r>
              <a:rPr lang="lv-LV" altLang="lv-LV" sz="2000" dirty="0" smtClean="0">
                <a:solidFill>
                  <a:schemeClr val="tx2"/>
                </a:solidFill>
                <a:cs typeface="Arial" pitchFamily="34" charset="0"/>
              </a:rPr>
              <a:t>)</a:t>
            </a:r>
          </a:p>
          <a:p>
            <a:pPr marL="876300" lvl="1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lv-LV" sz="2000" dirty="0">
                <a:solidFill>
                  <a:schemeClr val="tx2"/>
                </a:solidFill>
                <a:cs typeface="Arial" pitchFamily="34" charset="0"/>
              </a:rPr>
              <a:t>Brīvības bulvāra </a:t>
            </a:r>
            <a:r>
              <a:rPr lang="lv-LV" sz="2000" dirty="0" err="1">
                <a:solidFill>
                  <a:schemeClr val="tx2"/>
                </a:solidFill>
                <a:cs typeface="Arial" pitchFamily="34" charset="0"/>
              </a:rPr>
              <a:t>revitalizācija</a:t>
            </a:r>
            <a:r>
              <a:rPr lang="lv-LV" sz="2000" dirty="0">
                <a:solidFill>
                  <a:schemeClr val="tx2"/>
                </a:solidFill>
                <a:cs typeface="Arial" pitchFamily="34" charset="0"/>
              </a:rPr>
              <a:t> uzņēmējdarbības </a:t>
            </a:r>
            <a:r>
              <a:rPr lang="lv-LV" sz="2000" dirty="0" smtClean="0">
                <a:solidFill>
                  <a:schemeClr val="tx2"/>
                </a:solidFill>
                <a:cs typeface="Arial" pitchFamily="34" charset="0"/>
              </a:rPr>
              <a:t>attīstībai (SAM 5.6.2.)</a:t>
            </a:r>
            <a:endParaRPr lang="lv-LV" altLang="lv-LV" sz="2000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2354980" y="-85725"/>
            <a:ext cx="6804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de-DE" sz="3600" b="1" dirty="0" smtClean="0">
                <a:solidFill>
                  <a:schemeClr val="tx2"/>
                </a:solidFill>
                <a:cs typeface="Arial" pitchFamily="34" charset="0"/>
              </a:rPr>
              <a:t>AKTUĀLIE ES FONDU PROJEKTI BAUSKAS NOVADĀ </a:t>
            </a:r>
            <a:endParaRPr lang="en-US" sz="36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48680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Nacionālās nozīmes projekti</a:t>
            </a:r>
          </a:p>
          <a:p>
            <a:r>
              <a:rPr lang="lv-LV" sz="36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Teritorijas plānošana</a:t>
            </a:r>
            <a:endParaRPr lang="lv-LV" sz="36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84" y="1988840"/>
            <a:ext cx="5822875" cy="40665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01591" y="308396"/>
            <a:ext cx="325091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lv-LV" sz="2000" b="1" dirty="0">
                <a:solidFill>
                  <a:schemeClr val="tx2"/>
                </a:solidFill>
                <a:cs typeface="Arial" panose="020B0604020202020204" pitchFamily="34" charset="0"/>
              </a:rPr>
              <a:t>Bauskas industriālā un </a:t>
            </a:r>
            <a:r>
              <a:rPr lang="lv-LV" sz="20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loģistikas </a:t>
            </a:r>
            <a:r>
              <a:rPr lang="lv-LV" sz="2000" b="1" dirty="0">
                <a:solidFill>
                  <a:schemeClr val="tx2"/>
                </a:solidFill>
                <a:cs typeface="Arial" panose="020B0604020202020204" pitchFamily="34" charset="0"/>
              </a:rPr>
              <a:t>parka </a:t>
            </a:r>
            <a:r>
              <a:rPr lang="lv-LV" sz="20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teritorija</a:t>
            </a:r>
          </a:p>
          <a:p>
            <a:pPr>
              <a:lnSpc>
                <a:spcPct val="120000"/>
              </a:lnSpc>
            </a:pPr>
            <a:r>
              <a:rPr lang="lv-LV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Bauskas </a:t>
            </a:r>
            <a:r>
              <a:rPr lang="lv-LV" sz="2000" dirty="0">
                <a:solidFill>
                  <a:schemeClr val="tx2"/>
                </a:solidFill>
                <a:cs typeface="Arial" panose="020B0604020202020204" pitchFamily="34" charset="0"/>
              </a:rPr>
              <a:t>Industriālā un loģistikas parka teritorija paredzēta jauktai, darījumu un rūpnieciskajai</a:t>
            </a:r>
          </a:p>
          <a:p>
            <a:pPr>
              <a:lnSpc>
                <a:spcPct val="120000"/>
              </a:lnSpc>
            </a:pPr>
            <a:r>
              <a:rPr lang="lv-LV" sz="2000" dirty="0">
                <a:solidFill>
                  <a:schemeClr val="tx2"/>
                </a:solidFill>
                <a:cs typeface="Arial" panose="020B0604020202020204" pitchFamily="34" charset="0"/>
              </a:rPr>
              <a:t>apbūvei</a:t>
            </a:r>
            <a:r>
              <a:rPr lang="lv-LV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endParaRPr lang="lv-LV" sz="2000" dirty="0" smtClean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lv-LV" sz="20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Zeme: </a:t>
            </a:r>
            <a:r>
              <a:rPr lang="lv-LV" sz="2000" dirty="0">
                <a:solidFill>
                  <a:schemeClr val="tx2"/>
                </a:solidFill>
                <a:cs typeface="Arial" panose="020B0604020202020204" pitchFamily="34" charset="0"/>
              </a:rPr>
              <a:t>115 ha, </a:t>
            </a:r>
            <a:endParaRPr lang="lv-LV" sz="2000" dirty="0" smtClean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lv-LV" sz="20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Izmantošana: </a:t>
            </a:r>
            <a:r>
              <a:rPr lang="lv-LV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Ražošana </a:t>
            </a:r>
            <a:r>
              <a:rPr lang="lv-LV" sz="2000" dirty="0">
                <a:solidFill>
                  <a:schemeClr val="tx2"/>
                </a:solidFill>
                <a:cs typeface="Arial" panose="020B0604020202020204" pitchFamily="34" charset="0"/>
              </a:rPr>
              <a:t>70 ha, </a:t>
            </a:r>
            <a:r>
              <a:rPr lang="lv-LV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Komercdarbība </a:t>
            </a:r>
            <a:r>
              <a:rPr lang="lv-LV" sz="2000" dirty="0">
                <a:solidFill>
                  <a:schemeClr val="tx2"/>
                </a:solidFill>
                <a:cs typeface="Arial" panose="020B0604020202020204" pitchFamily="34" charset="0"/>
              </a:rPr>
              <a:t>15 ha. </a:t>
            </a:r>
            <a:endParaRPr lang="lv-LV" sz="2000" dirty="0" smtClean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lv-LV" sz="20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Gāze</a:t>
            </a:r>
            <a:r>
              <a:rPr lang="lv-LV" sz="2000" b="1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lv-LV" sz="2000" dirty="0">
                <a:solidFill>
                  <a:schemeClr val="tx2"/>
                </a:solidFill>
                <a:cs typeface="Arial" panose="020B0604020202020204" pitchFamily="34" charset="0"/>
              </a:rPr>
              <a:t>Dabas gāze, </a:t>
            </a:r>
            <a:endParaRPr lang="lv-LV" sz="2000" dirty="0" smtClean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lv-LV" sz="20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Dzelzceļš</a:t>
            </a:r>
            <a:r>
              <a:rPr lang="lv-LV" sz="2000" b="1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lv-LV" sz="2000" dirty="0">
                <a:solidFill>
                  <a:schemeClr val="tx2"/>
                </a:solidFill>
                <a:cs typeface="Arial" panose="020B0604020202020204" pitchFamily="34" charset="0"/>
              </a:rPr>
              <a:t>Iespējams </a:t>
            </a:r>
            <a:r>
              <a:rPr lang="lv-LV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izveidot ar Rail </a:t>
            </a:r>
            <a:r>
              <a:rPr lang="lv-LV" sz="2000" dirty="0" err="1" smtClean="0">
                <a:solidFill>
                  <a:schemeClr val="tx2"/>
                </a:solidFill>
                <a:cs typeface="Arial" panose="020B0604020202020204" pitchFamily="34" charset="0"/>
              </a:rPr>
              <a:t>Baltica</a:t>
            </a:r>
            <a:r>
              <a:rPr lang="lv-LV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 izbūvi</a:t>
            </a:r>
          </a:p>
          <a:p>
            <a:pPr>
              <a:lnSpc>
                <a:spcPct val="120000"/>
              </a:lnSpc>
            </a:pPr>
            <a:r>
              <a:rPr lang="lv-LV" sz="20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Elektrība</a:t>
            </a:r>
            <a:r>
              <a:rPr lang="lv-LV" sz="2000" b="1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lv-LV" sz="2000" dirty="0">
                <a:solidFill>
                  <a:schemeClr val="tx2"/>
                </a:solidFill>
                <a:cs typeface="Arial" panose="020B0604020202020204" pitchFamily="34" charset="0"/>
              </a:rPr>
              <a:t>Ir (2 MW), </a:t>
            </a:r>
            <a:endParaRPr lang="lv-LV" sz="2000" dirty="0" smtClean="0">
              <a:solidFill>
                <a:schemeClr val="tx2"/>
              </a:solidFill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lv-LV" sz="20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Ūdens</a:t>
            </a:r>
            <a:r>
              <a:rPr lang="lv-LV" sz="2000" b="1" dirty="0">
                <a:solidFill>
                  <a:schemeClr val="tx2"/>
                </a:solidFill>
                <a:cs typeface="Arial" panose="020B0604020202020204" pitchFamily="34" charset="0"/>
              </a:rPr>
              <a:t>: </a:t>
            </a:r>
            <a:r>
              <a:rPr lang="lv-LV" sz="2000" dirty="0" smtClean="0">
                <a:solidFill>
                  <a:schemeClr val="tx2"/>
                </a:solidFill>
                <a:cs typeface="Arial" panose="020B0604020202020204" pitchFamily="34" charset="0"/>
              </a:rPr>
              <a:t>Pilsētas ūdens </a:t>
            </a:r>
            <a:r>
              <a:rPr lang="lv-LV" sz="2000" dirty="0">
                <a:solidFill>
                  <a:schemeClr val="tx2"/>
                </a:solidFill>
                <a:cs typeface="Arial" panose="020B0604020202020204" pitchFamily="34" charset="0"/>
              </a:rPr>
              <a:t>apgāde.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6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aistīts attēl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0" y="1643369"/>
            <a:ext cx="5094703" cy="3469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Attēlu rezultāti vaicājumam “rail baltica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0"/>
          <a:stretch/>
        </p:blipFill>
        <p:spPr bwMode="auto">
          <a:xfrm>
            <a:off x="5081185" y="972233"/>
            <a:ext cx="4030139" cy="4653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5380" y="5834840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lv-LV" b="1" dirty="0">
                <a:solidFill>
                  <a:srgbClr val="FF0000"/>
                </a:solidFill>
                <a:cs typeface="Arial" pitchFamily="34" charset="0"/>
              </a:rPr>
              <a:t>Bauskas novada pašvaldība aicina </a:t>
            </a:r>
            <a:endParaRPr lang="lv-LV" b="1" dirty="0" smtClean="0">
              <a:solidFill>
                <a:srgbClr val="FF0000"/>
              </a:solidFill>
              <a:cs typeface="Arial" pitchFamily="34" charset="0"/>
            </a:endParaRPr>
          </a:p>
          <a:p>
            <a:pPr algn="ctr">
              <a:defRPr/>
            </a:pPr>
            <a:r>
              <a:rPr lang="lv-LV" dirty="0" smtClean="0">
                <a:solidFill>
                  <a:srgbClr val="FF0000"/>
                </a:solidFill>
                <a:cs typeface="Arial" pitchFamily="34" charset="0"/>
              </a:rPr>
              <a:t>šobrīd </a:t>
            </a:r>
            <a:r>
              <a:rPr lang="lv-LV" dirty="0">
                <a:solidFill>
                  <a:srgbClr val="FF0000"/>
                </a:solidFill>
                <a:cs typeface="Arial" pitchFamily="34" charset="0"/>
              </a:rPr>
              <a:t>vērienīgākā satiksmes projekta “Rail Baltica” īstenošanu plānot integrēti ar Bauskas apvedceļa posma un savienojumu mezglu izbūvi.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5307802"/>
            <a:ext cx="8892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 smtClean="0">
                <a:solidFill>
                  <a:srgbClr val="FF0000"/>
                </a:solidFill>
              </a:rPr>
              <a:t>Rail </a:t>
            </a:r>
            <a:r>
              <a:rPr lang="lv-LV" sz="2800" b="1" dirty="0" err="1" smtClean="0">
                <a:solidFill>
                  <a:srgbClr val="FF0000"/>
                </a:solidFill>
              </a:rPr>
              <a:t>Baltica</a:t>
            </a:r>
            <a:r>
              <a:rPr lang="lv-LV" sz="2800" b="1" dirty="0" smtClean="0">
                <a:solidFill>
                  <a:srgbClr val="FF0000"/>
                </a:solidFill>
              </a:rPr>
              <a:t> – VIA </a:t>
            </a:r>
            <a:r>
              <a:rPr lang="lv-LV" sz="2800" b="1" dirty="0" err="1" smtClean="0">
                <a:solidFill>
                  <a:srgbClr val="FF0000"/>
                </a:solidFill>
              </a:rPr>
              <a:t>Baltica</a:t>
            </a:r>
            <a:endParaRPr lang="lv-LV" sz="2800" b="1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0" y="548680"/>
            <a:ext cx="79208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Nacionālās nozīmes projekti</a:t>
            </a:r>
          </a:p>
          <a:p>
            <a:r>
              <a:rPr lang="lv-LV" sz="36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Teritorijas plānošana</a:t>
            </a:r>
            <a:endParaRPr lang="lv-LV" sz="36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Content Placeholder 2"/>
          <p:cNvSpPr>
            <a:spLocks noGrp="1"/>
          </p:cNvSpPr>
          <p:nvPr>
            <p:ph idx="1"/>
          </p:nvPr>
        </p:nvSpPr>
        <p:spPr>
          <a:xfrm>
            <a:off x="25423" y="664423"/>
            <a:ext cx="4464496" cy="137843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lv-LV" altLang="lv-LV" sz="2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Gruzija, </a:t>
            </a:r>
            <a:r>
              <a:rPr lang="lv-LV" altLang="lv-LV" sz="2400" dirty="0" err="1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Hašuri</a:t>
            </a:r>
            <a:r>
              <a:rPr lang="lv-LV" altLang="lv-LV" sz="2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 </a:t>
            </a:r>
          </a:p>
          <a:p>
            <a:pPr eaLnBrk="1" hangingPunct="1">
              <a:defRPr/>
            </a:pPr>
            <a:r>
              <a:rPr lang="lv-LV" altLang="lv-LV" sz="2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Zviedrija, </a:t>
            </a:r>
            <a:r>
              <a:rPr lang="lv-LV" altLang="lv-LV" sz="2400" dirty="0" err="1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Hedemoras</a:t>
            </a:r>
            <a:r>
              <a:rPr lang="lv-LV" altLang="lv-LV" sz="2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komūna</a:t>
            </a:r>
          </a:p>
          <a:p>
            <a:pPr eaLnBrk="1" hangingPunct="1">
              <a:defRPr/>
            </a:pPr>
            <a:r>
              <a:rPr lang="lv-LV" altLang="lv-LV" sz="2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Čehija, </a:t>
            </a:r>
            <a:r>
              <a:rPr lang="lv-LV" altLang="lv-LV" sz="2400" dirty="0" err="1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Nāhoda</a:t>
            </a:r>
            <a:endParaRPr lang="lv-LV" altLang="lv-LV" sz="2400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ontent Placeholder 2"/>
          <p:cNvSpPr txBox="1">
            <a:spLocks/>
          </p:cNvSpPr>
          <p:nvPr/>
        </p:nvSpPr>
        <p:spPr>
          <a:xfrm>
            <a:off x="4541666" y="312954"/>
            <a:ext cx="4464496" cy="1987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lv-LV" altLang="lv-LV" sz="2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Lietuva, </a:t>
            </a:r>
            <a:r>
              <a:rPr lang="lv-LV" altLang="lv-LV" sz="2400" dirty="0" err="1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Pakroja</a:t>
            </a:r>
            <a:endParaRPr lang="lv-LV" altLang="lv-LV" sz="2400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lv-LV" altLang="lv-LV" sz="2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Lietuva, </a:t>
            </a:r>
            <a:r>
              <a:rPr lang="lv-LV" altLang="lv-LV" sz="2400" dirty="0" err="1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Radvilišķi</a:t>
            </a:r>
            <a:endParaRPr lang="lv-LV" altLang="lv-LV" sz="2400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defRPr/>
            </a:pPr>
            <a:r>
              <a:rPr lang="lv-LV" altLang="lv-LV" sz="2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Polija, Ripina</a:t>
            </a:r>
          </a:p>
          <a:p>
            <a:pPr>
              <a:defRPr/>
            </a:pPr>
            <a:r>
              <a:rPr lang="lv-LV" altLang="lv-LV" sz="24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Moldova, </a:t>
            </a:r>
            <a:r>
              <a:rPr lang="lv-LV" altLang="lv-LV" sz="2400" dirty="0" err="1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Soroka</a:t>
            </a:r>
            <a:endParaRPr lang="lv-LV" altLang="lv-LV" sz="2400" dirty="0" smtClean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146" name="Picture 2" descr="http://www.bauska.lv/images/gallery/big/84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15" y="2093599"/>
            <a:ext cx="7196807" cy="4800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bauska.lv/images/gallery/big/96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52" y="2030277"/>
            <a:ext cx="7084411" cy="4725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bauska.lv/allfiles/images/DSC_01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79" y="1994563"/>
            <a:ext cx="7232039" cy="4809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213241"/>
            <a:ext cx="7772356" cy="437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66" y="2093599"/>
            <a:ext cx="6916382" cy="4612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/>
          <p:cNvSpPr txBox="1"/>
          <p:nvPr/>
        </p:nvSpPr>
        <p:spPr>
          <a:xfrm>
            <a:off x="6773914" y="-10212"/>
            <a:ext cx="2916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SADARBĪBA</a:t>
            </a:r>
            <a:endParaRPr lang="lv-LV" sz="36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352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1859635" y="1531033"/>
            <a:ext cx="5222081" cy="4822031"/>
            <a:chOff x="2731329" y="237005"/>
            <a:chExt cx="6962775" cy="6429375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31329" y="237005"/>
              <a:ext cx="6962775" cy="642937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35" y="2438800"/>
              <a:ext cx="976788" cy="1151216"/>
            </a:xfrm>
            <a:prstGeom prst="rect">
              <a:avLst/>
            </a:prstGeom>
          </p:spPr>
        </p:pic>
        <p:pic>
          <p:nvPicPr>
            <p:cNvPr id="48" name="Picture 4" descr="http://www.bauska.lv/allfiles/images/Gerboni/brunava%20gerbonis1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768" y="5050463"/>
              <a:ext cx="614097" cy="743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http://www.bauska.lv/allfiles/images/Gerboni/Ceraukstes%20pagasta%20gerbonis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3153" y="3998284"/>
              <a:ext cx="627461" cy="759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http://www.bauska.lv/allfiles/images/Gerboni/Codes%20pagasta%20gerbinis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137" y="1844023"/>
              <a:ext cx="634540" cy="757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0" descr="http://www.bauska.lv/allfiles/images/Gerboni/davinju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146" y="1096256"/>
              <a:ext cx="641670" cy="7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53063" y="4751710"/>
              <a:ext cx="725966" cy="871160"/>
            </a:xfrm>
            <a:prstGeom prst="rect">
              <a:avLst/>
            </a:prstGeom>
          </p:spPr>
        </p:pic>
        <p:pic>
          <p:nvPicPr>
            <p:cNvPr id="53" name="Picture 16" descr="http://www.bauska.lv/allfiles/images/Gerboni/Islices%20gerbonis.jp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406" y="4745108"/>
              <a:ext cx="706823" cy="828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18" descr="http://www.bauska.lv/allfiles/images/Gerboni/Mezotne%20KR.jp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654" y="1631088"/>
              <a:ext cx="623464" cy="752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20" descr="http://www.bauska.lv/allfiles/images/Gerboni/Vecsaules%20gerbonis.jp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816" y="2781443"/>
              <a:ext cx="642491" cy="77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6" name="TextBox 55"/>
          <p:cNvSpPr txBox="1"/>
          <p:nvPr/>
        </p:nvSpPr>
        <p:spPr>
          <a:xfrm>
            <a:off x="1282031" y="2575487"/>
            <a:ext cx="6348648" cy="3747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lv-LV" sz="11250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786,7 km</a:t>
            </a:r>
            <a:r>
              <a:rPr lang="lv-LV" altLang="lv-LV" sz="11250" b="1" baseline="3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2 </a:t>
            </a:r>
            <a:r>
              <a:rPr lang="lv-LV" altLang="lv-LV" sz="7500" b="1" baseline="30000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zaļu līdzenumu Latvijas</a:t>
            </a:r>
            <a:r>
              <a:rPr lang="lv-LV" altLang="lv-LV" sz="75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lv-LV" altLang="lv-LV" sz="7500" b="1" baseline="30000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vidienē</a:t>
            </a:r>
            <a:endParaRPr lang="lv-LV" sz="7500" b="1" baseline="30000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5481" y="3008903"/>
            <a:ext cx="709743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altLang="lv-LV" sz="7500" b="1" dirty="0" smtClean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Bauskas pilsēta un 8 pagasti</a:t>
            </a:r>
            <a:endParaRPr lang="lv-LV" sz="75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8146" y="834440"/>
            <a:ext cx="6858000" cy="701770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5250" b="1" dirty="0" smtClean="0">
                <a:solidFill>
                  <a:srgbClr val="1F4E79"/>
                </a:solidFill>
                <a:latin typeface="+mn-lt"/>
              </a:rPr>
              <a:t>Bauskas novads ir</a:t>
            </a:r>
            <a:endParaRPr lang="lv-LV" sz="5250" dirty="0">
              <a:solidFill>
                <a:srgbClr val="1F4E79"/>
              </a:solidFill>
              <a:latin typeface="Constantia" panose="02030602050306030303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12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431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6000">
        <p14:reveal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3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2" grpId="0"/>
      <p:bldP spid="6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"/>
          <p:cNvSpPr>
            <a:spLocks noChangeArrowheads="1"/>
          </p:cNvSpPr>
          <p:nvPr/>
        </p:nvSpPr>
        <p:spPr bwMode="auto">
          <a:xfrm>
            <a:off x="-49872" y="697173"/>
            <a:ext cx="25202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lv-LV" altLang="lv-LV" sz="1600" b="1" dirty="0">
                <a:solidFill>
                  <a:srgbClr val="1F4E79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rPr>
              <a:t>s</a:t>
            </a:r>
            <a:r>
              <a:rPr lang="lv-LV" altLang="lv-LV" sz="1600" b="1" dirty="0" smtClean="0">
                <a:solidFill>
                  <a:srgbClr val="1F4E79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rPr>
              <a:t>veicot iedzīvotājus nozīmīgos dzīves notikumos</a:t>
            </a:r>
            <a:endParaRPr lang="lv-LV" altLang="lv-LV" sz="1600" dirty="0">
              <a:solidFill>
                <a:srgbClr val="1F4E79"/>
              </a:solidFill>
              <a:latin typeface="+mn-lt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b="15143"/>
          <a:stretch/>
        </p:blipFill>
        <p:spPr>
          <a:xfrm>
            <a:off x="281043" y="10031408"/>
            <a:ext cx="2903172" cy="525830"/>
          </a:xfrm>
          <a:prstGeom prst="rect">
            <a:avLst/>
          </a:prstGeom>
          <a:effectLst>
            <a:softEdge rad="825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654" t="19687" r="28053" b="62594"/>
          <a:stretch/>
        </p:blipFill>
        <p:spPr bwMode="auto">
          <a:xfrm>
            <a:off x="0" y="0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6156176" y="21001"/>
            <a:ext cx="2916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ESAM KOPĀ…</a:t>
            </a:r>
            <a:endParaRPr lang="lv-LV" sz="36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49994" y="633495"/>
            <a:ext cx="2574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lv-LV" altLang="lv-LV" b="1" dirty="0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godinot </a:t>
            </a:r>
            <a:r>
              <a:rPr lang="lv-LV" altLang="lv-LV" b="1" dirty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pedagogus un </a:t>
            </a:r>
            <a:r>
              <a:rPr lang="lv-LV" altLang="lv-LV" b="1" dirty="0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skolēnus</a:t>
            </a:r>
            <a:endParaRPr lang="lv-LV" altLang="lv-LV" b="1" dirty="0">
              <a:solidFill>
                <a:srgbClr val="1F4E79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325806" y="530280"/>
            <a:ext cx="17451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lv-LV" altLang="lv-LV" b="1" dirty="0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suminot </a:t>
            </a:r>
            <a:r>
              <a:rPr lang="lv-LV" altLang="lv-LV" b="1" dirty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sportiskos sasniegumus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18558" y="648978"/>
            <a:ext cx="2291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lv-LV" altLang="lv-LV" b="1" dirty="0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piešķirot pašvaldības apbalvojumus</a:t>
            </a:r>
            <a:endParaRPr lang="lv-LV" altLang="lv-LV" b="1" dirty="0">
              <a:solidFill>
                <a:srgbClr val="1F4E79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5124" name="Picture 4" descr="http://www.bauska.lv/images/gallery/big/10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61" y="1470659"/>
            <a:ext cx="7794154" cy="51987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bauska.lv/images/gallery/big/18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9" y="1470659"/>
            <a:ext cx="7882171" cy="52495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bauska.lv/images/gallery/big/1059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82" y="1383096"/>
            <a:ext cx="8132911" cy="54246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://www.bauska.lv/images/gallery/big/72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36" y="1429680"/>
            <a:ext cx="7975516" cy="5319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APILDINĀTS: Zināmi Bauskas novada uzņēmēju Gada balvas 2017 ieguvēj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32364"/>
            <a:ext cx="8818535" cy="5239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9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itle 1"/>
          <p:cNvSpPr txBox="1">
            <a:spLocks/>
          </p:cNvSpPr>
          <p:nvPr/>
        </p:nvSpPr>
        <p:spPr bwMode="auto">
          <a:xfrm>
            <a:off x="457200" y="17463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lv-LV" altLang="lv-LV" sz="2000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654" t="19687" r="28053" b="62594"/>
          <a:stretch/>
        </p:blipFill>
        <p:spPr bwMode="auto">
          <a:xfrm>
            <a:off x="0" y="0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4861578" y="13267"/>
            <a:ext cx="4263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lv-LV" sz="20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BAUSKĀ – FESTIVĀLU GALVASPILSĒTĀ! </a:t>
            </a:r>
            <a:endParaRPr lang="lv-LV" sz="20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14338" name="Picture 2" descr="http://www.bauska.lv/images/gallery/big/45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1" y="1250536"/>
            <a:ext cx="8348935" cy="5568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-228692" y="502823"/>
            <a:ext cx="147452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lv-LV" altLang="lv-LV" sz="2000" b="1" dirty="0" smtClean="0">
                <a:solidFill>
                  <a:srgbClr val="1F4E79"/>
                </a:solidFill>
                <a:latin typeface="+mn-lt"/>
                <a:ea typeface="Arial Unicode MS" panose="020B0604020202020204" pitchFamily="34" charset="-128"/>
                <a:cs typeface="Arial" panose="020B0604020202020204" pitchFamily="34" charset="0"/>
              </a:rPr>
              <a:t>Vimbu svētki</a:t>
            </a:r>
            <a:endParaRPr lang="lv-LV" altLang="lv-LV" sz="2000" dirty="0">
              <a:solidFill>
                <a:srgbClr val="1F4E79"/>
              </a:solidFill>
              <a:latin typeface="+mn-lt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78864" y="545145"/>
            <a:ext cx="25740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lv-LV" altLang="lv-LV" sz="2000" b="1" dirty="0" err="1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Kantrī</a:t>
            </a:r>
            <a:r>
              <a:rPr lang="lv-LV" altLang="lv-LV" sz="2000" b="1" dirty="0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 mūzikas festivāls </a:t>
            </a:r>
            <a:endParaRPr lang="lv-LV" altLang="lv-LV" sz="2000" b="1" dirty="0">
              <a:solidFill>
                <a:srgbClr val="1F4E79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06002" y="513364"/>
            <a:ext cx="1745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lv-LV" altLang="lv-LV" sz="2000" b="1" dirty="0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Vivat </a:t>
            </a:r>
            <a:r>
              <a:rPr lang="lv-LV" altLang="lv-LV" sz="2000" b="1" dirty="0" err="1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Curlandia</a:t>
            </a:r>
            <a:endParaRPr lang="lv-LV" altLang="lv-LV" sz="2000" b="1" dirty="0">
              <a:solidFill>
                <a:srgbClr val="1F4E79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70836" y="537535"/>
            <a:ext cx="2291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lv-LV" altLang="lv-LV" sz="2000" b="1" dirty="0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Bauskas novada svētki</a:t>
            </a:r>
            <a:endParaRPr lang="lv-LV" altLang="lv-LV" sz="2000" b="1" dirty="0">
              <a:solidFill>
                <a:srgbClr val="1F4E79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049921" y="460465"/>
            <a:ext cx="174516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lv-LV" altLang="lv-LV" sz="2000" b="1" dirty="0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Festivāls </a:t>
            </a:r>
          </a:p>
          <a:p>
            <a:pPr algn="ctr">
              <a:spcAft>
                <a:spcPts val="600"/>
              </a:spcAft>
            </a:pPr>
            <a:r>
              <a:rPr lang="lv-LV" altLang="lv-LV" sz="2000" b="1" dirty="0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Bauska </a:t>
            </a:r>
            <a:r>
              <a:rPr lang="lv-LV" altLang="lv-LV" sz="2000" b="1" dirty="0" err="1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TasTe</a:t>
            </a:r>
            <a:endParaRPr lang="lv-LV" altLang="lv-LV" sz="2000" b="1" dirty="0">
              <a:solidFill>
                <a:srgbClr val="1F4E79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79633" y="533537"/>
            <a:ext cx="17451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lv-LV" altLang="lv-LV" sz="2000" b="1" dirty="0" smtClean="0">
                <a:solidFill>
                  <a:srgbClr val="1F4E79"/>
                </a:solidFill>
                <a:ea typeface="Arial Unicode MS" panose="020B0604020202020204" pitchFamily="34" charset="-128"/>
                <a:cs typeface="Arial" panose="020B0604020202020204" pitchFamily="34" charset="0"/>
              </a:rPr>
              <a:t>Pagalmiņu svētki</a:t>
            </a:r>
            <a:endParaRPr lang="lv-LV" altLang="lv-LV" sz="2000" b="1" dirty="0">
              <a:solidFill>
                <a:srgbClr val="1F4E79"/>
              </a:solidFill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pic>
        <p:nvPicPr>
          <p:cNvPr id="2" name="Picture 4" descr="Lietotāja BM studio Zemgale attēl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74" y="1218445"/>
            <a:ext cx="8404656" cy="5609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://www.bauska.lv/images/gallery/big/87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1" y="1234506"/>
            <a:ext cx="8290681" cy="55298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http://www.bauska.lv/images/gallery/big/925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571" y="1258272"/>
            <a:ext cx="8200774" cy="5469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http://www.bauska.lv/images/gallery/big/978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03" y="1158643"/>
            <a:ext cx="8272107" cy="5517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www.bauska.lv/images/gallery/big/937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7" y="1170109"/>
            <a:ext cx="8303028" cy="5538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0" name="Picture 14" descr="http://www.bauska.lv/images/gallery/big/9294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5" y="1154860"/>
            <a:ext cx="8510852" cy="56767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728525" y="-57099"/>
            <a:ext cx="278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36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ESAM KOPĀ…</a:t>
            </a:r>
            <a:endParaRPr lang="lv-LV" sz="36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66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0"/>
                            </p:stCondLst>
                            <p:childTnLst>
                              <p:par>
                                <p:cTn id="38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7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500"/>
                            </p:stCondLst>
                            <p:childTnLst>
                              <p:par>
                                <p:cTn id="56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14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27220"/>
            <a:ext cx="8629330" cy="4853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-78781"/>
            <a:ext cx="90946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Priecāsimies jūs satikt Bauskas novadā! </a:t>
            </a:r>
            <a:endParaRPr lang="lv-LV" sz="5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80197" y="1412776"/>
            <a:ext cx="58333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5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PALDIES</a:t>
            </a:r>
            <a:r>
              <a:rPr lang="lv-LV" sz="6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lv-LV" sz="6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654" t="19687" r="28053" b="62594"/>
          <a:stretch/>
        </p:blipFill>
        <p:spPr bwMode="auto">
          <a:xfrm>
            <a:off x="348410" y="6199721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545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6511" y="548679"/>
            <a:ext cx="3976099" cy="3528393"/>
            <a:chOff x="2731329" y="237005"/>
            <a:chExt cx="6962775" cy="6429375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731329" y="237005"/>
              <a:ext cx="6962775" cy="6429375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6835" y="2438800"/>
              <a:ext cx="976788" cy="1151216"/>
            </a:xfrm>
            <a:prstGeom prst="rect">
              <a:avLst/>
            </a:prstGeom>
          </p:spPr>
        </p:pic>
        <p:pic>
          <p:nvPicPr>
            <p:cNvPr id="18" name="Picture 4" descr="http://www.bauska.lv/allfiles/images/Gerboni/brunava%20gerbonis1.jpg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1768" y="5050463"/>
              <a:ext cx="614097" cy="743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http://www.bauska.lv/allfiles/images/Gerboni/Ceraukstes%20pagasta%20gerbonis.jp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3153" y="3998284"/>
              <a:ext cx="627461" cy="759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8" descr="http://www.bauska.lv/allfiles/images/Gerboni/Codes%20pagasta%20gerbinis.jpg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137" y="1844023"/>
              <a:ext cx="634540" cy="757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http://www.bauska.lv/allfiles/images/Gerboni/davinju.jp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6146" y="1096256"/>
              <a:ext cx="641670" cy="769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53063" y="4751710"/>
              <a:ext cx="725966" cy="871160"/>
            </a:xfrm>
            <a:prstGeom prst="rect">
              <a:avLst/>
            </a:prstGeom>
          </p:spPr>
        </p:pic>
        <p:pic>
          <p:nvPicPr>
            <p:cNvPr id="23" name="Picture 16" descr="http://www.bauska.lv/allfiles/images/Gerboni/Islices%20gerbonis.jp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406" y="4745108"/>
              <a:ext cx="706823" cy="828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8" descr="http://www.bauska.lv/allfiles/images/Gerboni/Mezotne%20KR.jpg"/>
            <p:cNvPicPr>
              <a:picLocks noChangeAspect="1" noChangeArrowheads="1"/>
            </p:cNvPicPr>
            <p:nvPr/>
          </p:nvPicPr>
          <p:blipFill>
            <a:blip r:embed="rId10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654" y="1631088"/>
              <a:ext cx="623464" cy="7526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0" descr="http://www.bauska.lv/allfiles/images/Gerboni/Vecsaules%20gerbonis.jpg"/>
            <p:cNvPicPr>
              <a:picLocks noChangeAspect="1" noChangeArrowheads="1"/>
            </p:cNvPicPr>
            <p:nvPr/>
          </p:nvPicPr>
          <p:blipFill>
            <a:blip r:embed="rId11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816" y="2781443"/>
              <a:ext cx="642491" cy="7709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/>
          <a:srcRect l="14861" t="63781" r="15142" b="26375"/>
          <a:stretch>
            <a:fillRect/>
          </a:stretch>
        </p:blipFill>
        <p:spPr bwMode="auto">
          <a:xfrm>
            <a:off x="36512" y="6093296"/>
            <a:ext cx="91074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1699311" y="3523782"/>
            <a:ext cx="7236543" cy="2782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buNone/>
            </a:pPr>
            <a:r>
              <a:rPr lang="lv-LV" altLang="lv-LV" sz="2800" b="1" dirty="0" smtClean="0">
                <a:solidFill>
                  <a:schemeClr val="tx2"/>
                </a:solidFill>
                <a:latin typeface="+mn-lt"/>
                <a:cs typeface="Arial" charset="0"/>
              </a:rPr>
              <a:t>=</a:t>
            </a:r>
          </a:p>
          <a:p>
            <a:pPr algn="r">
              <a:buNone/>
            </a:pPr>
            <a:r>
              <a:rPr lang="lv-LV" altLang="lv-LV" sz="2800" b="1" dirty="0" smtClean="0">
                <a:solidFill>
                  <a:schemeClr val="tx2"/>
                </a:solidFill>
                <a:latin typeface="+mn-lt"/>
                <a:cs typeface="Arial" charset="0"/>
              </a:rPr>
              <a:t>6. lielākais NOVADS valstī </a:t>
            </a:r>
          </a:p>
          <a:p>
            <a:pPr algn="r">
              <a:buNone/>
            </a:pPr>
            <a:r>
              <a:rPr lang="lv-LV" altLang="lv-LV" sz="2800" b="1" dirty="0" smtClean="0">
                <a:solidFill>
                  <a:schemeClr val="tx2"/>
                </a:solidFill>
                <a:latin typeface="+mn-lt"/>
                <a:cs typeface="Arial" charset="0"/>
              </a:rPr>
              <a:t>lielākais NOVADS Zemgales plānošanas reģionā</a:t>
            </a:r>
            <a:endParaRPr lang="lv-LV" altLang="lv-LV" sz="2800" dirty="0">
              <a:solidFill>
                <a:schemeClr val="tx2"/>
              </a:solidFill>
              <a:latin typeface="+mn-lt"/>
              <a:cs typeface="Arial" charset="0"/>
            </a:endParaRPr>
          </a:p>
          <a:p>
            <a:pPr algn="r" eaLnBrk="1" hangingPunct="1">
              <a:buFont typeface="Arial" charset="0"/>
              <a:buNone/>
            </a:pPr>
            <a:endParaRPr lang="lv-LV" altLang="lv-LV" sz="2800" dirty="0" smtClean="0">
              <a:solidFill>
                <a:schemeClr val="tx2"/>
              </a:solidFill>
              <a:latin typeface="+mn-lt"/>
              <a:cs typeface="Arial" charset="0"/>
            </a:endParaRPr>
          </a:p>
          <a:p>
            <a:pPr algn="r" eaLnBrk="1" hangingPunct="1">
              <a:buFont typeface="Arial" charset="0"/>
              <a:buNone/>
            </a:pPr>
            <a:r>
              <a:rPr lang="lv-LV" altLang="lv-LV" sz="2800" b="1" dirty="0" smtClean="0">
                <a:solidFill>
                  <a:schemeClr val="tx2"/>
                </a:solidFill>
                <a:latin typeface="+mn-lt"/>
                <a:cs typeface="Arial" charset="0"/>
              </a:rPr>
              <a:t>Iedzīvotāju </a:t>
            </a:r>
            <a:r>
              <a:rPr lang="lv-LV" altLang="lv-LV" sz="2800" b="1" dirty="0">
                <a:solidFill>
                  <a:schemeClr val="tx2"/>
                </a:solidFill>
                <a:latin typeface="+mn-lt"/>
                <a:cs typeface="Arial" charset="0"/>
              </a:rPr>
              <a:t>nacionālais </a:t>
            </a:r>
            <a:r>
              <a:rPr lang="lv-LV" altLang="lv-LV" sz="2800" b="1" dirty="0" smtClean="0">
                <a:solidFill>
                  <a:schemeClr val="tx2"/>
                </a:solidFill>
                <a:latin typeface="+mn-lt"/>
                <a:cs typeface="Arial" charset="0"/>
              </a:rPr>
              <a:t>sastāvs</a:t>
            </a:r>
          </a:p>
          <a:p>
            <a:pPr marL="4391025" eaLnBrk="1" hangingPunct="1">
              <a:buFont typeface="Arial" charset="0"/>
              <a:buNone/>
            </a:pPr>
            <a:r>
              <a:rPr lang="lv-LV" altLang="lv-LV" sz="2800" dirty="0" smtClean="0">
                <a:solidFill>
                  <a:schemeClr val="tx2"/>
                </a:solidFill>
                <a:latin typeface="+mn-lt"/>
                <a:cs typeface="Arial" charset="0"/>
              </a:rPr>
              <a:t>Latvieši </a:t>
            </a:r>
            <a:r>
              <a:rPr lang="lv-LV" altLang="lv-LV" sz="2800" dirty="0">
                <a:solidFill>
                  <a:schemeClr val="tx2"/>
                </a:solidFill>
                <a:latin typeface="+mn-lt"/>
                <a:cs typeface="Arial" charset="0"/>
              </a:rPr>
              <a:t>– </a:t>
            </a:r>
            <a:r>
              <a:rPr lang="lv-LV" altLang="lv-LV" sz="2800" dirty="0" smtClean="0">
                <a:solidFill>
                  <a:schemeClr val="tx2"/>
                </a:solidFill>
                <a:latin typeface="+mn-lt"/>
                <a:cs typeface="Arial" charset="0"/>
              </a:rPr>
              <a:t>78%</a:t>
            </a:r>
            <a:endParaRPr lang="lv-LV" altLang="lv-LV" sz="2800" dirty="0">
              <a:solidFill>
                <a:schemeClr val="tx2"/>
              </a:solidFill>
              <a:latin typeface="+mn-lt"/>
              <a:cs typeface="Arial" charset="0"/>
            </a:endParaRPr>
          </a:p>
          <a:p>
            <a:pPr algn="r" eaLnBrk="1" hangingPunct="1">
              <a:buFont typeface="Arial" charset="0"/>
              <a:buNone/>
            </a:pPr>
            <a:endParaRPr lang="lv-LV" altLang="lv-LV" sz="2800" dirty="0">
              <a:solidFill>
                <a:schemeClr val="tx2"/>
              </a:solidFill>
              <a:latin typeface="+mn-lt"/>
            </a:endParaRPr>
          </a:p>
          <a:p>
            <a:pPr algn="r" eaLnBrk="1" hangingPunct="1">
              <a:buFont typeface="Arial" charset="0"/>
              <a:buNone/>
            </a:pPr>
            <a:endParaRPr lang="lv-LV" altLang="lv-LV" sz="2800" dirty="0">
              <a:solidFill>
                <a:schemeClr val="tx2"/>
              </a:solidFill>
              <a:latin typeface="+mn-lt"/>
            </a:endParaRPr>
          </a:p>
          <a:p>
            <a:pPr algn="r" eaLnBrk="1" hangingPunct="1">
              <a:buFont typeface="Arial" charset="0"/>
              <a:buNone/>
            </a:pPr>
            <a:endParaRPr lang="lv-LV" altLang="lv-LV" sz="2800" dirty="0">
              <a:solidFill>
                <a:schemeClr val="tx2"/>
              </a:solidFill>
              <a:latin typeface="+mn-lt"/>
            </a:endParaRPr>
          </a:p>
          <a:p>
            <a:pPr algn="r" eaLnBrk="1" hangingPunct="1">
              <a:buFont typeface="Arial" charset="0"/>
              <a:buNone/>
            </a:pPr>
            <a:endParaRPr lang="lv-LV" altLang="lv-LV" sz="2800" dirty="0">
              <a:solidFill>
                <a:schemeClr val="tx2"/>
              </a:solidFill>
              <a:latin typeface="+mn-lt"/>
            </a:endParaRPr>
          </a:p>
          <a:p>
            <a:pPr algn="r" eaLnBrk="1" hangingPunct="1">
              <a:buFont typeface="Arial" charset="0"/>
              <a:buNone/>
            </a:pPr>
            <a:endParaRPr lang="lv-LV" altLang="lv-LV" sz="2800" dirty="0">
              <a:solidFill>
                <a:schemeClr val="tx2"/>
              </a:solidFill>
              <a:latin typeface="+mn-lt"/>
            </a:endParaRPr>
          </a:p>
          <a:p>
            <a:pPr algn="r" eaLnBrk="1" hangingPunct="1">
              <a:buFont typeface="Arial" charset="0"/>
              <a:buNone/>
            </a:pPr>
            <a:endParaRPr lang="lv-LV" altLang="lv-LV" sz="2800" dirty="0">
              <a:solidFill>
                <a:schemeClr val="tx2"/>
              </a:solidFill>
              <a:latin typeface="+mn-lt"/>
            </a:endParaRPr>
          </a:p>
          <a:p>
            <a:pPr algn="r" eaLnBrk="1" hangingPunct="1">
              <a:buFont typeface="Wingdings 2" pitchFamily="18" charset="2"/>
              <a:buNone/>
            </a:pPr>
            <a:endParaRPr lang="lv-LV" altLang="lv-LV" sz="2800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3764469" y="144807"/>
            <a:ext cx="4972352" cy="3533333"/>
            <a:chOff x="7121461" y="3534138"/>
            <a:chExt cx="6629803" cy="4711111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1461" y="3534138"/>
              <a:ext cx="6374603" cy="4711111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707516" y="4548921"/>
              <a:ext cx="6043748" cy="320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v-LV" altLang="lv-LV" sz="7500" b="1" dirty="0" smtClean="0">
                  <a:solidFill>
                    <a:schemeClr val="accent1">
                      <a:lumMod val="50000"/>
                    </a:schemeClr>
                  </a:solidFill>
                  <a:cs typeface="Arial" panose="020B0604020202020204" pitchFamily="34" charset="0"/>
                </a:rPr>
                <a:t>24 807 iedzīvotāji</a:t>
              </a:r>
              <a:endParaRPr lang="lv-LV" sz="7500" dirty="0"/>
            </a:p>
          </p:txBody>
        </p:sp>
      </p:grpSp>
      <p:pic>
        <p:nvPicPr>
          <p:cNvPr id="2" name="Picture 2" descr="Attēlu rezultāti vaicājumam “latvietis”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3" y="6010412"/>
            <a:ext cx="460998" cy="45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15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4861" t="63781" r="15142" b="26375"/>
          <a:stretch>
            <a:fillRect/>
          </a:stretch>
        </p:blipFill>
        <p:spPr bwMode="auto">
          <a:xfrm>
            <a:off x="-986" y="6118471"/>
            <a:ext cx="91074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2788" y="734274"/>
            <a:ext cx="5393308" cy="527929"/>
          </a:xfrm>
        </p:spPr>
        <p:txBody>
          <a:bodyPr>
            <a:noAutofit/>
          </a:bodyPr>
          <a:lstStyle/>
          <a:p>
            <a:pPr algn="ctr" eaLnBrk="1" hangingPunct="1"/>
            <a:r>
              <a:rPr lang="lv-LV" altLang="lv-LV" sz="3600" b="1" dirty="0" smtClean="0">
                <a:solidFill>
                  <a:schemeClr val="tx2"/>
                </a:solidFill>
                <a:latin typeface="+mn-lt"/>
                <a:cs typeface="Arial" charset="0"/>
              </a:rPr>
              <a:t>IZCILĪBA UZŅĒMĒJDARBĪBĀ</a:t>
            </a:r>
            <a:endParaRPr lang="lv-LV" altLang="lv-LV" sz="3600" b="1" dirty="0">
              <a:solidFill>
                <a:schemeClr val="tx2"/>
              </a:solidFill>
              <a:latin typeface="+mn-lt"/>
              <a:cs typeface="Arial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2789" y="1613902"/>
            <a:ext cx="3881139" cy="4623410"/>
          </a:xfrm>
        </p:spPr>
        <p:txBody>
          <a:bodyPr>
            <a:noAutofit/>
          </a:bodyPr>
          <a:lstStyle/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lv-LV" altLang="lv-LV" sz="2800" dirty="0">
                <a:solidFill>
                  <a:schemeClr val="tx2"/>
                </a:solidFill>
                <a:cs typeface="Arial" charset="0"/>
              </a:rPr>
              <a:t>Lauksaimniecība 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lv-LV" altLang="lv-LV" sz="2800" dirty="0" smtClean="0">
                <a:solidFill>
                  <a:schemeClr val="tx2"/>
                </a:solidFill>
                <a:cs typeface="Arial" charset="0"/>
              </a:rPr>
              <a:t>Lauksaimniecības </a:t>
            </a:r>
            <a:r>
              <a:rPr lang="lv-LV" altLang="lv-LV" sz="2800" dirty="0">
                <a:solidFill>
                  <a:schemeClr val="tx2"/>
                </a:solidFill>
                <a:cs typeface="Arial" charset="0"/>
              </a:rPr>
              <a:t>produktu pārstrāde, pārtikas ražošana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lv-LV" altLang="lv-LV" sz="2800" dirty="0">
                <a:solidFill>
                  <a:schemeClr val="tx2"/>
                </a:solidFill>
                <a:cs typeface="Arial" charset="0"/>
              </a:rPr>
              <a:t>Transports un </a:t>
            </a:r>
            <a:r>
              <a:rPr lang="lv-LV" altLang="lv-LV" sz="2800" dirty="0" smtClean="0">
                <a:solidFill>
                  <a:schemeClr val="tx2"/>
                </a:solidFill>
                <a:cs typeface="Arial" charset="0"/>
              </a:rPr>
              <a:t>loģistika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lv-LV" altLang="lv-LV" sz="2800" dirty="0" smtClean="0">
                <a:solidFill>
                  <a:schemeClr val="tx2"/>
                </a:solidFill>
                <a:cs typeface="Arial" charset="0"/>
              </a:rPr>
              <a:t>Tūrisms un ar tūrisma nozari saistītie pakalpojumi</a:t>
            </a:r>
            <a:endParaRPr lang="lv-LV" altLang="lv-LV" sz="2800" dirty="0">
              <a:solidFill>
                <a:schemeClr val="tx2"/>
              </a:solidFill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03848" y="1386173"/>
            <a:ext cx="5576751" cy="4203067"/>
            <a:chOff x="3469609" y="1314165"/>
            <a:chExt cx="5576751" cy="4203067"/>
          </a:xfrm>
        </p:grpSpPr>
        <p:pic>
          <p:nvPicPr>
            <p:cNvPr id="11" name="Picture 4" descr="lejupielāde (12)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90874" y="4841090"/>
              <a:ext cx="819341" cy="657079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3" descr="lejupielāde (11)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832558" y="1914105"/>
              <a:ext cx="935974" cy="720373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3469609" y="1916246"/>
              <a:ext cx="4054719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1800"/>
                </a:spcAft>
              </a:pPr>
              <a:r>
                <a:rPr lang="lv-LV" sz="2800" dirty="0" smtClean="0">
                  <a:solidFill>
                    <a:schemeClr val="accent1">
                      <a:lumMod val="50000"/>
                    </a:schemeClr>
                  </a:solidFill>
                </a:rPr>
                <a:t>1. SIA </a:t>
              </a:r>
              <a:r>
                <a:rPr lang="lv-LV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LIELZELTIŅI</a:t>
              </a:r>
            </a:p>
            <a:p>
              <a:pPr algn="r">
                <a:spcAft>
                  <a:spcPts val="1800"/>
                </a:spcAft>
              </a:pPr>
              <a:r>
                <a:rPr lang="lv-LV" sz="2800" dirty="0" smtClean="0">
                  <a:solidFill>
                    <a:schemeClr val="accent1">
                      <a:lumMod val="50000"/>
                    </a:schemeClr>
                  </a:solidFill>
                </a:rPr>
                <a:t>2. SIA </a:t>
              </a:r>
              <a:r>
                <a:rPr lang="lv-LV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BALTIC DAIRY BOARD</a:t>
              </a:r>
            </a:p>
            <a:p>
              <a:pPr algn="r">
                <a:spcAft>
                  <a:spcPts val="1800"/>
                </a:spcAft>
              </a:pPr>
              <a:r>
                <a:rPr lang="lv-LV" sz="2800" dirty="0" smtClean="0">
                  <a:solidFill>
                    <a:schemeClr val="accent1">
                      <a:lumMod val="50000"/>
                    </a:schemeClr>
                  </a:solidFill>
                </a:rPr>
                <a:t>3. SIA </a:t>
              </a:r>
              <a:r>
                <a:rPr lang="lv-LV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UZVARA - LAUKS</a:t>
              </a:r>
            </a:p>
            <a:p>
              <a:pPr algn="r">
                <a:spcAft>
                  <a:spcPts val="1800"/>
                </a:spcAft>
              </a:pPr>
              <a:r>
                <a:rPr lang="lv-LV" sz="2800" dirty="0" smtClean="0">
                  <a:solidFill>
                    <a:schemeClr val="accent1">
                      <a:lumMod val="50000"/>
                    </a:schemeClr>
                  </a:solidFill>
                </a:rPr>
                <a:t>4. SIA </a:t>
              </a:r>
              <a:r>
                <a:rPr lang="lv-LV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LRS MŪSA</a:t>
              </a:r>
            </a:p>
            <a:p>
              <a:pPr algn="r">
                <a:spcAft>
                  <a:spcPts val="1800"/>
                </a:spcAft>
              </a:pPr>
              <a:r>
                <a:rPr lang="lv-LV" sz="2800" dirty="0" smtClean="0">
                  <a:solidFill>
                    <a:schemeClr val="accent1">
                      <a:lumMod val="50000"/>
                    </a:schemeClr>
                  </a:solidFill>
                </a:rPr>
                <a:t>5. SIA </a:t>
              </a:r>
              <a:r>
                <a:rPr lang="lv-LV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BAUSKAS ALUS</a:t>
              </a:r>
              <a:endParaRPr lang="lv-LV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pic>
          <p:nvPicPr>
            <p:cNvPr id="1026" name="Picture 2" descr="Attēlu rezultāti vaicājumam “BALTIC DAIRY”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54730" y="2669607"/>
              <a:ext cx="1491630" cy="646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 descr="Attēlu rezultāti vaicājumam “uzVARA lAUKS”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4328" y="3589425"/>
              <a:ext cx="1520485" cy="564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ttēlu rezultāti vaicājumam “lrs MŪSA”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2041" y="4153905"/>
              <a:ext cx="1368152" cy="6491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822156" y="1314165"/>
              <a:ext cx="422420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lv-LV" sz="3200" b="1" dirty="0">
                  <a:solidFill>
                    <a:schemeClr val="accent1">
                      <a:lumMod val="50000"/>
                    </a:schemeClr>
                  </a:solidFill>
                </a:rPr>
                <a:t>UZŅĒMĒJU TOP 5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http://www.bauska.lv/allfiles/images/atlaid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72416"/>
            <a:ext cx="4054686" cy="6075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auska.lv/images/gallery/big/106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9"/>
          <a:stretch/>
        </p:blipFill>
        <p:spPr bwMode="auto">
          <a:xfrm>
            <a:off x="5004048" y="692053"/>
            <a:ext cx="3667767" cy="6076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7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Attēlu rezultāti vaicājumam “bauskas pils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29" y="1465038"/>
            <a:ext cx="7992888" cy="5328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04" y="158479"/>
            <a:ext cx="1763456" cy="24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96" y="91238"/>
            <a:ext cx="47625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61" y="91827"/>
            <a:ext cx="772343" cy="77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280" y="91238"/>
            <a:ext cx="777940" cy="766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-14274" y="889631"/>
            <a:ext cx="8962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lv-LV" sz="2000" b="1" dirty="0" smtClean="0">
                <a:solidFill>
                  <a:schemeClr val="tx2"/>
                </a:solidFill>
                <a:cs typeface="Arial" pitchFamily="34" charset="0"/>
              </a:rPr>
              <a:t>dabas tūrisms     kultūrvēstures mantojums    unikālas aktivitātes      teicams serviss</a:t>
            </a:r>
            <a:endParaRPr lang="en-US" sz="2000" b="1" dirty="0">
              <a:solidFill>
                <a:schemeClr val="tx2"/>
              </a:solidFill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2592" y="548734"/>
            <a:ext cx="3665116" cy="527929"/>
          </a:xfrm>
        </p:spPr>
        <p:txBody>
          <a:bodyPr>
            <a:noAutofit/>
          </a:bodyPr>
          <a:lstStyle/>
          <a:p>
            <a:pPr algn="ctr" eaLnBrk="1" hangingPunct="1"/>
            <a:r>
              <a:rPr lang="lv-LV" altLang="lv-LV" sz="3600" b="1" dirty="0" smtClean="0">
                <a:solidFill>
                  <a:schemeClr val="tx2"/>
                </a:solidFill>
                <a:latin typeface="+mn-lt"/>
                <a:cs typeface="Arial" charset="0"/>
              </a:rPr>
              <a:t>IZCILĪBA TŪRISMĀ</a:t>
            </a:r>
            <a:endParaRPr lang="lv-LV" altLang="lv-LV" sz="3600" b="1" dirty="0">
              <a:solidFill>
                <a:schemeClr val="tx2"/>
              </a:solidFill>
              <a:latin typeface="+mn-lt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28" y="1406344"/>
            <a:ext cx="8080929" cy="5387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79"/>
          <a:stretch/>
        </p:blipFill>
        <p:spPr>
          <a:xfrm>
            <a:off x="42232" y="1926698"/>
            <a:ext cx="8926326" cy="4531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Attēlu rezultāti vaicājumam “rixwell bauska”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84" y="1338880"/>
            <a:ext cx="7344816" cy="5522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ozmalas_interjers-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5085" y="-8524328"/>
            <a:ext cx="49377600" cy="329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/>
          <a:srcRect l="18500" t="13601" r="20075" b="13601"/>
          <a:stretch/>
        </p:blipFill>
        <p:spPr>
          <a:xfrm>
            <a:off x="707727" y="1475650"/>
            <a:ext cx="7776864" cy="5184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/>
          <a:srcRect l="18500" t="13601" r="20075" b="13601"/>
          <a:stretch/>
        </p:blipFill>
        <p:spPr>
          <a:xfrm>
            <a:off x="527826" y="1465038"/>
            <a:ext cx="7704856" cy="51365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0"/>
                            </p:stCondLst>
                            <p:childTnLst>
                              <p:par>
                                <p:cTn id="37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600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l="14861" t="63781" r="15142" b="26375"/>
          <a:stretch>
            <a:fillRect/>
          </a:stretch>
        </p:blipFill>
        <p:spPr bwMode="auto">
          <a:xfrm>
            <a:off x="36512" y="6093296"/>
            <a:ext cx="9107488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s://encrypted-tbn2.gstatic.com/images?q=tbn:ANd9GcSHuUiO4pFWbTOR50tBHQSgWWEyOhGtZ1Mg0QvjQa9b3JYWRpDP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78" y="2396245"/>
            <a:ext cx="3029948" cy="243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-14337" y="445793"/>
            <a:ext cx="6890593" cy="79533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lv-LV" altLang="lv-LV" sz="3600" b="1" dirty="0" smtClean="0">
                <a:solidFill>
                  <a:schemeClr val="tx2"/>
                </a:solidFill>
                <a:latin typeface="+mn-lt"/>
                <a:cs typeface="Arial" pitchFamily="34" charset="0"/>
              </a:rPr>
              <a:t>MĒS STRĀDĀJAM IEDZĪVOTĀJIEM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57876" y="1458478"/>
            <a:ext cx="21590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10000"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Bauskas Centrālā bibliotēka,18 bibliotēkas novada pagastos 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lv-LV" altLang="lv-LV" sz="24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00582" y="2995763"/>
            <a:ext cx="2815233" cy="113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Bauskas </a:t>
            </a:r>
            <a:r>
              <a:rPr lang="lv-LV" altLang="lv-LV" sz="2400" dirty="0">
                <a:solidFill>
                  <a:schemeClr val="tx2"/>
                </a:solidFill>
                <a:cs typeface="Arial" pitchFamily="34" charset="0"/>
              </a:rPr>
              <a:t>Kultūras centrs,</a:t>
            </a:r>
            <a:br>
              <a:rPr lang="lv-LV" altLang="lv-LV" sz="2400" dirty="0">
                <a:solidFill>
                  <a:schemeClr val="tx2"/>
                </a:solidFill>
                <a:cs typeface="Arial" pitchFamily="34" charset="0"/>
              </a:rPr>
            </a:br>
            <a:r>
              <a:rPr lang="lv-LV" altLang="lv-LV" sz="2400" dirty="0">
                <a:solidFill>
                  <a:schemeClr val="tx2"/>
                </a:solidFill>
                <a:cs typeface="Arial" pitchFamily="34" charset="0"/>
              </a:rPr>
              <a:t>kultūras darbinieki </a:t>
            </a: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novada pagastos</a:t>
            </a:r>
            <a:endParaRPr lang="lv-LV" altLang="lv-LV" sz="2400" dirty="0">
              <a:solidFill>
                <a:schemeClr val="tx2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lv-LV" altLang="lv-LV" sz="2400" dirty="0" smtClean="0">
              <a:solidFill>
                <a:schemeClr val="tx2"/>
              </a:solidFill>
              <a:cs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lv-LV" altLang="lv-LV" sz="24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6439599" y="1613607"/>
            <a:ext cx="216058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17 izglītības iestādes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292751" y="4380800"/>
            <a:ext cx="14446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Divi muzeji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lv-LV" altLang="lv-LV" sz="24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1475656" y="5241232"/>
            <a:ext cx="2376264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92500" lnSpcReduction="20000"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Sporta centrs, </a:t>
            </a:r>
            <a:r>
              <a:rPr lang="lv-LV" altLang="lv-LV" sz="2400" dirty="0">
                <a:solidFill>
                  <a:schemeClr val="tx2"/>
                </a:solidFill>
                <a:cs typeface="Arial" pitchFamily="34" charset="0"/>
              </a:rPr>
              <a:t>sporta darba organizatori novada </a:t>
            </a: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pagastos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947916" y="2449253"/>
            <a:ext cx="2160588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Pansionāts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lv-LV" altLang="lv-LV" sz="24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5004048" y="5189717"/>
            <a:ext cx="2642462" cy="131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Pakalpojumus iedzīvotājiem nodrošina sešas kapitālsabiedrības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lv-LV" altLang="lv-LV" sz="24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6729254" y="3188035"/>
            <a:ext cx="2160587" cy="69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Sociālais dienests</a:t>
            </a:r>
          </a:p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endParaRPr lang="lv-LV" altLang="lv-LV" sz="24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6837289" y="4339706"/>
            <a:ext cx="2160588" cy="53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Bāriņtiesa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3563714" y="1230917"/>
            <a:ext cx="2160587" cy="77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fontAlgn="auto" hangingPunct="1">
              <a:spcAft>
                <a:spcPts val="0"/>
              </a:spcAft>
              <a:buFont typeface="Wingdings 2" panose="05020102010507070707" pitchFamily="18" charset="2"/>
              <a:buNone/>
              <a:defRPr/>
            </a:pPr>
            <a:r>
              <a:rPr lang="lv-LV" altLang="lv-LV" sz="2400" dirty="0" smtClean="0">
                <a:solidFill>
                  <a:schemeClr val="tx2"/>
                </a:solidFill>
                <a:cs typeface="Arial" pitchFamily="34" charset="0"/>
              </a:rPr>
              <a:t>Bauskas novada administrācija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829550" y="149357"/>
            <a:ext cx="1314450" cy="3000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lv-LV" sz="1350" b="1" dirty="0"/>
              <a:t>IEŅĒMUMI</a:t>
            </a:r>
            <a:endParaRPr lang="lv-LV" sz="135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744" y="649500"/>
            <a:ext cx="9120256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lv-LV" altLang="lv-LV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Bauskas novada pašvaldības budžeta 2017.gadam ieņēmumi 24 883 535 EUR, budžeta līdzekļu atlikums gada sākumā 3 520 921 EUR un aizņēmumu līdzekļi 2 136 791 EUR. Kopā finanšu resursi izdevumu segšanai sastāda </a:t>
            </a:r>
            <a:r>
              <a:rPr lang="lv-LV" altLang="lv-LV" sz="3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30 541 247 EUR</a:t>
            </a:r>
          </a:p>
        </p:txBody>
      </p:sp>
      <p:pic>
        <p:nvPicPr>
          <p:cNvPr id="717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468" y="1788251"/>
            <a:ext cx="7272808" cy="5063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5806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29550" y="193235"/>
            <a:ext cx="1314450" cy="30008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lv-LV" sz="1350" b="1" dirty="0"/>
              <a:t>IZDEVUMI</a:t>
            </a:r>
            <a:endParaRPr lang="lv-LV" sz="1350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95275"/>
            <a:ext cx="807124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lv-LV" altLang="lv-LV" sz="2000" dirty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Bauskas novada pašvaldības budžeta izdevumi 2017.gadam </a:t>
            </a:r>
            <a:endParaRPr lang="lv-LV" altLang="lv-LV" sz="2000" dirty="0" smtClean="0">
              <a:solidFill>
                <a:schemeClr val="accent1">
                  <a:lumMod val="50000"/>
                </a:schemeClr>
              </a:solidFill>
              <a:latin typeface="+mn-lt"/>
              <a:cs typeface="Tahoma" panose="020B0604030504040204" pitchFamily="34" charset="0"/>
            </a:endParaRPr>
          </a:p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lv-LV" altLang="lv-LV" sz="3600" b="1" dirty="0" smtClean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28</a:t>
            </a:r>
            <a:r>
              <a:rPr lang="lv-LV" altLang="lv-LV" sz="3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 013 370 </a:t>
            </a:r>
            <a:r>
              <a:rPr lang="lv-LV" altLang="lv-LV" sz="36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Tahoma" panose="020B0604030504040204" pitchFamily="34" charset="0"/>
              </a:rPr>
              <a:t>euro</a:t>
            </a:r>
            <a:endParaRPr lang="lv-LV" altLang="lv-LV" sz="2000" dirty="0">
              <a:solidFill>
                <a:schemeClr val="accent1">
                  <a:lumMod val="50000"/>
                </a:schemeClr>
              </a:solidFill>
              <a:latin typeface="+mn-lt"/>
              <a:cs typeface="Tahoma" panose="020B0604030504040204" pitchFamily="34" charset="0"/>
            </a:endParaRPr>
          </a:p>
        </p:txBody>
      </p:sp>
      <p:pic>
        <p:nvPicPr>
          <p:cNvPr id="819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56492"/>
            <a:ext cx="7848872" cy="548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7654" t="19687" r="28053" b="62594"/>
          <a:stretch/>
        </p:blipFill>
        <p:spPr bwMode="auto">
          <a:xfrm>
            <a:off x="-14274" y="14137"/>
            <a:ext cx="4248472" cy="65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4373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2332</TotalTime>
  <Words>655</Words>
  <Application>Microsoft Office PowerPoint</Application>
  <PresentationFormat>On-screen Show (4:3)</PresentationFormat>
  <Paragraphs>147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 Unicode MS</vt:lpstr>
      <vt:lpstr>Arial</vt:lpstr>
      <vt:lpstr>Calibri</vt:lpstr>
      <vt:lpstr>Constantia</vt:lpstr>
      <vt:lpstr>Tahoma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IZCILĪBA UZŅĒMĒJDARBĪBĀ</vt:lpstr>
      <vt:lpstr>PowerPoint Presentation</vt:lpstr>
      <vt:lpstr>IZCILĪBA TŪRISMĀ</vt:lpstr>
      <vt:lpstr>MĒS STRĀDĀJAM IEDZĪVOTĀJIEM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Microsoft</dc:creator>
  <cp:lastModifiedBy>Ieva Šomina</cp:lastModifiedBy>
  <cp:revision>101</cp:revision>
  <dcterms:created xsi:type="dcterms:W3CDTF">2017-09-10T20:18:56Z</dcterms:created>
  <dcterms:modified xsi:type="dcterms:W3CDTF">2017-12-08T05:56:51Z</dcterms:modified>
</cp:coreProperties>
</file>