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59" r:id="rId4"/>
    <p:sldId id="260" r:id="rId5"/>
    <p:sldId id="269" r:id="rId6"/>
    <p:sldId id="272" r:id="rId7"/>
    <p:sldId id="271" r:id="rId8"/>
    <p:sldId id="273" r:id="rId9"/>
    <p:sldId id="275" r:id="rId10"/>
    <p:sldId id="277" r:id="rId11"/>
    <p:sldId id="278" r:id="rId12"/>
    <p:sldId id="279" r:id="rId13"/>
    <p:sldId id="283" r:id="rId14"/>
    <p:sldId id="280" r:id="rId15"/>
    <p:sldId id="281" r:id="rId16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CBC5"/>
    <a:srgbClr val="F47264"/>
    <a:srgbClr val="54AB64"/>
    <a:srgbClr val="E8CF78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ila, režģa tabu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0" autoAdjust="0"/>
    <p:restoredTop sz="94660"/>
  </p:normalViewPr>
  <p:slideViewPr>
    <p:cSldViewPr snapToGrid="0">
      <p:cViewPr>
        <p:scale>
          <a:sx n="79" d="100"/>
          <a:sy n="79" d="100"/>
        </p:scale>
        <p:origin x="619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049DB6C6-60A4-4F44-BC3C-4811A6880B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AE771834-F17E-4D11-8040-59A89E087C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FAAFBAF1-BB76-481E-807F-E240601BD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07406-D025-41C8-A903-3D895AE82F33}" type="datetimeFigureOut">
              <a:rPr lang="lv-LV" smtClean="0"/>
              <a:t>07.10.2021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15E463EE-3614-4C0E-B390-858F3C967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864230C4-4487-46C3-8E66-937E0FD72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C6CBD-54D3-46C4-801D-8267A091DA8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31753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32A2CC35-7C70-48B4-9CA4-C0914A5CB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FD73C42B-791C-4F98-80CC-0A61675B60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C5D2B6DB-82C9-4BCC-AD8C-F42E69324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07406-D025-41C8-A903-3D895AE82F33}" type="datetimeFigureOut">
              <a:rPr lang="lv-LV" smtClean="0"/>
              <a:t>07.10.2021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06AF075E-6DCC-4BEA-8C3C-2C7610879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BD65883F-966C-493A-84DD-B214D3B43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C6CBD-54D3-46C4-801D-8267A091DA8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49251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:a16="http://schemas.microsoft.com/office/drawing/2014/main" id="{09D75B1B-87A1-4E3C-9831-1EB2AC7C4A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BD930D2B-DCD8-4C1E-9992-E071203AEC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24E653C2-8A2B-4D9A-9021-C093CA236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07406-D025-41C8-A903-3D895AE82F33}" type="datetimeFigureOut">
              <a:rPr lang="lv-LV" smtClean="0"/>
              <a:t>07.10.2021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97C754E6-F90F-44E6-BC30-1D1395349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F4E4673E-BF6C-4681-93A3-52E7C7534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C6CBD-54D3-46C4-801D-8267A091DA8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56482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072939C-6105-4673-BB81-2B785A373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B5948967-D5BC-4DB3-BA17-9BE9287D5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332061F4-12EF-4621-9C60-EC9C35B3D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07406-D025-41C8-A903-3D895AE82F33}" type="datetimeFigureOut">
              <a:rPr lang="lv-LV" smtClean="0"/>
              <a:t>07.10.2021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1FE87B6A-8DCE-4CB3-8ECF-21E72EEB9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11084B37-8CDA-426B-AAE8-A8331CC2D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C6CBD-54D3-46C4-801D-8267A091DA8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7781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2456740E-AE5B-43B0-AE44-703262FBB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6AB56443-3C4C-4966-A79C-9210D8D22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3F509693-38FC-4EAC-9E1C-E9AFB1C56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07406-D025-41C8-A903-3D895AE82F33}" type="datetimeFigureOut">
              <a:rPr lang="lv-LV" smtClean="0"/>
              <a:t>07.10.2021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D95223DD-3D0D-4524-917F-2A863B983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F94F974A-3BAF-4819-93E0-78BE5577A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C6CBD-54D3-46C4-801D-8267A091DA8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81775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EEACD13-3F70-4D46-9CE1-CD6A582D1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681DE513-55F2-49EC-972A-226DB4C1F9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229C6FE6-D540-4A24-BBA4-E622B02E6E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1BDE65E6-3D39-45D2-A571-630AABE2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07406-D025-41C8-A903-3D895AE82F33}" type="datetimeFigureOut">
              <a:rPr lang="lv-LV" smtClean="0"/>
              <a:t>07.10.2021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404EC3D8-C404-4293-8AF4-7CFC92B0F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02B62F14-E389-4509-B5D7-99230ECF5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C6CBD-54D3-46C4-801D-8267A091DA8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73700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C2A0528B-ECB1-46BE-9431-B6486A228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871D68D9-8D60-421E-9262-B2CB73FC12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4AAFC68F-615C-46B4-B2C2-6F53B48E08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AC6E7D32-ACDC-445B-B55B-DDBB2BEAD4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id="{59225FBC-AABF-43EC-BDF6-D7EFD9D78D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id="{68E78E04-77B3-4030-8B2E-DA60A066A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07406-D025-41C8-A903-3D895AE82F33}" type="datetimeFigureOut">
              <a:rPr lang="lv-LV" smtClean="0"/>
              <a:t>07.10.2021</a:t>
            </a:fld>
            <a:endParaRPr lang="lv-LV"/>
          </a:p>
        </p:txBody>
      </p:sp>
      <p:sp>
        <p:nvSpPr>
          <p:cNvPr id="8" name="Kājenes vietturis 7">
            <a:extLst>
              <a:ext uri="{FF2B5EF4-FFF2-40B4-BE49-F238E27FC236}">
                <a16:creationId xmlns:a16="http://schemas.microsoft.com/office/drawing/2014/main" id="{8AB10843-CAF0-4B56-90FC-0CE7719BC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>
            <a:extLst>
              <a:ext uri="{FF2B5EF4-FFF2-40B4-BE49-F238E27FC236}">
                <a16:creationId xmlns:a16="http://schemas.microsoft.com/office/drawing/2014/main" id="{E38AAD3E-B368-4CEE-8A6A-952B12A70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C6CBD-54D3-46C4-801D-8267A091DA8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70267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7C8EFEAA-6222-4342-A86C-FC11D003E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2AA55237-918B-4DCB-9E76-62B57F1E4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07406-D025-41C8-A903-3D895AE82F33}" type="datetimeFigureOut">
              <a:rPr lang="lv-LV" smtClean="0"/>
              <a:t>07.10.2021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4CDE5FFA-ECE1-43B1-9AEA-EDAC93A17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CC7F5A91-B9A5-486D-979E-5EDACE48A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C6CBD-54D3-46C4-801D-8267A091DA8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73319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:a16="http://schemas.microsoft.com/office/drawing/2014/main" id="{B12AB64B-925A-4949-9248-2D35510D5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07406-D025-41C8-A903-3D895AE82F33}" type="datetimeFigureOut">
              <a:rPr lang="lv-LV" smtClean="0"/>
              <a:t>07.10.2021</a:t>
            </a:fld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AE3684C6-0685-4810-B1E5-1C3112699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0E8CCFC8-8798-496A-BB19-38FE34B80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C6CBD-54D3-46C4-801D-8267A091DA8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89677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C937C913-631A-41D4-B1F1-2C629ADCA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136AC284-99A2-4769-A0D4-C0D419C12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E961A574-84A8-45F1-8FEF-3CE7FF4F23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3081CBF7-EA47-4717-B15F-CF4B7D26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07406-D025-41C8-A903-3D895AE82F33}" type="datetimeFigureOut">
              <a:rPr lang="lv-LV" smtClean="0"/>
              <a:t>07.10.2021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1414E5AB-AABD-4CFB-B955-533E96275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D1953E3F-39C0-48D7-8871-7EBC2CA41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C6CBD-54D3-46C4-801D-8267A091DA8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80856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80150ED-ECAB-4D9C-A3FE-926A395DB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>
            <a:extLst>
              <a:ext uri="{FF2B5EF4-FFF2-40B4-BE49-F238E27FC236}">
                <a16:creationId xmlns:a16="http://schemas.microsoft.com/office/drawing/2014/main" id="{CE0846D2-16C8-4DE0-AFD4-1E13714C51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658AF799-B57C-4BED-B59C-A73766DC8C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36092064-55C3-4BE7-B5AE-314D89221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07406-D025-41C8-A903-3D895AE82F33}" type="datetimeFigureOut">
              <a:rPr lang="lv-LV" smtClean="0"/>
              <a:t>07.10.2021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CCEF745F-B5F1-402B-8520-679203E26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44359B4E-AEAC-4FC8-93B7-1E4F0E73F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C6CBD-54D3-46C4-801D-8267A091DA8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96022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id="{7B42C10B-C346-4632-8E48-3329735DF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4A875276-B220-4273-A6E1-8CB317BAC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C2EFCC76-E104-40A1-9DA6-0005580F48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07406-D025-41C8-A903-3D895AE82F33}" type="datetimeFigureOut">
              <a:rPr lang="lv-LV" smtClean="0"/>
              <a:t>07.10.2021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E8A20908-5EA4-4AFD-A2B4-4EC5257C1E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03279040-A2D5-4EB5-821B-5EC561241E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C6CBD-54D3-46C4-801D-8267A091DA8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42558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22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ttēls 6">
            <a:extLst>
              <a:ext uri="{FF2B5EF4-FFF2-40B4-BE49-F238E27FC236}">
                <a16:creationId xmlns:a16="http://schemas.microsoft.com/office/drawing/2014/main" id="{260B0B4C-64E3-4F87-8ECD-0940917BD1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53435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79FDB6-4C01-4D7B-B646-7573D3E88D33}"/>
              </a:ext>
            </a:extLst>
          </p:cNvPr>
          <p:cNvSpPr txBox="1"/>
          <p:nvPr/>
        </p:nvSpPr>
        <p:spPr>
          <a:xfrm>
            <a:off x="5379867" y="1973036"/>
            <a:ext cx="61522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ADMINISTRATĪVI TERITORIĀLĀ REFORMA</a:t>
            </a:r>
          </a:p>
          <a:p>
            <a:pPr algn="ctr"/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PERIODS PĒC REFORMAS</a:t>
            </a:r>
          </a:p>
          <a:p>
            <a:pPr algn="ctr"/>
            <a:r>
              <a:rPr lang="en-US" sz="3200" b="1" dirty="0">
                <a:solidFill>
                  <a:srgbClr val="F472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DIENVIDKURZEMES NOVADS</a:t>
            </a:r>
            <a:endParaRPr lang="lv-LV" sz="3200" dirty="0">
              <a:solidFill>
                <a:srgbClr val="F472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83B0B6F-C6CD-4BF5-85DF-E265A5050910}"/>
              </a:ext>
            </a:extLst>
          </p:cNvPr>
          <p:cNvSpPr txBox="1"/>
          <p:nvPr/>
        </p:nvSpPr>
        <p:spPr>
          <a:xfrm>
            <a:off x="8034291" y="5293285"/>
            <a:ext cx="374193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DIENVIDKURZEMES NOVADA PAŠVALDĪBAS IZPILDDIREKTORS </a:t>
            </a:r>
            <a:r>
              <a:rPr lang="en-US" sz="2000" b="1" i="0" dirty="0">
                <a:solidFill>
                  <a:srgbClr val="F4726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ULDIS VĀRNA</a:t>
            </a:r>
            <a:endParaRPr lang="lv-LV" sz="2000" dirty="0">
              <a:solidFill>
                <a:srgbClr val="F472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05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16101CB-69E2-422A-8B73-3F7E203F9F8F}"/>
              </a:ext>
            </a:extLst>
          </p:cNvPr>
          <p:cNvSpPr txBox="1"/>
          <p:nvPr/>
        </p:nvSpPr>
        <p:spPr>
          <a:xfrm>
            <a:off x="273989" y="213127"/>
            <a:ext cx="67950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SAISTOŠO NOTEIKUMU</a:t>
            </a:r>
          </a:p>
          <a:p>
            <a:pPr algn="ctr"/>
            <a:r>
              <a:rPr lang="en-US" sz="2400" b="1" i="0" dirty="0">
                <a:solidFill>
                  <a:srgbClr val="F4726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“PAR DIENVIDKURZEMES NOVADA PAŠVALDĪBAS BUDŽETU 2021.GADAM” </a:t>
            </a:r>
            <a:r>
              <a:rPr lang="en-US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APSTIPRINĀŠANA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1BEDC3-81E9-450D-B285-8152A66F8AC1}"/>
              </a:ext>
            </a:extLst>
          </p:cNvPr>
          <p:cNvSpPr txBox="1"/>
          <p:nvPr/>
        </p:nvSpPr>
        <p:spPr>
          <a:xfrm>
            <a:off x="7170089" y="166960"/>
            <a:ext cx="5923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84CB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26. AUGUSTA DOMES SĒDE</a:t>
            </a:r>
            <a:endParaRPr lang="lv-LV" sz="2000" dirty="0">
              <a:solidFill>
                <a:srgbClr val="84CBC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BBAB28-4B99-4DC7-AB61-1A4CAC6F20BD}"/>
              </a:ext>
            </a:extLst>
          </p:cNvPr>
          <p:cNvSpPr txBox="1"/>
          <p:nvPr/>
        </p:nvSpPr>
        <p:spPr>
          <a:xfrm>
            <a:off x="1542323" y="2193332"/>
            <a:ext cx="93835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Apstiprin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saistošos noteikumus Nr.4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 Par </a:t>
            </a:r>
            <a:r>
              <a:rPr lang="lv-LV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Dienvidkurzemes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novada pašvaldības budžetu 2021.gadam” </a:t>
            </a:r>
            <a:endParaRPr lang="lv-LV" sz="2400" u="sng" dirty="0">
              <a:solidFill>
                <a:srgbClr val="F472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aisnstūris 7">
            <a:extLst>
              <a:ext uri="{FF2B5EF4-FFF2-40B4-BE49-F238E27FC236}">
                <a16:creationId xmlns:a16="http://schemas.microsoft.com/office/drawing/2014/main" id="{7B724F3B-7A59-441C-B821-A5B9574E4E36}"/>
              </a:ext>
            </a:extLst>
          </p:cNvPr>
          <p:cNvSpPr/>
          <p:nvPr/>
        </p:nvSpPr>
        <p:spPr>
          <a:xfrm>
            <a:off x="2686259" y="3286912"/>
            <a:ext cx="7162800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9" name="Taisnstūris 8">
            <a:extLst>
              <a:ext uri="{FF2B5EF4-FFF2-40B4-BE49-F238E27FC236}">
                <a16:creationId xmlns:a16="http://schemas.microsoft.com/office/drawing/2014/main" id="{2793DBFF-DFA4-407C-AAD2-69BDCBD298C2}"/>
              </a:ext>
            </a:extLst>
          </p:cNvPr>
          <p:cNvSpPr/>
          <p:nvPr/>
        </p:nvSpPr>
        <p:spPr>
          <a:xfrm>
            <a:off x="2686258" y="3286912"/>
            <a:ext cx="6546643" cy="830997"/>
          </a:xfrm>
          <a:prstGeom prst="rect">
            <a:avLst/>
          </a:prstGeom>
          <a:solidFill>
            <a:srgbClr val="84C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7F96D6-A78D-4C71-8B9A-4851743BB55F}"/>
              </a:ext>
            </a:extLst>
          </p:cNvPr>
          <p:cNvSpPr txBox="1"/>
          <p:nvPr/>
        </p:nvSpPr>
        <p:spPr>
          <a:xfrm>
            <a:off x="3671503" y="3326231"/>
            <a:ext cx="4700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47 492 934 EUR</a:t>
            </a:r>
            <a:endParaRPr lang="lv-LV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6375BE-9F3B-4EE4-B9CD-52621C76D2FC}"/>
              </a:ext>
            </a:extLst>
          </p:cNvPr>
          <p:cNvSpPr txBox="1"/>
          <p:nvPr/>
        </p:nvSpPr>
        <p:spPr>
          <a:xfrm>
            <a:off x="3938564" y="4117909"/>
            <a:ext cx="4658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PLĀNOTIE PAMATBUDŽETA IEŅĒMUMI</a:t>
            </a:r>
            <a:endParaRPr lang="lv-LV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aisnstūris 11">
            <a:extLst>
              <a:ext uri="{FF2B5EF4-FFF2-40B4-BE49-F238E27FC236}">
                <a16:creationId xmlns:a16="http://schemas.microsoft.com/office/drawing/2014/main" id="{98FABEC8-9B8A-4AC5-9425-AB0D66B98460}"/>
              </a:ext>
            </a:extLst>
          </p:cNvPr>
          <p:cNvSpPr/>
          <p:nvPr/>
        </p:nvSpPr>
        <p:spPr>
          <a:xfrm>
            <a:off x="2686258" y="4868434"/>
            <a:ext cx="7162800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3" name="Taisnstūris 12">
            <a:extLst>
              <a:ext uri="{FF2B5EF4-FFF2-40B4-BE49-F238E27FC236}">
                <a16:creationId xmlns:a16="http://schemas.microsoft.com/office/drawing/2014/main" id="{7F49EAC3-6F7B-4C9C-9854-5C1F7F84B34C}"/>
              </a:ext>
            </a:extLst>
          </p:cNvPr>
          <p:cNvSpPr/>
          <p:nvPr/>
        </p:nvSpPr>
        <p:spPr>
          <a:xfrm>
            <a:off x="2686258" y="4868434"/>
            <a:ext cx="7162800" cy="830997"/>
          </a:xfrm>
          <a:prstGeom prst="rect">
            <a:avLst/>
          </a:prstGeom>
          <a:solidFill>
            <a:srgbClr val="84C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7E8710-6053-4781-8611-DB8C9074E7C1}"/>
              </a:ext>
            </a:extLst>
          </p:cNvPr>
          <p:cNvSpPr txBox="1"/>
          <p:nvPr/>
        </p:nvSpPr>
        <p:spPr>
          <a:xfrm>
            <a:off x="3671503" y="4991544"/>
            <a:ext cx="4700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58 296 039 EUR</a:t>
            </a:r>
            <a:endParaRPr lang="lv-LV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144EAE-6218-4796-B3DA-EC74486BECB3}"/>
              </a:ext>
            </a:extLst>
          </p:cNvPr>
          <p:cNvSpPr txBox="1"/>
          <p:nvPr/>
        </p:nvSpPr>
        <p:spPr>
          <a:xfrm>
            <a:off x="3938564" y="5845841"/>
            <a:ext cx="4658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PLĀNOTIE PAMATBUDŽETA IZDEVUMI</a:t>
            </a:r>
            <a:endParaRPr lang="lv-LV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Taisns savienotājs 13">
            <a:extLst>
              <a:ext uri="{FF2B5EF4-FFF2-40B4-BE49-F238E27FC236}">
                <a16:creationId xmlns:a16="http://schemas.microsoft.com/office/drawing/2014/main" id="{AE969320-E5BD-4EE5-92AD-47312E9E1200}"/>
              </a:ext>
            </a:extLst>
          </p:cNvPr>
          <p:cNvCxnSpPr>
            <a:cxnSpLocks/>
          </p:cNvCxnSpPr>
          <p:nvPr/>
        </p:nvCxnSpPr>
        <p:spPr>
          <a:xfrm>
            <a:off x="3968751" y="2162101"/>
            <a:ext cx="4628003" cy="0"/>
          </a:xfrm>
          <a:prstGeom prst="line">
            <a:avLst/>
          </a:prstGeom>
          <a:ln>
            <a:solidFill>
              <a:srgbClr val="84CB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082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ttēls 2">
            <a:extLst>
              <a:ext uri="{FF2B5EF4-FFF2-40B4-BE49-F238E27FC236}">
                <a16:creationId xmlns:a16="http://schemas.microsoft.com/office/drawing/2014/main" id="{F6A0F4FA-015D-45F7-8A29-02C5F41AF4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442" y="5040144"/>
            <a:ext cx="1551972" cy="15519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6101CB-69E2-422A-8B73-3F7E203F9F8F}"/>
              </a:ext>
            </a:extLst>
          </p:cNvPr>
          <p:cNvSpPr txBox="1"/>
          <p:nvPr/>
        </p:nvSpPr>
        <p:spPr>
          <a:xfrm>
            <a:off x="273988" y="213127"/>
            <a:ext cx="7549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DIENVIDKURZEMES NOVADA </a:t>
            </a:r>
          </a:p>
          <a:p>
            <a:pPr algn="ctr"/>
            <a:r>
              <a:rPr lang="en-US" sz="2400" b="1" i="0" dirty="0">
                <a:solidFill>
                  <a:srgbClr val="F4726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PAŠVALDĪBAS IESTĀŽU </a:t>
            </a:r>
            <a:r>
              <a:rPr lang="en-US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lang="en-US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>
                <a:solidFill>
                  <a:srgbClr val="F4726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NOLIKUMU IZVEIDE: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CEFDAA-B857-4ECF-B94A-B592676F1915}"/>
              </a:ext>
            </a:extLst>
          </p:cNvPr>
          <p:cNvSpPr txBox="1"/>
          <p:nvPr/>
        </p:nvSpPr>
        <p:spPr>
          <a:xfrm>
            <a:off x="1724028" y="1564308"/>
            <a:ext cx="39323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DIENVIDKURZEMES NOVADA </a:t>
            </a:r>
            <a:r>
              <a:rPr lang="pt-BR" b="1" dirty="0">
                <a:solidFill>
                  <a:srgbClr val="F472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BĀRIŅTIESA</a:t>
            </a:r>
            <a:endParaRPr lang="lv-LV" b="1" dirty="0">
              <a:solidFill>
                <a:srgbClr val="F472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AF96B8-6108-4A3B-A2FD-EB4847761165}"/>
              </a:ext>
            </a:extLst>
          </p:cNvPr>
          <p:cNvSpPr txBox="1"/>
          <p:nvPr/>
        </p:nvSpPr>
        <p:spPr>
          <a:xfrm>
            <a:off x="1724027" y="2782959"/>
            <a:ext cx="39323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DIENVIDKURZEMES NOVADA </a:t>
            </a:r>
            <a:r>
              <a:rPr lang="pt-BR" b="1" dirty="0">
                <a:solidFill>
                  <a:srgbClr val="F472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BŪVVALDE</a:t>
            </a:r>
            <a:endParaRPr lang="lv-LV" b="1" dirty="0">
              <a:solidFill>
                <a:srgbClr val="F472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FACBAC-9D87-4C32-B4CF-CF7EC794F122}"/>
              </a:ext>
            </a:extLst>
          </p:cNvPr>
          <p:cNvSpPr txBox="1"/>
          <p:nvPr/>
        </p:nvSpPr>
        <p:spPr>
          <a:xfrm>
            <a:off x="1724027" y="4116814"/>
            <a:ext cx="39323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DIENVIDKURZEMES NOVADA </a:t>
            </a:r>
            <a:r>
              <a:rPr lang="pt-BR" b="1" dirty="0">
                <a:solidFill>
                  <a:srgbClr val="F472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DZIMTSARAKSTU NODAĻA</a:t>
            </a:r>
            <a:endParaRPr lang="lv-LV" b="1" dirty="0">
              <a:solidFill>
                <a:srgbClr val="F472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4EFD67-C6D4-4FA3-A247-E46284200608}"/>
              </a:ext>
            </a:extLst>
          </p:cNvPr>
          <p:cNvSpPr txBox="1"/>
          <p:nvPr/>
        </p:nvSpPr>
        <p:spPr>
          <a:xfrm>
            <a:off x="1724028" y="5619585"/>
            <a:ext cx="39323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DIENVIDKURZEMES NOVADA </a:t>
            </a:r>
            <a:r>
              <a:rPr lang="pt-BR" b="1" dirty="0">
                <a:solidFill>
                  <a:srgbClr val="F472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IZGLĪTĪBAS PĀRVALDE</a:t>
            </a:r>
            <a:endParaRPr lang="lv-LV" b="1" dirty="0">
              <a:solidFill>
                <a:srgbClr val="F472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1EA35E-B0B5-4507-841B-8AD3EA1D9890}"/>
              </a:ext>
            </a:extLst>
          </p:cNvPr>
          <p:cNvSpPr txBox="1"/>
          <p:nvPr/>
        </p:nvSpPr>
        <p:spPr>
          <a:xfrm>
            <a:off x="7602415" y="1564308"/>
            <a:ext cx="39323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DIENVIDKURZEMES NOVADA </a:t>
            </a:r>
            <a:r>
              <a:rPr lang="pt-BR" b="1" dirty="0">
                <a:solidFill>
                  <a:srgbClr val="F472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KULTŪRAS PĀRVALDE</a:t>
            </a:r>
            <a:endParaRPr lang="lv-LV" b="1" dirty="0">
              <a:solidFill>
                <a:srgbClr val="F472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0BB7A1-8BCA-4E16-BEB4-48EAA6427411}"/>
              </a:ext>
            </a:extLst>
          </p:cNvPr>
          <p:cNvSpPr txBox="1"/>
          <p:nvPr/>
        </p:nvSpPr>
        <p:spPr>
          <a:xfrm>
            <a:off x="7602414" y="2782959"/>
            <a:ext cx="39323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DIENVIDKURZEMES NOVADA PAŠVALDĪBAS </a:t>
            </a:r>
          </a:p>
          <a:p>
            <a:pPr algn="ctr"/>
            <a:r>
              <a:rPr lang="pt-BR" b="1" dirty="0">
                <a:solidFill>
                  <a:srgbClr val="F472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PAŠVALDĪBAS POLICIJA</a:t>
            </a:r>
            <a:endParaRPr lang="lv-LV" b="1" dirty="0">
              <a:solidFill>
                <a:srgbClr val="F472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C0073A-8A17-41F5-AB86-4ABFE8D6F50F}"/>
              </a:ext>
            </a:extLst>
          </p:cNvPr>
          <p:cNvSpPr txBox="1"/>
          <p:nvPr/>
        </p:nvSpPr>
        <p:spPr>
          <a:xfrm>
            <a:off x="7602414" y="4116814"/>
            <a:ext cx="39323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DIENVIDKURZEMES NOVADA PAŠVALDĪBAS</a:t>
            </a:r>
          </a:p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b="1" dirty="0">
                <a:solidFill>
                  <a:srgbClr val="F472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SPORTA PĀRVALDE</a:t>
            </a:r>
            <a:endParaRPr lang="lv-LV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98C64B-E8F0-4721-9B34-475D75721823}"/>
              </a:ext>
            </a:extLst>
          </p:cNvPr>
          <p:cNvSpPr txBox="1"/>
          <p:nvPr/>
        </p:nvSpPr>
        <p:spPr>
          <a:xfrm>
            <a:off x="7602415" y="5619585"/>
            <a:ext cx="39323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DIENVIDKURZEMES NOVADA </a:t>
            </a:r>
            <a:r>
              <a:rPr lang="pt-BR" b="1" dirty="0">
                <a:solidFill>
                  <a:srgbClr val="F472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SOCIĀLAIS DIENESTS</a:t>
            </a:r>
            <a:endParaRPr lang="lv-LV" b="1" dirty="0">
              <a:solidFill>
                <a:srgbClr val="F472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Attēls 13">
            <a:extLst>
              <a:ext uri="{FF2B5EF4-FFF2-40B4-BE49-F238E27FC236}">
                <a16:creationId xmlns:a16="http://schemas.microsoft.com/office/drawing/2014/main" id="{A897F296-63CF-4EB1-AA2A-43E57356FF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115" y="3970933"/>
            <a:ext cx="1314213" cy="1314213"/>
          </a:xfrm>
          <a:prstGeom prst="rect">
            <a:avLst/>
          </a:prstGeom>
        </p:spPr>
      </p:pic>
      <p:pic>
        <p:nvPicPr>
          <p:cNvPr id="17" name="Attēls 16">
            <a:extLst>
              <a:ext uri="{FF2B5EF4-FFF2-40B4-BE49-F238E27FC236}">
                <a16:creationId xmlns:a16="http://schemas.microsoft.com/office/drawing/2014/main" id="{75C25C5A-2DCE-4D5C-904C-F237485337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931" y="2519838"/>
            <a:ext cx="1451095" cy="1451095"/>
          </a:xfrm>
          <a:prstGeom prst="rect">
            <a:avLst/>
          </a:prstGeom>
        </p:spPr>
      </p:pic>
      <p:pic>
        <p:nvPicPr>
          <p:cNvPr id="19" name="Attēls 18">
            <a:extLst>
              <a:ext uri="{FF2B5EF4-FFF2-40B4-BE49-F238E27FC236}">
                <a16:creationId xmlns:a16="http://schemas.microsoft.com/office/drawing/2014/main" id="{154A2C08-874B-42CA-BC50-30BD6371E1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931" y="1178688"/>
            <a:ext cx="1393706" cy="1393706"/>
          </a:xfrm>
          <a:prstGeom prst="rect">
            <a:avLst/>
          </a:prstGeom>
        </p:spPr>
      </p:pic>
      <p:pic>
        <p:nvPicPr>
          <p:cNvPr id="20" name="Attēls 19">
            <a:extLst>
              <a:ext uri="{FF2B5EF4-FFF2-40B4-BE49-F238E27FC236}">
                <a16:creationId xmlns:a16="http://schemas.microsoft.com/office/drawing/2014/main" id="{3A3D6955-5389-438E-8279-FF280F7A2C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31" y="5285146"/>
            <a:ext cx="1259569" cy="1259569"/>
          </a:xfrm>
          <a:prstGeom prst="rect">
            <a:avLst/>
          </a:prstGeom>
        </p:spPr>
      </p:pic>
      <p:pic>
        <p:nvPicPr>
          <p:cNvPr id="24" name="Attēls 23">
            <a:extLst>
              <a:ext uri="{FF2B5EF4-FFF2-40B4-BE49-F238E27FC236}">
                <a16:creationId xmlns:a16="http://schemas.microsoft.com/office/drawing/2014/main" id="{9C285BE3-2BA9-46A7-B9AF-BD4708EBDB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31" y="3957544"/>
            <a:ext cx="1259569" cy="1259569"/>
          </a:xfrm>
          <a:prstGeom prst="rect">
            <a:avLst/>
          </a:prstGeom>
        </p:spPr>
      </p:pic>
      <p:pic>
        <p:nvPicPr>
          <p:cNvPr id="26" name="Attēls 25">
            <a:extLst>
              <a:ext uri="{FF2B5EF4-FFF2-40B4-BE49-F238E27FC236}">
                <a16:creationId xmlns:a16="http://schemas.microsoft.com/office/drawing/2014/main" id="{B6774A58-2387-4CC6-B907-CB92B2775A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75" y="2424304"/>
            <a:ext cx="1393705" cy="1393705"/>
          </a:xfrm>
          <a:prstGeom prst="rect">
            <a:avLst/>
          </a:prstGeom>
        </p:spPr>
      </p:pic>
      <p:pic>
        <p:nvPicPr>
          <p:cNvPr id="28" name="Attēls 27">
            <a:extLst>
              <a:ext uri="{FF2B5EF4-FFF2-40B4-BE49-F238E27FC236}">
                <a16:creationId xmlns:a16="http://schemas.microsoft.com/office/drawing/2014/main" id="{A93F476D-9C1B-4709-BFE8-B36BE7F7A83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78" y="1257789"/>
            <a:ext cx="1238502" cy="123850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7C72B1E-5500-41F2-9C7E-690C54CADD95}"/>
              </a:ext>
            </a:extLst>
          </p:cNvPr>
          <p:cNvSpPr txBox="1"/>
          <p:nvPr/>
        </p:nvSpPr>
        <p:spPr>
          <a:xfrm>
            <a:off x="7170089" y="166960"/>
            <a:ext cx="5923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84CB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26. AUGUSTA DOMES SĒDE</a:t>
            </a:r>
            <a:endParaRPr lang="lv-LV" sz="2000" dirty="0">
              <a:solidFill>
                <a:srgbClr val="84CBC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Taisns savienotājs 20">
            <a:extLst>
              <a:ext uri="{FF2B5EF4-FFF2-40B4-BE49-F238E27FC236}">
                <a16:creationId xmlns:a16="http://schemas.microsoft.com/office/drawing/2014/main" id="{949CD2F4-6D2A-4862-8613-6726A4045D91}"/>
              </a:ext>
            </a:extLst>
          </p:cNvPr>
          <p:cNvCxnSpPr>
            <a:cxnSpLocks/>
          </p:cNvCxnSpPr>
          <p:nvPr/>
        </p:nvCxnSpPr>
        <p:spPr>
          <a:xfrm>
            <a:off x="5809903" y="1445256"/>
            <a:ext cx="0" cy="5051354"/>
          </a:xfrm>
          <a:prstGeom prst="line">
            <a:avLst/>
          </a:prstGeom>
          <a:ln>
            <a:solidFill>
              <a:srgbClr val="84CB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500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16101CB-69E2-422A-8B73-3F7E203F9F8F}"/>
              </a:ext>
            </a:extLst>
          </p:cNvPr>
          <p:cNvSpPr txBox="1"/>
          <p:nvPr/>
        </p:nvSpPr>
        <p:spPr>
          <a:xfrm>
            <a:off x="273989" y="213127"/>
            <a:ext cx="67950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DIENVIDKURZEMES NOVADA </a:t>
            </a:r>
          </a:p>
          <a:p>
            <a:pPr algn="ctr"/>
            <a:r>
              <a:rPr lang="en-US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PAŠVALDĪBAS</a:t>
            </a:r>
            <a:r>
              <a:rPr lang="en-US" sz="2400" b="1" i="0" dirty="0">
                <a:solidFill>
                  <a:srgbClr val="F4726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AMATU KATALOGA </a:t>
            </a:r>
            <a:r>
              <a:rPr lang="en-US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lang="en-US" sz="2400" b="1" i="0" dirty="0">
                <a:solidFill>
                  <a:srgbClr val="F4726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i="0" dirty="0">
                <a:solidFill>
                  <a:srgbClr val="F4726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AMATU SARAKSTA APSTIPRINĀŠANA</a:t>
            </a:r>
          </a:p>
        </p:txBody>
      </p:sp>
      <p:sp>
        <p:nvSpPr>
          <p:cNvPr id="15" name="Ovāls 14">
            <a:extLst>
              <a:ext uri="{FF2B5EF4-FFF2-40B4-BE49-F238E27FC236}">
                <a16:creationId xmlns:a16="http://schemas.microsoft.com/office/drawing/2014/main" id="{7C4BE07D-C45A-49D9-A243-FA460ED3E06A}"/>
              </a:ext>
            </a:extLst>
          </p:cNvPr>
          <p:cNvSpPr/>
          <p:nvPr/>
        </p:nvSpPr>
        <p:spPr>
          <a:xfrm>
            <a:off x="1312684" y="5867106"/>
            <a:ext cx="222943" cy="222943"/>
          </a:xfrm>
          <a:prstGeom prst="ellipse">
            <a:avLst/>
          </a:prstGeom>
          <a:solidFill>
            <a:srgbClr val="84C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0" name="Ovāls 9">
            <a:extLst>
              <a:ext uri="{FF2B5EF4-FFF2-40B4-BE49-F238E27FC236}">
                <a16:creationId xmlns:a16="http://schemas.microsoft.com/office/drawing/2014/main" id="{531EB9AB-F106-4655-93CF-6CF6047DBE5A}"/>
              </a:ext>
            </a:extLst>
          </p:cNvPr>
          <p:cNvSpPr/>
          <p:nvPr/>
        </p:nvSpPr>
        <p:spPr>
          <a:xfrm>
            <a:off x="1754067" y="5867106"/>
            <a:ext cx="222943" cy="222943"/>
          </a:xfrm>
          <a:prstGeom prst="ellipse">
            <a:avLst/>
          </a:prstGeom>
          <a:solidFill>
            <a:srgbClr val="84C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Ovāls 10">
            <a:extLst>
              <a:ext uri="{FF2B5EF4-FFF2-40B4-BE49-F238E27FC236}">
                <a16:creationId xmlns:a16="http://schemas.microsoft.com/office/drawing/2014/main" id="{08C1ABF4-570C-44EA-A8C3-1C279041C4A4}"/>
              </a:ext>
            </a:extLst>
          </p:cNvPr>
          <p:cNvSpPr/>
          <p:nvPr/>
        </p:nvSpPr>
        <p:spPr>
          <a:xfrm>
            <a:off x="2161443" y="5867106"/>
            <a:ext cx="222943" cy="222943"/>
          </a:xfrm>
          <a:prstGeom prst="ellipse">
            <a:avLst/>
          </a:prstGeom>
          <a:solidFill>
            <a:srgbClr val="84C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19E4B8-4D54-42C3-A4B2-93E2669E381E}"/>
              </a:ext>
            </a:extLst>
          </p:cNvPr>
          <p:cNvSpPr txBox="1"/>
          <p:nvPr/>
        </p:nvSpPr>
        <p:spPr>
          <a:xfrm>
            <a:off x="7297089" y="191565"/>
            <a:ext cx="5923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84CB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30. SEPTEMBRA DOMES SĒDE</a:t>
            </a:r>
            <a:endParaRPr lang="lv-LV" sz="2000" dirty="0">
              <a:solidFill>
                <a:srgbClr val="84CBC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31D2EA-5B13-44AE-984C-767827F8E905}"/>
              </a:ext>
            </a:extLst>
          </p:cNvPr>
          <p:cNvSpPr txBox="1"/>
          <p:nvPr/>
        </p:nvSpPr>
        <p:spPr>
          <a:xfrm>
            <a:off x="1590959" y="2670785"/>
            <a:ext cx="938358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Apstiprin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Dienvidkurzemes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novada pašvaldības </a:t>
            </a:r>
            <a:r>
              <a:rPr 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amatu katalogu 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 2021.gada  1.oktobri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lv-LV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Apstiprin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Dienvidkurzemes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novada pašvaldības </a:t>
            </a:r>
            <a:r>
              <a:rPr 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amatu sarakstu 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mēnešalgas 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2021.gadam ar 2021.gada  1.oktobri. </a:t>
            </a:r>
          </a:p>
        </p:txBody>
      </p:sp>
      <p:cxnSp>
        <p:nvCxnSpPr>
          <p:cNvPr id="13" name="Taisns savienotājs 12">
            <a:extLst>
              <a:ext uri="{FF2B5EF4-FFF2-40B4-BE49-F238E27FC236}">
                <a16:creationId xmlns:a16="http://schemas.microsoft.com/office/drawing/2014/main" id="{2FF2B980-014B-49AA-AE94-ACFA617FFCC8}"/>
              </a:ext>
            </a:extLst>
          </p:cNvPr>
          <p:cNvCxnSpPr>
            <a:cxnSpLocks/>
          </p:cNvCxnSpPr>
          <p:nvPr/>
        </p:nvCxnSpPr>
        <p:spPr>
          <a:xfrm>
            <a:off x="3968751" y="2162101"/>
            <a:ext cx="4628003" cy="0"/>
          </a:xfrm>
          <a:prstGeom prst="line">
            <a:avLst/>
          </a:prstGeom>
          <a:ln>
            <a:solidFill>
              <a:srgbClr val="84CB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0177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ttēls 7">
            <a:extLst>
              <a:ext uri="{FF2B5EF4-FFF2-40B4-BE49-F238E27FC236}">
                <a16:creationId xmlns:a16="http://schemas.microsoft.com/office/drawing/2014/main" id="{2B6066FC-CE59-41D3-97E5-2CB1FC7DCE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4" t="12956" r="11752"/>
          <a:stretch/>
        </p:blipFill>
        <p:spPr>
          <a:xfrm>
            <a:off x="3451585" y="1727200"/>
            <a:ext cx="8740415" cy="5130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6101CB-69E2-422A-8B73-3F7E203F9F8F}"/>
              </a:ext>
            </a:extLst>
          </p:cNvPr>
          <p:cNvSpPr txBox="1"/>
          <p:nvPr/>
        </p:nvSpPr>
        <p:spPr>
          <a:xfrm>
            <a:off x="273989" y="213127"/>
            <a:ext cx="67950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DIENVIDKURZEMES NOVADA </a:t>
            </a:r>
          </a:p>
          <a:p>
            <a:pPr algn="ctr"/>
            <a:r>
              <a:rPr lang="en-US" sz="2400" b="1" i="0" dirty="0">
                <a:solidFill>
                  <a:srgbClr val="F4726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IZGLĪTĪBAS PĀRVALDES VADĪTĀJA IECELŠANA</a:t>
            </a:r>
          </a:p>
        </p:txBody>
      </p:sp>
      <p:sp>
        <p:nvSpPr>
          <p:cNvPr id="15" name="Ovāls 14">
            <a:extLst>
              <a:ext uri="{FF2B5EF4-FFF2-40B4-BE49-F238E27FC236}">
                <a16:creationId xmlns:a16="http://schemas.microsoft.com/office/drawing/2014/main" id="{7C4BE07D-C45A-49D9-A243-FA460ED3E06A}"/>
              </a:ext>
            </a:extLst>
          </p:cNvPr>
          <p:cNvSpPr/>
          <p:nvPr/>
        </p:nvSpPr>
        <p:spPr>
          <a:xfrm>
            <a:off x="1535322" y="5962273"/>
            <a:ext cx="127776" cy="127776"/>
          </a:xfrm>
          <a:prstGeom prst="ellipse">
            <a:avLst/>
          </a:prstGeom>
          <a:solidFill>
            <a:srgbClr val="84C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1" name="Ovāls 20">
            <a:extLst>
              <a:ext uri="{FF2B5EF4-FFF2-40B4-BE49-F238E27FC236}">
                <a16:creationId xmlns:a16="http://schemas.microsoft.com/office/drawing/2014/main" id="{9A1C6B2C-AA1D-4C46-870D-B88FA16EF752}"/>
              </a:ext>
            </a:extLst>
          </p:cNvPr>
          <p:cNvSpPr/>
          <p:nvPr/>
        </p:nvSpPr>
        <p:spPr>
          <a:xfrm>
            <a:off x="6846072" y="5867106"/>
            <a:ext cx="222943" cy="222943"/>
          </a:xfrm>
          <a:prstGeom prst="ellipse">
            <a:avLst/>
          </a:prstGeom>
          <a:solidFill>
            <a:srgbClr val="84C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0" name="Ovāls 9">
            <a:extLst>
              <a:ext uri="{FF2B5EF4-FFF2-40B4-BE49-F238E27FC236}">
                <a16:creationId xmlns:a16="http://schemas.microsoft.com/office/drawing/2014/main" id="{531EB9AB-F106-4655-93CF-6CF6047DBE5A}"/>
              </a:ext>
            </a:extLst>
          </p:cNvPr>
          <p:cNvSpPr/>
          <p:nvPr/>
        </p:nvSpPr>
        <p:spPr>
          <a:xfrm>
            <a:off x="1976705" y="5962273"/>
            <a:ext cx="127776" cy="127776"/>
          </a:xfrm>
          <a:prstGeom prst="ellipse">
            <a:avLst/>
          </a:prstGeom>
          <a:solidFill>
            <a:srgbClr val="84C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Ovāls 10">
            <a:extLst>
              <a:ext uri="{FF2B5EF4-FFF2-40B4-BE49-F238E27FC236}">
                <a16:creationId xmlns:a16="http://schemas.microsoft.com/office/drawing/2014/main" id="{08C1ABF4-570C-44EA-A8C3-1C279041C4A4}"/>
              </a:ext>
            </a:extLst>
          </p:cNvPr>
          <p:cNvSpPr/>
          <p:nvPr/>
        </p:nvSpPr>
        <p:spPr>
          <a:xfrm>
            <a:off x="2384081" y="5962273"/>
            <a:ext cx="127776" cy="127776"/>
          </a:xfrm>
          <a:prstGeom prst="ellipse">
            <a:avLst/>
          </a:prstGeom>
          <a:solidFill>
            <a:srgbClr val="84C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19E4B8-4D54-42C3-A4B2-93E2669E381E}"/>
              </a:ext>
            </a:extLst>
          </p:cNvPr>
          <p:cNvSpPr txBox="1"/>
          <p:nvPr/>
        </p:nvSpPr>
        <p:spPr>
          <a:xfrm>
            <a:off x="7297089" y="191565"/>
            <a:ext cx="5923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84CB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30. SEPTEMBRA DOMES SĒDE</a:t>
            </a:r>
            <a:endParaRPr lang="lv-LV" sz="2000" dirty="0">
              <a:solidFill>
                <a:srgbClr val="84CBC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89AA8A-1FBF-46B8-830F-FCFFCEA5A0B4}"/>
              </a:ext>
            </a:extLst>
          </p:cNvPr>
          <p:cNvSpPr txBox="1"/>
          <p:nvPr/>
        </p:nvSpPr>
        <p:spPr>
          <a:xfrm>
            <a:off x="61934" y="2290465"/>
            <a:ext cx="3976275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DIENVIDKURZEMES NOVADA DOMES DEPUTĀTI NOBALSO PAR</a:t>
            </a: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F472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GINTAS KAMPARES</a:t>
            </a: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IECELŠANU </a:t>
            </a:r>
            <a:endParaRPr lang="en-US" sz="2000" dirty="0">
              <a:solidFill>
                <a:srgbClr val="F472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IZGLĪTĪBAS PĀRVALDES VADĪTĀJA AMATĀ</a:t>
            </a:r>
            <a:endParaRPr lang="lv-LV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974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ttēls 11">
            <a:extLst>
              <a:ext uri="{FF2B5EF4-FFF2-40B4-BE49-F238E27FC236}">
                <a16:creationId xmlns:a16="http://schemas.microsoft.com/office/drawing/2014/main" id="{3F911921-F7E6-4E6B-ADC0-86F6C2810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1263"/>
            <a:ext cx="12192000" cy="63767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6101CB-69E2-422A-8B73-3F7E203F9F8F}"/>
              </a:ext>
            </a:extLst>
          </p:cNvPr>
          <p:cNvSpPr txBox="1"/>
          <p:nvPr/>
        </p:nvSpPr>
        <p:spPr>
          <a:xfrm>
            <a:off x="273989" y="213127"/>
            <a:ext cx="8811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DIENVIDKURZEMES NOVADA </a:t>
            </a:r>
          </a:p>
          <a:p>
            <a:pPr algn="ctr"/>
            <a:r>
              <a:rPr lang="en-US" sz="2400" b="1" i="0" dirty="0">
                <a:solidFill>
                  <a:srgbClr val="F4726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PILSĒTU </a:t>
            </a:r>
            <a:r>
              <a:rPr lang="en-US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lang="en-US" sz="2400" b="1" i="0" dirty="0">
                <a:solidFill>
                  <a:srgbClr val="F4726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PAGASTU PĀRVALŽU VADĪTĀJU IECELŠANA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9ADAED-5ABD-4F44-AF87-BAD8D5940C16}"/>
              </a:ext>
            </a:extLst>
          </p:cNvPr>
          <p:cNvSpPr txBox="1"/>
          <p:nvPr/>
        </p:nvSpPr>
        <p:spPr>
          <a:xfrm>
            <a:off x="1542322" y="1900369"/>
            <a:ext cx="93835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TIEK IEVĒLĒTI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PILSĒTU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lang="pt-BR" sz="2400" dirty="0">
                <a:solidFill>
                  <a:srgbClr val="F472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PAGASTU PĀRVALŽU VADĪTĀJI</a:t>
            </a:r>
            <a:endParaRPr lang="lv-L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D1D17C-9C6F-456C-9AFE-161B47B41FA2}"/>
              </a:ext>
            </a:extLst>
          </p:cNvPr>
          <p:cNvSpPr txBox="1"/>
          <p:nvPr/>
        </p:nvSpPr>
        <p:spPr>
          <a:xfrm>
            <a:off x="7297089" y="191565"/>
            <a:ext cx="5923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84CB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30. SEPTEMBRA DOMES SĒDE</a:t>
            </a:r>
            <a:endParaRPr lang="lv-LV" sz="2000" dirty="0">
              <a:solidFill>
                <a:srgbClr val="84CBC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347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ttēls 8">
            <a:extLst>
              <a:ext uri="{FF2B5EF4-FFF2-40B4-BE49-F238E27FC236}">
                <a16:creationId xmlns:a16="http://schemas.microsoft.com/office/drawing/2014/main" id="{9D93A9E9-2020-42EC-9B1B-A9C9D6FBA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5343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6101CB-69E2-422A-8B73-3F7E203F9F8F}"/>
              </a:ext>
            </a:extLst>
          </p:cNvPr>
          <p:cNvSpPr txBox="1"/>
          <p:nvPr/>
        </p:nvSpPr>
        <p:spPr>
          <a:xfrm>
            <a:off x="4525175" y="2802152"/>
            <a:ext cx="8811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TURPMĀKIE SOĻI </a:t>
            </a:r>
            <a:r>
              <a:rPr lang="en-US" sz="2400" b="1" i="0" dirty="0">
                <a:solidFill>
                  <a:srgbClr val="F4726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0" name="Ovāls 9">
            <a:extLst>
              <a:ext uri="{FF2B5EF4-FFF2-40B4-BE49-F238E27FC236}">
                <a16:creationId xmlns:a16="http://schemas.microsoft.com/office/drawing/2014/main" id="{4CD18799-EA96-4826-92F3-E961A570D26D}"/>
              </a:ext>
            </a:extLst>
          </p:cNvPr>
          <p:cNvSpPr/>
          <p:nvPr/>
        </p:nvSpPr>
        <p:spPr>
          <a:xfrm>
            <a:off x="5634987" y="1147660"/>
            <a:ext cx="522421" cy="522421"/>
          </a:xfrm>
          <a:prstGeom prst="ellipse">
            <a:avLst/>
          </a:prstGeom>
          <a:solidFill>
            <a:srgbClr val="F47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Ovāls 10">
            <a:extLst>
              <a:ext uri="{FF2B5EF4-FFF2-40B4-BE49-F238E27FC236}">
                <a16:creationId xmlns:a16="http://schemas.microsoft.com/office/drawing/2014/main" id="{F2FC4367-4A06-48EA-93DC-59AEAEE16EDC}"/>
              </a:ext>
            </a:extLst>
          </p:cNvPr>
          <p:cNvSpPr/>
          <p:nvPr/>
        </p:nvSpPr>
        <p:spPr>
          <a:xfrm>
            <a:off x="5694086" y="2801424"/>
            <a:ext cx="462393" cy="462393"/>
          </a:xfrm>
          <a:prstGeom prst="ellipse">
            <a:avLst/>
          </a:prstGeom>
          <a:solidFill>
            <a:srgbClr val="E8C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3" name="Ovāls 12">
            <a:extLst>
              <a:ext uri="{FF2B5EF4-FFF2-40B4-BE49-F238E27FC236}">
                <a16:creationId xmlns:a16="http://schemas.microsoft.com/office/drawing/2014/main" id="{FEAFD648-A59D-41D1-B67E-EE69511E3E8B}"/>
              </a:ext>
            </a:extLst>
          </p:cNvPr>
          <p:cNvSpPr/>
          <p:nvPr/>
        </p:nvSpPr>
        <p:spPr>
          <a:xfrm>
            <a:off x="5790330" y="4440866"/>
            <a:ext cx="340213" cy="340213"/>
          </a:xfrm>
          <a:prstGeom prst="ellipse">
            <a:avLst/>
          </a:prstGeom>
          <a:solidFill>
            <a:srgbClr val="54A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4" name="Ovāls 13">
            <a:extLst>
              <a:ext uri="{FF2B5EF4-FFF2-40B4-BE49-F238E27FC236}">
                <a16:creationId xmlns:a16="http://schemas.microsoft.com/office/drawing/2014/main" id="{11E348E0-C2A5-4162-90E6-29066F9C795A}"/>
              </a:ext>
            </a:extLst>
          </p:cNvPr>
          <p:cNvSpPr/>
          <p:nvPr/>
        </p:nvSpPr>
        <p:spPr>
          <a:xfrm>
            <a:off x="5813810" y="5800698"/>
            <a:ext cx="222943" cy="222943"/>
          </a:xfrm>
          <a:prstGeom prst="ellipse">
            <a:avLst/>
          </a:prstGeom>
          <a:solidFill>
            <a:srgbClr val="84C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33561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ttēls 6">
            <a:extLst>
              <a:ext uri="{FF2B5EF4-FFF2-40B4-BE49-F238E27FC236}">
                <a16:creationId xmlns:a16="http://schemas.microsoft.com/office/drawing/2014/main" id="{260B0B4C-64E3-4F87-8ECD-0940917BD1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53435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79FDB6-4C01-4D7B-B646-7573D3E88D33}"/>
              </a:ext>
            </a:extLst>
          </p:cNvPr>
          <p:cNvSpPr txBox="1"/>
          <p:nvPr/>
        </p:nvSpPr>
        <p:spPr>
          <a:xfrm>
            <a:off x="5887389" y="187727"/>
            <a:ext cx="481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DIENVIDKURZEMES NOVADĀ:</a:t>
            </a:r>
            <a:endParaRPr lang="lv-LV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aisnstūris 8">
            <a:extLst>
              <a:ext uri="{FF2B5EF4-FFF2-40B4-BE49-F238E27FC236}">
                <a16:creationId xmlns:a16="http://schemas.microsoft.com/office/drawing/2014/main" id="{F488134C-1C7F-4D6D-9E6D-8C748852BFBF}"/>
              </a:ext>
            </a:extLst>
          </p:cNvPr>
          <p:cNvSpPr/>
          <p:nvPr/>
        </p:nvSpPr>
        <p:spPr>
          <a:xfrm>
            <a:off x="5499100" y="2255121"/>
            <a:ext cx="58293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0" name="Taisnstūris 9">
            <a:extLst>
              <a:ext uri="{FF2B5EF4-FFF2-40B4-BE49-F238E27FC236}">
                <a16:creationId xmlns:a16="http://schemas.microsoft.com/office/drawing/2014/main" id="{4821CC61-5B95-4B7A-B671-B2552933F4BF}"/>
              </a:ext>
            </a:extLst>
          </p:cNvPr>
          <p:cNvSpPr/>
          <p:nvPr/>
        </p:nvSpPr>
        <p:spPr>
          <a:xfrm>
            <a:off x="5499100" y="3365806"/>
            <a:ext cx="58293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Taisnstūris 10">
            <a:extLst>
              <a:ext uri="{FF2B5EF4-FFF2-40B4-BE49-F238E27FC236}">
                <a16:creationId xmlns:a16="http://schemas.microsoft.com/office/drawing/2014/main" id="{699E223E-1855-4046-8601-F74A7029DDC2}"/>
              </a:ext>
            </a:extLst>
          </p:cNvPr>
          <p:cNvSpPr/>
          <p:nvPr/>
        </p:nvSpPr>
        <p:spPr>
          <a:xfrm>
            <a:off x="5499100" y="4495528"/>
            <a:ext cx="58293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2" name="Taisnstūris 11">
            <a:extLst>
              <a:ext uri="{FF2B5EF4-FFF2-40B4-BE49-F238E27FC236}">
                <a16:creationId xmlns:a16="http://schemas.microsoft.com/office/drawing/2014/main" id="{349EB8BA-F8D8-4991-96A2-944CF79C3B03}"/>
              </a:ext>
            </a:extLst>
          </p:cNvPr>
          <p:cNvSpPr/>
          <p:nvPr/>
        </p:nvSpPr>
        <p:spPr>
          <a:xfrm>
            <a:off x="5499099" y="2262783"/>
            <a:ext cx="1574800" cy="609600"/>
          </a:xfrm>
          <a:prstGeom prst="rect">
            <a:avLst/>
          </a:prstGeom>
          <a:solidFill>
            <a:srgbClr val="F47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13" name="Taisnstūris 12">
            <a:extLst>
              <a:ext uri="{FF2B5EF4-FFF2-40B4-BE49-F238E27FC236}">
                <a16:creationId xmlns:a16="http://schemas.microsoft.com/office/drawing/2014/main" id="{E4C51D48-47BF-417D-BE3E-CA47787840E8}"/>
              </a:ext>
            </a:extLst>
          </p:cNvPr>
          <p:cNvSpPr/>
          <p:nvPr/>
        </p:nvSpPr>
        <p:spPr>
          <a:xfrm>
            <a:off x="5499099" y="3368976"/>
            <a:ext cx="838200" cy="609600"/>
          </a:xfrm>
          <a:prstGeom prst="rect">
            <a:avLst/>
          </a:prstGeom>
          <a:solidFill>
            <a:srgbClr val="E8C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4" name="Taisnstūris 13">
            <a:extLst>
              <a:ext uri="{FF2B5EF4-FFF2-40B4-BE49-F238E27FC236}">
                <a16:creationId xmlns:a16="http://schemas.microsoft.com/office/drawing/2014/main" id="{3D39EEC5-104B-4532-81E7-27006A979C49}"/>
              </a:ext>
            </a:extLst>
          </p:cNvPr>
          <p:cNvSpPr/>
          <p:nvPr/>
        </p:nvSpPr>
        <p:spPr>
          <a:xfrm>
            <a:off x="5499100" y="4495528"/>
            <a:ext cx="5549900" cy="609600"/>
          </a:xfrm>
          <a:prstGeom prst="rect">
            <a:avLst/>
          </a:prstGeom>
          <a:solidFill>
            <a:srgbClr val="84C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D5AF6C-63F3-494B-90EC-8663CEB5BA7F}"/>
              </a:ext>
            </a:extLst>
          </p:cNvPr>
          <p:cNvSpPr txBox="1"/>
          <p:nvPr/>
        </p:nvSpPr>
        <p:spPr>
          <a:xfrm>
            <a:off x="4500826" y="2263820"/>
            <a:ext cx="2773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lv-LV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719390-062C-431F-B14B-BD09DE073C38}"/>
              </a:ext>
            </a:extLst>
          </p:cNvPr>
          <p:cNvSpPr txBox="1"/>
          <p:nvPr/>
        </p:nvSpPr>
        <p:spPr>
          <a:xfrm>
            <a:off x="7027187" y="2901762"/>
            <a:ext cx="2773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NOVADI</a:t>
            </a:r>
            <a:endParaRPr lang="lv-LV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1D7A53-6E60-4A72-91C8-68230D45BC21}"/>
              </a:ext>
            </a:extLst>
          </p:cNvPr>
          <p:cNvSpPr txBox="1"/>
          <p:nvPr/>
        </p:nvSpPr>
        <p:spPr>
          <a:xfrm>
            <a:off x="4531637" y="3378218"/>
            <a:ext cx="2773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lv-LV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472FCE2-4340-482C-B23B-C562FDE2420D}"/>
              </a:ext>
            </a:extLst>
          </p:cNvPr>
          <p:cNvSpPr txBox="1"/>
          <p:nvPr/>
        </p:nvSpPr>
        <p:spPr>
          <a:xfrm>
            <a:off x="4589725" y="4505029"/>
            <a:ext cx="2773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lv-LV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9CBCAF-D7F1-4866-9DC1-CC2EC1799770}"/>
              </a:ext>
            </a:extLst>
          </p:cNvPr>
          <p:cNvSpPr txBox="1"/>
          <p:nvPr/>
        </p:nvSpPr>
        <p:spPr>
          <a:xfrm>
            <a:off x="7027187" y="4066190"/>
            <a:ext cx="2773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PILSĒTAS</a:t>
            </a:r>
            <a:endParaRPr lang="lv-LV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518E4C0-8123-4A63-9A94-8AF22F134495}"/>
              </a:ext>
            </a:extLst>
          </p:cNvPr>
          <p:cNvSpPr txBox="1"/>
          <p:nvPr/>
        </p:nvSpPr>
        <p:spPr>
          <a:xfrm>
            <a:off x="7027187" y="5195912"/>
            <a:ext cx="2773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PAGASTI</a:t>
            </a:r>
            <a:endParaRPr lang="lv-LV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FF7269-24BA-49DE-A984-778F3FE64E56}"/>
              </a:ext>
            </a:extLst>
          </p:cNvPr>
          <p:cNvSpPr txBox="1"/>
          <p:nvPr/>
        </p:nvSpPr>
        <p:spPr>
          <a:xfrm>
            <a:off x="5887389" y="5766834"/>
            <a:ext cx="481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ADMINISTRATĪVAIS CENTRS </a:t>
            </a:r>
            <a:r>
              <a:rPr lang="en-US" sz="2400" b="1" dirty="0">
                <a:solidFill>
                  <a:srgbClr val="F472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GROBIŅA</a:t>
            </a:r>
            <a:endParaRPr lang="lv-LV" sz="2400" dirty="0">
              <a:solidFill>
                <a:srgbClr val="F472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aisnstūris 21">
            <a:extLst>
              <a:ext uri="{FF2B5EF4-FFF2-40B4-BE49-F238E27FC236}">
                <a16:creationId xmlns:a16="http://schemas.microsoft.com/office/drawing/2014/main" id="{848CE6BC-5FE6-43F3-987F-3433D1E975F5}"/>
              </a:ext>
            </a:extLst>
          </p:cNvPr>
          <p:cNvSpPr/>
          <p:nvPr/>
        </p:nvSpPr>
        <p:spPr>
          <a:xfrm>
            <a:off x="5499100" y="1124718"/>
            <a:ext cx="5829300" cy="609600"/>
          </a:xfrm>
          <a:prstGeom prst="rect">
            <a:avLst/>
          </a:prstGeom>
          <a:solidFill>
            <a:srgbClr val="54A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4A3511D-4EE9-414D-A539-BA23FBA87CAF}"/>
              </a:ext>
            </a:extLst>
          </p:cNvPr>
          <p:cNvSpPr txBox="1"/>
          <p:nvPr/>
        </p:nvSpPr>
        <p:spPr>
          <a:xfrm>
            <a:off x="4500826" y="1119919"/>
            <a:ext cx="2773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endParaRPr lang="lv-LV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701C818-7A86-42C7-9D46-6F01E70877CC}"/>
              </a:ext>
            </a:extLst>
          </p:cNvPr>
          <p:cNvSpPr txBox="1"/>
          <p:nvPr/>
        </p:nvSpPr>
        <p:spPr>
          <a:xfrm>
            <a:off x="7027187" y="1733858"/>
            <a:ext cx="30578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ADMINISTRATĪVĀ VIENĪBA</a:t>
            </a:r>
            <a:endParaRPr lang="lv-LV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227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ttēls 14">
            <a:extLst>
              <a:ext uri="{FF2B5EF4-FFF2-40B4-BE49-F238E27FC236}">
                <a16:creationId xmlns:a16="http://schemas.microsoft.com/office/drawing/2014/main" id="{3C7AEC9D-7235-4044-A13E-B76362A213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7182" y="-204325"/>
            <a:ext cx="5698806" cy="7062325"/>
          </a:xfrm>
          <a:prstGeom prst="rect">
            <a:avLst/>
          </a:prstGeom>
        </p:spPr>
      </p:pic>
      <p:pic>
        <p:nvPicPr>
          <p:cNvPr id="10" name="Attēls 9">
            <a:extLst>
              <a:ext uri="{FF2B5EF4-FFF2-40B4-BE49-F238E27FC236}">
                <a16:creationId xmlns:a16="http://schemas.microsoft.com/office/drawing/2014/main" id="{99EBAC94-54E2-4BB2-ABDD-D04FBCD931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6011" y="1339709"/>
            <a:ext cx="6912625" cy="429922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1C7C461-D4DE-4B53-8405-173AF2DF558C}"/>
              </a:ext>
            </a:extLst>
          </p:cNvPr>
          <p:cNvSpPr txBox="1"/>
          <p:nvPr/>
        </p:nvSpPr>
        <p:spPr>
          <a:xfrm>
            <a:off x="2759884" y="2530557"/>
            <a:ext cx="229681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364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IEDZĪVOTĀJI (2021)</a:t>
            </a:r>
          </a:p>
          <a:p>
            <a:pPr algn="ctr"/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lv-LV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3629,55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lang="lv-LV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0" i="0" baseline="300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KOPĒJĀ PLATĪBA</a:t>
            </a:r>
            <a:endParaRPr lang="lv-LV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C38DED7-3DDD-4D49-B95E-527D0759DF2A}"/>
              </a:ext>
            </a:extLst>
          </p:cNvPr>
          <p:cNvSpPr txBox="1"/>
          <p:nvPr/>
        </p:nvSpPr>
        <p:spPr>
          <a:xfrm>
            <a:off x="5526614" y="759082"/>
            <a:ext cx="2773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AIZPUTES </a:t>
            </a:r>
            <a:r>
              <a:rPr lang="en-US" sz="1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NOVADS</a:t>
            </a:r>
            <a:endParaRPr lang="lv-LV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1322C3-4D43-4B79-A5D3-66425EEB1036}"/>
              </a:ext>
            </a:extLst>
          </p:cNvPr>
          <p:cNvSpPr txBox="1"/>
          <p:nvPr/>
        </p:nvSpPr>
        <p:spPr>
          <a:xfrm>
            <a:off x="9087205" y="759082"/>
            <a:ext cx="2773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DURBES </a:t>
            </a:r>
            <a:r>
              <a:rPr lang="en-US" sz="1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NOVADS</a:t>
            </a:r>
            <a:endParaRPr lang="lv-LV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8CFD611-45A4-4A01-A620-BF005CAEFA97}"/>
              </a:ext>
            </a:extLst>
          </p:cNvPr>
          <p:cNvSpPr txBox="1"/>
          <p:nvPr/>
        </p:nvSpPr>
        <p:spPr>
          <a:xfrm>
            <a:off x="5649718" y="2340960"/>
            <a:ext cx="2773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GROBIŅAS </a:t>
            </a:r>
            <a:r>
              <a:rPr lang="en-US" sz="1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NOVADS</a:t>
            </a:r>
            <a:endParaRPr lang="lv-LV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71C951E-5A31-45EF-B159-7C479E410FDA}"/>
              </a:ext>
            </a:extLst>
          </p:cNvPr>
          <p:cNvSpPr txBox="1"/>
          <p:nvPr/>
        </p:nvSpPr>
        <p:spPr>
          <a:xfrm>
            <a:off x="9087205" y="2340960"/>
            <a:ext cx="2930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PRIEKULES </a:t>
            </a:r>
            <a:r>
              <a:rPr lang="en-US" sz="1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NOVADS</a:t>
            </a:r>
            <a:endParaRPr lang="lv-LV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6E0361D-4C25-4FD4-8DE4-769166257F52}"/>
              </a:ext>
            </a:extLst>
          </p:cNvPr>
          <p:cNvSpPr txBox="1"/>
          <p:nvPr/>
        </p:nvSpPr>
        <p:spPr>
          <a:xfrm>
            <a:off x="5649718" y="4120172"/>
            <a:ext cx="2773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RUCAVAS </a:t>
            </a:r>
            <a:r>
              <a:rPr lang="en-US" sz="1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NOVADS</a:t>
            </a:r>
            <a:endParaRPr lang="lv-LV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6702002-3D18-4E22-B1E4-7E95218B253A}"/>
              </a:ext>
            </a:extLst>
          </p:cNvPr>
          <p:cNvSpPr txBox="1"/>
          <p:nvPr/>
        </p:nvSpPr>
        <p:spPr>
          <a:xfrm>
            <a:off x="9087205" y="4120172"/>
            <a:ext cx="2930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PĀVILOSTAS </a:t>
            </a:r>
            <a:r>
              <a:rPr lang="en-US" sz="1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NOVADS</a:t>
            </a:r>
            <a:endParaRPr lang="lv-LV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48F7CED-7AC2-470F-85FD-989BB70E5CD9}"/>
              </a:ext>
            </a:extLst>
          </p:cNvPr>
          <p:cNvSpPr txBox="1"/>
          <p:nvPr/>
        </p:nvSpPr>
        <p:spPr>
          <a:xfrm>
            <a:off x="5649718" y="5496443"/>
            <a:ext cx="2773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NĪCAS </a:t>
            </a:r>
            <a:r>
              <a:rPr lang="en-US" sz="1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NOVADS</a:t>
            </a:r>
            <a:endParaRPr lang="lv-LV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D35892D-0BCF-4266-AAB7-6D867F75E423}"/>
              </a:ext>
            </a:extLst>
          </p:cNvPr>
          <p:cNvSpPr txBox="1"/>
          <p:nvPr/>
        </p:nvSpPr>
        <p:spPr>
          <a:xfrm>
            <a:off x="9087205" y="5496443"/>
            <a:ext cx="2773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VAIŅODES </a:t>
            </a:r>
            <a:r>
              <a:rPr lang="en-US" sz="1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NOVADS</a:t>
            </a:r>
            <a:endParaRPr lang="lv-LV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37098FD-ABE0-4A62-BD75-68325BF20EA5}"/>
              </a:ext>
            </a:extLst>
          </p:cNvPr>
          <p:cNvSpPr txBox="1"/>
          <p:nvPr/>
        </p:nvSpPr>
        <p:spPr>
          <a:xfrm>
            <a:off x="5649718" y="1145517"/>
            <a:ext cx="27731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Aizputes pilsēta</a:t>
            </a:r>
            <a:r>
              <a:rPr lang="lv-LV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Aizputes pagasts, Cīravas pagasts, Kalvenes pagasts, Kazdangas pagasts, Lažas pagasts</a:t>
            </a:r>
            <a:endParaRPr lang="lv-LV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B6CDE52-573C-49CC-ABF3-37B5F30A9944}"/>
              </a:ext>
            </a:extLst>
          </p:cNvPr>
          <p:cNvSpPr txBox="1"/>
          <p:nvPr/>
        </p:nvSpPr>
        <p:spPr>
          <a:xfrm>
            <a:off x="9244779" y="1145517"/>
            <a:ext cx="27731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Durbes pilsēta</a:t>
            </a:r>
            <a:r>
              <a:rPr lang="lv-LV" sz="1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 Durbes pagasts, Dunalkas pagasts, Vecpils pagasts, Tadaiķu pagasts</a:t>
            </a:r>
            <a:endParaRPr lang="lv-LV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BFE2CD3-70F9-4D48-832D-C0990A6EB050}"/>
              </a:ext>
            </a:extLst>
          </p:cNvPr>
          <p:cNvSpPr txBox="1"/>
          <p:nvPr/>
        </p:nvSpPr>
        <p:spPr>
          <a:xfrm>
            <a:off x="5649718" y="2793731"/>
            <a:ext cx="27731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Grobiņas pilsēta</a:t>
            </a:r>
            <a:r>
              <a:rPr lang="lv-LV" sz="1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Grobiņas pagasts, Medzes pagasts, Bārtas pagasts, Gaviezes pagasts</a:t>
            </a:r>
            <a:endParaRPr lang="lv-LV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C50A1F8-C66C-4AF5-ADE5-D91AF27B06E9}"/>
              </a:ext>
            </a:extLst>
          </p:cNvPr>
          <p:cNvSpPr txBox="1"/>
          <p:nvPr/>
        </p:nvSpPr>
        <p:spPr>
          <a:xfrm>
            <a:off x="9244779" y="2793731"/>
            <a:ext cx="27731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Priekules pilsēta</a:t>
            </a:r>
            <a:r>
              <a:rPr lang="lv-LV" sz="1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 Priekules pagasts, Virgas pagasts, Bunkas pagasts, Kalētu pagasts, Gramzdas pagasts</a:t>
            </a:r>
            <a:endParaRPr lang="lv-LV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ED8BDB6-A349-424C-A85F-312A069EDC74}"/>
              </a:ext>
            </a:extLst>
          </p:cNvPr>
          <p:cNvSpPr txBox="1"/>
          <p:nvPr/>
        </p:nvSpPr>
        <p:spPr>
          <a:xfrm>
            <a:off x="5649718" y="4567363"/>
            <a:ext cx="2773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Dunikas pagasts, Rucavas pagasts</a:t>
            </a:r>
            <a:endParaRPr lang="lv-LV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C7B7E0C-53A9-45EC-8EAC-30C21E8AE238}"/>
              </a:ext>
            </a:extLst>
          </p:cNvPr>
          <p:cNvSpPr txBox="1"/>
          <p:nvPr/>
        </p:nvSpPr>
        <p:spPr>
          <a:xfrm>
            <a:off x="9244779" y="4567363"/>
            <a:ext cx="2773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Pāvilostas pilsēta</a:t>
            </a:r>
            <a:r>
              <a:rPr lang="lv-LV" sz="1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Sakas pagasts, Vērgales pagasts</a:t>
            </a:r>
            <a:endParaRPr lang="lv-LV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7F30D48-B7B5-41A1-A28C-D2658D41C1D2}"/>
              </a:ext>
            </a:extLst>
          </p:cNvPr>
          <p:cNvSpPr txBox="1"/>
          <p:nvPr/>
        </p:nvSpPr>
        <p:spPr>
          <a:xfrm>
            <a:off x="5649718" y="5933977"/>
            <a:ext cx="2773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Nīcas pagasts, Otaņķu parasts</a:t>
            </a:r>
            <a:endParaRPr lang="lv-LV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4E8356D-5BB7-4C43-9BCC-8B250F945C99}"/>
              </a:ext>
            </a:extLst>
          </p:cNvPr>
          <p:cNvSpPr txBox="1"/>
          <p:nvPr/>
        </p:nvSpPr>
        <p:spPr>
          <a:xfrm>
            <a:off x="9244779" y="5933977"/>
            <a:ext cx="2773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Vaiņodes pagasts, Embūtes pagasts</a:t>
            </a:r>
            <a:endParaRPr lang="lv-LV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Ovāls 47">
            <a:extLst>
              <a:ext uri="{FF2B5EF4-FFF2-40B4-BE49-F238E27FC236}">
                <a16:creationId xmlns:a16="http://schemas.microsoft.com/office/drawing/2014/main" id="{FE378FA9-C31A-4E95-9537-A0610108D255}"/>
              </a:ext>
            </a:extLst>
          </p:cNvPr>
          <p:cNvSpPr/>
          <p:nvPr/>
        </p:nvSpPr>
        <p:spPr>
          <a:xfrm>
            <a:off x="5005278" y="1139967"/>
            <a:ext cx="522421" cy="522421"/>
          </a:xfrm>
          <a:prstGeom prst="ellipse">
            <a:avLst/>
          </a:prstGeom>
          <a:solidFill>
            <a:srgbClr val="F47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9" name="Ovāls 48">
            <a:extLst>
              <a:ext uri="{FF2B5EF4-FFF2-40B4-BE49-F238E27FC236}">
                <a16:creationId xmlns:a16="http://schemas.microsoft.com/office/drawing/2014/main" id="{9AFD3861-FF5D-443A-B5EC-5F4BD70BC144}"/>
              </a:ext>
            </a:extLst>
          </p:cNvPr>
          <p:cNvSpPr/>
          <p:nvPr/>
        </p:nvSpPr>
        <p:spPr>
          <a:xfrm>
            <a:off x="5064377" y="2793731"/>
            <a:ext cx="462393" cy="462393"/>
          </a:xfrm>
          <a:prstGeom prst="ellipse">
            <a:avLst/>
          </a:prstGeom>
          <a:solidFill>
            <a:srgbClr val="E8C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0" name="Ovāls 49">
            <a:extLst>
              <a:ext uri="{FF2B5EF4-FFF2-40B4-BE49-F238E27FC236}">
                <a16:creationId xmlns:a16="http://schemas.microsoft.com/office/drawing/2014/main" id="{BB65BD3D-0B78-4E3B-A709-B28DF98F76C9}"/>
              </a:ext>
            </a:extLst>
          </p:cNvPr>
          <p:cNvSpPr/>
          <p:nvPr/>
        </p:nvSpPr>
        <p:spPr>
          <a:xfrm>
            <a:off x="5160621" y="4494132"/>
            <a:ext cx="340213" cy="340213"/>
          </a:xfrm>
          <a:prstGeom prst="ellipse">
            <a:avLst/>
          </a:prstGeom>
          <a:solidFill>
            <a:srgbClr val="54A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1" name="Ovāls 50">
            <a:extLst>
              <a:ext uri="{FF2B5EF4-FFF2-40B4-BE49-F238E27FC236}">
                <a16:creationId xmlns:a16="http://schemas.microsoft.com/office/drawing/2014/main" id="{54542457-1F6B-4A85-B346-011CDF6C2543}"/>
              </a:ext>
            </a:extLst>
          </p:cNvPr>
          <p:cNvSpPr/>
          <p:nvPr/>
        </p:nvSpPr>
        <p:spPr>
          <a:xfrm>
            <a:off x="5184101" y="5898352"/>
            <a:ext cx="222943" cy="222943"/>
          </a:xfrm>
          <a:prstGeom prst="ellipse">
            <a:avLst/>
          </a:prstGeom>
          <a:solidFill>
            <a:srgbClr val="84C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2" name="Ovāls 51">
            <a:extLst>
              <a:ext uri="{FF2B5EF4-FFF2-40B4-BE49-F238E27FC236}">
                <a16:creationId xmlns:a16="http://schemas.microsoft.com/office/drawing/2014/main" id="{0BA200E5-A340-4593-8649-3943986839C1}"/>
              </a:ext>
            </a:extLst>
          </p:cNvPr>
          <p:cNvSpPr/>
          <p:nvPr/>
        </p:nvSpPr>
        <p:spPr>
          <a:xfrm>
            <a:off x="8545793" y="1139967"/>
            <a:ext cx="522421" cy="522421"/>
          </a:xfrm>
          <a:prstGeom prst="ellipse">
            <a:avLst/>
          </a:prstGeom>
          <a:solidFill>
            <a:srgbClr val="F47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3" name="Ovāls 52">
            <a:extLst>
              <a:ext uri="{FF2B5EF4-FFF2-40B4-BE49-F238E27FC236}">
                <a16:creationId xmlns:a16="http://schemas.microsoft.com/office/drawing/2014/main" id="{C153C21A-0FDB-4C01-99F6-CFDAE335DA5A}"/>
              </a:ext>
            </a:extLst>
          </p:cNvPr>
          <p:cNvSpPr/>
          <p:nvPr/>
        </p:nvSpPr>
        <p:spPr>
          <a:xfrm>
            <a:off x="8545793" y="2793731"/>
            <a:ext cx="462393" cy="462393"/>
          </a:xfrm>
          <a:prstGeom prst="ellipse">
            <a:avLst/>
          </a:prstGeom>
          <a:solidFill>
            <a:srgbClr val="E8C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4" name="Ovāls 53">
            <a:extLst>
              <a:ext uri="{FF2B5EF4-FFF2-40B4-BE49-F238E27FC236}">
                <a16:creationId xmlns:a16="http://schemas.microsoft.com/office/drawing/2014/main" id="{A1DFA20D-5BD7-43B7-A43C-B3F3A766D0FB}"/>
              </a:ext>
            </a:extLst>
          </p:cNvPr>
          <p:cNvSpPr/>
          <p:nvPr/>
        </p:nvSpPr>
        <p:spPr>
          <a:xfrm>
            <a:off x="8642037" y="4494132"/>
            <a:ext cx="340213" cy="340213"/>
          </a:xfrm>
          <a:prstGeom prst="ellipse">
            <a:avLst/>
          </a:prstGeom>
          <a:solidFill>
            <a:srgbClr val="54A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5" name="Ovāls 54">
            <a:extLst>
              <a:ext uri="{FF2B5EF4-FFF2-40B4-BE49-F238E27FC236}">
                <a16:creationId xmlns:a16="http://schemas.microsoft.com/office/drawing/2014/main" id="{BD7D86E7-3DFB-46CC-8A0B-CCA20F457548}"/>
              </a:ext>
            </a:extLst>
          </p:cNvPr>
          <p:cNvSpPr/>
          <p:nvPr/>
        </p:nvSpPr>
        <p:spPr>
          <a:xfrm>
            <a:off x="8665517" y="5898352"/>
            <a:ext cx="222943" cy="222943"/>
          </a:xfrm>
          <a:prstGeom prst="ellipse">
            <a:avLst/>
          </a:prstGeom>
          <a:solidFill>
            <a:srgbClr val="84C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A552120-A35C-4ADA-885C-DFE7CD2FE067}"/>
              </a:ext>
            </a:extLst>
          </p:cNvPr>
          <p:cNvSpPr txBox="1"/>
          <p:nvPr/>
        </p:nvSpPr>
        <p:spPr>
          <a:xfrm>
            <a:off x="273989" y="213127"/>
            <a:ext cx="4609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DIENVIDKURZEMES NOVADS</a:t>
            </a:r>
            <a:endParaRPr lang="lv-LV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332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16101CB-69E2-422A-8B73-3F7E203F9F8F}"/>
              </a:ext>
            </a:extLst>
          </p:cNvPr>
          <p:cNvSpPr txBox="1"/>
          <p:nvPr/>
        </p:nvSpPr>
        <p:spPr>
          <a:xfrm>
            <a:off x="273989" y="213127"/>
            <a:ext cx="59236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DIENVIDKURZEMES NOVADA DOMES </a:t>
            </a:r>
            <a:r>
              <a:rPr lang="en-US" sz="2400" b="1" i="0" dirty="0">
                <a:solidFill>
                  <a:srgbClr val="F4726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PRIEKŠSĒDĒTĀJA IEVĒLĒŠANA</a:t>
            </a:r>
            <a:endParaRPr lang="lv-LV" sz="2400" dirty="0">
              <a:solidFill>
                <a:srgbClr val="F472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C9070C-1889-4426-ADAE-C26571B8ED4B}"/>
              </a:ext>
            </a:extLst>
          </p:cNvPr>
          <p:cNvSpPr txBox="1"/>
          <p:nvPr/>
        </p:nvSpPr>
        <p:spPr>
          <a:xfrm>
            <a:off x="7487589" y="166960"/>
            <a:ext cx="5923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84CB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PIRMĀ DOMES SĒDE</a:t>
            </a:r>
          </a:p>
          <a:p>
            <a:pPr algn="ctr"/>
            <a:r>
              <a:rPr lang="en-US" sz="2000" dirty="0">
                <a:solidFill>
                  <a:srgbClr val="84CB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JŪLIJS</a:t>
            </a:r>
            <a:endParaRPr lang="lv-LV" sz="2000" dirty="0">
              <a:solidFill>
                <a:srgbClr val="84CBC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Dienvidkurzemes novadu vadīs Aivars Priedols">
            <a:extLst>
              <a:ext uri="{FF2B5EF4-FFF2-40B4-BE49-F238E27FC236}">
                <a16:creationId xmlns:a16="http://schemas.microsoft.com/office/drawing/2014/main" id="{46F11EF2-10A5-4904-AECF-79F167C1E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555" y="1765051"/>
            <a:ext cx="7643446" cy="509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89766C2-579B-441E-A9DF-93B30A7B535F}"/>
              </a:ext>
            </a:extLst>
          </p:cNvPr>
          <p:cNvSpPr txBox="1"/>
          <p:nvPr/>
        </p:nvSpPr>
        <p:spPr>
          <a:xfrm>
            <a:off x="745564" y="2763728"/>
            <a:ext cx="54520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VIENBALSĪGI AR 19 BALSĪM “PAR”</a:t>
            </a:r>
          </a:p>
          <a:p>
            <a:pPr algn="ctr"/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PAR DIENVIDKURZEMES NOVADA DOMES PRIEKŠSĒDĒTĀJU IEVĒLĒTS</a:t>
            </a:r>
          </a:p>
          <a:p>
            <a:pPr algn="ctr"/>
            <a:r>
              <a:rPr lang="en-US" sz="3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>
                <a:solidFill>
                  <a:srgbClr val="F4726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AIVARS PRIEDOLS</a:t>
            </a:r>
            <a:endParaRPr lang="lv-LV" sz="3200" dirty="0">
              <a:solidFill>
                <a:srgbClr val="F472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āls 8">
            <a:extLst>
              <a:ext uri="{FF2B5EF4-FFF2-40B4-BE49-F238E27FC236}">
                <a16:creationId xmlns:a16="http://schemas.microsoft.com/office/drawing/2014/main" id="{0753121F-0874-4F03-86D5-7F8F4E1CEF4A}"/>
              </a:ext>
            </a:extLst>
          </p:cNvPr>
          <p:cNvSpPr/>
          <p:nvPr/>
        </p:nvSpPr>
        <p:spPr>
          <a:xfrm>
            <a:off x="223143" y="3167789"/>
            <a:ext cx="522421" cy="522421"/>
          </a:xfrm>
          <a:prstGeom prst="ellipse">
            <a:avLst/>
          </a:prstGeom>
          <a:solidFill>
            <a:srgbClr val="F47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16530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16101CB-69E2-422A-8B73-3F7E203F9F8F}"/>
              </a:ext>
            </a:extLst>
          </p:cNvPr>
          <p:cNvSpPr txBox="1"/>
          <p:nvPr/>
        </p:nvSpPr>
        <p:spPr>
          <a:xfrm>
            <a:off x="273989" y="213127"/>
            <a:ext cx="67950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DIENVIDKURZEMES NOVADA PAŠVALDĪBAS </a:t>
            </a:r>
            <a:r>
              <a:rPr lang="en-US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PRIEKŠSĒDĒTĀJA</a:t>
            </a:r>
            <a:r>
              <a:rPr lang="en-US" sz="2400" dirty="0">
                <a:solidFill>
                  <a:srgbClr val="F472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>
                <a:solidFill>
                  <a:srgbClr val="F4726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VIETNIEKU IEVĒLĒŠANA</a:t>
            </a:r>
            <a:endParaRPr lang="lv-LV" sz="2400" dirty="0">
              <a:solidFill>
                <a:srgbClr val="F472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DC9287-D171-46AB-83D2-C439C27622FD}"/>
              </a:ext>
            </a:extLst>
          </p:cNvPr>
          <p:cNvSpPr txBox="1"/>
          <p:nvPr/>
        </p:nvSpPr>
        <p:spPr>
          <a:xfrm>
            <a:off x="126333" y="4253698"/>
            <a:ext cx="393235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 DIENVIDKURZEMES NOVADA PAŠVALDĪBAS PRIEKŠSĒDĒTĀJA VIETNIEKU 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TAUTSAIMNIECĪBAS JAUTĀJUMOS</a:t>
            </a: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IEVĒL </a:t>
            </a:r>
            <a:r>
              <a:rPr lang="en-US" sz="2000" dirty="0">
                <a:solidFill>
                  <a:srgbClr val="F472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AIVARU GALECKI</a:t>
            </a:r>
            <a:endParaRPr lang="lv-LV" dirty="0">
              <a:solidFill>
                <a:srgbClr val="F472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7FC540-5611-4C5A-9D60-F3FDE3F6347D}"/>
              </a:ext>
            </a:extLst>
          </p:cNvPr>
          <p:cNvSpPr txBox="1"/>
          <p:nvPr/>
        </p:nvSpPr>
        <p:spPr>
          <a:xfrm>
            <a:off x="4241862" y="4253698"/>
            <a:ext cx="393235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 DIENVIDKURZEMES NOVADA PAŠVALDĪBAS PRIEKŠSĒDĒTĀJA VIETNIEKU 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ATTĪSTĪBAS JAUTĀJUMOS</a:t>
            </a: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IEVĒL </a:t>
            </a:r>
            <a:r>
              <a:rPr lang="en-US" sz="2000" dirty="0">
                <a:solidFill>
                  <a:srgbClr val="F472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RAIVI KALĒJU</a:t>
            </a:r>
            <a:endParaRPr lang="lv-LV" dirty="0">
              <a:solidFill>
                <a:srgbClr val="F472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DBE080-08AA-4016-AA04-35B92E91D52E}"/>
              </a:ext>
            </a:extLst>
          </p:cNvPr>
          <p:cNvSpPr txBox="1"/>
          <p:nvPr/>
        </p:nvSpPr>
        <p:spPr>
          <a:xfrm>
            <a:off x="8238208" y="4253699"/>
            <a:ext cx="386513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 DIENVIDKURZEMES NOVADA PAŠVALDĪBAS PRIEKŠSĒDĒTĀJA VIETNIEKU 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IZGLĪTĪBAS, SOCIĀLO, SPORTA JAUTĀJUMOS</a:t>
            </a: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IEVĒL </a:t>
            </a:r>
            <a:r>
              <a:rPr lang="en-US" sz="2000" dirty="0">
                <a:solidFill>
                  <a:srgbClr val="F472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ANDRI JANKOVSKI</a:t>
            </a:r>
            <a:endParaRPr lang="lv-LV" dirty="0">
              <a:solidFill>
                <a:srgbClr val="F472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āls 16">
            <a:extLst>
              <a:ext uri="{FF2B5EF4-FFF2-40B4-BE49-F238E27FC236}">
                <a16:creationId xmlns:a16="http://schemas.microsoft.com/office/drawing/2014/main" id="{6D9A07D6-6B14-46C1-B912-AEEAA2969C20}"/>
              </a:ext>
            </a:extLst>
          </p:cNvPr>
          <p:cNvSpPr/>
          <p:nvPr/>
        </p:nvSpPr>
        <p:spPr>
          <a:xfrm>
            <a:off x="265257" y="6019801"/>
            <a:ext cx="222943" cy="222943"/>
          </a:xfrm>
          <a:prstGeom prst="ellipse">
            <a:avLst/>
          </a:prstGeom>
          <a:solidFill>
            <a:srgbClr val="84C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8" name="Ovāls 17">
            <a:extLst>
              <a:ext uri="{FF2B5EF4-FFF2-40B4-BE49-F238E27FC236}">
                <a16:creationId xmlns:a16="http://schemas.microsoft.com/office/drawing/2014/main" id="{0ED2BB88-2545-49F9-A2A7-81DC9787CA92}"/>
              </a:ext>
            </a:extLst>
          </p:cNvPr>
          <p:cNvSpPr/>
          <p:nvPr/>
        </p:nvSpPr>
        <p:spPr>
          <a:xfrm>
            <a:off x="4663196" y="6019801"/>
            <a:ext cx="222943" cy="222943"/>
          </a:xfrm>
          <a:prstGeom prst="ellipse">
            <a:avLst/>
          </a:prstGeom>
          <a:solidFill>
            <a:srgbClr val="84C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9" name="Ovāls 18">
            <a:extLst>
              <a:ext uri="{FF2B5EF4-FFF2-40B4-BE49-F238E27FC236}">
                <a16:creationId xmlns:a16="http://schemas.microsoft.com/office/drawing/2014/main" id="{AF94C8D1-D17F-4701-AC1B-D837A827B8CE}"/>
              </a:ext>
            </a:extLst>
          </p:cNvPr>
          <p:cNvSpPr/>
          <p:nvPr/>
        </p:nvSpPr>
        <p:spPr>
          <a:xfrm>
            <a:off x="8372655" y="6019801"/>
            <a:ext cx="222943" cy="222943"/>
          </a:xfrm>
          <a:prstGeom prst="ellipse">
            <a:avLst/>
          </a:prstGeom>
          <a:solidFill>
            <a:srgbClr val="84C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1E7F805-1279-44D9-B0D8-802840983952}"/>
              </a:ext>
            </a:extLst>
          </p:cNvPr>
          <p:cNvSpPr txBox="1"/>
          <p:nvPr/>
        </p:nvSpPr>
        <p:spPr>
          <a:xfrm>
            <a:off x="7487589" y="166960"/>
            <a:ext cx="5923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84CB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JŪLIJA DOMES SĒDE</a:t>
            </a:r>
            <a:endParaRPr lang="lv-LV" sz="2000" dirty="0">
              <a:solidFill>
                <a:srgbClr val="84CBC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ZZSDienvidkurzeme - Cilvēki">
            <a:extLst>
              <a:ext uri="{FF2B5EF4-FFF2-40B4-BE49-F238E27FC236}">
                <a16:creationId xmlns:a16="http://schemas.microsoft.com/office/drawing/2014/main" id="{8BD6ABB1-B308-4E03-A29D-1B16144373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6"/>
          <a:stretch/>
        </p:blipFill>
        <p:spPr bwMode="auto">
          <a:xfrm>
            <a:off x="0" y="1317803"/>
            <a:ext cx="4241862" cy="293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tiprināt iedzīvotāju pašnoteikšanās spēju. Trīs jautājumi Dienvidkurzemes  novada sarakstu līderiem: Raivis Kalējs un Guntis Rolis | liepajniekiem.lv">
            <a:extLst>
              <a:ext uri="{FF2B5EF4-FFF2-40B4-BE49-F238E27FC236}">
                <a16:creationId xmlns:a16="http://schemas.microsoft.com/office/drawing/2014/main" id="{A487B983-D5A3-45D9-A735-EC0B3B717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140" y="1429060"/>
            <a:ext cx="2526180" cy="28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ttēls 2">
            <a:extLst>
              <a:ext uri="{FF2B5EF4-FFF2-40B4-BE49-F238E27FC236}">
                <a16:creationId xmlns:a16="http://schemas.microsoft.com/office/drawing/2014/main" id="{ECA3FEC2-E98E-47DB-B6AA-D04F9DD241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599" y="1317803"/>
            <a:ext cx="2201666" cy="2935555"/>
          </a:xfrm>
          <a:prstGeom prst="rect">
            <a:avLst/>
          </a:prstGeom>
        </p:spPr>
      </p:pic>
      <p:cxnSp>
        <p:nvCxnSpPr>
          <p:cNvPr id="6" name="Taisns savienotājs 5">
            <a:extLst>
              <a:ext uri="{FF2B5EF4-FFF2-40B4-BE49-F238E27FC236}">
                <a16:creationId xmlns:a16="http://schemas.microsoft.com/office/drawing/2014/main" id="{75F4F5F5-3458-4572-BE49-20BDAD698398}"/>
              </a:ext>
            </a:extLst>
          </p:cNvPr>
          <p:cNvCxnSpPr/>
          <p:nvPr/>
        </p:nvCxnSpPr>
        <p:spPr>
          <a:xfrm>
            <a:off x="4160520" y="1317803"/>
            <a:ext cx="0" cy="4997998"/>
          </a:xfrm>
          <a:prstGeom prst="line">
            <a:avLst/>
          </a:prstGeom>
          <a:ln>
            <a:solidFill>
              <a:srgbClr val="84CB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Taisns savienotājs 15">
            <a:extLst>
              <a:ext uri="{FF2B5EF4-FFF2-40B4-BE49-F238E27FC236}">
                <a16:creationId xmlns:a16="http://schemas.microsoft.com/office/drawing/2014/main" id="{FAE89F0E-1522-41D2-B01E-E575A4F8B327}"/>
              </a:ext>
            </a:extLst>
          </p:cNvPr>
          <p:cNvCxnSpPr/>
          <p:nvPr/>
        </p:nvCxnSpPr>
        <p:spPr>
          <a:xfrm>
            <a:off x="8210795" y="1317803"/>
            <a:ext cx="0" cy="4997998"/>
          </a:xfrm>
          <a:prstGeom prst="line">
            <a:avLst/>
          </a:prstGeom>
          <a:ln>
            <a:solidFill>
              <a:srgbClr val="84CB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852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16101CB-69E2-422A-8B73-3F7E203F9F8F}"/>
              </a:ext>
            </a:extLst>
          </p:cNvPr>
          <p:cNvSpPr txBox="1"/>
          <p:nvPr/>
        </p:nvSpPr>
        <p:spPr>
          <a:xfrm>
            <a:off x="273989" y="213127"/>
            <a:ext cx="67950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DIENVIDKURZEMES NOVADA PAŠVALDĪBAS </a:t>
            </a:r>
            <a:r>
              <a:rPr lang="en-US" sz="2400" b="1" i="0" dirty="0">
                <a:solidFill>
                  <a:srgbClr val="F4726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IZPILDDIREKTORA</a:t>
            </a:r>
            <a:r>
              <a:rPr lang="en-US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lang="en-US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>
                <a:solidFill>
                  <a:srgbClr val="F4726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IZPILDDIREKTORA VIETNIECES</a:t>
            </a:r>
            <a:r>
              <a:rPr lang="en-US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>
                <a:solidFill>
                  <a:srgbClr val="F4726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IEVĒLĒŠANA</a:t>
            </a:r>
            <a:endParaRPr lang="lv-LV" sz="2400" dirty="0">
              <a:solidFill>
                <a:srgbClr val="F472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FF38A8-00D2-42B9-A98F-4B6E3EECEA3E}"/>
              </a:ext>
            </a:extLst>
          </p:cNvPr>
          <p:cNvSpPr txBox="1"/>
          <p:nvPr/>
        </p:nvSpPr>
        <p:spPr>
          <a:xfrm>
            <a:off x="1076683" y="4581944"/>
            <a:ext cx="3932357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 DIENVIDKURZEMES NOVADA PAŠVALDĪBAS IZPILDDIREKTORU</a:t>
            </a: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IECEĻ </a:t>
            </a:r>
            <a:r>
              <a:rPr lang="en-US" sz="2000" dirty="0">
                <a:solidFill>
                  <a:srgbClr val="F472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ULDI VĀRNU</a:t>
            </a:r>
            <a:endParaRPr lang="lv-LV" dirty="0">
              <a:solidFill>
                <a:srgbClr val="F472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B912DE-E941-4E63-A846-6DEB0F7DB6E0}"/>
              </a:ext>
            </a:extLst>
          </p:cNvPr>
          <p:cNvSpPr txBox="1"/>
          <p:nvPr/>
        </p:nvSpPr>
        <p:spPr>
          <a:xfrm>
            <a:off x="6913500" y="4581945"/>
            <a:ext cx="3865133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 DIENVIDKURZEMES NOVADA PAŠVALDĪBAS IZPILDDIREKTORA VIETNIECI</a:t>
            </a: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IECEĻ </a:t>
            </a:r>
            <a:r>
              <a:rPr lang="en-US" sz="2000" dirty="0">
                <a:solidFill>
                  <a:srgbClr val="F472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GUNITU LAIVENIECI</a:t>
            </a:r>
            <a:endParaRPr lang="lv-LV" dirty="0">
              <a:solidFill>
                <a:srgbClr val="F472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āls 20">
            <a:extLst>
              <a:ext uri="{FF2B5EF4-FFF2-40B4-BE49-F238E27FC236}">
                <a16:creationId xmlns:a16="http://schemas.microsoft.com/office/drawing/2014/main" id="{9A1C6B2C-AA1D-4C46-870D-B88FA16EF752}"/>
              </a:ext>
            </a:extLst>
          </p:cNvPr>
          <p:cNvSpPr/>
          <p:nvPr/>
        </p:nvSpPr>
        <p:spPr>
          <a:xfrm>
            <a:off x="6927499" y="5775666"/>
            <a:ext cx="222943" cy="222943"/>
          </a:xfrm>
          <a:prstGeom prst="ellipse">
            <a:avLst/>
          </a:prstGeom>
          <a:solidFill>
            <a:srgbClr val="84C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DCFEE7-E63E-47FF-9A40-E7BE5CCFA1BC}"/>
              </a:ext>
            </a:extLst>
          </p:cNvPr>
          <p:cNvSpPr txBox="1"/>
          <p:nvPr/>
        </p:nvSpPr>
        <p:spPr>
          <a:xfrm>
            <a:off x="7487589" y="166960"/>
            <a:ext cx="5923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84CB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JŪLIJA DOMES SĒDE</a:t>
            </a:r>
            <a:endParaRPr lang="lv-LV" sz="2000" dirty="0">
              <a:solidFill>
                <a:srgbClr val="84CBC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āls 7">
            <a:extLst>
              <a:ext uri="{FF2B5EF4-FFF2-40B4-BE49-F238E27FC236}">
                <a16:creationId xmlns:a16="http://schemas.microsoft.com/office/drawing/2014/main" id="{5FFBF7F5-3E16-4DD9-9FAC-28FE30E9F450}"/>
              </a:ext>
            </a:extLst>
          </p:cNvPr>
          <p:cNvSpPr/>
          <p:nvPr/>
        </p:nvSpPr>
        <p:spPr>
          <a:xfrm>
            <a:off x="1623979" y="5775666"/>
            <a:ext cx="222943" cy="222943"/>
          </a:xfrm>
          <a:prstGeom prst="ellipse">
            <a:avLst/>
          </a:prstGeom>
          <a:solidFill>
            <a:srgbClr val="84C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cxnSp>
        <p:nvCxnSpPr>
          <p:cNvPr id="9" name="Taisns savienotājs 8">
            <a:extLst>
              <a:ext uri="{FF2B5EF4-FFF2-40B4-BE49-F238E27FC236}">
                <a16:creationId xmlns:a16="http://schemas.microsoft.com/office/drawing/2014/main" id="{E2595174-6A52-4480-BB41-22DD96B5A6C7}"/>
              </a:ext>
            </a:extLst>
          </p:cNvPr>
          <p:cNvCxnSpPr>
            <a:cxnSpLocks/>
          </p:cNvCxnSpPr>
          <p:nvPr/>
        </p:nvCxnSpPr>
        <p:spPr>
          <a:xfrm>
            <a:off x="5925312" y="1783080"/>
            <a:ext cx="0" cy="4706457"/>
          </a:xfrm>
          <a:prstGeom prst="line">
            <a:avLst/>
          </a:prstGeom>
          <a:ln>
            <a:solidFill>
              <a:srgbClr val="84CB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Attēls 15">
            <a:extLst>
              <a:ext uri="{FF2B5EF4-FFF2-40B4-BE49-F238E27FC236}">
                <a16:creationId xmlns:a16="http://schemas.microsoft.com/office/drawing/2014/main" id="{C3B012A8-93A4-4B9E-8002-E9BF8566A4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361" y="2276055"/>
            <a:ext cx="1835410" cy="1835410"/>
          </a:xfrm>
          <a:prstGeom prst="rect">
            <a:avLst/>
          </a:prstGeom>
        </p:spPr>
      </p:pic>
      <p:pic>
        <p:nvPicPr>
          <p:cNvPr id="20" name="Attēls 19">
            <a:extLst>
              <a:ext uri="{FF2B5EF4-FFF2-40B4-BE49-F238E27FC236}">
                <a16:creationId xmlns:a16="http://schemas.microsoft.com/office/drawing/2014/main" id="{E07E7CF0-1812-4A46-99FE-F92FB26B81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450" y="1985010"/>
            <a:ext cx="2417499" cy="241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406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16101CB-69E2-422A-8B73-3F7E203F9F8F}"/>
              </a:ext>
            </a:extLst>
          </p:cNvPr>
          <p:cNvSpPr txBox="1"/>
          <p:nvPr/>
        </p:nvSpPr>
        <p:spPr>
          <a:xfrm>
            <a:off x="302945" y="816486"/>
            <a:ext cx="55934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DIENVIDKURZEMES NOVADA PAŠVALDĪBAS SAISTOŠO NOTEIKUMU </a:t>
            </a:r>
            <a:r>
              <a:rPr lang="en-US" sz="2000" b="1" i="0" dirty="0">
                <a:solidFill>
                  <a:srgbClr val="F4726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“DIENVIDKURZEMES NOVADA PAŠVALDĪBAS NOLIKUMS” </a:t>
            </a:r>
            <a:r>
              <a:rPr lang="en-US" sz="2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APSTIPRINĀŠANA</a:t>
            </a:r>
          </a:p>
        </p:txBody>
      </p:sp>
      <p:sp>
        <p:nvSpPr>
          <p:cNvPr id="15" name="Ovāls 14">
            <a:extLst>
              <a:ext uri="{FF2B5EF4-FFF2-40B4-BE49-F238E27FC236}">
                <a16:creationId xmlns:a16="http://schemas.microsoft.com/office/drawing/2014/main" id="{7C4BE07D-C45A-49D9-A243-FA460ED3E06A}"/>
              </a:ext>
            </a:extLst>
          </p:cNvPr>
          <p:cNvSpPr/>
          <p:nvPr/>
        </p:nvSpPr>
        <p:spPr>
          <a:xfrm>
            <a:off x="1220468" y="5867106"/>
            <a:ext cx="222943" cy="222943"/>
          </a:xfrm>
          <a:prstGeom prst="ellipse">
            <a:avLst/>
          </a:prstGeom>
          <a:solidFill>
            <a:srgbClr val="84C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00E8132-A95E-4802-878E-07FC9AA78A4E}"/>
              </a:ext>
            </a:extLst>
          </p:cNvPr>
          <p:cNvSpPr txBox="1"/>
          <p:nvPr/>
        </p:nvSpPr>
        <p:spPr>
          <a:xfrm>
            <a:off x="5896356" y="779650"/>
            <a:ext cx="632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DIENVIDKURZEMES NOVADA PAŠVALDĪBAS IESTĀDES </a:t>
            </a:r>
          </a:p>
          <a:p>
            <a:pPr algn="ctr"/>
            <a:r>
              <a:rPr lang="en-US" sz="2000" b="1" i="0" dirty="0">
                <a:solidFill>
                  <a:srgbClr val="F4726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“DIENVIDKURZEMES NOVADA PAŠVALDĪBAS ADMINISTRĀCIJA” </a:t>
            </a:r>
            <a:r>
              <a:rPr lang="en-US" sz="2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IZVEIDOŠANA</a:t>
            </a:r>
            <a:endParaRPr lang="en-US" sz="2000" i="0" dirty="0">
              <a:solidFill>
                <a:srgbClr val="F4726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5B92EC2-C304-4CB4-AD45-09CEA39B15E0}"/>
              </a:ext>
            </a:extLst>
          </p:cNvPr>
          <p:cNvSpPr txBox="1"/>
          <p:nvPr/>
        </p:nvSpPr>
        <p:spPr>
          <a:xfrm>
            <a:off x="123367" y="416376"/>
            <a:ext cx="5923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84CB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JŪLIJA DOMES SĒDE</a:t>
            </a:r>
            <a:endParaRPr lang="lv-LV" sz="2000" dirty="0">
              <a:solidFill>
                <a:srgbClr val="84CBC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3BD4554-8091-4EC5-8FAC-0B140A2C309B}"/>
              </a:ext>
            </a:extLst>
          </p:cNvPr>
          <p:cNvSpPr txBox="1"/>
          <p:nvPr/>
        </p:nvSpPr>
        <p:spPr>
          <a:xfrm>
            <a:off x="6157683" y="416376"/>
            <a:ext cx="5923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84CB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 JŪLIJA DOMES SĒDE</a:t>
            </a:r>
            <a:endParaRPr lang="lv-LV" sz="2000" dirty="0">
              <a:solidFill>
                <a:srgbClr val="84CBC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BCF8B07-089D-4375-9188-1ED2C3E24F71}"/>
              </a:ext>
            </a:extLst>
          </p:cNvPr>
          <p:cNvSpPr txBox="1"/>
          <p:nvPr/>
        </p:nvSpPr>
        <p:spPr>
          <a:xfrm>
            <a:off x="6846070" y="3004784"/>
            <a:ext cx="443268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IESTĀDE –</a:t>
            </a:r>
          </a:p>
          <a:p>
            <a:pPr algn="ctr"/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“GROBIŅAS NOVADA DOME”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TIEK PĀRVEIDOTA PAR</a:t>
            </a:r>
          </a:p>
          <a:p>
            <a:pPr algn="ctr"/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“DIENVIDKURZEMES NOVADA  PAŠVALDĪBAS ADMINISTRĀCIJA”</a:t>
            </a:r>
          </a:p>
          <a:p>
            <a:pPr algn="ctr"/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lv-LV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reģ.Nr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40900029751, juridiskā adrese: Lielā iela 76, Grobiņa,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lv-LV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Dienvidkurzemes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nov., LV3430)</a:t>
            </a:r>
          </a:p>
        </p:txBody>
      </p:sp>
      <p:cxnSp>
        <p:nvCxnSpPr>
          <p:cNvPr id="26" name="Taisns savienotājs 25">
            <a:extLst>
              <a:ext uri="{FF2B5EF4-FFF2-40B4-BE49-F238E27FC236}">
                <a16:creationId xmlns:a16="http://schemas.microsoft.com/office/drawing/2014/main" id="{244325EA-2495-4BD4-B543-37A6F1DC6F95}"/>
              </a:ext>
            </a:extLst>
          </p:cNvPr>
          <p:cNvCxnSpPr/>
          <p:nvPr/>
        </p:nvCxnSpPr>
        <p:spPr>
          <a:xfrm>
            <a:off x="7136331" y="816486"/>
            <a:ext cx="4254500" cy="0"/>
          </a:xfrm>
          <a:prstGeom prst="line">
            <a:avLst/>
          </a:prstGeom>
          <a:ln>
            <a:solidFill>
              <a:srgbClr val="84CB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342D0F8-6FBF-4A81-8624-57C02D6180D2}"/>
              </a:ext>
            </a:extLst>
          </p:cNvPr>
          <p:cNvSpPr txBox="1"/>
          <p:nvPr/>
        </p:nvSpPr>
        <p:spPr>
          <a:xfrm>
            <a:off x="1006628" y="3129571"/>
            <a:ext cx="443268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TIEK APSTIPRINĀTI SAISTOŠIE NOTEIKUMI NR. 1</a:t>
            </a: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“DIENVIDKURZEMES NOVADA PAŠVALDĪBAS NOLIKUMS”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Taisns savienotājs 10">
            <a:extLst>
              <a:ext uri="{FF2B5EF4-FFF2-40B4-BE49-F238E27FC236}">
                <a16:creationId xmlns:a16="http://schemas.microsoft.com/office/drawing/2014/main" id="{46E481F9-10E5-4D4A-BD75-3E0F344A1D75}"/>
              </a:ext>
            </a:extLst>
          </p:cNvPr>
          <p:cNvCxnSpPr>
            <a:cxnSpLocks/>
          </p:cNvCxnSpPr>
          <p:nvPr/>
        </p:nvCxnSpPr>
        <p:spPr>
          <a:xfrm>
            <a:off x="5925312" y="213127"/>
            <a:ext cx="0" cy="6276410"/>
          </a:xfrm>
          <a:prstGeom prst="line">
            <a:avLst/>
          </a:prstGeom>
          <a:ln>
            <a:solidFill>
              <a:srgbClr val="84CB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Taisns savienotājs 12">
            <a:extLst>
              <a:ext uri="{FF2B5EF4-FFF2-40B4-BE49-F238E27FC236}">
                <a16:creationId xmlns:a16="http://schemas.microsoft.com/office/drawing/2014/main" id="{B1184374-1EDA-40DE-84D2-AFF35B9F2A72}"/>
              </a:ext>
            </a:extLst>
          </p:cNvPr>
          <p:cNvCxnSpPr/>
          <p:nvPr/>
        </p:nvCxnSpPr>
        <p:spPr>
          <a:xfrm>
            <a:off x="1006628" y="779650"/>
            <a:ext cx="4254500" cy="0"/>
          </a:xfrm>
          <a:prstGeom prst="line">
            <a:avLst/>
          </a:prstGeom>
          <a:ln>
            <a:solidFill>
              <a:srgbClr val="84CB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8985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16101CB-69E2-422A-8B73-3F7E203F9F8F}"/>
              </a:ext>
            </a:extLst>
          </p:cNvPr>
          <p:cNvSpPr txBox="1"/>
          <p:nvPr/>
        </p:nvSpPr>
        <p:spPr>
          <a:xfrm>
            <a:off x="273989" y="213127"/>
            <a:ext cx="67950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DIENVIDKURZEMES NOVADA PAŠVALDĪBAS</a:t>
            </a:r>
          </a:p>
          <a:p>
            <a:pPr algn="ctr"/>
            <a:r>
              <a:rPr lang="en-US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>
                <a:solidFill>
                  <a:srgbClr val="F4726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KOMITEJU IZVEIDE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EC29CE-443B-4D93-8D24-B3416A825720}"/>
              </a:ext>
            </a:extLst>
          </p:cNvPr>
          <p:cNvSpPr txBox="1"/>
          <p:nvPr/>
        </p:nvSpPr>
        <p:spPr>
          <a:xfrm>
            <a:off x="1589214" y="1361108"/>
            <a:ext cx="39323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DIENVIDKURZEMES NOVADA PAŠVALDĪBAS </a:t>
            </a:r>
          </a:p>
          <a:p>
            <a:pPr algn="ctr"/>
            <a:r>
              <a:rPr lang="pt-BR" dirty="0">
                <a:solidFill>
                  <a:srgbClr val="F472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FINANŠU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KOMITEJA</a:t>
            </a: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83AE0E-34A0-483A-9A92-B7EEE5E47F22}"/>
              </a:ext>
            </a:extLst>
          </p:cNvPr>
          <p:cNvSpPr txBox="1"/>
          <p:nvPr/>
        </p:nvSpPr>
        <p:spPr>
          <a:xfrm>
            <a:off x="1589213" y="2579759"/>
            <a:ext cx="39323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DIENVIDKURZEMES NOVADA PAŠVALDĪBAS </a:t>
            </a:r>
            <a:r>
              <a:rPr lang="pt-BR" dirty="0">
                <a:solidFill>
                  <a:srgbClr val="F472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SOCIĀLO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lang="pt-BR" dirty="0">
                <a:solidFill>
                  <a:srgbClr val="F472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VESELĪBAS JAUTĀJUMU</a:t>
            </a:r>
          </a:p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KOMITEJA </a:t>
            </a: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AA5C3C-C25C-495C-81FA-688A93EC6DF0}"/>
              </a:ext>
            </a:extLst>
          </p:cNvPr>
          <p:cNvSpPr txBox="1"/>
          <p:nvPr/>
        </p:nvSpPr>
        <p:spPr>
          <a:xfrm>
            <a:off x="1589213" y="3913614"/>
            <a:ext cx="39323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DIENVIDKURZEMES NOVADA PAŠVALDĪBAS </a:t>
            </a:r>
            <a:r>
              <a:rPr lang="pt-BR" dirty="0">
                <a:solidFill>
                  <a:srgbClr val="F472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ATTĪSTĪBAS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lang="pt-BR" dirty="0">
                <a:solidFill>
                  <a:srgbClr val="F472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TAUTSAIMNIECĪBAS</a:t>
            </a:r>
          </a:p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KOMITEJA</a:t>
            </a: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625884-30B2-42B9-A276-B4C71B2C32FA}"/>
              </a:ext>
            </a:extLst>
          </p:cNvPr>
          <p:cNvSpPr txBox="1"/>
          <p:nvPr/>
        </p:nvSpPr>
        <p:spPr>
          <a:xfrm>
            <a:off x="1589214" y="5416385"/>
            <a:ext cx="39323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DIENVIDKURZEMES NOVADA PAŠVALDĪBAS </a:t>
            </a:r>
            <a:r>
              <a:rPr lang="pt-BR" dirty="0">
                <a:solidFill>
                  <a:srgbClr val="F472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IZGLĪTĪBAS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pt-BR" dirty="0">
                <a:solidFill>
                  <a:srgbClr val="F472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SPORTA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KOMITEJA</a:t>
            </a: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E786AC-BD64-4B85-88BF-C8EDAB725280}"/>
              </a:ext>
            </a:extLst>
          </p:cNvPr>
          <p:cNvSpPr txBox="1"/>
          <p:nvPr/>
        </p:nvSpPr>
        <p:spPr>
          <a:xfrm>
            <a:off x="7467601" y="1361108"/>
            <a:ext cx="39323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DIENVIDKURZEMES NOVADA PAŠVALDĪBAS </a:t>
            </a:r>
            <a:r>
              <a:rPr lang="pt-BR" dirty="0">
                <a:solidFill>
                  <a:srgbClr val="F472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KULTŪRAS JAUTĀJUMU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KOMITEJA</a:t>
            </a: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038B02-E679-4D67-AC9B-72EBAB247DB9}"/>
              </a:ext>
            </a:extLst>
          </p:cNvPr>
          <p:cNvSpPr txBox="1"/>
          <p:nvPr/>
        </p:nvSpPr>
        <p:spPr>
          <a:xfrm>
            <a:off x="7467600" y="2579759"/>
            <a:ext cx="39323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DIENVIDKURZEMES NOVADA PAŠVALDĪBAS </a:t>
            </a:r>
            <a:r>
              <a:rPr lang="pt-BR" dirty="0">
                <a:solidFill>
                  <a:srgbClr val="F472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VIDES JAUTĀJUMU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KOMITEJA</a:t>
            </a: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43D4AC-A58B-4E26-A729-64334CB3AE90}"/>
              </a:ext>
            </a:extLst>
          </p:cNvPr>
          <p:cNvSpPr txBox="1"/>
          <p:nvPr/>
        </p:nvSpPr>
        <p:spPr>
          <a:xfrm>
            <a:off x="7467600" y="3913614"/>
            <a:ext cx="39323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DIENVIDKURZEMES NOVADA PAŠVALDĪBAS </a:t>
            </a:r>
            <a:r>
              <a:rPr lang="pt-BR" dirty="0">
                <a:solidFill>
                  <a:srgbClr val="F472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TERITORIJAS ATTĪSTĪBAS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KOMITEJA</a:t>
            </a: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C8B570-B298-4579-86DE-EC03085AABE6}"/>
              </a:ext>
            </a:extLst>
          </p:cNvPr>
          <p:cNvSpPr txBox="1"/>
          <p:nvPr/>
        </p:nvSpPr>
        <p:spPr>
          <a:xfrm>
            <a:off x="7467601" y="5416385"/>
            <a:ext cx="39323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DIENVIDKURZEMES NOVADA PAŠVALDĪBAS </a:t>
            </a:r>
            <a:r>
              <a:rPr lang="pt-BR" dirty="0">
                <a:solidFill>
                  <a:srgbClr val="F472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PIEKRASTES ATTĪSTĪBAS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KOMITEJA</a:t>
            </a: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Attēls 13">
            <a:extLst>
              <a:ext uri="{FF2B5EF4-FFF2-40B4-BE49-F238E27FC236}">
                <a16:creationId xmlns:a16="http://schemas.microsoft.com/office/drawing/2014/main" id="{CE25F07D-C9BE-4898-928C-6E9AC2A9F5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74" y="1377177"/>
            <a:ext cx="916638" cy="916638"/>
          </a:xfrm>
          <a:prstGeom prst="rect">
            <a:avLst/>
          </a:prstGeom>
        </p:spPr>
      </p:pic>
      <p:pic>
        <p:nvPicPr>
          <p:cNvPr id="17" name="Attēls 16">
            <a:extLst>
              <a:ext uri="{FF2B5EF4-FFF2-40B4-BE49-F238E27FC236}">
                <a16:creationId xmlns:a16="http://schemas.microsoft.com/office/drawing/2014/main" id="{F19D9FC3-D935-4EB6-8177-D596260D87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32" y="2555973"/>
            <a:ext cx="1073521" cy="1073521"/>
          </a:xfrm>
          <a:prstGeom prst="rect">
            <a:avLst/>
          </a:prstGeom>
        </p:spPr>
      </p:pic>
      <p:pic>
        <p:nvPicPr>
          <p:cNvPr id="19" name="Attēls 18">
            <a:extLst>
              <a:ext uri="{FF2B5EF4-FFF2-40B4-BE49-F238E27FC236}">
                <a16:creationId xmlns:a16="http://schemas.microsoft.com/office/drawing/2014/main" id="{7BF0EBCB-3EE8-404E-9246-9F8D2FF544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31" y="3930112"/>
            <a:ext cx="1073522" cy="1073522"/>
          </a:xfrm>
          <a:prstGeom prst="rect">
            <a:avLst/>
          </a:prstGeom>
        </p:spPr>
      </p:pic>
      <p:pic>
        <p:nvPicPr>
          <p:cNvPr id="22" name="Attēls 21">
            <a:extLst>
              <a:ext uri="{FF2B5EF4-FFF2-40B4-BE49-F238E27FC236}">
                <a16:creationId xmlns:a16="http://schemas.microsoft.com/office/drawing/2014/main" id="{0DF54D44-CDB7-46BC-B73B-91BE5A504E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30" y="5414561"/>
            <a:ext cx="1186723" cy="1186723"/>
          </a:xfrm>
          <a:prstGeom prst="rect">
            <a:avLst/>
          </a:prstGeom>
        </p:spPr>
      </p:pic>
      <p:pic>
        <p:nvPicPr>
          <p:cNvPr id="24" name="Attēls 23">
            <a:extLst>
              <a:ext uri="{FF2B5EF4-FFF2-40B4-BE49-F238E27FC236}">
                <a16:creationId xmlns:a16="http://schemas.microsoft.com/office/drawing/2014/main" id="{A4B68566-9691-4C07-90BB-1700834B10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894" y="1044124"/>
            <a:ext cx="1393706" cy="1393706"/>
          </a:xfrm>
          <a:prstGeom prst="rect">
            <a:avLst/>
          </a:prstGeom>
        </p:spPr>
      </p:pic>
      <p:pic>
        <p:nvPicPr>
          <p:cNvPr id="26" name="Attēls 25">
            <a:extLst>
              <a:ext uri="{FF2B5EF4-FFF2-40B4-BE49-F238E27FC236}">
                <a16:creationId xmlns:a16="http://schemas.microsoft.com/office/drawing/2014/main" id="{E3ECCBFA-396D-4FA0-BDFE-652F491326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008" y="2422320"/>
            <a:ext cx="1197259" cy="1197259"/>
          </a:xfrm>
          <a:prstGeom prst="rect">
            <a:avLst/>
          </a:prstGeom>
        </p:spPr>
      </p:pic>
      <p:pic>
        <p:nvPicPr>
          <p:cNvPr id="28" name="Attēls 27">
            <a:extLst>
              <a:ext uri="{FF2B5EF4-FFF2-40B4-BE49-F238E27FC236}">
                <a16:creationId xmlns:a16="http://schemas.microsoft.com/office/drawing/2014/main" id="{D83392AA-24E5-4D83-B526-7A2CCF18B7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008" y="3868081"/>
            <a:ext cx="1112828" cy="1112828"/>
          </a:xfrm>
          <a:prstGeom prst="rect">
            <a:avLst/>
          </a:prstGeom>
        </p:spPr>
      </p:pic>
      <p:pic>
        <p:nvPicPr>
          <p:cNvPr id="30" name="Attēls 29">
            <a:extLst>
              <a:ext uri="{FF2B5EF4-FFF2-40B4-BE49-F238E27FC236}">
                <a16:creationId xmlns:a16="http://schemas.microsoft.com/office/drawing/2014/main" id="{49F8577D-C585-4859-8837-3EB7A61BF6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894" y="5102067"/>
            <a:ext cx="1499217" cy="149921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5E1A1A3-D79F-4156-9592-34627F3274A0}"/>
              </a:ext>
            </a:extLst>
          </p:cNvPr>
          <p:cNvSpPr txBox="1"/>
          <p:nvPr/>
        </p:nvSpPr>
        <p:spPr>
          <a:xfrm>
            <a:off x="7170089" y="166960"/>
            <a:ext cx="5923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84CB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JŪLIJA DOMES SĒDE</a:t>
            </a:r>
            <a:endParaRPr lang="lv-LV" sz="2000" dirty="0">
              <a:solidFill>
                <a:srgbClr val="84CBC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Taisns savienotājs 22">
            <a:extLst>
              <a:ext uri="{FF2B5EF4-FFF2-40B4-BE49-F238E27FC236}">
                <a16:creationId xmlns:a16="http://schemas.microsoft.com/office/drawing/2014/main" id="{148DF01A-C57C-4FD6-BDBD-BFD199B32DFA}"/>
              </a:ext>
            </a:extLst>
          </p:cNvPr>
          <p:cNvCxnSpPr>
            <a:cxnSpLocks/>
          </p:cNvCxnSpPr>
          <p:nvPr/>
        </p:nvCxnSpPr>
        <p:spPr>
          <a:xfrm>
            <a:off x="5809903" y="1445256"/>
            <a:ext cx="0" cy="5051354"/>
          </a:xfrm>
          <a:prstGeom prst="line">
            <a:avLst/>
          </a:prstGeom>
          <a:ln>
            <a:solidFill>
              <a:srgbClr val="84CB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8660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16101CB-69E2-422A-8B73-3F7E203F9F8F}"/>
              </a:ext>
            </a:extLst>
          </p:cNvPr>
          <p:cNvSpPr txBox="1"/>
          <p:nvPr/>
        </p:nvSpPr>
        <p:spPr>
          <a:xfrm>
            <a:off x="273989" y="213127"/>
            <a:ext cx="67950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DIENVIDKURZEMES NOVADA PAŠVALDĪBAS </a:t>
            </a:r>
            <a:r>
              <a:rPr lang="en-US" sz="2400" b="1" i="0" dirty="0">
                <a:solidFill>
                  <a:srgbClr val="F4726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KOMISIJU IZVEIDOŠANA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739624-0D2F-46B5-A305-E4BD56EC12FA}"/>
              </a:ext>
            </a:extLst>
          </p:cNvPr>
          <p:cNvSpPr txBox="1"/>
          <p:nvPr/>
        </p:nvSpPr>
        <p:spPr>
          <a:xfrm>
            <a:off x="273989" y="1018572"/>
            <a:ext cx="5923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84CB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 JŪLIJA DOMES SĒDE</a:t>
            </a:r>
            <a:endParaRPr lang="lv-LV" sz="2000" dirty="0">
              <a:solidFill>
                <a:srgbClr val="84CBC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782BD9-0984-4F78-82F7-4683D5B3C33E}"/>
              </a:ext>
            </a:extLst>
          </p:cNvPr>
          <p:cNvSpPr txBox="1"/>
          <p:nvPr/>
        </p:nvSpPr>
        <p:spPr>
          <a:xfrm>
            <a:off x="1589214" y="1655354"/>
            <a:ext cx="393235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DIENVIDKURZEMES NOVADA PAŠVALDĪBAS </a:t>
            </a:r>
          </a:p>
          <a:p>
            <a:pPr algn="ctr"/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LAUKSAIMNIECĪBAS ZEMES DARĪJUMU IZVĒRTĒŠANAS KOMISIJA</a:t>
            </a:r>
            <a:endParaRPr lang="lv-LV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E2E10C-BB71-4568-8B55-2E467C365D6E}"/>
              </a:ext>
            </a:extLst>
          </p:cNvPr>
          <p:cNvSpPr txBox="1"/>
          <p:nvPr/>
        </p:nvSpPr>
        <p:spPr>
          <a:xfrm>
            <a:off x="1589213" y="3236074"/>
            <a:ext cx="39323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DIENVIDKURZEMES NOVADA PAŠVALDĪBAS</a:t>
            </a:r>
          </a:p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IEPIRKUMA KOMISIJA</a:t>
            </a:r>
            <a:endParaRPr lang="lv-LV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D3BF28-800D-4C4E-8F6B-B8C81CB90065}"/>
              </a:ext>
            </a:extLst>
          </p:cNvPr>
          <p:cNvSpPr txBox="1"/>
          <p:nvPr/>
        </p:nvSpPr>
        <p:spPr>
          <a:xfrm>
            <a:off x="1589213" y="4396076"/>
            <a:ext cx="39323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DIENVIDKURZEMES NOVADA PAŠVALDĪBAS </a:t>
            </a:r>
          </a:p>
          <a:p>
            <a:pPr algn="ctr"/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DZĪVOKĻU KOMISIJA</a:t>
            </a:r>
            <a:endParaRPr lang="lv-LV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D69B6A-24B6-4A0B-8220-D45CC62AD963}"/>
              </a:ext>
            </a:extLst>
          </p:cNvPr>
          <p:cNvSpPr txBox="1"/>
          <p:nvPr/>
        </p:nvSpPr>
        <p:spPr>
          <a:xfrm>
            <a:off x="1589214" y="5556078"/>
            <a:ext cx="39323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DIENVIDKURZEMES NOVADA PAŠVALDĪBAS</a:t>
            </a:r>
          </a:p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VĒLĒŠANAS KOMISIJAS KANDIDĀTU APSTIPRINĀŠANA</a:t>
            </a:r>
            <a:endParaRPr lang="lv-LV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E793C-442A-4F63-B96E-1A88C4F6D0D9}"/>
              </a:ext>
            </a:extLst>
          </p:cNvPr>
          <p:cNvSpPr txBox="1"/>
          <p:nvPr/>
        </p:nvSpPr>
        <p:spPr>
          <a:xfrm>
            <a:off x="6633307" y="978852"/>
            <a:ext cx="5923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84CBC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30. SEPTEMBRA DOMES SĒDE</a:t>
            </a:r>
            <a:endParaRPr lang="lv-LV" sz="2000" dirty="0">
              <a:solidFill>
                <a:srgbClr val="84CBC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89DFA3-29D3-4881-B75D-B7DCA2CF0620}"/>
              </a:ext>
            </a:extLst>
          </p:cNvPr>
          <p:cNvSpPr txBox="1"/>
          <p:nvPr/>
        </p:nvSpPr>
        <p:spPr>
          <a:xfrm>
            <a:off x="7520114" y="1655354"/>
            <a:ext cx="393235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DIENVIDKURZEMES NOVADA PAŠVALDĪBAS </a:t>
            </a:r>
          </a:p>
          <a:p>
            <a:pPr algn="ctr"/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INTEREŠU IZGLĪTĪBAS PROGRAMMU IZVĒRTĒŠANAS UN MĒRĶDOTĀCIJAS SADALES KOMISIJA</a:t>
            </a:r>
            <a:endParaRPr lang="lv-LV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B8E20F-51EB-4958-818B-556DD08E44CC}"/>
              </a:ext>
            </a:extLst>
          </p:cNvPr>
          <p:cNvSpPr txBox="1"/>
          <p:nvPr/>
        </p:nvSpPr>
        <p:spPr>
          <a:xfrm>
            <a:off x="7520113" y="3559239"/>
            <a:ext cx="39323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DIENVIDKURZEMES NOVADA PAŠVALDĪBAS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INTEREŠU IZGLĪTĪBAS PROGRAMMU LICENCĒŠANAS KOMISIJA</a:t>
            </a:r>
            <a:endParaRPr lang="lv-LV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9A32C89-3F61-48F3-A702-2AB6652718AF}"/>
              </a:ext>
            </a:extLst>
          </p:cNvPr>
          <p:cNvSpPr txBox="1"/>
          <p:nvPr/>
        </p:nvSpPr>
        <p:spPr>
          <a:xfrm>
            <a:off x="7512486" y="5085576"/>
            <a:ext cx="393235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LIEPĀJAS VALSTPILSĒTAS UN DIENVIDKURZEMES </a:t>
            </a:r>
          </a:p>
          <a:p>
            <a:pPr algn="ctr"/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SADARBĪBAS TERITORIJAS CIVILĀS AIZSARDZĪBAS KOMISIJA</a:t>
            </a:r>
            <a:endParaRPr lang="lv-LV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Taisns savienotājs 19">
            <a:extLst>
              <a:ext uri="{FF2B5EF4-FFF2-40B4-BE49-F238E27FC236}">
                <a16:creationId xmlns:a16="http://schemas.microsoft.com/office/drawing/2014/main" id="{F97530D8-A1A4-49AE-98C2-C9B8895747C2}"/>
              </a:ext>
            </a:extLst>
          </p:cNvPr>
          <p:cNvCxnSpPr/>
          <p:nvPr/>
        </p:nvCxnSpPr>
        <p:spPr>
          <a:xfrm>
            <a:off x="1153506" y="1482182"/>
            <a:ext cx="4254500" cy="0"/>
          </a:xfrm>
          <a:prstGeom prst="line">
            <a:avLst/>
          </a:prstGeom>
          <a:ln>
            <a:solidFill>
              <a:srgbClr val="84CB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Taisns savienotājs 21">
            <a:extLst>
              <a:ext uri="{FF2B5EF4-FFF2-40B4-BE49-F238E27FC236}">
                <a16:creationId xmlns:a16="http://schemas.microsoft.com/office/drawing/2014/main" id="{7FED0D1F-FE83-41C0-97EA-AB55C40B5EC3}"/>
              </a:ext>
            </a:extLst>
          </p:cNvPr>
          <p:cNvCxnSpPr/>
          <p:nvPr/>
        </p:nvCxnSpPr>
        <p:spPr>
          <a:xfrm>
            <a:off x="7351333" y="1442462"/>
            <a:ext cx="4254500" cy="0"/>
          </a:xfrm>
          <a:prstGeom prst="line">
            <a:avLst/>
          </a:prstGeom>
          <a:ln>
            <a:solidFill>
              <a:srgbClr val="84CB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Taisns savienotājs 13">
            <a:extLst>
              <a:ext uri="{FF2B5EF4-FFF2-40B4-BE49-F238E27FC236}">
                <a16:creationId xmlns:a16="http://schemas.microsoft.com/office/drawing/2014/main" id="{2B3260ED-5049-4DED-8DA8-45A1B071BE4C}"/>
              </a:ext>
            </a:extLst>
          </p:cNvPr>
          <p:cNvCxnSpPr>
            <a:cxnSpLocks/>
          </p:cNvCxnSpPr>
          <p:nvPr/>
        </p:nvCxnSpPr>
        <p:spPr>
          <a:xfrm>
            <a:off x="6096000" y="1018572"/>
            <a:ext cx="1357" cy="5475244"/>
          </a:xfrm>
          <a:prstGeom prst="line">
            <a:avLst/>
          </a:prstGeom>
          <a:ln>
            <a:solidFill>
              <a:srgbClr val="84CB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Attēls 25">
            <a:extLst>
              <a:ext uri="{FF2B5EF4-FFF2-40B4-BE49-F238E27FC236}">
                <a16:creationId xmlns:a16="http://schemas.microsoft.com/office/drawing/2014/main" id="{39EC989B-4EDC-459D-98C6-DF1AACD51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41" y="1795388"/>
            <a:ext cx="1197259" cy="1197259"/>
          </a:xfrm>
          <a:prstGeom prst="rect">
            <a:avLst/>
          </a:prstGeom>
        </p:spPr>
      </p:pic>
      <p:pic>
        <p:nvPicPr>
          <p:cNvPr id="27" name="Attēls 26">
            <a:extLst>
              <a:ext uri="{FF2B5EF4-FFF2-40B4-BE49-F238E27FC236}">
                <a16:creationId xmlns:a16="http://schemas.microsoft.com/office/drawing/2014/main" id="{9DF1DCF3-4610-4B24-A5C9-B0D1815C69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40" y="3186818"/>
            <a:ext cx="916638" cy="916638"/>
          </a:xfrm>
          <a:prstGeom prst="rect">
            <a:avLst/>
          </a:prstGeom>
        </p:spPr>
      </p:pic>
      <p:pic>
        <p:nvPicPr>
          <p:cNvPr id="28" name="Attēls 27">
            <a:extLst>
              <a:ext uri="{FF2B5EF4-FFF2-40B4-BE49-F238E27FC236}">
                <a16:creationId xmlns:a16="http://schemas.microsoft.com/office/drawing/2014/main" id="{56604B4A-2B31-4FFB-9172-B40E1A692F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98" y="5642558"/>
            <a:ext cx="1073522" cy="1073522"/>
          </a:xfrm>
          <a:prstGeom prst="rect">
            <a:avLst/>
          </a:prstGeom>
        </p:spPr>
      </p:pic>
      <p:pic>
        <p:nvPicPr>
          <p:cNvPr id="29" name="Attēls 28">
            <a:extLst>
              <a:ext uri="{FF2B5EF4-FFF2-40B4-BE49-F238E27FC236}">
                <a16:creationId xmlns:a16="http://schemas.microsoft.com/office/drawing/2014/main" id="{C57DC979-87C8-4467-9978-02E1049D35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366" y="1809849"/>
            <a:ext cx="1186723" cy="1186723"/>
          </a:xfrm>
          <a:prstGeom prst="rect">
            <a:avLst/>
          </a:prstGeom>
        </p:spPr>
      </p:pic>
      <p:pic>
        <p:nvPicPr>
          <p:cNvPr id="30" name="Attēls 29">
            <a:extLst>
              <a:ext uri="{FF2B5EF4-FFF2-40B4-BE49-F238E27FC236}">
                <a16:creationId xmlns:a16="http://schemas.microsoft.com/office/drawing/2014/main" id="{CD290CE8-D295-4520-9FDE-9C31D211B7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339" y="5175421"/>
            <a:ext cx="1073521" cy="1073521"/>
          </a:xfrm>
          <a:prstGeom prst="rect">
            <a:avLst/>
          </a:prstGeom>
        </p:spPr>
      </p:pic>
      <p:pic>
        <p:nvPicPr>
          <p:cNvPr id="3" name="Attēls 2">
            <a:extLst>
              <a:ext uri="{FF2B5EF4-FFF2-40B4-BE49-F238E27FC236}">
                <a16:creationId xmlns:a16="http://schemas.microsoft.com/office/drawing/2014/main" id="{E226BEA2-7570-45CE-AE42-768556531A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40" y="4358638"/>
            <a:ext cx="954076" cy="954076"/>
          </a:xfrm>
          <a:prstGeom prst="rect">
            <a:avLst/>
          </a:prstGeom>
        </p:spPr>
      </p:pic>
      <p:pic>
        <p:nvPicPr>
          <p:cNvPr id="11" name="Attēls 10">
            <a:extLst>
              <a:ext uri="{FF2B5EF4-FFF2-40B4-BE49-F238E27FC236}">
                <a16:creationId xmlns:a16="http://schemas.microsoft.com/office/drawing/2014/main" id="{52ABACBD-C140-4F8E-865F-1C56D21CC1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342" y="3683977"/>
            <a:ext cx="1041478" cy="104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321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667</Words>
  <Application>Microsoft Office PowerPoint</Application>
  <PresentationFormat>Platekrāna</PresentationFormat>
  <Paragraphs>157</Paragraphs>
  <Slides>15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4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dizains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Dinija Feldmane</dc:creator>
  <cp:lastModifiedBy>Dinija Feldmane</cp:lastModifiedBy>
  <cp:revision>11</cp:revision>
  <dcterms:created xsi:type="dcterms:W3CDTF">2021-10-06T08:38:53Z</dcterms:created>
  <dcterms:modified xsi:type="dcterms:W3CDTF">2021-10-07T11:50:15Z</dcterms:modified>
</cp:coreProperties>
</file>