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4" r:id="rId2"/>
    <p:sldId id="335" r:id="rId3"/>
    <p:sldId id="340" r:id="rId4"/>
    <p:sldId id="337" r:id="rId5"/>
    <p:sldId id="336" r:id="rId6"/>
    <p:sldId id="327" r:id="rId7"/>
    <p:sldId id="338" r:id="rId8"/>
    <p:sldId id="339" r:id="rId9"/>
    <p:sldId id="268" r:id="rId10"/>
    <p:sldId id="307" r:id="rId11"/>
    <p:sldId id="323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ni%20dokumenti\ilze\Skolot&#257;ji_aptauja\Vecaku_anketu%20salidzinajums_2014_2016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ni%20dokumenti\ilze\Skolot&#257;ji_aptauja\Vecaku_anketu%20salidzinajums_2014_2016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ni%20dokumenti\ilze\Skolot&#257;ji_aptauja\skolotaji_pa%20klasem_procenti_2016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7715822933398187"/>
          <c:w val="0.96219815688279065"/>
          <c:h val="0.70645264672649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skolotāji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Sheet1!$D$3:$F$3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Sheet1!$D$4:$F$4</c:f>
              <c:numCache>
                <c:formatCode>General</c:formatCode>
                <c:ptCount val="3"/>
                <c:pt idx="0">
                  <c:v>609</c:v>
                </c:pt>
                <c:pt idx="1">
                  <c:v>805</c:v>
                </c:pt>
                <c:pt idx="2">
                  <c:v>567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vecāki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Sheet1!$D$3:$F$3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Sheet1!$D$5:$F$5</c:f>
              <c:numCache>
                <c:formatCode>General</c:formatCode>
                <c:ptCount val="3"/>
                <c:pt idx="0">
                  <c:v>1918</c:v>
                </c:pt>
                <c:pt idx="1">
                  <c:v>2077</c:v>
                </c:pt>
                <c:pt idx="2">
                  <c:v>1760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1502976"/>
        <c:axId val="191545728"/>
      </c:barChart>
      <c:catAx>
        <c:axId val="1915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lv-LV"/>
          </a:p>
        </c:txPr>
        <c:crossAx val="191545728"/>
        <c:crosses val="autoZero"/>
        <c:auto val="1"/>
        <c:lblAlgn val="ctr"/>
        <c:lblOffset val="100"/>
        <c:noMultiLvlLbl val="0"/>
      </c:catAx>
      <c:valAx>
        <c:axId val="19154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1502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149812194923338"/>
          <c:y val="1.60875976023146E-2"/>
          <c:w val="0.26793253683379664"/>
          <c:h val="0.1181703714588285"/>
        </c:manualLayout>
      </c:layout>
      <c:overlay val="0"/>
      <c:txPr>
        <a:bodyPr/>
        <a:lstStyle/>
        <a:p>
          <a:pPr>
            <a:defRPr sz="1400" baseline="0"/>
          </a:pPr>
          <a:endParaRPr lang="lv-LV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04938271604982E-2"/>
          <c:y val="0.15175842135695777"/>
          <c:w val="0.96913580246913689"/>
          <c:h val="0.64766393362031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jā!$L$27</c:f>
              <c:strCache>
                <c:ptCount val="1"/>
                <c:pt idx="0">
                  <c:v>2014.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jā!$M$26:$P$26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jā!$M$27:$P$27</c:f>
              <c:numCache>
                <c:formatCode>General</c:formatCode>
                <c:ptCount val="4"/>
                <c:pt idx="0">
                  <c:v>97</c:v>
                </c:pt>
                <c:pt idx="1">
                  <c:v>98</c:v>
                </c:pt>
                <c:pt idx="2">
                  <c:v>96</c:v>
                </c:pt>
                <c:pt idx="3">
                  <c:v>92</c:v>
                </c:pt>
              </c:numCache>
            </c:numRef>
          </c:val>
        </c:ser>
        <c:ser>
          <c:idx val="1"/>
          <c:order val="1"/>
          <c:tx>
            <c:strRef>
              <c:f>jā!$L$28</c:f>
              <c:strCache>
                <c:ptCount val="1"/>
                <c:pt idx="0">
                  <c:v>2015.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jā!$M$26:$P$26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jā!$M$28:$P$28</c:f>
              <c:numCache>
                <c:formatCode>General</c:formatCode>
                <c:ptCount val="4"/>
                <c:pt idx="0">
                  <c:v>97</c:v>
                </c:pt>
                <c:pt idx="1">
                  <c:v>96</c:v>
                </c:pt>
                <c:pt idx="2">
                  <c:v>95</c:v>
                </c:pt>
                <c:pt idx="3">
                  <c:v>93</c:v>
                </c:pt>
              </c:numCache>
            </c:numRef>
          </c:val>
        </c:ser>
        <c:ser>
          <c:idx val="2"/>
          <c:order val="2"/>
          <c:tx>
            <c:strRef>
              <c:f>jā!$L$29</c:f>
              <c:strCache>
                <c:ptCount val="1"/>
                <c:pt idx="0">
                  <c:v>2016.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jā!$M$26:$P$26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jā!$M$29:$P$29</c:f>
              <c:numCache>
                <c:formatCode>General</c:formatCode>
                <c:ptCount val="4"/>
                <c:pt idx="0">
                  <c:v>97</c:v>
                </c:pt>
                <c:pt idx="1">
                  <c:v>96</c:v>
                </c:pt>
                <c:pt idx="2">
                  <c:v>95</c:v>
                </c:pt>
                <c:pt idx="3">
                  <c:v>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9260544"/>
        <c:axId val="189262080"/>
      </c:barChart>
      <c:catAx>
        <c:axId val="189260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lv-LV"/>
          </a:p>
        </c:txPr>
        <c:crossAx val="189262080"/>
        <c:crosses val="autoZero"/>
        <c:auto val="1"/>
        <c:lblAlgn val="ctr"/>
        <c:lblOffset val="100"/>
        <c:noMultiLvlLbl val="0"/>
      </c:catAx>
      <c:valAx>
        <c:axId val="189262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92605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aseline="0"/>
          </a:pPr>
          <a:endParaRPr lang="lv-LV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57072446495875E-2"/>
          <c:y val="0.13980352491698442"/>
          <c:w val="0.96312278433709397"/>
          <c:h val="0.76395697545951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jā!$L$13</c:f>
              <c:strCache>
                <c:ptCount val="1"/>
                <c:pt idx="0">
                  <c:v>2014.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jā!$M$12:$P$12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jā!$M$13:$P$13</c:f>
              <c:numCache>
                <c:formatCode>General</c:formatCode>
                <c:ptCount val="4"/>
                <c:pt idx="0">
                  <c:v>96</c:v>
                </c:pt>
                <c:pt idx="1">
                  <c:v>96</c:v>
                </c:pt>
                <c:pt idx="2">
                  <c:v>94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jā!$L$14</c:f>
              <c:strCache>
                <c:ptCount val="1"/>
                <c:pt idx="0">
                  <c:v>2015.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jā!$M$12:$P$12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jā!$M$14:$P$14</c:f>
              <c:numCache>
                <c:formatCode>General</c:formatCode>
                <c:ptCount val="4"/>
                <c:pt idx="0">
                  <c:v>97</c:v>
                </c:pt>
                <c:pt idx="1">
                  <c:v>96</c:v>
                </c:pt>
                <c:pt idx="2">
                  <c:v>93</c:v>
                </c:pt>
                <c:pt idx="3">
                  <c:v>90</c:v>
                </c:pt>
              </c:numCache>
            </c:numRef>
          </c:val>
        </c:ser>
        <c:ser>
          <c:idx val="2"/>
          <c:order val="2"/>
          <c:tx>
            <c:strRef>
              <c:f>jā!$L$15</c:f>
              <c:strCache>
                <c:ptCount val="1"/>
                <c:pt idx="0">
                  <c:v>2016.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jā!$M$12:$P$12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jā!$M$15:$P$15</c:f>
              <c:numCache>
                <c:formatCode>General</c:formatCode>
                <c:ptCount val="4"/>
                <c:pt idx="0">
                  <c:v>97</c:v>
                </c:pt>
                <c:pt idx="1">
                  <c:v>95</c:v>
                </c:pt>
                <c:pt idx="2">
                  <c:v>93</c:v>
                </c:pt>
                <c:pt idx="3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896512"/>
        <c:axId val="118898048"/>
      </c:barChart>
      <c:catAx>
        <c:axId val="118896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lv-LV"/>
          </a:p>
        </c:txPr>
        <c:crossAx val="118898048"/>
        <c:crosses val="autoZero"/>
        <c:auto val="1"/>
        <c:lblAlgn val="ctr"/>
        <c:lblOffset val="100"/>
        <c:noMultiLvlLbl val="0"/>
      </c:catAx>
      <c:valAx>
        <c:axId val="118898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896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816123966023978"/>
          <c:y val="1.469744102507128E-2"/>
          <c:w val="0.26848759228772595"/>
          <c:h val="5.4068452270735395E-2"/>
        </c:manualLayout>
      </c:layout>
      <c:overlay val="0"/>
      <c:txPr>
        <a:bodyPr/>
        <a:lstStyle/>
        <a:p>
          <a:pPr>
            <a:defRPr sz="1400" baseline="0"/>
          </a:pPr>
          <a:endParaRPr lang="lv-LV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jā!$L$29</c:f>
              <c:strCache>
                <c:ptCount val="1"/>
                <c:pt idx="0">
                  <c:v>2014.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jā!$K$30:$K$33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jā!$L$30:$L$33</c:f>
              <c:numCache>
                <c:formatCode>General</c:formatCode>
                <c:ptCount val="4"/>
                <c:pt idx="0">
                  <c:v>95</c:v>
                </c:pt>
                <c:pt idx="1">
                  <c:v>96</c:v>
                </c:pt>
                <c:pt idx="2">
                  <c:v>90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jā!$M$29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jā!$K$30:$K$33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jā!$M$30:$M$33</c:f>
              <c:numCache>
                <c:formatCode>General</c:formatCode>
                <c:ptCount val="4"/>
                <c:pt idx="0">
                  <c:v>95</c:v>
                </c:pt>
                <c:pt idx="1">
                  <c:v>94</c:v>
                </c:pt>
                <c:pt idx="2">
                  <c:v>90</c:v>
                </c:pt>
                <c:pt idx="3">
                  <c:v>89</c:v>
                </c:pt>
              </c:numCache>
            </c:numRef>
          </c:val>
        </c:ser>
        <c:ser>
          <c:idx val="2"/>
          <c:order val="2"/>
          <c:tx>
            <c:strRef>
              <c:f>jā!$N$29</c:f>
              <c:strCache>
                <c:ptCount val="1"/>
                <c:pt idx="0">
                  <c:v>2016.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jā!$K$30:$K$33</c:f>
              <c:strCache>
                <c:ptCount val="4"/>
                <c:pt idx="0">
                  <c:v>1.klase</c:v>
                </c:pt>
                <c:pt idx="1">
                  <c:v>5.klase</c:v>
                </c:pt>
                <c:pt idx="2">
                  <c:v>8.klase</c:v>
                </c:pt>
                <c:pt idx="3">
                  <c:v>10.klase</c:v>
                </c:pt>
              </c:strCache>
            </c:strRef>
          </c:cat>
          <c:val>
            <c:numRef>
              <c:f>jā!$N$30:$N$33</c:f>
              <c:numCache>
                <c:formatCode>General</c:formatCode>
                <c:ptCount val="4"/>
                <c:pt idx="0">
                  <c:v>95</c:v>
                </c:pt>
                <c:pt idx="1">
                  <c:v>93</c:v>
                </c:pt>
                <c:pt idx="2">
                  <c:v>92</c:v>
                </c:pt>
                <c:pt idx="3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9328000"/>
        <c:axId val="194253184"/>
      </c:barChart>
      <c:catAx>
        <c:axId val="189328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lv-LV"/>
          </a:p>
        </c:txPr>
        <c:crossAx val="194253184"/>
        <c:crosses val="autoZero"/>
        <c:auto val="1"/>
        <c:lblAlgn val="ctr"/>
        <c:lblOffset val="100"/>
        <c:noMultiLvlLbl val="0"/>
      </c:catAx>
      <c:valAx>
        <c:axId val="19425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93280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aseline="0"/>
          </a:pPr>
          <a:endParaRPr lang="lv-LV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9B7FF-1B81-4DDD-A7C2-E52438C6219A}" type="datetimeFigureOut">
              <a:rPr lang="lv-LV" smtClean="0"/>
              <a:t>2016-09-07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6DB8-B0CD-4639-90E2-54E807D223D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161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okyYWWfxA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PXQtcNny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8604"/>
            <a:ext cx="8892480" cy="1992284"/>
          </a:xfrm>
        </p:spPr>
        <p:txBody>
          <a:bodyPr>
            <a:noAutofit/>
          </a:bodyPr>
          <a:lstStyle/>
          <a:p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 smtClean="0"/>
              <a:t>                           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05200"/>
            <a:ext cx="8640960" cy="31641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Daugavpils </a:t>
            </a:r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pilsētas pašvaldības dalība projektā: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edagogu motivācijas veicināšanas </a:t>
            </a:r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pasākumi un sabiedrības 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viedokļa izpēte </a:t>
            </a:r>
            <a:r>
              <a:rPr lang="lv-LV" sz="2800" dirty="0" smtClean="0"/>
              <a:t>Daugavpils </a:t>
            </a:r>
            <a:r>
              <a:rPr lang="lv-LV" sz="2800" dirty="0" smtClean="0"/>
              <a:t>pilsētas Izglītības pārvalde </a:t>
            </a:r>
          </a:p>
          <a:p>
            <a:pPr algn="ctr"/>
            <a:r>
              <a:rPr lang="lv-LV" sz="2800" dirty="0" smtClean="0"/>
              <a:t>(</a:t>
            </a:r>
            <a:r>
              <a:rPr lang="lv-LV" b="1" dirty="0"/>
              <a:t>Evelīna </a:t>
            </a:r>
            <a:r>
              <a:rPr lang="lv-LV" b="1" dirty="0" smtClean="0"/>
              <a:t>Balode</a:t>
            </a:r>
            <a:r>
              <a:rPr lang="lv-LV" dirty="0" smtClean="0"/>
              <a:t>-eksperte projektu </a:t>
            </a:r>
            <a:r>
              <a:rPr lang="lv-LV" dirty="0"/>
              <a:t>jautājumos; </a:t>
            </a:r>
            <a:endParaRPr lang="lv-LV" dirty="0" smtClean="0"/>
          </a:p>
          <a:p>
            <a:pPr algn="ctr"/>
            <a:r>
              <a:rPr lang="lv-LV" b="1" dirty="0" smtClean="0"/>
              <a:t>Ilze Onzule</a:t>
            </a:r>
            <a:r>
              <a:rPr lang="lv-LV" dirty="0" smtClean="0"/>
              <a:t>- </a:t>
            </a:r>
            <a:r>
              <a:rPr lang="lv-LV" dirty="0"/>
              <a:t>izglītības metodiķe pieaugušo izglītībā)</a:t>
            </a:r>
            <a:endParaRPr lang="en-US" dirty="0"/>
          </a:p>
        </p:txBody>
      </p:sp>
      <p:pic>
        <p:nvPicPr>
          <p:cNvPr id="2052" name="Picture 4" descr="C:\Users\Admin\Desktop\T4LIEPAJA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27607"/>
            <a:ext cx="2808312" cy="10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458"/>
            <a:ext cx="1866062" cy="186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4790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0726"/>
            <a:ext cx="2232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990600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Emocionālās un sociālās vides faktori....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340768"/>
            <a:ext cx="8758375" cy="4026468"/>
          </a:xfrm>
        </p:spPr>
        <p:txBody>
          <a:bodyPr>
            <a:normAutofit fontScale="47500" lnSpcReduction="20000"/>
          </a:bodyPr>
          <a:lstStyle/>
          <a:p>
            <a:r>
              <a:rPr lang="lv-LV" sz="5100" dirty="0"/>
              <a:t>Profesijas prestižs </a:t>
            </a:r>
            <a:r>
              <a:rPr lang="lv-LV" sz="5100" dirty="0" smtClean="0"/>
              <a:t>sabiedrībā</a:t>
            </a:r>
          </a:p>
          <a:p>
            <a:r>
              <a:rPr lang="lv-LV" sz="5100" dirty="0" smtClean="0"/>
              <a:t>Atbalsta organizāciju (priekšmetu asociācijas, MA, NVO u.c.) palīdzība</a:t>
            </a:r>
          </a:p>
          <a:p>
            <a:r>
              <a:rPr lang="lv-LV" sz="5100" dirty="0" smtClean="0"/>
              <a:t>Ne-drošība </a:t>
            </a:r>
            <a:r>
              <a:rPr lang="lv-LV" sz="5100" dirty="0"/>
              <a:t>par </a:t>
            </a:r>
            <a:r>
              <a:rPr lang="lv-LV" sz="5100" dirty="0" smtClean="0"/>
              <a:t>rītdienu (strauji </a:t>
            </a:r>
            <a:r>
              <a:rPr lang="lv-LV" sz="5100" dirty="0"/>
              <a:t>mainīgās </a:t>
            </a:r>
            <a:r>
              <a:rPr lang="lv-LV" sz="5100" dirty="0" smtClean="0"/>
              <a:t>prasības, nespēja </a:t>
            </a:r>
            <a:r>
              <a:rPr lang="lv-LV" sz="5100" dirty="0"/>
              <a:t>pielāgoties mainīgajiem ārējiem </a:t>
            </a:r>
            <a:r>
              <a:rPr lang="lv-LV" sz="5100" dirty="0" smtClean="0"/>
              <a:t>apstākļiem...)</a:t>
            </a:r>
            <a:endParaRPr lang="lv-LV" sz="5100" dirty="0"/>
          </a:p>
          <a:p>
            <a:r>
              <a:rPr lang="lv-LV" sz="5100" dirty="0" smtClean="0"/>
              <a:t>Koleģiāls, profesionāls attiecības kolektīvā</a:t>
            </a:r>
          </a:p>
          <a:p>
            <a:r>
              <a:rPr lang="lv-LV" sz="5100" dirty="0"/>
              <a:t>I</a:t>
            </a:r>
            <a:r>
              <a:rPr lang="lv-LV" sz="5100" dirty="0" smtClean="0"/>
              <a:t>nstitūciju, skolas </a:t>
            </a:r>
            <a:r>
              <a:rPr lang="lv-LV" sz="5100" dirty="0" smtClean="0"/>
              <a:t>administrācijas atbalsts-pozitīva </a:t>
            </a:r>
            <a:r>
              <a:rPr lang="lv-LV" sz="5100" dirty="0"/>
              <a:t>pārraudzība</a:t>
            </a:r>
          </a:p>
          <a:p>
            <a:r>
              <a:rPr lang="lv-LV" sz="5100" dirty="0" smtClean="0"/>
              <a:t>Tehnoloģijas- palīdz vai izraisa atsvešinātību? Darba vide...</a:t>
            </a:r>
          </a:p>
          <a:p>
            <a:r>
              <a:rPr lang="lv-LV" sz="5100" dirty="0" smtClean="0"/>
              <a:t>Gandarījums par paveikto</a:t>
            </a:r>
          </a:p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90" y="4797152"/>
            <a:ext cx="2808313" cy="186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33" y="4547103"/>
            <a:ext cx="1409112" cy="21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3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5" y="332656"/>
            <a:ext cx="8568419" cy="1152128"/>
          </a:xfrm>
        </p:spPr>
        <p:txBody>
          <a:bodyPr>
            <a:normAutofit/>
          </a:bodyPr>
          <a:lstStyle/>
          <a:p>
            <a:r>
              <a:rPr lang="lv-LV" sz="2200" dirty="0" smtClean="0"/>
              <a:t>Daugavpils </a:t>
            </a:r>
            <a:r>
              <a:rPr lang="lv-LV" sz="2200" dirty="0"/>
              <a:t>pilsētas domes Lielajā </a:t>
            </a:r>
            <a:r>
              <a:rPr lang="lv-LV" sz="2200" dirty="0" smtClean="0"/>
              <a:t>zālē katru gadu notiek mācību </a:t>
            </a:r>
            <a:r>
              <a:rPr lang="lv-LV" sz="2200" dirty="0"/>
              <a:t>gada starptautisko, valsts un novada olimpiāžu un konkursu laureātu skolotāju apbalvošanas </a:t>
            </a:r>
            <a:r>
              <a:rPr lang="lv-LV" sz="2200" dirty="0" smtClean="0"/>
              <a:t>pasākums</a:t>
            </a:r>
            <a:endParaRPr lang="lv-LV" dirty="0"/>
          </a:p>
        </p:txBody>
      </p:sp>
      <p:pic>
        <p:nvPicPr>
          <p:cNvPr id="5122" name="Picture 2" descr="C:\Users\Admin\Desktop\T4LIEPAJA\fs_home_20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37657"/>
            <a:ext cx="5400600" cy="35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T4LIEPAJA\fs_home_20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5382"/>
            <a:ext cx="4936728" cy="32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T4LIEPAJA\fs_home_20_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3243"/>
            <a:ext cx="2952328" cy="19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3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964488" cy="15701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lv-LV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Sabiedrības viedokļa izpēte pedagogu motivācijas </a:t>
            </a:r>
            <a:r>
              <a:rPr lang="lv-LV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veicināšanai</a:t>
            </a:r>
            <a:br>
              <a:rPr lang="lv-LV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lv-LV" sz="28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Problēmjautājumi, kuri uztrauc pedagogus</a:t>
            </a:r>
            <a:endParaRPr lang="lv-LV" sz="2800" b="1" dirty="0">
              <a:solidFill>
                <a:schemeClr val="tx2">
                  <a:satMod val="13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513" y="2060848"/>
            <a:ext cx="8568952" cy="4797152"/>
          </a:xfrm>
        </p:spPr>
        <p:txBody>
          <a:bodyPr/>
          <a:lstStyle/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neziņa par darba algas apjomu, ilgtermiņa attīstība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sabiedrības negatīvas viedoklis par izglītības kvalitāti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profesijas prestiža trūkums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sociālās garantijas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pārslodze</a:t>
            </a:r>
          </a:p>
          <a:p>
            <a:r>
              <a:rPr lang="lv-LV" altLang="lv-LV" sz="2800" dirty="0">
                <a:latin typeface="+mj-lt"/>
                <a:cs typeface="Times New Roman" pitchFamily="18" charset="0"/>
              </a:rPr>
              <a:t>/LIZDA aptaujas rezultāts </a:t>
            </a:r>
            <a:r>
              <a:rPr lang="lv-LV" altLang="lv-LV" sz="2800" dirty="0" smtClean="0">
                <a:latin typeface="+mj-lt"/>
                <a:cs typeface="Times New Roman" pitchFamily="18" charset="0"/>
              </a:rPr>
              <a:t>2015,septembris/</a:t>
            </a:r>
          </a:p>
          <a:p>
            <a:pPr eaLnBrk="1" hangingPunct="1"/>
            <a:endParaRPr lang="lv-LV" altLang="lv-LV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lv-LV" altLang="lv-LV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lv-LV" altLang="lv-LV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lv-LV" altLang="lv-LV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1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Daugavpils pilsētas skolotāju un vecāku aptauja 1., 5., 8., 10.klases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lv-LV" altLang="lv-LV" sz="1200" smtClean="0"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lv-LV" altLang="lv-LV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6149664"/>
              </p:ext>
            </p:extLst>
          </p:nvPr>
        </p:nvGraphicFramePr>
        <p:xfrm>
          <a:off x="827584" y="1556792"/>
          <a:ext cx="7391174" cy="473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68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113"/>
            <a:ext cx="8676456" cy="1041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Pozitīvas atziņas (vecāki un skolotāji)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9"/>
            <a:ext cx="8964488" cy="5877272"/>
          </a:xfrm>
        </p:spPr>
        <p:txBody>
          <a:bodyPr rtlCol="0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b="1" dirty="0" smtClean="0">
                <a:latin typeface="+mj-lt"/>
                <a:cs typeface="Times New Roman" panose="02020603050405020304" pitchFamily="18" charset="0"/>
              </a:rPr>
              <a:t>Droša skolas </a:t>
            </a:r>
            <a:r>
              <a:rPr lang="lv-LV" b="1" dirty="0" smtClean="0">
                <a:latin typeface="+mj-lt"/>
                <a:cs typeface="Times New Roman" panose="02020603050405020304" pitchFamily="18" charset="0"/>
              </a:rPr>
              <a:t>vide</a:t>
            </a:r>
            <a:endParaRPr lang="lv-LV" dirty="0" smtClean="0">
              <a:latin typeface="+mj-lt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b="1" dirty="0" smtClean="0">
                <a:latin typeface="+mj-lt"/>
                <a:cs typeface="Times New Roman" panose="02020603050405020304" pitchFamily="18" charset="0"/>
              </a:rPr>
              <a:t>Izglītības vērtēšanas sistēma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lv-LV" i="1" dirty="0" smtClean="0">
                <a:latin typeface="+mj-lt"/>
                <a:cs typeface="Times New Roman" panose="02020603050405020304" pitchFamily="18" charset="0"/>
              </a:rPr>
              <a:t>(Mācību sasniegumu vērtēšanas sistēma skolā ir saprotama un objektīva),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b="1" dirty="0" smtClean="0">
                <a:latin typeface="+mj-lt"/>
                <a:cs typeface="Times New Roman" panose="02020603050405020304" pitchFamily="18" charset="0"/>
              </a:rPr>
              <a:t>Ģimenes loma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lv-LV" i="1" dirty="0" smtClean="0">
                <a:latin typeface="+mj-lt"/>
                <a:cs typeface="Times New Roman" panose="02020603050405020304" pitchFamily="18" charset="0"/>
              </a:rPr>
              <a:t>(Manuprāt, ģimene ir tā, kurai ir jāveido bērna izpratne par pamatvērtībām)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b="1" dirty="0" smtClean="0">
                <a:latin typeface="+mj-lt"/>
                <a:cs typeface="Times New Roman" panose="02020603050405020304" pitchFamily="18" charset="0"/>
              </a:rPr>
              <a:t>Vecāku informēšana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lv-LV" i="1" dirty="0" smtClean="0">
                <a:latin typeface="+mj-lt"/>
                <a:cs typeface="Times New Roman" panose="02020603050405020304" pitchFamily="18" charset="0"/>
              </a:rPr>
              <a:t>(Skolotāji vienmēr sniedz pietiekamu informāciju par katra skolēna sekmēm, uzvedību un panākumiem skolā)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b="1" dirty="0" smtClean="0">
                <a:latin typeface="+mj-lt"/>
                <a:cs typeface="Times New Roman" panose="02020603050405020304" pitchFamily="18" charset="0"/>
              </a:rPr>
              <a:t>Skolas atbalsta sistēma vecākiem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lv-LV" i="1" dirty="0" smtClean="0">
                <a:latin typeface="+mj-lt"/>
                <a:cs typeface="Times New Roman" panose="02020603050405020304" pitchFamily="18" charset="0"/>
              </a:rPr>
              <a:t>(Vecāki zina, ka skolā ir atbalsta speciālisti un </a:t>
            </a:r>
            <a:r>
              <a:rPr lang="lv-LV" i="1" dirty="0" smtClean="0">
                <a:latin typeface="+mj-lt"/>
                <a:cs typeface="Times New Roman" panose="02020603050405020304" pitchFamily="18" charset="0"/>
              </a:rPr>
              <a:t>vecāki </a:t>
            </a:r>
            <a:r>
              <a:rPr lang="lv-LV" i="1" dirty="0" smtClean="0">
                <a:latin typeface="+mj-lt"/>
                <a:cs typeface="Times New Roman" panose="02020603050405020304" pitchFamily="18" charset="0"/>
              </a:rPr>
              <a:t>ir droši, ka skolā vienmēr saņems nepieciešamo atbalstu jebkurā jautājumā)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v-LV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05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31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Man ir pietiekama informācija par mana bērna sekmēm, uzvedību un panākumiem skolā (vecāki)</a:t>
            </a:r>
            <a:r>
              <a:rPr lang="lv-LV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lv-LV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lv-LV" sz="2400" i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lv-LV" sz="24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Skolotāji katru gadu 100% sniedz pietiekamu informāciju </a:t>
            </a:r>
            <a:endParaRPr lang="lv-LV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3608" y="1844824"/>
          <a:ext cx="7931398" cy="49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0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5165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Manuprāt, ģimene ir tā, kurai ir jāveido bērna izpratne par pamatvērtībām </a:t>
            </a:r>
            <a:r>
              <a:rPr lang="lv-LV" sz="18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(labais, skaistais, garīgums, godīgums...) </a:t>
            </a:r>
            <a:r>
              <a:rPr lang="lv-LV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/vecāki/</a:t>
            </a:r>
            <a:br>
              <a:rPr lang="lv-LV" sz="24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</a:br>
            <a:r>
              <a:rPr lang="lv-LV" sz="2400" i="1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Skolotāju atbildes 99% katru gadu </a:t>
            </a:r>
            <a:endParaRPr lang="lv-LV" sz="2400" i="1" dirty="0">
              <a:solidFill>
                <a:schemeClr val="tx2">
                  <a:satMod val="13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15616" y="1556792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375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7" cy="138241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Esmu drošs(-a), ka skolā vienmēr saņemšu nepieciešamo atbalstu jebkurā jautājumā (vecāki)</a:t>
            </a:r>
            <a:br>
              <a:rPr lang="lv-LV" sz="28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</a:br>
            <a:r>
              <a:rPr lang="lv-LV" sz="2000" i="1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Skolotāji katru gadu 100% gatavi sniegt atbalstu vecākiem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3608" y="1556792"/>
          <a:ext cx="81003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71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8244408" cy="64784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Turpmākajam darbam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v-LV" altLang="lv-LV" sz="2800" dirty="0" smtClean="0">
                <a:latin typeface="+mj-lt"/>
                <a:cs typeface="Times New Roman" pitchFamily="18" charset="0"/>
              </a:rPr>
              <a:t>Analizējot 2016. gada aptaujas datus, parādījās vairāki jautājumi, kuriem nepieciešams pievērst lielāku uzmanību turpmākajā darbā:</a:t>
            </a:r>
          </a:p>
          <a:p>
            <a:pPr eaLnBrk="1" hangingPunct="1">
              <a:buFont typeface="Arial" charset="0"/>
              <a:buNone/>
            </a:pPr>
            <a:endParaRPr lang="lv-LV" altLang="lv-LV" sz="2800" dirty="0" smtClean="0">
              <a:latin typeface="+mj-lt"/>
              <a:cs typeface="Times New Roman" pitchFamily="18" charset="0"/>
            </a:endParaRP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savstarpējā cieņa starp bērniem;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karjeras izvēles jautājumi;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skolēnu motivācija patstāvīgam darbam;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patriotiskā audzināšana </a:t>
            </a:r>
            <a:r>
              <a:rPr lang="lv-LV" altLang="lv-LV" sz="2800" dirty="0" smtClean="0">
                <a:latin typeface="+mj-lt"/>
                <a:cs typeface="Times New Roman" pitchFamily="18" charset="0"/>
              </a:rPr>
              <a:t>skolā;</a:t>
            </a:r>
            <a:endParaRPr lang="lv-LV" altLang="lv-LV" sz="2800" dirty="0" smtClean="0">
              <a:latin typeface="+mj-lt"/>
              <a:cs typeface="Times New Roman" pitchFamily="18" charset="0"/>
            </a:endParaRP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pieredzes apmaiņa skolotāju </a:t>
            </a:r>
            <a:r>
              <a:rPr lang="lv-LV" altLang="lv-LV" sz="2800" dirty="0" smtClean="0">
                <a:latin typeface="+mj-lt"/>
                <a:cs typeface="Times New Roman" pitchFamily="18" charset="0"/>
              </a:rPr>
              <a:t>vidū.</a:t>
            </a:r>
            <a:endParaRPr lang="lv-LV" altLang="lv-LV" sz="2800" dirty="0" smtClean="0">
              <a:latin typeface="+mj-lt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lv-LV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94846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604448" cy="93563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4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Analizējot aptaujas datus triju gadu griezumā joprojām aktuāli ir:</a:t>
            </a:r>
            <a:r>
              <a:rPr lang="lv-LV" sz="40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lv-LV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3528" y="1772815"/>
            <a:ext cx="8136904" cy="5085185"/>
          </a:xfrm>
        </p:spPr>
        <p:txBody>
          <a:bodyPr/>
          <a:lstStyle/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mājas darbu apjoma sabalansēšana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skolā liela uzmanība tiek veltīta patriotiskai audzināšanai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sociālo tīklu ietekme</a:t>
            </a:r>
          </a:p>
          <a:p>
            <a:pPr eaLnBrk="1" hangingPunct="1"/>
            <a:r>
              <a:rPr lang="lv-LV" altLang="lv-LV" sz="2800" dirty="0" smtClean="0">
                <a:latin typeface="+mj-lt"/>
                <a:cs typeface="Times New Roman" pitchFamily="18" charset="0"/>
              </a:rPr>
              <a:t>joprojām vecākiem un skolotājiem nav vienotas izpratnes par jēdzienu „ar profesijas izvēli saistīts pasākums”</a:t>
            </a:r>
          </a:p>
          <a:p>
            <a:pPr eaLnBrk="1" hangingPunct="1">
              <a:buFont typeface="Arial" charset="0"/>
              <a:buNone/>
            </a:pPr>
            <a:endParaRPr lang="lv-LV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388160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lv-LV" sz="2700" dirty="0" smtClean="0"/>
              <a:t/>
            </a:r>
            <a:br>
              <a:rPr lang="lv-LV" sz="2700" dirty="0" smtClean="0"/>
            </a:br>
            <a:r>
              <a:rPr lang="lv-LV" sz="3100" b="1" dirty="0" smtClean="0"/>
              <a:t>Projekts </a:t>
            </a:r>
            <a:r>
              <a:rPr lang="lv-LV" sz="3100" b="1" dirty="0"/>
              <a:t>“Lietpratīga pārvaldība un Latvijas pašvaldību veiktspējas uzlabošana</a:t>
            </a:r>
            <a:r>
              <a:rPr lang="lv-LV" sz="3100" b="1" dirty="0" smtClean="0"/>
              <a:t>” Izglītības </a:t>
            </a:r>
            <a:r>
              <a:rPr lang="lv-LV" sz="3100" b="1" dirty="0"/>
              <a:t>un kultūras tīkls (</a:t>
            </a:r>
            <a:r>
              <a:rPr lang="lv-LV" sz="3100" b="1" dirty="0" smtClean="0"/>
              <a:t>T4-2)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608512" cy="4824536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Dalība tīklā no 2015.g.pavasara</a:t>
            </a:r>
          </a:p>
          <a:p>
            <a:pPr marL="0" indent="0">
              <a:buNone/>
            </a:pPr>
            <a:r>
              <a:rPr lang="lv-LV" dirty="0" smtClean="0"/>
              <a:t>Projekta tīkla tikšanās Daugavpilī 2016.g. novembris </a:t>
            </a:r>
          </a:p>
          <a:p>
            <a:pPr marL="0" indent="0">
              <a:buNone/>
            </a:pPr>
            <a:r>
              <a:rPr lang="lv-LV" b="1" dirty="0" smtClean="0"/>
              <a:t>Idejas apspriešanai: </a:t>
            </a:r>
          </a:p>
          <a:p>
            <a:pPr>
              <a:buFont typeface="Wingdings" pitchFamily="2" charset="2"/>
              <a:buChar char="§"/>
            </a:pPr>
            <a:r>
              <a:rPr lang="lv-LV" dirty="0" smtClean="0"/>
              <a:t>daudzvalodu vide un valodu apguve (ISVA, svešvalodas, multiligvālisms)</a:t>
            </a:r>
          </a:p>
          <a:p>
            <a:pPr>
              <a:buFont typeface="Wingdings" pitchFamily="2" charset="2"/>
              <a:buChar char="§"/>
            </a:pPr>
            <a:r>
              <a:rPr lang="lv-LV" dirty="0" smtClean="0"/>
              <a:t>Plūsmu audzināšana</a:t>
            </a:r>
          </a:p>
          <a:p>
            <a:pPr>
              <a:buFont typeface="Wingdings" pitchFamily="2" charset="2"/>
              <a:buChar char="§"/>
            </a:pPr>
            <a:r>
              <a:rPr lang="lv-LV" dirty="0" smtClean="0"/>
              <a:t>Sadarbība </a:t>
            </a:r>
            <a:r>
              <a:rPr lang="lv-LV" dirty="0"/>
              <a:t>“skolotājs – skolēns – vecāki” </a:t>
            </a:r>
            <a:endParaRPr lang="lv-LV" dirty="0" smtClean="0"/>
          </a:p>
          <a:p>
            <a:pPr>
              <a:buFont typeface="Wingdings" pitchFamily="2" charset="2"/>
              <a:buChar char="§"/>
            </a:pPr>
            <a:r>
              <a:rPr lang="lv-LV" dirty="0" smtClean="0"/>
              <a:t>Skola- </a:t>
            </a:r>
            <a:r>
              <a:rPr lang="lv-LV" dirty="0"/>
              <a:t>“Apdāvinātie bērni”</a:t>
            </a:r>
            <a:endParaRPr lang="lv-LV" dirty="0" smtClean="0"/>
          </a:p>
          <a:p>
            <a:pPr>
              <a:buFont typeface="Wingdings" pitchFamily="2" charset="2"/>
              <a:buChar char="§"/>
            </a:pPr>
            <a:endParaRPr lang="lv-LV" dirty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2050" name="Picture 2" descr="C:\Users\Admin\Desktop\FOTO 01.06.2015\BILDES 5-6nov2015\DSC06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8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616530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Noslēpums, kā tik uz priekšu, ir sākt kustēties. Savukārt noslēpums, kā sākt, ir sadalīt tavus sarežģītos un apjomīgos uzdevumus mazākos un aptveramos uzdevumos. </a:t>
            </a:r>
            <a:b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Un tad sākt no viena gala. </a:t>
            </a:r>
            <a:b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lv-LV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lv-LV" sz="3600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lv-LV" sz="3600" i="1" dirty="0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Marks </a:t>
            </a:r>
            <a:r>
              <a:rPr lang="lv-LV" sz="3600" i="1" dirty="0" err="1" smtClean="0">
                <a:solidFill>
                  <a:schemeClr val="tx2">
                    <a:satMod val="130000"/>
                  </a:schemeClr>
                </a:solidFill>
                <a:cs typeface="Times New Roman" panose="02020603050405020304" pitchFamily="18" charset="0"/>
              </a:rPr>
              <a:t>Tvens</a:t>
            </a:r>
            <a:endParaRPr lang="lv-LV" sz="3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7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/>
              <a:t>Idejas apspriešanai: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92216"/>
          </a:xfrm>
        </p:spPr>
        <p:txBody>
          <a:bodyPr/>
          <a:lstStyle/>
          <a:p>
            <a:r>
              <a:rPr lang="lv-LV" dirty="0"/>
              <a:t>Draudzīgā aicinājuma </a:t>
            </a:r>
            <a:r>
              <a:rPr lang="lv-LV" dirty="0" smtClean="0"/>
              <a:t>balvas (</a:t>
            </a:r>
            <a:r>
              <a:rPr lang="lv-LV" dirty="0"/>
              <a:t>pēc centralizēto eksāmenu rezultātiem</a:t>
            </a:r>
            <a:r>
              <a:rPr lang="lv-LV" dirty="0" smtClean="0"/>
              <a:t>)</a:t>
            </a:r>
          </a:p>
          <a:p>
            <a:r>
              <a:rPr lang="lv-LV" dirty="0" smtClean="0"/>
              <a:t>Skolēnu formas renesanse</a:t>
            </a:r>
          </a:p>
          <a:p>
            <a:r>
              <a:rPr lang="lv-LV" dirty="0"/>
              <a:t>Skolotāju darba </a:t>
            </a:r>
            <a:r>
              <a:rPr lang="lv-LV" dirty="0" smtClean="0"/>
              <a:t>vides uzlabošana (darba vides īpatnības-šaura specializācija, metodiskais atbalsts, rekomendācijas, mentordarbība, radošās darbnīcas, dalīšanās pieredzē)</a:t>
            </a:r>
          </a:p>
          <a:p>
            <a:r>
              <a:rPr lang="lv-LV" dirty="0" smtClean="0"/>
              <a:t>Profesionālā vidusskola pāsvaldības padotībā</a:t>
            </a:r>
          </a:p>
          <a:p>
            <a:pPr marL="0" indent="0">
              <a:buNone/>
            </a:pPr>
            <a:r>
              <a:rPr lang="lv-LV" b="1" dirty="0" smtClean="0"/>
              <a:t>Apmeklētās izglītības iestādes:</a:t>
            </a:r>
          </a:p>
          <a:p>
            <a:r>
              <a:rPr lang="lv-LV" dirty="0"/>
              <a:t>Daugavpils Krievu </a:t>
            </a:r>
            <a:r>
              <a:rPr lang="lv-LV" dirty="0" smtClean="0"/>
              <a:t>vidusskola-licejs</a:t>
            </a:r>
          </a:p>
          <a:p>
            <a:r>
              <a:rPr lang="lv-LV" dirty="0" smtClean="0"/>
              <a:t>Daugavpils Dizaina un mākslas vidusskola «Saules skola»</a:t>
            </a:r>
          </a:p>
          <a:p>
            <a:r>
              <a:rPr lang="lv-LV" dirty="0" smtClean="0"/>
              <a:t>J.Pilsudska Daugavpils valsts poļu ģimnāzija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732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9256" cy="879376"/>
          </a:xfrm>
        </p:spPr>
        <p:txBody>
          <a:bodyPr>
            <a:normAutofit/>
          </a:bodyPr>
          <a:lstStyle/>
          <a:p>
            <a:r>
              <a:rPr lang="lv-LV" sz="2800" b="1" dirty="0" smtClean="0"/>
              <a:t>Ieguvumi projektā:</a:t>
            </a:r>
            <a:endParaRPr lang="lv-LV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8496944" cy="4248472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Iepazīstam Latviju, mācāmies viens no otra, apgūstam inovācijas</a:t>
            </a:r>
          </a:p>
          <a:p>
            <a:r>
              <a:rPr lang="lv-LV" dirty="0" smtClean="0"/>
              <a:t>IDEJAS</a:t>
            </a:r>
          </a:p>
          <a:p>
            <a:r>
              <a:rPr lang="lv-LV" dirty="0" smtClean="0"/>
              <a:t>Laiks&amp;cilvēki</a:t>
            </a:r>
          </a:p>
          <a:p>
            <a:r>
              <a:rPr lang="lv-LV" dirty="0" smtClean="0"/>
              <a:t>LPS videokonferences&amp;materiāli</a:t>
            </a:r>
          </a:p>
          <a:p>
            <a:r>
              <a:rPr lang="lv-LV" dirty="0" smtClean="0"/>
              <a:t>Sadarbība ar Alojas novada domi, konsultācija plānošanas dokumentu izstrādē</a:t>
            </a:r>
          </a:p>
          <a:p>
            <a:r>
              <a:rPr lang="lv-LV" dirty="0" smtClean="0"/>
              <a:t>Pieredzes apmaiņas braucienu uzņemšana</a:t>
            </a:r>
          </a:p>
          <a:p>
            <a:r>
              <a:rPr lang="lv-LV" dirty="0" smtClean="0"/>
              <a:t>Diskusijas</a:t>
            </a:r>
          </a:p>
          <a:p>
            <a:r>
              <a:rPr lang="lv-LV" dirty="0" smtClean="0"/>
              <a:t>Publicitātes</a:t>
            </a:r>
          </a:p>
          <a:p>
            <a:r>
              <a:rPr lang="lv-LV" dirty="0" smtClean="0"/>
              <a:t>Nodevuma izstrāde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5122" name="Picture 2" descr="C:\Users\Admin\Desktop\T4\Valmiera&amp;Aloja 25022016\DSC_09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9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 smtClean="0"/>
              <a:t>Atbalsts skolotājam pašvaldībā</a:t>
            </a:r>
            <a:endParaRPr lang="lv-LV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b="1" dirty="0"/>
              <a:t>2015./2016.m.g. </a:t>
            </a:r>
            <a:r>
              <a:rPr lang="lv-LV" b="1" dirty="0" smtClean="0"/>
              <a:t>-pilsētas </a:t>
            </a:r>
            <a:r>
              <a:rPr lang="lv-LV" b="1" dirty="0"/>
              <a:t>metodoloģiskais </a:t>
            </a:r>
            <a:r>
              <a:rPr lang="lv-LV" b="1" dirty="0" smtClean="0"/>
              <a:t>mērķis bija pilnveidot </a:t>
            </a:r>
            <a:r>
              <a:rPr lang="lv-LV" b="1" dirty="0"/>
              <a:t>atbalstu pedagogiem</a:t>
            </a:r>
          </a:p>
          <a:p>
            <a:r>
              <a:rPr lang="lv-LV" b="1" dirty="0" smtClean="0"/>
              <a:t>Darbības, </a:t>
            </a:r>
            <a:r>
              <a:rPr lang="lv-LV" b="1" dirty="0"/>
              <a:t>kas veicinātu katra pedagoga profesionālās motivācijas izaugsmi</a:t>
            </a:r>
          </a:p>
          <a:p>
            <a:r>
              <a:rPr lang="lv-LV" b="1" dirty="0"/>
              <a:t>Izglītot izglītības iestāžu vadītājus par pedagoga atbalsta iespējām</a:t>
            </a:r>
          </a:p>
          <a:p>
            <a:r>
              <a:rPr lang="lv-LV" b="1" dirty="0" smtClean="0"/>
              <a:t>Kā veicināt, stimulēt pašmotivācijas līmeni</a:t>
            </a:r>
            <a:endParaRPr lang="lv-LV" b="1" dirty="0"/>
          </a:p>
          <a:p>
            <a:pPr marL="0" indent="0">
              <a:buNone/>
            </a:pPr>
            <a:r>
              <a:rPr lang="lv-LV" dirty="0" smtClean="0"/>
              <a:t>PIEMĒRI</a:t>
            </a:r>
          </a:p>
          <a:p>
            <a:r>
              <a:rPr lang="lv-LV" dirty="0" smtClean="0"/>
              <a:t>Konkurss"Swedbank </a:t>
            </a:r>
            <a:r>
              <a:rPr lang="lv-LV" dirty="0"/>
              <a:t>jaunais Daugavpils skolotājs 2016" </a:t>
            </a:r>
            <a:r>
              <a:rPr lang="lv-LV" dirty="0" smtClean="0"/>
              <a:t>mērķis </a:t>
            </a:r>
            <a:r>
              <a:rPr lang="lv-LV" dirty="0"/>
              <a:t>- noskaidrot izcilus jaunos vispārizglītojošo skolu un pirmsskolas izglītības iestāžu </a:t>
            </a:r>
            <a:r>
              <a:rPr lang="lv-LV" dirty="0" smtClean="0"/>
              <a:t>skolotājus, darba stāžs1-5 gadi</a:t>
            </a:r>
          </a:p>
          <a:p>
            <a:r>
              <a:rPr lang="lv-LV" dirty="0" smtClean="0"/>
              <a:t>Jaunie skolotāji-karjeras iespēja?!</a:t>
            </a:r>
            <a:endParaRPr lang="lv-LV" dirty="0"/>
          </a:p>
          <a:p>
            <a:r>
              <a:rPr lang="lv-LV" dirty="0">
                <a:hlinkClick r:id="rId2"/>
              </a:rPr>
              <a:t>https://</a:t>
            </a:r>
            <a:r>
              <a:rPr lang="lv-LV" dirty="0" smtClean="0">
                <a:hlinkClick r:id="rId2"/>
              </a:rPr>
              <a:t>www.youtube.com/watch?v=4okyYWWfxAg</a:t>
            </a:r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642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amatvērtību </a:t>
            </a:r>
            <a:r>
              <a:rPr lang="lv-L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izpratne </a:t>
            </a:r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mērķauditorijas-pedagogi, </a:t>
            </a:r>
            <a:r>
              <a:rPr lang="lv-L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aspektā </a:t>
            </a:r>
            <a:endParaRPr lang="lv-LV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519346"/>
              </p:ext>
            </p:extLst>
          </p:nvPr>
        </p:nvGraphicFramePr>
        <p:xfrm>
          <a:off x="179512" y="1772816"/>
          <a:ext cx="8784977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3194043"/>
                <a:gridCol w="2863061"/>
                <a:gridCol w="2727873"/>
              </a:tblGrid>
              <a:tr h="3446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Pamatvērtības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4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Drošība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Cieņa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Atbildība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1353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Pedagogs ir drošs par savas profesionālās kompetences līmeni;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Pedagogs jūtas drošs par to, ka būs pieprasīts darba tirgū un saņems atbilstošu atalgojumu;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Pedagogs pārvalda stresa menedžmenta paņēmienus un prot pasargāt sevi no profesionālās izdegšanas.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Pedagoga darbs tiek respektēts sabiedrībā kā cienījama un prestiža profesija;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Izglītības iestādē ir izveidots sadarbības modelis, kurš paredz visu tajā iesaistīto pušu savstarpējo cieņu;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Pedagogs respektē ikviena izglītojamā un viņa vecāku personību un individuālās vajadzības.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Pedagogs apzinās savu atbildību par izglītības procesa organizēšanu un tā rezultātiem;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Pedagogs jūtas atbildīgs par savas personības izaugsmi un savu lietišķo attiecību pilnveidošanu;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v-LV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Pedagogs rūpējas par savu fizisko un garīgo veselību.</a:t>
                      </a:r>
                      <a:endParaRPr lang="lv-L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1075" y="2566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4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63272" cy="1095400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«Pedagoģiskās meistarības balva», </a:t>
            </a:r>
            <a:r>
              <a:rPr lang="lv-LV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ikgadējs konkurss Daugavpilī</a:t>
            </a:r>
            <a:endPara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>
            <a:normAutofit fontScale="85000" lnSpcReduction="10000"/>
          </a:bodyPr>
          <a:lstStyle/>
          <a:p>
            <a:r>
              <a:rPr lang="lv-LV" dirty="0" smtClean="0"/>
              <a:t>Mērķis- noskaidrot izcilus pilsētas pedagogus, pedagoģiskā atbalsta personāla speciālistus, kas iepriekšējā mācību gadā sasniedza augstus rezutātus īstenojot pilsētas metodiskā darba prioritātes attiecīgajam mācību gadam un programmai «Atbalsts pozitīvai uzvedībai»</a:t>
            </a:r>
          </a:p>
          <a:p>
            <a:r>
              <a:rPr lang="lv-LV" dirty="0" smtClean="0"/>
              <a:t>2 kārtas (pieteikums un video);</a:t>
            </a:r>
          </a:p>
          <a:p>
            <a:pPr marL="0" indent="0">
              <a:buNone/>
            </a:pPr>
            <a:r>
              <a:rPr lang="lv-LV" b="1" dirty="0" smtClean="0"/>
              <a:t>Nominācijas:</a:t>
            </a:r>
          </a:p>
          <a:p>
            <a:r>
              <a:rPr lang="lv-LV" dirty="0" smtClean="0"/>
              <a:t>Produktīvas </a:t>
            </a:r>
            <a:r>
              <a:rPr lang="lv-LV" dirty="0"/>
              <a:t>un </a:t>
            </a:r>
            <a:r>
              <a:rPr lang="lv-LV" dirty="0" smtClean="0"/>
              <a:t>radošas mācīšanās veicināšana</a:t>
            </a:r>
            <a:endParaRPr lang="lv-LV" dirty="0"/>
          </a:p>
          <a:p>
            <a:r>
              <a:rPr lang="lv-LV" dirty="0" smtClean="0"/>
              <a:t>Ģimeņu kompetenču </a:t>
            </a:r>
            <a:r>
              <a:rPr lang="lv-LV" dirty="0"/>
              <a:t>pilnveide </a:t>
            </a:r>
            <a:r>
              <a:rPr lang="lv-LV" dirty="0" smtClean="0"/>
              <a:t>bērnu audzinšanā</a:t>
            </a:r>
            <a:endParaRPr lang="lv-LV" dirty="0"/>
          </a:p>
          <a:p>
            <a:r>
              <a:rPr lang="lv-LV" dirty="0"/>
              <a:t>lzglitojamo </a:t>
            </a:r>
            <a:r>
              <a:rPr lang="lv-LV" dirty="0" smtClean="0"/>
              <a:t>individuālo vajadzību nodrošināšana </a:t>
            </a:r>
            <a:r>
              <a:rPr lang="lv-LV" dirty="0"/>
              <a:t>un</a:t>
            </a:r>
          </a:p>
          <a:p>
            <a:r>
              <a:rPr lang="lv-LV" dirty="0" smtClean="0"/>
              <a:t>respektēšana</a:t>
            </a:r>
            <a:endParaRPr lang="lv-LV" dirty="0"/>
          </a:p>
          <a:p>
            <a:r>
              <a:rPr lang="lv-LV" dirty="0"/>
              <a:t>lzglitojamo </a:t>
            </a:r>
            <a:r>
              <a:rPr lang="lv-LV" dirty="0" smtClean="0"/>
              <a:t>emocionālā audzināšana un vērtībizglītība</a:t>
            </a:r>
            <a:endParaRPr lang="lv-LV" dirty="0"/>
          </a:p>
          <a:p>
            <a:r>
              <a:rPr lang="lv-LV" dirty="0" smtClean="0"/>
              <a:t>Globālās izglītības veicināšana</a:t>
            </a:r>
            <a:endParaRPr lang="lv-LV" dirty="0"/>
          </a:p>
          <a:p>
            <a:r>
              <a:rPr lang="lv-LV" dirty="0"/>
              <a:t>Atbalsts </a:t>
            </a:r>
            <a:r>
              <a:rPr lang="lv-LV" dirty="0" smtClean="0"/>
              <a:t>pozitīvai uzvedībai</a:t>
            </a:r>
            <a:endParaRPr lang="lv-LV" dirty="0"/>
          </a:p>
          <a:p>
            <a:pPr marL="0" indent="0">
              <a:buNone/>
            </a:pPr>
            <a:r>
              <a:rPr lang="lv-LV" b="1" dirty="0" smtClean="0"/>
              <a:t>Apsveikšana-skolotāju dienas pasākumā, publicitāte, popularizēšana</a:t>
            </a:r>
            <a:r>
              <a:rPr lang="lv-LV" b="1" dirty="0"/>
              <a:t>.... </a:t>
            </a:r>
            <a:r>
              <a:rPr lang="lv-LV" b="1" dirty="0">
                <a:hlinkClick r:id="rId2"/>
              </a:rPr>
              <a:t>https://</a:t>
            </a:r>
            <a:r>
              <a:rPr lang="lv-LV" b="1" dirty="0" smtClean="0">
                <a:hlinkClick r:id="rId2"/>
              </a:rPr>
              <a:t>www.youtube.com/watch?v=TPXQtcNnyME</a:t>
            </a:r>
            <a:endParaRPr lang="lv-LV" b="1" dirty="0" smtClean="0"/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b="1" dirty="0" smtClean="0"/>
          </a:p>
        </p:txBody>
      </p:sp>
    </p:spTree>
    <p:extLst>
      <p:ext uri="{BB962C8B-B14F-4D97-AF65-F5344CB8AC3E}">
        <p14:creationId xmlns:p14="http://schemas.microsoft.com/office/powerpoint/2010/main" val="84596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 smtClean="0"/>
              <a:t>Atbalsts, mērķtiecīga darbība projektu ieviešanā izglītības iestādēs</a:t>
            </a:r>
            <a:endParaRPr lang="lv-LV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2014-2016.g. Daugavpils pilsētas izglītības </a:t>
            </a:r>
            <a:r>
              <a:rPr lang="lv-LV" dirty="0"/>
              <a:t>iestādēs </a:t>
            </a:r>
            <a:r>
              <a:rPr lang="lv-LV" dirty="0" smtClean="0"/>
              <a:t>piesaistīti tikai Erasmus+ programmā </a:t>
            </a:r>
            <a:r>
              <a:rPr lang="lv-LV" b="1" dirty="0" smtClean="0"/>
              <a:t>454 680.00 </a:t>
            </a:r>
            <a:r>
              <a:rPr lang="lv-LV" b="1" dirty="0"/>
              <a:t>EUR </a:t>
            </a:r>
            <a:endParaRPr lang="lv-LV" b="1" dirty="0" smtClean="0"/>
          </a:p>
          <a:p>
            <a:r>
              <a:rPr lang="lv-LV" b="1" dirty="0" smtClean="0"/>
              <a:t>Papildus finansējums</a:t>
            </a:r>
          </a:p>
          <a:p>
            <a:r>
              <a:rPr lang="lv-LV" dirty="0" smtClean="0"/>
              <a:t>Ir iestādes ar 4-5 Erasmus+ projektiem</a:t>
            </a:r>
          </a:p>
          <a:p>
            <a:r>
              <a:rPr lang="lv-LV" dirty="0" smtClean="0"/>
              <a:t>Iespēja apgūt ārvalstu pieredzi, svešvalodas, kultūru, </a:t>
            </a:r>
            <a:r>
              <a:rPr lang="lv-LV" dirty="0" smtClean="0"/>
              <a:t>inovācijas, ceļot </a:t>
            </a:r>
            <a:r>
              <a:rPr lang="lv-LV" dirty="0" smtClean="0"/>
              <a:t>kopā ar skolēniem&amp;kolēģiem</a:t>
            </a:r>
          </a:p>
          <a:p>
            <a:r>
              <a:rPr lang="lv-LV" dirty="0" smtClean="0"/>
              <a:t>Citas projektu programmas</a:t>
            </a:r>
            <a:endParaRPr lang="lv-LV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10263"/>
            <a:ext cx="6192688" cy="17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93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Materiālie, tehniskie, tiesiskie resursi, kas </a:t>
            </a:r>
            <a:r>
              <a:rPr lang="lv-LV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motivē</a:t>
            </a:r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darbam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75240" cy="4718304"/>
          </a:xfrm>
        </p:spPr>
        <p:txBody>
          <a:bodyPr>
            <a:normAutofit/>
          </a:bodyPr>
          <a:lstStyle/>
          <a:p>
            <a:r>
              <a:rPr lang="lv-LV" sz="3200" dirty="0" smtClean="0"/>
              <a:t>Darba materiālu pieejamība</a:t>
            </a:r>
          </a:p>
          <a:p>
            <a:r>
              <a:rPr lang="lv-LV" sz="3200" dirty="0" smtClean="0"/>
              <a:t>Dokumentu aprites kārtības skaidrība</a:t>
            </a:r>
          </a:p>
          <a:p>
            <a:r>
              <a:rPr lang="lv-LV" sz="3200" dirty="0" smtClean="0"/>
              <a:t>Skolā notiekošo procesu skaidrība(rīcība nestandarta situācijās)</a:t>
            </a:r>
          </a:p>
          <a:p>
            <a:r>
              <a:rPr lang="lv-LV" sz="3200" dirty="0" smtClean="0"/>
              <a:t>IT pieejamība</a:t>
            </a:r>
          </a:p>
          <a:p>
            <a:r>
              <a:rPr lang="lv-LV" sz="3200" dirty="0" smtClean="0"/>
              <a:t>Saprotams darba process</a:t>
            </a:r>
          </a:p>
          <a:p>
            <a:r>
              <a:rPr lang="lv-LV" sz="3200" dirty="0" smtClean="0"/>
              <a:t>Lietderīga, procesus veicinoša kontrole</a:t>
            </a:r>
          </a:p>
          <a:p>
            <a:r>
              <a:rPr lang="lv-LV" sz="3200" dirty="0" smtClean="0"/>
              <a:t>Sociālās garantijas</a:t>
            </a:r>
          </a:p>
          <a:p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2392</TotalTime>
  <Words>888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                             </vt:lpstr>
      <vt:lpstr> Projekts “Lietpratīga pārvaldība un Latvijas pašvaldību veiktspējas uzlabošana” Izglītības un kultūras tīkls (T4-2) </vt:lpstr>
      <vt:lpstr>Idejas apspriešanai: </vt:lpstr>
      <vt:lpstr>Ieguvumi projektā:</vt:lpstr>
      <vt:lpstr>Atbalsts skolotājam pašvaldībā</vt:lpstr>
      <vt:lpstr>Pamatvērtību izpratne mērķauditorijas-pedagogi, aspektā </vt:lpstr>
      <vt:lpstr>«Pedagoģiskās meistarības balva», ikgadējs konkurss Daugavpilī</vt:lpstr>
      <vt:lpstr>Atbalsts, mērķtiecīga darbība projektu ieviešanā izglītības iestādēs</vt:lpstr>
      <vt:lpstr>Materiālie, tehniskie, tiesiskie resursi, kas motivē darbam</vt:lpstr>
      <vt:lpstr>Emocionālās un sociālās vides faktori....</vt:lpstr>
      <vt:lpstr>Daugavpils pilsētas domes Lielajā zālē katru gadu notiek mācību gada starptautisko, valsts un novada olimpiāžu un konkursu laureātu skolotāju apbalvošanas pasākums</vt:lpstr>
      <vt:lpstr>Sabiedrības viedokļa izpēte pedagogu motivācijas veicināšanai Problēmjautājumi, kuri uztrauc pedagogus</vt:lpstr>
      <vt:lpstr>Daugavpils pilsētas skolotāju un vecāku aptauja 1., 5., 8., 10.klases</vt:lpstr>
      <vt:lpstr>Pozitīvas atziņas (vecāki un skolotāji)</vt:lpstr>
      <vt:lpstr>Man ir pietiekama informācija par mana bērna sekmēm, uzvedību un panākumiem skolā (vecāki)  Skolotāji katru gadu 100% sniedz pietiekamu informāciju </vt:lpstr>
      <vt:lpstr>Manuprāt, ģimene ir tā, kurai ir jāveido bērna izpratne par pamatvērtībām (labais, skaistais, garīgums, godīgums...) /vecāki/ Skolotāju atbildes 99% katru gadu </vt:lpstr>
      <vt:lpstr>Esmu drošs(-a), ka skolā vienmēr saņemšu nepieciešamo atbalstu jebkurā jautājumā (vecāki) Skolotāji katru gadu 100% gatavi sniegt atbalstu vecākiem </vt:lpstr>
      <vt:lpstr>Turpmākajam darbam</vt:lpstr>
      <vt:lpstr>Analizējot aptaujas datus triju gadu griezumā joprojām aktuāli ir: </vt:lpstr>
      <vt:lpstr>Noslēpums, kā tik uz priekšu, ir sākt kustēties. Savukārt noslēpums, kā sākt, ir sadalīt tavus sarežģītos un apjomīgos uzdevumus mazākos un aptveramos uzdevumos.   Un tad sākt no viena gala.    Marks Tvens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Vispārizglītojošo skolu direktoru sanāksme</dc:title>
  <dc:creator>Owners</dc:creator>
  <cp:lastModifiedBy>Admin</cp:lastModifiedBy>
  <cp:revision>213</cp:revision>
  <dcterms:modified xsi:type="dcterms:W3CDTF">2016-09-07T18:23:17Z</dcterms:modified>
</cp:coreProperties>
</file>