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305" r:id="rId4"/>
    <p:sldId id="281" r:id="rId5"/>
    <p:sldId id="302" r:id="rId6"/>
    <p:sldId id="304" r:id="rId7"/>
    <p:sldId id="297" r:id="rId8"/>
    <p:sldId id="293" r:id="rId9"/>
    <p:sldId id="282" r:id="rId10"/>
    <p:sldId id="301" r:id="rId11"/>
    <p:sldId id="263" r:id="rId12"/>
    <p:sldId id="307" r:id="rId13"/>
    <p:sldId id="309" r:id="rId14"/>
    <p:sldId id="306" r:id="rId15"/>
    <p:sldId id="310" r:id="rId16"/>
    <p:sldId id="303" r:id="rId17"/>
    <p:sldId id="277" r:id="rId18"/>
  </p:sldIdLst>
  <p:sldSz cx="9144000" cy="5715000" type="screen16x1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438"/>
    <a:srgbClr val="FFFFFF"/>
    <a:srgbClr val="FDB50A"/>
    <a:srgbClr val="252F4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94721"/>
  </p:normalViewPr>
  <p:slideViewPr>
    <p:cSldViewPr>
      <p:cViewPr varScale="1">
        <p:scale>
          <a:sx n="49" d="100"/>
          <a:sy n="49" d="100"/>
        </p:scale>
        <p:origin x="372" y="4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819E-DA00-41AF-B445-30FCE77A5D92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94C44-C666-43D1-AA0F-9D03DF5D0DC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60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Mainīt darbinieku uztveri un attieksmi</a:t>
            </a:r>
          </a:p>
          <a:p>
            <a:r>
              <a:rPr lang="lv-LV" dirty="0"/>
              <a:t>Pieņemt pareizos lēmumus dokumentu pārvaldības sistēmas izvēlē</a:t>
            </a:r>
          </a:p>
          <a:p>
            <a:r>
              <a:rPr lang="lv-LV" dirty="0"/>
              <a:t>Darīt pakāpeniski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C142-C686-487A-86ED-DF33E6BD770F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52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4C44-C666-43D1-AA0F-9D03DF5D0DC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901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4C44-C666-43D1-AA0F-9D03DF5D0DC7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25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4C44-C666-43D1-AA0F-9D03DF5D0DC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746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redyboy_LT\Desktop\fitek\ima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6" t="15514"/>
          <a:stretch/>
        </p:blipFill>
        <p:spPr bwMode="auto">
          <a:xfrm>
            <a:off x="0" y="0"/>
            <a:ext cx="6046012" cy="456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27784" y="228866"/>
            <a:ext cx="605901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t-EE" dirty="0"/>
              <a:t>Headline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27784" y="1333501"/>
            <a:ext cx="605901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1026" name="Picture 2" descr="C:\Users\Fredyboy_LT\Desktop\fitek\müügiarvete presentatsioon\logooig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5692"/>
            <a:ext cx="1296144" cy="54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586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93866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16780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24150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419519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121514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566949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120442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2235069" y="1191399"/>
            <a:ext cx="6536869" cy="551676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63">
                <a:solidFill>
                  <a:srgbClr val="FEC017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3"/>
          </p:nvPr>
        </p:nvSpPr>
        <p:spPr>
          <a:xfrm>
            <a:off x="2231387" y="1906152"/>
            <a:ext cx="6536869" cy="2596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9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662054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1.png" descr="fitek-logo-negativ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107" y="4914846"/>
            <a:ext cx="1059002" cy="46090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9652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7345"/>
            <a:ext cx="8229600" cy="839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354041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>
          <a:xfrm>
            <a:off x="1979712" y="5377781"/>
            <a:ext cx="2016224" cy="1797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D77271C-20D2-4895-8747-DD555582CA18}" type="datetime1">
              <a:rPr lang="en-US" smtClean="0">
                <a:solidFill>
                  <a:prstClr val="white"/>
                </a:solidFill>
              </a:rPr>
              <a:pPr/>
              <a:t>5/25/2017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8224" y="5377781"/>
            <a:ext cx="432048" cy="1797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25E76B-3EFB-4B34-8B26-348BD9D836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5" y="5337776"/>
            <a:ext cx="1406885" cy="2785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876256" y="5337776"/>
            <a:ext cx="2160240" cy="41998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400" i="1" dirty="0" err="1">
                <a:latin typeface="+mn-lt"/>
              </a:rPr>
              <a:t>Part</a:t>
            </a:r>
            <a:r>
              <a:rPr lang="lv-LV" sz="1400" i="1" dirty="0">
                <a:latin typeface="+mn-lt"/>
              </a:rPr>
              <a:t> </a:t>
            </a:r>
            <a:r>
              <a:rPr lang="lv-LV" sz="1400" i="1" dirty="0" err="1">
                <a:latin typeface="+mn-lt"/>
              </a:rPr>
              <a:t>of</a:t>
            </a:r>
            <a:r>
              <a:rPr lang="lv-LV" sz="1400" i="1" dirty="0">
                <a:latin typeface="+mn-lt"/>
              </a:rPr>
              <a:t> Posti </a:t>
            </a:r>
            <a:r>
              <a:rPr lang="lv-LV" sz="1400" i="1" dirty="0" err="1">
                <a:latin typeface="+mn-lt"/>
              </a:rPr>
              <a:t>Group</a:t>
            </a:r>
            <a:endParaRPr lang="lv-LV" sz="3200" i="1" dirty="0">
              <a:latin typeface="+mn-lt"/>
            </a:endParaRP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995936" y="5377781"/>
            <a:ext cx="2592288" cy="1797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 err="1">
                <a:solidFill>
                  <a:prstClr val="white"/>
                </a:solidFill>
              </a:rPr>
              <a:t>Bezpapīra</a:t>
            </a:r>
            <a:r>
              <a:rPr lang="lv-LV" dirty="0">
                <a:solidFill>
                  <a:prstClr val="white"/>
                </a:solidFill>
              </a:rPr>
              <a:t> ofisi Latvijā un pasaulē</a:t>
            </a:r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56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edyboy_LT\Desktop\fitek\photo-1450101499163-c8848c66ca85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/>
          <a:stretch/>
        </p:blipFill>
        <p:spPr bwMode="auto">
          <a:xfrm>
            <a:off x="0" y="0"/>
            <a:ext cx="4512193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27784" y="228866"/>
            <a:ext cx="605901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t-EE" dirty="0"/>
              <a:t>Headline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27784" y="1333501"/>
            <a:ext cx="605901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7" name="Picture 2" descr="C:\Users\Fredyboy_LT\Desktop\fitek\müügiarvete presentatsioon\logooig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5692"/>
            <a:ext cx="1296144" cy="54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942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redyboy_LT\Desktop\fitek\photo-1415889455891-23bbf19ee5c7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9" t="20425"/>
          <a:stretch/>
        </p:blipFill>
        <p:spPr bwMode="auto">
          <a:xfrm>
            <a:off x="0" y="0"/>
            <a:ext cx="5164197" cy="429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27784" y="228866"/>
            <a:ext cx="605901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t-EE" dirty="0"/>
              <a:t>Headline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27784" y="1333501"/>
            <a:ext cx="605901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7" name="Picture 2" descr="C:\Users\Fredyboy_LT\Desktop\fitek\müügiarvete presentatsioon\logooig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5692"/>
            <a:ext cx="1296144" cy="54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0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/>
          <a:stretch/>
        </p:blipFill>
        <p:spPr bwMode="auto">
          <a:xfrm>
            <a:off x="0" y="-22820"/>
            <a:ext cx="4679504" cy="362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05"/>
            <a:ext cx="9252520" cy="5782825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27784" y="228866"/>
            <a:ext cx="605901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t-EE" dirty="0"/>
              <a:t>Headline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27784" y="1333501"/>
            <a:ext cx="605901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7" name="Picture 2" descr="C:\Users\Fredyboy_LT\Desktop\fitek\müügiarvete presentatsioon\logooig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5692"/>
            <a:ext cx="1296144" cy="54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22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8866"/>
            <a:ext cx="663508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33501"/>
            <a:ext cx="663508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pic>
        <p:nvPicPr>
          <p:cNvPr id="8194" name="Picture 2" descr="C:\Users\Fredyboy_LT\Desktop\fitek\müügiarvete presentatsioon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63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180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866"/>
            <a:ext cx="8147248" cy="9525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33501"/>
            <a:ext cx="8147248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pic>
        <p:nvPicPr>
          <p:cNvPr id="10242" name="Picture 2" descr="C:\Users\Fredyboy_LT\Desktop\fitek\müügiarvete presentatsioon\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" y="3446306"/>
            <a:ext cx="9142391" cy="2271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44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645525"/>
            <a:ext cx="8579296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750160"/>
            <a:ext cx="8579296" cy="37716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9218" name="Picture 2" descr="C:\Users\Fredyboy_LT\Desktop\fitek\müügiarvete presentatsioon\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93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976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39544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6C89C48-9E2D-414D-9749-BD6F852A9EC6}" type="datetimeFigureOut">
              <a:rPr lang="et-EE" smtClean="0"/>
              <a:t>25.05.2017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1DB4B74-3876-48CD-A408-4C4D920213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24852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28866"/>
            <a:ext cx="829126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Headline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33501"/>
            <a:ext cx="829126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987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2400" kern="1200" cap="none" baseline="0">
          <a:solidFill>
            <a:srgbClr val="252F47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rgbClr val="252F47"/>
          </a:solidFill>
          <a:latin typeface="Ubuntu" panose="020B05040306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2000" kern="1200">
          <a:solidFill>
            <a:srgbClr val="252F47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rgbClr val="252F47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600" kern="1200">
          <a:solidFill>
            <a:srgbClr val="252F47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400" kern="1200">
          <a:solidFill>
            <a:srgbClr val="252F47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tek_720p.mp4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1"/>
          </a:xfrm>
        </p:spPr>
      </p:pic>
    </p:spTree>
    <p:extLst>
      <p:ext uri="{BB962C8B-B14F-4D97-AF65-F5344CB8AC3E}">
        <p14:creationId xmlns:p14="http://schemas.microsoft.com/office/powerpoint/2010/main" val="42217482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tekphon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52" y="121196"/>
            <a:ext cx="3080472" cy="5472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697260"/>
            <a:ext cx="2664295" cy="4153644"/>
          </a:xfrm>
          <a:prstGeom prst="rect">
            <a:avLst/>
          </a:prstGeom>
        </p:spPr>
      </p:pic>
      <p:pic>
        <p:nvPicPr>
          <p:cNvPr id="3" name="Picture 2" descr="Mano_cursor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585692"/>
            <a:ext cx="594488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-0.00173 -0.00722 -0.00625 -0.01389 -0.0118 -0.01945 C -0.01562 -0.02417 -0.02274 -0.02722 -0.0276 -0.03167 C -0.04045 -0.04195 -0.0566 -0.05389 -0.07604 -0.06167 C -0.09114 -0.06806 -0.10677 -0.07389 -0.12187 -0.08 C -0.13837 -0.08695 -0.11979 -0.08111 -0.14132 -0.08806 C -0.15729 -0.09445 -0.1743 -0.1 -0.19097 -0.10556 C -0.2059 -0.11111 -0.22205 -0.11583 -0.23628 -0.12222 C -0.26597 -0.13389 -0.29358 -0.14639 -0.32309 -0.15861 C -0.32882 -0.16139 -0.33559 -0.16389 -0.34132 -0.16639 C -0.34531 -0.16806 -0.35052 -0.17083 -0.35538 -0.1725 C -0.36042 -0.17583 -0.35312 -0.17083 -0.36163 -0.17556 C -0.36493 -0.1775 -0.36944 -0.17972 -0.37222 -0.18167 C -0.37344 -0.18389 -0.37604 -0.18556 -0.3776 -0.1875 C -0.37917 -0.19 -0.37882 -0.19167 -0.38298 -0.19306 C -0.38368 -0.19611 -0.38646 -0.20028 -0.38993 -0.2025 C -0.38993 -0.20333 -0.39132 -0.20583 -0.39184 -0.20583 C -0.39236 -0.20639 -0.3934 -0.20667 -0.39375 -0.20695 C -0.39375 -0.20861 -0.39375 -0.21 -0.39375 -0.2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21196"/>
            <a:ext cx="7211144" cy="952500"/>
          </a:xfrm>
        </p:spPr>
        <p:txBody>
          <a:bodyPr/>
          <a:lstStyle/>
          <a:p>
            <a:r>
              <a:rPr lang="et-EE" b="0" dirty="0"/>
              <a:t>Ieguvumi no piegādātāju rēķinu </a:t>
            </a:r>
            <a:br>
              <a:rPr lang="et-EE" b="0" dirty="0"/>
            </a:br>
            <a:r>
              <a:rPr lang="et-EE" b="0" dirty="0"/>
              <a:t>procesa automatizācijas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50000"/>
              </a:lnSpc>
            </a:pPr>
            <a:r>
              <a:rPr lang="lv-LV" sz="1400" b="1" dirty="0"/>
              <a:t>Ietaupījums līdz 5 reizēm</a:t>
            </a:r>
            <a:r>
              <a:rPr lang="en-US" sz="1400" b="1" dirty="0"/>
              <a:t>. </a:t>
            </a:r>
            <a:r>
              <a:rPr lang="lv-LV" sz="1400" dirty="0"/>
              <a:t>Laiks un līdzekļi, kas jāpatērē rēķinu apstrādei ievērojami samazinās, jo ir mazāk roku darba</a:t>
            </a:r>
          </a:p>
          <a:p>
            <a:pPr>
              <a:lnSpc>
                <a:spcPct val="150000"/>
              </a:lnSpc>
            </a:pPr>
            <a:r>
              <a:rPr lang="lv-LV" sz="1400" b="1" dirty="0"/>
              <a:t>Atbilstība likumdošanai</a:t>
            </a:r>
          </a:p>
          <a:p>
            <a:pPr>
              <a:lnSpc>
                <a:spcPct val="150000"/>
              </a:lnSpc>
            </a:pPr>
            <a:r>
              <a:rPr lang="lv-LV" sz="1400" b="1" dirty="0"/>
              <a:t>Piemēroti dažāda lieluma pašvaldībām</a:t>
            </a:r>
            <a:endParaRPr lang="en-US" sz="1400" b="1" dirty="0"/>
          </a:p>
          <a:p>
            <a:pPr>
              <a:lnSpc>
                <a:spcPct val="150000"/>
              </a:lnSpc>
            </a:pPr>
            <a:r>
              <a:rPr lang="lv-LV" sz="1400" b="1" dirty="0"/>
              <a:t>Datu kvalitātes pieaugums</a:t>
            </a:r>
            <a:r>
              <a:rPr lang="lv-LV" sz="1400" dirty="0"/>
              <a:t>. Rēķinu apstrādes procesā ir mazāk kļūdu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lv-LV" sz="1400" b="1" dirty="0"/>
              <a:t>Ātrums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lv-LV" sz="1400" dirty="0"/>
              <a:t>Vairākas reizes pieaug rēķinu apstrādes ātrums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lv-LV" sz="1400" b="1" dirty="0"/>
              <a:t>Sistemātiska rēķinu arhivēšana</a:t>
            </a:r>
            <a:r>
              <a:rPr lang="en-US" sz="1400" dirty="0"/>
              <a:t>. </a:t>
            </a:r>
            <a:r>
              <a:rPr lang="lv-LV" sz="1400" dirty="0"/>
              <a:t>Rēķinu atrašana un glabāšana ir vieglāka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lv-LV" sz="1400" b="1" dirty="0"/>
              <a:t>Pārskatāmība</a:t>
            </a:r>
            <a:r>
              <a:rPr lang="en-US" sz="1400" dirty="0"/>
              <a:t>. </a:t>
            </a:r>
            <a:r>
              <a:rPr lang="lv-LV" sz="1400" dirty="0"/>
              <a:t>Rēķinu statuss ir redzams jebkurā laikā no jebkuras vietas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lv-LV" sz="1400" b="1" dirty="0"/>
              <a:t>Periodu slēgšana ir daudz ātrāka</a:t>
            </a:r>
            <a:endParaRPr lang="en-US" sz="1400" b="1" dirty="0"/>
          </a:p>
          <a:p>
            <a:pPr>
              <a:lnSpc>
                <a:spcPct val="150000"/>
              </a:lnSpc>
            </a:pPr>
            <a:r>
              <a:rPr lang="lv-LV" sz="1400" b="1" dirty="0"/>
              <a:t>Ērtums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lv-LV" sz="1400" dirty="0"/>
              <a:t>Rēķinus var apstrādāt ar dažādām ierīcēm gan birojā gan ārpus tā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lv-LV" sz="1400" b="1" dirty="0"/>
              <a:t>Viegla un ātra ierīkošana</a:t>
            </a:r>
            <a:r>
              <a:rPr lang="lv-LV" sz="1400" dirty="0"/>
              <a:t>.</a:t>
            </a:r>
            <a:r>
              <a:rPr lang="en-US" sz="1400" dirty="0"/>
              <a:t> </a:t>
            </a:r>
            <a:r>
              <a:rPr lang="lv-LV" sz="1400" dirty="0"/>
              <a:t>Sistēmas ieviešanai nav jāplāno būtiski finanšu līdzekļi un ilgs laiks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189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777380"/>
            <a:ext cx="5698976" cy="1744588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Publisko dokumentu pārvēršana elektroniskā formā glabāšanai elektroniskā vidē un papīra dokumentu iznīcināšana</a:t>
            </a:r>
            <a:r>
              <a:rPr lang="lv-LV" dirty="0"/>
              <a:t> saskaņā ar Ministru kabineta 28.02.2012. noteikumiem Nr.143.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" y="-9525"/>
            <a:ext cx="2721091" cy="4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41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129308"/>
            <a:ext cx="5688632" cy="3384376"/>
          </a:xfrm>
        </p:spPr>
        <p:txBody>
          <a:bodyPr>
            <a:normAutofit/>
          </a:bodyPr>
          <a:lstStyle/>
          <a:p>
            <a:r>
              <a:rPr lang="lv-LV" sz="1600" dirty="0">
                <a:solidFill>
                  <a:srgbClr val="002060"/>
                </a:solidFill>
              </a:rPr>
              <a:t>Iespēja likumā noteiktajā kārtībā atbrīvoties no liela apjoma publisko dokumentu – līgumu, sēžu protokolu, rīkojumu, atskaišu, inventarizācijas aktu u.c. ilgstošas uzglabāšanas papīra formā;</a:t>
            </a:r>
          </a:p>
          <a:p>
            <a:r>
              <a:rPr lang="lv-LV" sz="1600" dirty="0">
                <a:solidFill>
                  <a:srgbClr val="002060"/>
                </a:solidFill>
              </a:rPr>
              <a:t>Pārvērsto dokumentu drīkst izmantot tiesvedības procesos, aizstājot papīra dokumenta oriģinālu;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lv-LV" sz="1600" dirty="0">
                <a:solidFill>
                  <a:srgbClr val="002060"/>
                </a:solidFill>
              </a:rPr>
              <a:t>Atbrīvojas telpa birojā;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lv-LV" sz="1600" dirty="0">
                <a:solidFill>
                  <a:srgbClr val="002060"/>
                </a:solidFill>
              </a:rPr>
              <a:t>Samazinās dokumentu uzglabāšanas un meklēšanas izdevumi; </a:t>
            </a:r>
            <a:endParaRPr lang="en-US" sz="1600" dirty="0">
              <a:solidFill>
                <a:srgbClr val="002060"/>
              </a:solidFill>
            </a:endParaRPr>
          </a:p>
          <a:p>
            <a:pPr algn="just"/>
            <a:r>
              <a:rPr lang="lv-LV" sz="1600" dirty="0">
                <a:solidFill>
                  <a:srgbClr val="002060"/>
                </a:solidFill>
              </a:rPr>
              <a:t>Dokumenti nepazūd iestādes iekšienē;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lv-LV" sz="1600" dirty="0">
                <a:solidFill>
                  <a:srgbClr val="002060"/>
                </a:solidFill>
              </a:rPr>
              <a:t>Iespēja pārvaldīt darbinieku piekļuves tiesības dokumentiem.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72029" y="337220"/>
            <a:ext cx="3063348" cy="57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716" tIns="25716" rIns="25716" bIns="25716" anchor="b">
            <a:noAutofit/>
          </a:bodyPr>
          <a:lstStyle>
            <a:lvl1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5pPr>
            <a:lvl6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6pPr>
            <a:lvl7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7pPr>
            <a:lvl8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8pPr>
            <a:lvl9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marR="0" lvl="0" indent="0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3263" b="0" i="0" u="none" strike="noStrike" kern="0" cap="none" spc="0" normalizeH="0" baseline="0" noProof="0" dirty="0">
                <a:ln>
                  <a:noFill/>
                </a:ln>
                <a:solidFill>
                  <a:srgbClr val="FEC017"/>
                </a:solidFill>
                <a:effectLst/>
                <a:uLnTx/>
                <a:uFillTx/>
                <a:latin typeface="Ubuntu" panose="020B0504030602030204" pitchFamily="34" charset="0"/>
                <a:ea typeface="Ubuntu Light"/>
                <a:cs typeface="Arial" pitchFamily="34" charset="0"/>
                <a:sym typeface="Ubuntu Light"/>
              </a:rPr>
              <a:t>Ieguvumi</a:t>
            </a:r>
            <a:endParaRPr kumimoji="0" lang="lv-LV" altLang="en-US" sz="3263" b="0" i="0" u="none" strike="noStrike" kern="0" cap="none" spc="0" normalizeH="0" baseline="0" noProof="1">
              <a:ln>
                <a:noFill/>
              </a:ln>
              <a:solidFill>
                <a:srgbClr val="FEC017"/>
              </a:solidFill>
              <a:effectLst/>
              <a:uLnTx/>
              <a:uFillTx/>
              <a:latin typeface="Ubuntu" panose="020B0504030602030204" pitchFamily="34" charset="0"/>
              <a:ea typeface="Ubuntu Light"/>
              <a:cs typeface="Arial" pitchFamily="34" charset="0"/>
              <a:sym typeface="Ubuntu Light"/>
            </a:endParaRPr>
          </a:p>
        </p:txBody>
      </p:sp>
      <p:pic>
        <p:nvPicPr>
          <p:cNvPr id="8" name="Picture 6" descr="Picture%20IQPC%20Online%20Campaign%20Q2%202010_7867__offic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5340"/>
            <a:ext cx="2137246" cy="32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334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539552" y="971981"/>
            <a:ext cx="8271816" cy="3973751"/>
            <a:chOff x="1052712" y="414836"/>
            <a:chExt cx="10827746" cy="5408303"/>
          </a:xfrm>
        </p:grpSpPr>
        <p:grpSp>
          <p:nvGrpSpPr>
            <p:cNvPr id="2" name="Group 1"/>
            <p:cNvGrpSpPr/>
            <p:nvPr/>
          </p:nvGrpSpPr>
          <p:grpSpPr>
            <a:xfrm>
              <a:off x="2724635" y="843807"/>
              <a:ext cx="1797632" cy="1374770"/>
              <a:chOff x="869783" y="2617722"/>
              <a:chExt cx="1797632" cy="1336213"/>
            </a:xfrm>
          </p:grpSpPr>
          <p:sp>
            <p:nvSpPr>
              <p:cNvPr id="3" name="Trapezoid 2"/>
              <p:cNvSpPr/>
              <p:nvPr/>
            </p:nvSpPr>
            <p:spPr>
              <a:xfrm>
                <a:off x="869783" y="3504754"/>
                <a:ext cx="1797632" cy="449181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Pārvēršamie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dokumenti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388742" y="2617722"/>
                <a:ext cx="740666" cy="807092"/>
                <a:chOff x="9742457" y="2114702"/>
                <a:chExt cx="740666" cy="80709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255"/>
                <a:stretch/>
              </p:blipFill>
              <p:spPr>
                <a:xfrm>
                  <a:off x="9742457" y="2114702"/>
                  <a:ext cx="740666" cy="807092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9892123" y="2295525"/>
                  <a:ext cx="299627" cy="30241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018" r="34700" b="66068"/>
                <a:stretch/>
              </p:blipFill>
              <p:spPr>
                <a:xfrm>
                  <a:off x="9820368" y="2212840"/>
                  <a:ext cx="469111" cy="37750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>
              <a:off x="6927093" y="843807"/>
              <a:ext cx="1797632" cy="1347222"/>
              <a:chOff x="3421285" y="380050"/>
              <a:chExt cx="1797632" cy="13472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40"/>
              <a:stretch/>
            </p:blipFill>
            <p:spPr>
              <a:xfrm>
                <a:off x="3763840" y="380050"/>
                <a:ext cx="1112522" cy="892007"/>
              </a:xfrm>
              <a:prstGeom prst="rect">
                <a:avLst/>
              </a:prstGeom>
            </p:spPr>
          </p:pic>
          <p:sp>
            <p:nvSpPr>
              <p:cNvPr id="10" name="Trapezoid 9"/>
              <p:cNvSpPr/>
              <p:nvPr/>
            </p:nvSpPr>
            <p:spPr>
              <a:xfrm>
                <a:off x="3421285" y="1287570"/>
                <a:ext cx="1797632" cy="439702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Saņemšana un priekšapstrāde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94415" y="2947347"/>
              <a:ext cx="1184166" cy="961399"/>
              <a:chOff x="7581362" y="1032373"/>
              <a:chExt cx="1184166" cy="961399"/>
            </a:xfrm>
          </p:grpSpPr>
          <p:sp>
            <p:nvSpPr>
              <p:cNvPr id="12" name="Trapezoid 11"/>
              <p:cNvSpPr/>
              <p:nvPr/>
            </p:nvSpPr>
            <p:spPr>
              <a:xfrm>
                <a:off x="7581362" y="1693724"/>
                <a:ext cx="1184166" cy="300048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skenēšana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01"/>
              <a:stretch/>
            </p:blipFill>
            <p:spPr>
              <a:xfrm>
                <a:off x="7754344" y="1032373"/>
                <a:ext cx="838202" cy="586597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0223673" y="2772690"/>
              <a:ext cx="1480131" cy="1162673"/>
              <a:chOff x="1101144" y="2977148"/>
              <a:chExt cx="1480131" cy="116267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11"/>
              <a:stretch/>
            </p:blipFill>
            <p:spPr>
              <a:xfrm>
                <a:off x="1367406" y="2977148"/>
                <a:ext cx="935738" cy="832087"/>
              </a:xfrm>
              <a:prstGeom prst="rect">
                <a:avLst/>
              </a:prstGeom>
            </p:spPr>
          </p:pic>
          <p:sp>
            <p:nvSpPr>
              <p:cNvPr id="16" name="Trapezoid 15"/>
              <p:cNvSpPr/>
              <p:nvPr/>
            </p:nvSpPr>
            <p:spPr>
              <a:xfrm>
                <a:off x="1101144" y="3818065"/>
                <a:ext cx="1480131" cy="321756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iznīcināšana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169537" y="2668742"/>
              <a:ext cx="1557531" cy="1371797"/>
              <a:chOff x="4273224" y="3010287"/>
              <a:chExt cx="1557531" cy="1371797"/>
            </a:xfrm>
          </p:grpSpPr>
          <p:sp>
            <p:nvSpPr>
              <p:cNvPr id="18" name="Trapezoid 17"/>
              <p:cNvSpPr/>
              <p:nvPr/>
            </p:nvSpPr>
            <p:spPr>
              <a:xfrm>
                <a:off x="4494776" y="4020992"/>
                <a:ext cx="1114426" cy="361092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Manuālā pārbaude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378"/>
              <a:stretch/>
            </p:blipFill>
            <p:spPr>
              <a:xfrm>
                <a:off x="4273224" y="3010287"/>
                <a:ext cx="1557531" cy="857106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1316792" y="2816559"/>
              <a:ext cx="1296142" cy="1291517"/>
              <a:chOff x="2657475" y="2990751"/>
              <a:chExt cx="1296142" cy="129151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883"/>
              <a:stretch/>
            </p:blipFill>
            <p:spPr>
              <a:xfrm>
                <a:off x="2705624" y="2990751"/>
                <a:ext cx="1213106" cy="876642"/>
              </a:xfrm>
              <a:prstGeom prst="rect">
                <a:avLst/>
              </a:prstGeom>
            </p:spPr>
          </p:pic>
          <p:sp>
            <p:nvSpPr>
              <p:cNvPr id="22" name="Trapezoid 21"/>
              <p:cNvSpPr/>
              <p:nvPr/>
            </p:nvSpPr>
            <p:spPr>
              <a:xfrm>
                <a:off x="2657475" y="3901971"/>
                <a:ext cx="1296142" cy="380297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Dokumentu glabātuve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311984" y="2730947"/>
              <a:ext cx="1563627" cy="1391082"/>
              <a:chOff x="5955104" y="3019431"/>
              <a:chExt cx="1563627" cy="139108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571"/>
              <a:stretch/>
            </p:blipFill>
            <p:spPr>
              <a:xfrm>
                <a:off x="5955104" y="3019431"/>
                <a:ext cx="1563627" cy="847962"/>
              </a:xfrm>
              <a:prstGeom prst="rect">
                <a:avLst/>
              </a:prstGeom>
            </p:spPr>
          </p:pic>
          <p:sp>
            <p:nvSpPr>
              <p:cNvPr id="25" name="Trapezoid 24"/>
              <p:cNvSpPr/>
              <p:nvPr/>
            </p:nvSpPr>
            <p:spPr>
              <a:xfrm>
                <a:off x="6218150" y="3880934"/>
                <a:ext cx="1147192" cy="529579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Metadatu izgūšana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52712" y="843807"/>
              <a:ext cx="1797632" cy="1291043"/>
              <a:chOff x="539673" y="3029997"/>
              <a:chExt cx="1797632" cy="129104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091"/>
              <a:stretch/>
            </p:blipFill>
            <p:spPr>
              <a:xfrm>
                <a:off x="873084" y="3029997"/>
                <a:ext cx="1130810" cy="850937"/>
              </a:xfrm>
              <a:prstGeom prst="rect">
                <a:avLst/>
              </a:prstGeom>
            </p:spPr>
          </p:pic>
          <p:sp>
            <p:nvSpPr>
              <p:cNvPr id="28" name="Trapezoid 27"/>
              <p:cNvSpPr/>
              <p:nvPr/>
            </p:nvSpPr>
            <p:spPr>
              <a:xfrm>
                <a:off x="539673" y="4020992"/>
                <a:ext cx="1797632" cy="300048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Piekļuve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E-dokumentiem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670107" y="4409626"/>
              <a:ext cx="1186634" cy="1209659"/>
              <a:chOff x="8590452" y="2280669"/>
              <a:chExt cx="1186634" cy="120965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590452" y="2280669"/>
                <a:ext cx="1186634" cy="1209659"/>
                <a:chOff x="8590452" y="2280669"/>
                <a:chExt cx="1186634" cy="1209659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8590452" y="2280669"/>
                  <a:ext cx="1186634" cy="1209659"/>
                  <a:chOff x="8590452" y="2280669"/>
                  <a:chExt cx="1186634" cy="1209659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8239"/>
                  <a:stretch/>
                </p:blipFill>
                <p:spPr>
                  <a:xfrm>
                    <a:off x="8659582" y="2280669"/>
                    <a:ext cx="1005842" cy="909611"/>
                  </a:xfrm>
                  <a:prstGeom prst="rect">
                    <a:avLst/>
                  </a:prstGeom>
                </p:spPr>
              </p:pic>
              <p:sp>
                <p:nvSpPr>
                  <p:cNvPr id="35" name="Trapezoid 34"/>
                  <p:cNvSpPr/>
                  <p:nvPr/>
                </p:nvSpPr>
                <p:spPr>
                  <a:xfrm>
                    <a:off x="8590452" y="3190280"/>
                    <a:ext cx="1186634" cy="300048"/>
                  </a:xfrm>
                  <a:prstGeom prst="trapezoid">
                    <a:avLst>
                      <a:gd name="adj" fmla="val 0"/>
                    </a:avLst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v-LV" sz="1000" b="0" i="0" u="none" strike="noStrike" kern="0" cap="all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v-LV" sz="1000" b="0" i="0" u="none" strike="noStrike" kern="0" cap="all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v-LV" sz="1000" b="0" i="0" u="none" strike="noStrike" kern="0" cap="all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Ubuntu" panose="020B0504030602030204" pitchFamily="34" charset="0"/>
                        <a:ea typeface="+mn-ea"/>
                        <a:cs typeface="+mn-cs"/>
                      </a:rPr>
                      <a:t>Attēlu veidošana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v-LV" sz="1000" b="0" i="0" u="none" strike="noStrike" kern="0" cap="all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3" name="Rectangle 32"/>
                <p:cNvSpPr/>
                <p:nvPr/>
              </p:nvSpPr>
              <p:spPr>
                <a:xfrm>
                  <a:off x="9305925" y="2486025"/>
                  <a:ext cx="152400" cy="20002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22" t="41377" r="18085" b="40164"/>
              <a:stretch/>
            </p:blipFill>
            <p:spPr>
              <a:xfrm>
                <a:off x="8937625" y="2512444"/>
                <a:ext cx="546100" cy="205356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10082826" y="4409829"/>
              <a:ext cx="1797632" cy="1187080"/>
              <a:chOff x="869783" y="2617722"/>
              <a:chExt cx="1797632" cy="1187080"/>
            </a:xfrm>
          </p:grpSpPr>
          <p:sp>
            <p:nvSpPr>
              <p:cNvPr id="37" name="Trapezoid 36"/>
              <p:cNvSpPr/>
              <p:nvPr/>
            </p:nvSpPr>
            <p:spPr>
              <a:xfrm>
                <a:off x="869783" y="3504754"/>
                <a:ext cx="1797632" cy="300048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Dokumentu oriģināli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388742" y="2617722"/>
                <a:ext cx="740666" cy="807092"/>
                <a:chOff x="9742457" y="2114702"/>
                <a:chExt cx="740666" cy="807092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255"/>
                <a:stretch/>
              </p:blipFill>
              <p:spPr>
                <a:xfrm>
                  <a:off x="9742457" y="2114702"/>
                  <a:ext cx="740666" cy="807092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9892123" y="2295525"/>
                  <a:ext cx="299627" cy="302419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018" r="34700" b="66068"/>
                <a:stretch/>
              </p:blipFill>
              <p:spPr>
                <a:xfrm>
                  <a:off x="9820368" y="2212840"/>
                  <a:ext cx="469111" cy="37750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4779158" y="2248411"/>
              <a:ext cx="1410848" cy="1410728"/>
              <a:chOff x="9105641" y="1125303"/>
              <a:chExt cx="1410848" cy="141072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295"/>
              <a:stretch/>
            </p:blipFill>
            <p:spPr>
              <a:xfrm>
                <a:off x="9141909" y="1653634"/>
                <a:ext cx="1347219" cy="882397"/>
              </a:xfrm>
              <a:prstGeom prst="rect">
                <a:avLst/>
              </a:prstGeom>
            </p:spPr>
          </p:pic>
          <p:sp>
            <p:nvSpPr>
              <p:cNvPr id="44" name="Trapezoid 43"/>
              <p:cNvSpPr/>
              <p:nvPr/>
            </p:nvSpPr>
            <p:spPr>
              <a:xfrm>
                <a:off x="9105641" y="1125303"/>
                <a:ext cx="1410848" cy="431416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Datu apvienošana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6330129" y="1237036"/>
              <a:ext cx="981855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>
              <a:off x="8220075" y="1237038"/>
              <a:ext cx="1216184" cy="1590354"/>
              <a:chOff x="6971609" y="856037"/>
              <a:chExt cx="1403247" cy="1641731"/>
            </a:xfrm>
          </p:grpSpPr>
          <p:cxnSp>
            <p:nvCxnSpPr>
              <p:cNvPr id="47" name="Straight Arrow Connector 46"/>
              <p:cNvCxnSpPr>
                <a:cxnSpLocks/>
              </p:cNvCxnSpPr>
              <p:nvPr/>
            </p:nvCxnSpPr>
            <p:spPr>
              <a:xfrm>
                <a:off x="6971609" y="856037"/>
                <a:ext cx="140324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cxnSp>
            <p:nvCxnSpPr>
              <p:cNvPr id="48" name="Straight Arrow Connector 47"/>
              <p:cNvCxnSpPr>
                <a:cxnSpLocks/>
              </p:cNvCxnSpPr>
              <p:nvPr/>
            </p:nvCxnSpPr>
            <p:spPr>
              <a:xfrm flipH="1">
                <a:off x="8364210" y="858418"/>
                <a:ext cx="1689" cy="1639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</p:grpSp>
        <p:cxnSp>
          <p:nvCxnSpPr>
            <p:cNvPr id="49" name="Straight Arrow Connector 48"/>
            <p:cNvCxnSpPr>
              <a:cxnSpLocks/>
            </p:cNvCxnSpPr>
            <p:nvPr/>
          </p:nvCxnSpPr>
          <p:spPr>
            <a:xfrm flipV="1">
              <a:off x="10968942" y="3972046"/>
              <a:ext cx="3176" cy="34943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5400000">
              <a:off x="8112513" y="3661268"/>
              <a:ext cx="855723" cy="1590592"/>
              <a:chOff x="7238031" y="4041101"/>
              <a:chExt cx="1403247" cy="1641731"/>
            </a:xfrm>
          </p:grpSpPr>
          <p:cxnSp>
            <p:nvCxnSpPr>
              <p:cNvPr id="51" name="Straight Arrow Connector 50"/>
              <p:cNvCxnSpPr>
                <a:cxnSpLocks/>
              </p:cNvCxnSpPr>
              <p:nvPr/>
            </p:nvCxnSpPr>
            <p:spPr>
              <a:xfrm>
                <a:off x="7238031" y="4041101"/>
                <a:ext cx="140324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cxnSp>
            <p:nvCxnSpPr>
              <p:cNvPr id="52" name="Straight Arrow Connector 51"/>
              <p:cNvCxnSpPr>
                <a:cxnSpLocks/>
              </p:cNvCxnSpPr>
              <p:nvPr/>
            </p:nvCxnSpPr>
            <p:spPr>
              <a:xfrm flipH="1">
                <a:off x="8630632" y="4043482"/>
                <a:ext cx="1689" cy="1639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 rot="10800000">
              <a:off x="5656895" y="3787140"/>
              <a:ext cx="1150675" cy="1088284"/>
              <a:chOff x="7238031" y="4041101"/>
              <a:chExt cx="1403247" cy="1641731"/>
            </a:xfrm>
          </p:grpSpPr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>
                <a:off x="7238031" y="4041101"/>
                <a:ext cx="140324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cxnSp>
            <p:nvCxnSpPr>
              <p:cNvPr id="55" name="Straight Arrow Connector 54"/>
              <p:cNvCxnSpPr>
                <a:cxnSpLocks/>
              </p:cNvCxnSpPr>
              <p:nvPr/>
            </p:nvCxnSpPr>
            <p:spPr>
              <a:xfrm flipH="1">
                <a:off x="8630632" y="4043482"/>
                <a:ext cx="1689" cy="1639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</p:grpSp>
        <p:grpSp>
          <p:nvGrpSpPr>
            <p:cNvPr id="56" name="Group 55"/>
            <p:cNvGrpSpPr/>
            <p:nvPr/>
          </p:nvGrpSpPr>
          <p:grpSpPr>
            <a:xfrm rot="5400000" flipV="1">
              <a:off x="9497331" y="3982853"/>
              <a:ext cx="855723" cy="941672"/>
              <a:chOff x="7238031" y="4041101"/>
              <a:chExt cx="1403247" cy="1641731"/>
            </a:xfrm>
          </p:grpSpPr>
          <p:cxnSp>
            <p:nvCxnSpPr>
              <p:cNvPr id="57" name="Straight Arrow Connector 56"/>
              <p:cNvCxnSpPr>
                <a:cxnSpLocks/>
              </p:cNvCxnSpPr>
              <p:nvPr/>
            </p:nvCxnSpPr>
            <p:spPr>
              <a:xfrm>
                <a:off x="7238031" y="4041101"/>
                <a:ext cx="140324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none"/>
              </a:ln>
              <a:effectLst/>
            </p:spPr>
          </p:cxnSp>
          <p:cxnSp>
            <p:nvCxnSpPr>
              <p:cNvPr id="58" name="Straight Arrow Connector 57"/>
              <p:cNvCxnSpPr>
                <a:cxnSpLocks/>
              </p:cNvCxnSpPr>
              <p:nvPr/>
            </p:nvCxnSpPr>
            <p:spPr>
              <a:xfrm flipH="1">
                <a:off x="8630632" y="4043482"/>
                <a:ext cx="1689" cy="1639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>
                    <a:alpha val="50000"/>
                  </a:srgbClr>
                </a:solidFill>
                <a:prstDash val="solid"/>
                <a:miter lim="800000"/>
                <a:headEnd w="lg" len="med"/>
                <a:tailEnd type="triangle"/>
              </a:ln>
              <a:effectLst/>
            </p:spPr>
          </p:cxnSp>
        </p:grp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967608" y="2258293"/>
              <a:ext cx="5302" cy="501761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60" name="Straight Arrow Connector 59"/>
            <p:cNvCxnSpPr>
              <a:cxnSpLocks/>
            </p:cNvCxnSpPr>
            <p:nvPr/>
          </p:nvCxnSpPr>
          <p:spPr>
            <a:xfrm flipH="1">
              <a:off x="7311984" y="3097295"/>
              <a:ext cx="34298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 flipH="1">
              <a:off x="6192705" y="3097295"/>
              <a:ext cx="34298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62" name="Straight Arrow Connector 61"/>
            <p:cNvCxnSpPr>
              <a:cxnSpLocks/>
            </p:cNvCxnSpPr>
            <p:nvPr/>
          </p:nvCxnSpPr>
          <p:spPr>
            <a:xfrm flipH="1">
              <a:off x="4056015" y="3014745"/>
              <a:ext cx="7231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 flipH="1">
              <a:off x="8539221" y="3097295"/>
              <a:ext cx="34298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sp>
          <p:nvSpPr>
            <p:cNvPr id="64" name="Trapezoid 63"/>
            <p:cNvSpPr/>
            <p:nvPr/>
          </p:nvSpPr>
          <p:spPr>
            <a:xfrm>
              <a:off x="2234037" y="417783"/>
              <a:ext cx="1232613" cy="300048"/>
            </a:xfrm>
            <a:prstGeom prst="trapezoid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iestāde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966323" y="1069931"/>
              <a:ext cx="1330342" cy="917862"/>
              <a:chOff x="2870234" y="4275257"/>
              <a:chExt cx="1330342" cy="917862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90325" y="4275257"/>
                <a:ext cx="1283714" cy="641857"/>
              </a:xfrm>
              <a:prstGeom prst="rect">
                <a:avLst/>
              </a:prstGeom>
              <a:solidFill>
                <a:srgbClr val="002060"/>
              </a:solidFill>
            </p:spPr>
          </p:pic>
          <p:sp>
            <p:nvSpPr>
              <p:cNvPr id="67" name="Trapezoid 66"/>
              <p:cNvSpPr/>
              <p:nvPr/>
            </p:nvSpPr>
            <p:spPr>
              <a:xfrm>
                <a:off x="2870234" y="4893071"/>
                <a:ext cx="1330342" cy="300048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transports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8" name="Straight Arrow Connector 67"/>
            <p:cNvCxnSpPr>
              <a:cxnSpLocks/>
            </p:cNvCxnSpPr>
            <p:nvPr/>
          </p:nvCxnSpPr>
          <p:spPr>
            <a:xfrm flipV="1">
              <a:off x="4056015" y="1258999"/>
              <a:ext cx="851297" cy="3064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sp>
          <p:nvSpPr>
            <p:cNvPr id="69" name="Trapezoid 68"/>
            <p:cNvSpPr/>
            <p:nvPr/>
          </p:nvSpPr>
          <p:spPr>
            <a:xfrm>
              <a:off x="6354333" y="414836"/>
              <a:ext cx="1232613" cy="300048"/>
            </a:xfrm>
            <a:prstGeom prst="trapezoid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0" cap="all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fitek</a:t>
              </a: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rapezoid 69"/>
            <p:cNvSpPr/>
            <p:nvPr/>
          </p:nvSpPr>
          <p:spPr>
            <a:xfrm>
              <a:off x="10206421" y="414836"/>
              <a:ext cx="1483569" cy="735941"/>
            </a:xfrm>
            <a:prstGeom prst="trapezoid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Sertificēts dokumentu iznīcinātājs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143557" y="1237036"/>
              <a:ext cx="1597964" cy="458579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118192" y="2712792"/>
              <a:ext cx="740666" cy="834236"/>
              <a:chOff x="4292693" y="5961455"/>
              <a:chExt cx="740666" cy="834236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08"/>
              <a:stretch/>
            </p:blipFill>
            <p:spPr>
              <a:xfrm>
                <a:off x="4292693" y="5961455"/>
                <a:ext cx="740666" cy="834236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4436269" y="6157229"/>
                <a:ext cx="321469" cy="17927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18" t="11357" r="34148" b="63669"/>
              <a:stretch/>
            </p:blipFill>
            <p:spPr>
              <a:xfrm>
                <a:off x="4402867" y="6119931"/>
                <a:ext cx="383381" cy="278606"/>
              </a:xfrm>
              <a:prstGeom prst="rect">
                <a:avLst/>
              </a:prstGeom>
            </p:spPr>
          </p:pic>
        </p:grpSp>
        <p:cxnSp>
          <p:nvCxnSpPr>
            <p:cNvPr id="76" name="Straight Arrow Connector 75"/>
            <p:cNvCxnSpPr>
              <a:cxnSpLocks/>
            </p:cNvCxnSpPr>
            <p:nvPr/>
          </p:nvCxnSpPr>
          <p:spPr>
            <a:xfrm flipH="1">
              <a:off x="2452490" y="3029224"/>
              <a:ext cx="5385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sp>
          <p:nvSpPr>
            <p:cNvPr id="77" name="Trapezoid 76"/>
            <p:cNvSpPr/>
            <p:nvPr/>
          </p:nvSpPr>
          <p:spPr>
            <a:xfrm>
              <a:off x="2693049" y="3706465"/>
              <a:ext cx="1604315" cy="825107"/>
            </a:xfrm>
            <a:prstGeom prst="trapezoid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PDF - Attēls XML - metadati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+mn-cs"/>
                </a:rPr>
                <a:t>2 šifrēšanas faili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0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Straight Arrow Connector 77"/>
            <p:cNvCxnSpPr>
              <a:cxnSpLocks/>
            </p:cNvCxnSpPr>
            <p:nvPr/>
          </p:nvCxnSpPr>
          <p:spPr>
            <a:xfrm flipV="1">
              <a:off x="5242365" y="3787140"/>
              <a:ext cx="195" cy="399076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grpSp>
          <p:nvGrpSpPr>
            <p:cNvPr id="79" name="Group 78"/>
            <p:cNvGrpSpPr/>
            <p:nvPr/>
          </p:nvGrpSpPr>
          <p:grpSpPr>
            <a:xfrm>
              <a:off x="4479149" y="4249990"/>
              <a:ext cx="1526432" cy="1353854"/>
              <a:chOff x="2542065" y="2990751"/>
              <a:chExt cx="1526432" cy="1353854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883"/>
              <a:stretch/>
            </p:blipFill>
            <p:spPr>
              <a:xfrm>
                <a:off x="2705624" y="2990751"/>
                <a:ext cx="1213106" cy="876642"/>
              </a:xfrm>
              <a:prstGeom prst="rect">
                <a:avLst/>
              </a:prstGeom>
            </p:spPr>
          </p:pic>
          <p:sp>
            <p:nvSpPr>
              <p:cNvPr id="81" name="Trapezoid 80"/>
              <p:cNvSpPr/>
              <p:nvPr/>
            </p:nvSpPr>
            <p:spPr>
              <a:xfrm>
                <a:off x="2542065" y="3964308"/>
                <a:ext cx="1526432" cy="380297"/>
              </a:xfrm>
              <a:prstGeom prst="trapezoid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000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buntu" panose="020B0504030602030204" pitchFamily="34" charset="0"/>
                    <a:ea typeface="+mn-ea"/>
                    <a:cs typeface="+mn-cs"/>
                  </a:rPr>
                  <a:t>MK noteikto metadatu pievienošana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4585593" y="714884"/>
              <a:ext cx="5399504" cy="5107946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cxnSpLocks/>
            </p:cNvCxnSpPr>
            <p:nvPr/>
          </p:nvCxnSpPr>
          <p:spPr>
            <a:xfrm flipH="1">
              <a:off x="4056015" y="3129045"/>
              <a:ext cx="7231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84" name="Straight Arrow Connector 83"/>
            <p:cNvCxnSpPr>
              <a:cxnSpLocks/>
            </p:cNvCxnSpPr>
            <p:nvPr/>
          </p:nvCxnSpPr>
          <p:spPr>
            <a:xfrm flipH="1">
              <a:off x="2452490" y="3143524"/>
              <a:ext cx="5385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cxnSpLocks/>
            </p:cNvCxnSpPr>
            <p:nvPr/>
          </p:nvCxnSpPr>
          <p:spPr>
            <a:xfrm flipH="1">
              <a:off x="4056015" y="3243345"/>
              <a:ext cx="7231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cxnSpLocks/>
            </p:cNvCxnSpPr>
            <p:nvPr/>
          </p:nvCxnSpPr>
          <p:spPr>
            <a:xfrm flipH="1">
              <a:off x="2452490" y="3257824"/>
              <a:ext cx="5385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87" name="Straight Arrow Connector 86"/>
            <p:cNvCxnSpPr>
              <a:cxnSpLocks/>
            </p:cNvCxnSpPr>
            <p:nvPr/>
          </p:nvCxnSpPr>
          <p:spPr>
            <a:xfrm flipH="1">
              <a:off x="4056015" y="3357645"/>
              <a:ext cx="7231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cxnSp>
          <p:nvCxnSpPr>
            <p:cNvPr id="88" name="Straight Arrow Connector 87"/>
            <p:cNvCxnSpPr>
              <a:cxnSpLocks/>
            </p:cNvCxnSpPr>
            <p:nvPr/>
          </p:nvCxnSpPr>
          <p:spPr>
            <a:xfrm flipH="1">
              <a:off x="2452490" y="3372124"/>
              <a:ext cx="53854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>
                  <a:alpha val="50000"/>
                </a:srgbClr>
              </a:solidFill>
              <a:prstDash val="solid"/>
              <a:miter lim="800000"/>
              <a:headEnd w="lg" len="med"/>
              <a:tailEnd type="triangle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1100338" y="714884"/>
              <a:ext cx="3267149" cy="5107946"/>
            </a:xfrm>
            <a:prstGeom prst="rect">
              <a:avLst/>
            </a:prstGeom>
            <a:solidFill>
              <a:srgbClr val="4472C4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03424" y="2619893"/>
              <a:ext cx="3482590" cy="3203246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2"/>
          <p:cNvSpPr txBox="1">
            <a:spLocks noChangeArrowheads="1"/>
          </p:cNvSpPr>
          <p:nvPr/>
        </p:nvSpPr>
        <p:spPr>
          <a:xfrm>
            <a:off x="1041808" y="136320"/>
            <a:ext cx="7095796" cy="57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716" tIns="25716" rIns="25716" bIns="25716" anchor="b">
            <a:noAutofit/>
          </a:bodyPr>
          <a:lstStyle>
            <a:lvl1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5pPr>
            <a:lvl6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6pPr>
            <a:lvl7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7pPr>
            <a:lvl8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8pPr>
            <a:lvl9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marR="0" lvl="0" indent="0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3263" b="0" i="0" u="none" strike="noStrike" kern="0" cap="none" spc="0" normalizeH="0" baseline="0" noProof="0" dirty="0">
                <a:ln>
                  <a:noFill/>
                </a:ln>
                <a:solidFill>
                  <a:srgbClr val="FEC017"/>
                </a:solidFill>
                <a:effectLst/>
                <a:uLnTx/>
                <a:uFillTx/>
                <a:latin typeface="Ubuntu" panose="020B0504030602030204" pitchFamily="34" charset="0"/>
                <a:ea typeface="Ubuntu Light"/>
                <a:cs typeface="Arial" pitchFamily="34" charset="0"/>
                <a:sym typeface="Ubuntu Light"/>
              </a:rPr>
              <a:t>Dokumentu pārvēršanas process</a:t>
            </a:r>
            <a:endParaRPr kumimoji="0" lang="lv-LV" altLang="en-US" sz="3263" b="0" i="0" u="none" strike="noStrike" kern="0" cap="none" spc="0" normalizeH="0" baseline="0" noProof="1">
              <a:ln>
                <a:noFill/>
              </a:ln>
              <a:solidFill>
                <a:srgbClr val="FEC017"/>
              </a:solidFill>
              <a:effectLst/>
              <a:uLnTx/>
              <a:uFillTx/>
              <a:latin typeface="Ubuntu" panose="020B0504030602030204" pitchFamily="34" charset="0"/>
              <a:ea typeface="Ubuntu Light"/>
              <a:cs typeface="Arial" pitchFamily="34" charset="0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80861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87824" y="1993403"/>
            <a:ext cx="5698976" cy="31117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300"/>
              </a:spcAft>
              <a:buNone/>
            </a:pPr>
            <a:r>
              <a:rPr lang="lv-LV" sz="1400" i="1" dirty="0">
                <a:ea typeface="Cambria" panose="02040503050406030204" pitchFamily="18" charset="0"/>
                <a:cs typeface="Arial" panose="020B0604020202020204" pitchFamily="34" charset="0"/>
              </a:rPr>
              <a:t>“Tā ir iespēja pašvaldības dokumentu pārvaldību un arhivēšanu organizēt elektroniskajā vidē bez nepieciešamības paralēli uzglabāt papīra dokumentu oriģinālus, kā arī iespēja atteikties no dokumentu </a:t>
            </a:r>
            <a:r>
              <a:rPr lang="lv-LV" sz="1400" i="1" dirty="0" err="1">
                <a:ea typeface="Cambria" panose="02040503050406030204" pitchFamily="18" charset="0"/>
                <a:cs typeface="Arial" panose="020B0604020202020204" pitchFamily="34" charset="0"/>
              </a:rPr>
              <a:t>hibrīdlietām</a:t>
            </a:r>
            <a:r>
              <a:rPr lang="lv-LV" sz="1400" i="1" dirty="0">
                <a:ea typeface="Cambria" panose="02040503050406030204" pitchFamily="18" charset="0"/>
                <a:cs typeface="Arial" panose="020B0604020202020204" pitchFamily="34" charset="0"/>
              </a:rPr>
              <a:t>. Dokumentu pārvēršana elektroniski ļauj realizēt efektīvāku valsts pārvaldi.”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endParaRPr lang="lv-LV" sz="1050" b="1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endParaRPr lang="lv-LV" sz="1050" b="1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lv-LV" sz="1050" b="1" dirty="0">
                <a:ea typeface="Cambria" panose="02040503050406030204" pitchFamily="18" charset="0"/>
                <a:cs typeface="Arial" panose="020B0604020202020204" pitchFamily="34" charset="0"/>
              </a:rPr>
              <a:t>Jānis Bergmanis 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lv-LV" sz="1050" dirty="0">
                <a:ea typeface="Cambria" panose="02040503050406030204" pitchFamily="18" charset="0"/>
                <a:cs typeface="Arial" panose="020B0604020202020204" pitchFamily="34" charset="0"/>
              </a:rPr>
              <a:t>Rīgas domes Finanšu departaments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lv-LV" sz="1050" dirty="0">
                <a:ea typeface="Cambria" panose="02040503050406030204" pitchFamily="18" charset="0"/>
                <a:cs typeface="Arial" panose="020B0604020202020204" pitchFamily="34" charset="0"/>
              </a:rPr>
              <a:t>Grāmatvedības uzskaites pārvaldes priekšnieka vietnieks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lv-LV" sz="1050" dirty="0">
                <a:ea typeface="Cambria" panose="02040503050406030204" pitchFamily="18" charset="0"/>
                <a:cs typeface="Arial" panose="020B0604020202020204" pitchFamily="34" charset="0"/>
              </a:rPr>
              <a:t>Grāmatvedības metodoloģijas nodaļas vadītājs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0823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 l="3106" t="32723" r="62167" b="48513"/>
          <a:stretch>
            <a:fillRect/>
          </a:stretch>
        </p:blipFill>
        <p:spPr bwMode="auto">
          <a:xfrm>
            <a:off x="5524394" y="1386045"/>
            <a:ext cx="1831670" cy="60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3" cstate="print"/>
          <a:srcRect l="2720" t="41826" r="75081" b="39491"/>
          <a:stretch>
            <a:fillRect/>
          </a:stretch>
        </p:blipFill>
        <p:spPr bwMode="auto">
          <a:xfrm>
            <a:off x="4057306" y="1215005"/>
            <a:ext cx="1296144" cy="81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587627" y="402205"/>
            <a:ext cx="4710468" cy="57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716" tIns="25716" rIns="25716" bIns="25716" anchor="b">
            <a:noAutofit/>
          </a:bodyPr>
          <a:lstStyle>
            <a:lvl1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5pPr>
            <a:lvl6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6pPr>
            <a:lvl7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7pPr>
            <a:lvl8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8pPr>
            <a:lvl9pPr marL="0" marR="0" indent="0" algn="ctr" defTabSz="6114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FEC017"/>
                </a:solidFill>
                <a:uFillTx/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marR="0" lvl="0" indent="0" algn="l" defTabSz="7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3263" b="0" i="0" u="none" strike="noStrike" kern="0" cap="none" spc="0" normalizeH="0" baseline="0" noProof="0" dirty="0">
                <a:ln>
                  <a:noFill/>
                </a:ln>
                <a:solidFill>
                  <a:srgbClr val="FEC017"/>
                </a:solidFill>
                <a:effectLst/>
                <a:uLnTx/>
                <a:uFillTx/>
                <a:latin typeface="Ubuntu" panose="020B0504030602030204" pitchFamily="34" charset="0"/>
                <a:ea typeface="Ubuntu Light"/>
                <a:cs typeface="Arial" pitchFamily="34" charset="0"/>
                <a:sym typeface="Ubuntu Light"/>
              </a:rPr>
              <a:t>Daži no mūsu klientiem</a:t>
            </a:r>
            <a:endParaRPr kumimoji="0" lang="lv-LV" altLang="en-US" sz="3263" b="0" i="0" u="none" strike="noStrike" kern="0" cap="none" spc="0" normalizeH="0" baseline="0" noProof="1">
              <a:ln>
                <a:noFill/>
              </a:ln>
              <a:solidFill>
                <a:srgbClr val="FEC017"/>
              </a:solidFill>
              <a:effectLst/>
              <a:uLnTx/>
              <a:uFillTx/>
              <a:latin typeface="Ubuntu" panose="020B0504030602030204" pitchFamily="34" charset="0"/>
              <a:ea typeface="Ubuntu Light"/>
              <a:cs typeface="Arial" pitchFamily="34" charset="0"/>
              <a:sym typeface="Ubuntu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35" y="2233126"/>
            <a:ext cx="1516546" cy="1165213"/>
          </a:xfrm>
          <a:prstGeom prst="rect">
            <a:avLst/>
          </a:prstGeom>
        </p:spPr>
      </p:pic>
      <p:sp>
        <p:nvSpPr>
          <p:cNvPr id="21" name="Round Diagonal Corner Rectangle 18"/>
          <p:cNvSpPr/>
          <p:nvPr/>
        </p:nvSpPr>
        <p:spPr>
          <a:xfrm rot="5400000">
            <a:off x="4297385" y="1410351"/>
            <a:ext cx="1308296" cy="2696586"/>
          </a:xfrm>
          <a:prstGeom prst="round2DiagRect">
            <a:avLst>
              <a:gd name="adj1" fmla="val 0"/>
              <a:gd name="adj2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3984" y="2494496"/>
            <a:ext cx="203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0" cap="none" spc="0" normalizeH="0" baseline="0" noProof="0" dirty="0">
                <a:ln>
                  <a:noFill/>
                </a:ln>
                <a:solidFill>
                  <a:srgbClr val="252F47"/>
                </a:solidFill>
                <a:effectLst/>
                <a:uLnTx/>
                <a:uFillTx/>
                <a:latin typeface="Ubuntu" panose="020B0504030602030204" pitchFamily="34" charset="0"/>
              </a:rPr>
              <a:t>Jūsu organizācijas logo varētu būt šeit...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705" y="1447202"/>
            <a:ext cx="2002164" cy="34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475" y="3810471"/>
            <a:ext cx="1531346" cy="344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8" b="24995"/>
          <a:stretch/>
        </p:blipFill>
        <p:spPr>
          <a:xfrm>
            <a:off x="2730423" y="4646723"/>
            <a:ext cx="1403751" cy="646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6" b="30180"/>
          <a:stretch/>
        </p:blipFill>
        <p:spPr>
          <a:xfrm>
            <a:off x="6533826" y="4686112"/>
            <a:ext cx="1420668" cy="5676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22" y="3829142"/>
            <a:ext cx="1366918" cy="3245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25" y="3790963"/>
            <a:ext cx="1521231" cy="549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9" b="33579"/>
          <a:stretch/>
        </p:blipFill>
        <p:spPr>
          <a:xfrm>
            <a:off x="4617142" y="4692119"/>
            <a:ext cx="1433716" cy="555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78" y="2179793"/>
            <a:ext cx="949732" cy="1166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6" y="3679348"/>
            <a:ext cx="1744542" cy="606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6064" y="1145669"/>
            <a:ext cx="13144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59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Box 2"/>
          <p:cNvSpPr txBox="1"/>
          <p:nvPr/>
        </p:nvSpPr>
        <p:spPr>
          <a:xfrm>
            <a:off x="4927711" y="40096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  <a:latin typeface="Ubuntu" panose="020B0504030602030204" pitchFamily="34" charset="0"/>
              </a:rPr>
              <a:t>Thank you. It was a pleasure.</a:t>
            </a:r>
          </a:p>
        </p:txBody>
      </p:sp>
    </p:spTree>
    <p:extLst>
      <p:ext uri="{BB962C8B-B14F-4D97-AF65-F5344CB8AC3E}">
        <p14:creationId xmlns:p14="http://schemas.microsoft.com/office/powerpoint/2010/main" val="1807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7440" y="121196"/>
            <a:ext cx="6059016" cy="684418"/>
          </a:xfrm>
        </p:spPr>
        <p:txBody>
          <a:bodyPr/>
          <a:lstStyle/>
          <a:p>
            <a:pPr algn="l"/>
            <a:r>
              <a:rPr lang="et-EE" b="0" dirty="0"/>
              <a:t>Kas ir Fitek?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627784" y="697260"/>
            <a:ext cx="6264696" cy="148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>
              <a:lnSpc>
                <a:spcPts val="2000"/>
              </a:lnSpc>
              <a:buNone/>
            </a:pPr>
            <a:r>
              <a:rPr lang="et-EE" sz="1400" dirty="0"/>
              <a:t>Fitek ir finanšu tehnoloģiju uzņēmums, kas darbojas finanšu procesu automatizācijas un e-rēķinu jomā. Esam Baltijas līderis rēķinu izsūtīšanas un dokumentu apstrādes </a:t>
            </a:r>
            <a:r>
              <a:rPr lang="lv-LV" sz="1400" dirty="0"/>
              <a:t>procesos</a:t>
            </a:r>
            <a:r>
              <a:rPr lang="et-EE" sz="1400" dirty="0"/>
              <a:t>. </a:t>
            </a:r>
            <a:endParaRPr lang="en-US" sz="1400" dirty="0"/>
          </a:p>
          <a:p>
            <a:pPr marL="0" lvl="0" indent="0">
              <a:lnSpc>
                <a:spcPts val="2000"/>
              </a:lnSpc>
              <a:buNone/>
            </a:pPr>
            <a:r>
              <a:rPr lang="lv-LV" sz="1400" dirty="0"/>
              <a:t>Dibināts 1998. gadā. Iepriekšējie nosaukumi </a:t>
            </a:r>
            <a:r>
              <a:rPr lang="lv-LV" sz="1400" i="1" dirty="0"/>
              <a:t>Itella Information, OpusCapita</a:t>
            </a:r>
            <a:r>
              <a:rPr lang="lv-LV" sz="1400" dirty="0"/>
              <a:t>.</a:t>
            </a:r>
            <a:r>
              <a:rPr lang="et-EE" sz="1400" dirty="0"/>
              <a:t>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617520" y="1867406"/>
            <a:ext cx="60590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cap="none" baseline="0">
                <a:solidFill>
                  <a:srgbClr val="FFC000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t-EE" dirty="0"/>
              <a:t>Fitek šodien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728000" y="2381628"/>
            <a:ext cx="6059016" cy="1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400" dirty="0"/>
              <a:t>Vairāk kā 50 miljonu apstrādātu rēķinu un citu dokumentu gadā</a:t>
            </a:r>
          </a:p>
          <a:p>
            <a:r>
              <a:rPr lang="et-EE" sz="1400" dirty="0"/>
              <a:t>Vairāk kā 1000 klientu Baltijā un Ziemeļvalstīs</a:t>
            </a:r>
          </a:p>
          <a:p>
            <a:r>
              <a:rPr lang="et-EE" sz="1400" dirty="0"/>
              <a:t>120 profesionāļu mūsu birojos Rigā, Tallinā un Viļņā</a:t>
            </a:r>
          </a:p>
          <a:p>
            <a:r>
              <a:rPr lang="et-EE" sz="1400" dirty="0"/>
              <a:t>Apgrozījums 2015 – 12M€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718232" y="3641522"/>
            <a:ext cx="60590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cap="none" baseline="0">
                <a:solidFill>
                  <a:srgbClr val="FFC000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t-EE" dirty="0"/>
              <a:t>Fitek klienti Baltijā: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728000" y="4127560"/>
            <a:ext cx="6059016" cy="1322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400" dirty="0"/>
              <a:t>Lielākās bankas</a:t>
            </a:r>
          </a:p>
          <a:p>
            <a:r>
              <a:rPr lang="et-EE" sz="1400" dirty="0"/>
              <a:t>Visi lielākie telekomunikāciju uzņēmumi</a:t>
            </a:r>
          </a:p>
          <a:p>
            <a:r>
              <a:rPr lang="et-EE" sz="1400" dirty="0"/>
              <a:t>Publiskais sektors – valsts iestādes, pašvaldības, augstskolas</a:t>
            </a:r>
          </a:p>
          <a:p>
            <a:r>
              <a:rPr lang="et-EE" sz="1400" dirty="0"/>
              <a:t>Komunālo pakalpojumu sniedzēji</a:t>
            </a:r>
          </a:p>
          <a:p>
            <a:r>
              <a:rPr lang="lv-LV" sz="1400" dirty="0"/>
              <a:t>Klienti no citām nozarēm</a:t>
            </a:r>
            <a:endParaRPr lang="et-EE" sz="1400" dirty="0"/>
          </a:p>
          <a:p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156120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media/CQxpWKQWsAAznY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1324"/>
            <a:ext cx="3168352" cy="47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9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9216"/>
            <a:ext cx="7963835" cy="952500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rgbClr val="FFC000"/>
                </a:solidFill>
              </a:rPr>
              <a:t>Tipisks p</a:t>
            </a:r>
            <a:r>
              <a:rPr lang="en-US" sz="2000" dirty="0" err="1">
                <a:solidFill>
                  <a:srgbClr val="FFC000"/>
                </a:solidFill>
              </a:rPr>
              <a:t>ieg</a:t>
            </a:r>
            <a:r>
              <a:rPr lang="lv-LV" sz="2000" dirty="0" err="1">
                <a:solidFill>
                  <a:srgbClr val="FFC000"/>
                </a:solidFill>
              </a:rPr>
              <a:t>ādātāju</a:t>
            </a:r>
            <a:r>
              <a:rPr lang="lv-LV" sz="2000" dirty="0">
                <a:solidFill>
                  <a:srgbClr val="FFC000"/>
                </a:solidFill>
              </a:rPr>
              <a:t> rēķinu apstrādes process</a:t>
            </a:r>
            <a:endParaRPr lang="et-EE" sz="2000" dirty="0">
              <a:solidFill>
                <a:srgbClr val="FFC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06707" y="3217539"/>
            <a:ext cx="234721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300" dirty="0"/>
              <a:t>Grāmatojumu kontrole</a:t>
            </a:r>
          </a:p>
          <a:p>
            <a:r>
              <a:rPr lang="et-EE" sz="1300" dirty="0"/>
              <a:t>Datu ievade ERP</a:t>
            </a:r>
          </a:p>
          <a:p>
            <a:r>
              <a:rPr lang="et-EE" sz="1300" dirty="0"/>
              <a:t>Rēķinu arhīvs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5963" y="1004131"/>
            <a:ext cx="1853369" cy="1853369"/>
            <a:chOff x="935963" y="1004131"/>
            <a:chExt cx="1853369" cy="1853369"/>
          </a:xfrm>
        </p:grpSpPr>
        <p:sp>
          <p:nvSpPr>
            <p:cNvPr id="11" name="Oval 10"/>
            <p:cNvSpPr/>
            <p:nvPr/>
          </p:nvSpPr>
          <p:spPr>
            <a:xfrm>
              <a:off x="935963" y="1004131"/>
              <a:ext cx="1853369" cy="185336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8620" y="1469150"/>
              <a:ext cx="172805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b="1" dirty="0">
                  <a:solidFill>
                    <a:schemeClr val="bg1"/>
                  </a:solidFill>
                </a:rPr>
                <a:t>Rēķinu saņemšana un sagatavošana</a:t>
              </a:r>
              <a:endParaRPr lang="et-E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 Placeholder 2"/>
          <p:cNvSpPr txBox="1">
            <a:spLocks/>
          </p:cNvSpPr>
          <p:nvPr/>
        </p:nvSpPr>
        <p:spPr>
          <a:xfrm>
            <a:off x="3432200" y="3217539"/>
            <a:ext cx="2347210" cy="21602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300" dirty="0"/>
              <a:t>Kļūdu pārbaude</a:t>
            </a:r>
          </a:p>
          <a:p>
            <a:r>
              <a:rPr lang="et-EE" sz="1300" dirty="0"/>
              <a:t>Grāmatošana</a:t>
            </a:r>
          </a:p>
          <a:p>
            <a:r>
              <a:rPr lang="et-EE" sz="1300" dirty="0"/>
              <a:t>Apstiprināšana</a:t>
            </a:r>
          </a:p>
          <a:p>
            <a:r>
              <a:rPr lang="et-EE" sz="1300" dirty="0"/>
              <a:t>Rēķina pārsūtīšana uzņēmuma iekšienē</a:t>
            </a:r>
          </a:p>
          <a:p>
            <a:r>
              <a:rPr lang="et-EE" sz="1300" dirty="0"/>
              <a:t>Apstiprināšana</a:t>
            </a:r>
          </a:p>
          <a:p>
            <a:r>
              <a:rPr lang="et-EE" sz="1300" dirty="0"/>
              <a:t>Rēķina nosūtīšana atpakaļ grāmatvedībai</a:t>
            </a:r>
          </a:p>
          <a:p>
            <a:pPr marL="0" indent="0">
              <a:buNone/>
            </a:pPr>
            <a:br>
              <a:rPr lang="et-EE" sz="1300" dirty="0"/>
            </a:br>
            <a:endParaRPr lang="et-EE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217540"/>
            <a:ext cx="2358159" cy="2160240"/>
          </a:xfrm>
        </p:spPr>
        <p:txBody>
          <a:bodyPr>
            <a:normAutofit fontScale="47500" lnSpcReduction="20000"/>
          </a:bodyPr>
          <a:lstStyle/>
          <a:p>
            <a:r>
              <a:rPr lang="et-EE" dirty="0">
                <a:solidFill>
                  <a:schemeClr val="bg1"/>
                </a:solidFill>
              </a:rPr>
              <a:t>Rēķinu saņemšana un aplokšņu atvēršana</a:t>
            </a:r>
          </a:p>
          <a:p>
            <a:r>
              <a:rPr lang="et-EE" dirty="0">
                <a:solidFill>
                  <a:schemeClr val="bg1"/>
                </a:solidFill>
              </a:rPr>
              <a:t>Sākotnējā apstrāde grāmatvedībā</a:t>
            </a:r>
          </a:p>
          <a:p>
            <a:r>
              <a:rPr lang="et-EE" dirty="0">
                <a:solidFill>
                  <a:schemeClr val="bg1"/>
                </a:solidFill>
              </a:rPr>
              <a:t>Rēķina saņēmēja noteikšana</a:t>
            </a:r>
          </a:p>
          <a:p>
            <a:r>
              <a:rPr lang="et-EE" dirty="0">
                <a:solidFill>
                  <a:schemeClr val="bg1"/>
                </a:solidFill>
              </a:rPr>
              <a:t>Rēķina reģistrēšana</a:t>
            </a:r>
          </a:p>
          <a:p>
            <a:r>
              <a:rPr lang="et-EE" dirty="0">
                <a:solidFill>
                  <a:schemeClr val="bg1"/>
                </a:solidFill>
              </a:rPr>
              <a:t>Zīmogošana/pirmās piezīmes</a:t>
            </a:r>
          </a:p>
          <a:p>
            <a:r>
              <a:rPr lang="et-EE" dirty="0">
                <a:solidFill>
                  <a:schemeClr val="bg1"/>
                </a:solidFill>
              </a:rPr>
              <a:t>Piegādātāja kontrole</a:t>
            </a:r>
          </a:p>
          <a:p>
            <a:r>
              <a:rPr lang="et-EE" dirty="0">
                <a:solidFill>
                  <a:schemeClr val="bg1"/>
                </a:solidFill>
              </a:rPr>
              <a:t>Kopēšana</a:t>
            </a:r>
          </a:p>
          <a:p>
            <a:r>
              <a:rPr lang="et-EE" dirty="0">
                <a:solidFill>
                  <a:schemeClr val="bg1"/>
                </a:solidFill>
              </a:rPr>
              <a:t>Nosūtīšana apstiprināšanai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79120" y="1004131"/>
            <a:ext cx="1853370" cy="1853369"/>
            <a:chOff x="3717325" y="714958"/>
            <a:chExt cx="1853370" cy="1853369"/>
          </a:xfrm>
        </p:grpSpPr>
        <p:sp>
          <p:nvSpPr>
            <p:cNvPr id="21" name="Oval 20"/>
            <p:cNvSpPr/>
            <p:nvPr/>
          </p:nvSpPr>
          <p:spPr>
            <a:xfrm>
              <a:off x="3717325" y="714958"/>
              <a:ext cx="1853369" cy="185336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3717325" y="1287385"/>
              <a:ext cx="1853370" cy="7085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kern="1200" cap="none" baseline="0">
                  <a:solidFill>
                    <a:srgbClr val="252F47"/>
                  </a:solidFill>
                  <a:latin typeface="Ubuntu" panose="020B0504030602030204" pitchFamily="34" charset="0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chemeClr val="bg1"/>
                  </a:solidFill>
                </a:rPr>
                <a:t>Kontrole</a:t>
              </a:r>
            </a:p>
            <a:p>
              <a:r>
                <a:rPr lang="lv-LV" sz="1400" b="1" dirty="0">
                  <a:solidFill>
                    <a:schemeClr val="bg1"/>
                  </a:solidFill>
                </a:rPr>
                <a:t>un</a:t>
              </a:r>
            </a:p>
            <a:p>
              <a:r>
                <a:rPr lang="lv-LV" sz="1400" b="1" dirty="0">
                  <a:solidFill>
                    <a:schemeClr val="bg1"/>
                  </a:solidFill>
                </a:rPr>
                <a:t>apstiprināšana</a:t>
              </a:r>
              <a:endParaRPr lang="et-E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53628" y="1004131"/>
            <a:ext cx="1853369" cy="1853369"/>
            <a:chOff x="6471929" y="714958"/>
            <a:chExt cx="1853369" cy="1853369"/>
          </a:xfrm>
        </p:grpSpPr>
        <p:sp>
          <p:nvSpPr>
            <p:cNvPr id="22" name="Oval 21"/>
            <p:cNvSpPr/>
            <p:nvPr/>
          </p:nvSpPr>
          <p:spPr>
            <a:xfrm>
              <a:off x="6471929" y="714958"/>
              <a:ext cx="1853369" cy="185336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6606525" y="1289882"/>
              <a:ext cx="1584176" cy="7035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kern="1200" cap="none" baseline="0">
                  <a:solidFill>
                    <a:srgbClr val="252F47"/>
                  </a:solidFill>
                  <a:latin typeface="Ubuntu" panose="020B0504030602030204" pitchFamily="34" charset="0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chemeClr val="bg1"/>
                  </a:solidFill>
                </a:rPr>
                <a:t>Grāmatvedība</a:t>
              </a:r>
              <a:endParaRPr lang="et-EE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Fredyboy_LT\Desktop\Fitek_ikoonid5__Arrow a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18" y="1817192"/>
            <a:ext cx="109538" cy="176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Fredyboy_LT\Desktop\Fitek_ikoonid5__Arrow a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17192"/>
            <a:ext cx="109538" cy="176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896438" y="1151437"/>
            <a:ext cx="5128304" cy="3457763"/>
            <a:chOff x="5180671" y="2537488"/>
            <a:chExt cx="5128304" cy="3457763"/>
          </a:xfrm>
        </p:grpSpPr>
        <p:sp>
          <p:nvSpPr>
            <p:cNvPr id="23" name="Round Diagonal Corner Rectangle 22"/>
            <p:cNvSpPr/>
            <p:nvPr/>
          </p:nvSpPr>
          <p:spPr>
            <a:xfrm rot="5400000">
              <a:off x="6015941" y="1702218"/>
              <a:ext cx="3457763" cy="5128304"/>
            </a:xfrm>
            <a:prstGeom prst="round2Diag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02418" y="2591313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t-EE" sz="3200" dirty="0">
                <a:solidFill>
                  <a:srgbClr val="252F47"/>
                </a:solidFill>
                <a:latin typeface="Ubuntu" panose="020B0504030602030204" pitchFamily="34" charset="0"/>
              </a:endParaRPr>
            </a:p>
            <a:p>
              <a:pPr algn="ctr"/>
              <a:r>
                <a:rPr lang="et-EE" sz="3200" dirty="0">
                  <a:solidFill>
                    <a:srgbClr val="252F47"/>
                  </a:solidFill>
                  <a:latin typeface="Ubuntu" panose="020B0504030602030204" pitchFamily="34" charset="0"/>
                </a:rPr>
                <a:t>1 rēķins =</a:t>
              </a:r>
            </a:p>
            <a:p>
              <a:pPr algn="ctr"/>
              <a:r>
                <a:rPr lang="et-EE" sz="3200" dirty="0">
                  <a:solidFill>
                    <a:srgbClr val="252F47"/>
                  </a:solidFill>
                  <a:latin typeface="Ubuntu" panose="020B0504030602030204" pitchFamily="34" charset="0"/>
                </a:rPr>
                <a:t>30-60 minūtes</a:t>
              </a:r>
            </a:p>
            <a:p>
              <a:pPr algn="r"/>
              <a:r>
                <a:rPr lang="et-EE" sz="1200" dirty="0">
                  <a:solidFill>
                    <a:srgbClr val="252F47"/>
                  </a:solidFill>
                  <a:latin typeface="Ubuntu" panose="020B0504030602030204" pitchFamily="34" charset="0"/>
                </a:rPr>
                <a:t>*Avots: Billentis study 2016</a:t>
              </a:r>
            </a:p>
          </p:txBody>
        </p:sp>
        <p:sp>
          <p:nvSpPr>
            <p:cNvPr id="26" name="&quot;No&quot; Symbol 25"/>
            <p:cNvSpPr/>
            <p:nvPr/>
          </p:nvSpPr>
          <p:spPr>
            <a:xfrm>
              <a:off x="7168759" y="4374383"/>
              <a:ext cx="1152128" cy="1152128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23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74" y="0"/>
            <a:ext cx="7730826" cy="952500"/>
          </a:xfrm>
        </p:spPr>
        <p:txBody>
          <a:bodyPr>
            <a:normAutofit/>
          </a:bodyPr>
          <a:lstStyle/>
          <a:p>
            <a:r>
              <a:rPr lang="et-EE" sz="2000" dirty="0">
                <a:solidFill>
                  <a:srgbClr val="FFC000"/>
                </a:solidFill>
              </a:rPr>
              <a:t>Elektronisks piegādātāju rēķinu apstrādes process</a:t>
            </a:r>
          </a:p>
        </p:txBody>
      </p:sp>
      <p:pic>
        <p:nvPicPr>
          <p:cNvPr id="3082" name="Picture 10" descr="E:\Purchase invoice\Fitek_ikoonid5__archiv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5"/>
          <a:stretch/>
        </p:blipFill>
        <p:spPr bwMode="auto">
          <a:xfrm>
            <a:off x="7972566" y="1833236"/>
            <a:ext cx="741362" cy="93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4229">
            <a:off x="7399443" y="2375768"/>
            <a:ext cx="147475" cy="174288"/>
          </a:xfrm>
          <a:prstGeom prst="rect">
            <a:avLst/>
          </a:prstGeom>
        </p:spPr>
      </p:pic>
      <p:pic>
        <p:nvPicPr>
          <p:cNvPr id="23" name="Picture 22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634">
            <a:off x="7372256" y="3529719"/>
            <a:ext cx="147475" cy="174288"/>
          </a:xfrm>
          <a:prstGeom prst="rect">
            <a:avLst/>
          </a:prstGeom>
        </p:spPr>
      </p:pic>
      <p:pic>
        <p:nvPicPr>
          <p:cNvPr id="26" name="Picture 25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503">
            <a:off x="4677053" y="1946242"/>
            <a:ext cx="147475" cy="174288"/>
          </a:xfrm>
          <a:prstGeom prst="rect">
            <a:avLst/>
          </a:prstGeom>
        </p:spPr>
      </p:pic>
      <p:pic>
        <p:nvPicPr>
          <p:cNvPr id="27" name="Picture 26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9" y="3016508"/>
            <a:ext cx="147475" cy="174288"/>
          </a:xfrm>
          <a:prstGeom prst="rect">
            <a:avLst/>
          </a:prstGeom>
        </p:spPr>
      </p:pic>
      <p:pic>
        <p:nvPicPr>
          <p:cNvPr id="28" name="Picture 27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29" y="3016508"/>
            <a:ext cx="147475" cy="174288"/>
          </a:xfrm>
          <a:prstGeom prst="rect">
            <a:avLst/>
          </a:prstGeom>
        </p:spPr>
      </p:pic>
      <p:pic>
        <p:nvPicPr>
          <p:cNvPr id="29" name="Picture 28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16508"/>
            <a:ext cx="147475" cy="174288"/>
          </a:xfrm>
          <a:prstGeom prst="rect">
            <a:avLst/>
          </a:prstGeom>
        </p:spPr>
      </p:pic>
      <p:pic>
        <p:nvPicPr>
          <p:cNvPr id="30" name="Picture 29" descr="n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5149" y="3903202"/>
            <a:ext cx="147475" cy="1742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57304" y="1812681"/>
            <a:ext cx="2484979" cy="2484979"/>
            <a:chOff x="4857304" y="1756368"/>
            <a:chExt cx="2484979" cy="2484979"/>
          </a:xfrm>
        </p:grpSpPr>
        <p:pic>
          <p:nvPicPr>
            <p:cNvPr id="92" name="Picture 91" descr="Fitek_ikoonid5_-0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04" y="1756368"/>
              <a:ext cx="2484979" cy="2484979"/>
            </a:xfrm>
            <a:prstGeom prst="rect">
              <a:avLst/>
            </a:prstGeom>
          </p:spPr>
        </p:pic>
        <p:sp>
          <p:nvSpPr>
            <p:cNvPr id="93" name="Trapezoid 92"/>
            <p:cNvSpPr/>
            <p:nvPr/>
          </p:nvSpPr>
          <p:spPr>
            <a:xfrm>
              <a:off x="5209862" y="2425451"/>
              <a:ext cx="1784719" cy="1415927"/>
            </a:xfrm>
            <a:prstGeom prst="trapezoid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5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Rēķinu darbplūsma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5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automatizācija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5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Apstiprināšana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5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Grāmatošana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5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arhīvs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5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Eksports uz ERP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4414" y="2616924"/>
            <a:ext cx="1498027" cy="1205317"/>
            <a:chOff x="604414" y="2616924"/>
            <a:chExt cx="1498027" cy="1205317"/>
          </a:xfrm>
        </p:grpSpPr>
        <p:pic>
          <p:nvPicPr>
            <p:cNvPr id="3084" name="Picture 12" descr="E:\Purchase invoice\Fitek_ikoonid5__paper-invoic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99"/>
            <a:stretch/>
          </p:blipFill>
          <p:spPr bwMode="auto">
            <a:xfrm>
              <a:off x="765454" y="2616924"/>
              <a:ext cx="1209675" cy="849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rapezoid 94"/>
            <p:cNvSpPr/>
            <p:nvPr/>
          </p:nvSpPr>
          <p:spPr>
            <a:xfrm>
              <a:off x="604414" y="3572201"/>
              <a:ext cx="1498027" cy="250040"/>
            </a:xfrm>
            <a:prstGeom prst="trapezoid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Papīra Rēķini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6" name="Trapezoid 95"/>
          <p:cNvSpPr/>
          <p:nvPr/>
        </p:nvSpPr>
        <p:spPr>
          <a:xfrm>
            <a:off x="7610477" y="2774336"/>
            <a:ext cx="1498027" cy="250040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buntu" panose="020B0504030602030204" pitchFamily="34" charset="0"/>
              </a:rPr>
              <a:t>ARHĪVS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1720" y="2742338"/>
            <a:ext cx="1498027" cy="1086113"/>
            <a:chOff x="2241188" y="2742338"/>
            <a:chExt cx="1498027" cy="1086113"/>
          </a:xfrm>
        </p:grpSpPr>
        <p:pic>
          <p:nvPicPr>
            <p:cNvPr id="3077" name="Picture 5" descr="E:\Purchase invoice\Fitek_ikoonid5__scannin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00"/>
            <a:stretch/>
          </p:blipFill>
          <p:spPr bwMode="auto">
            <a:xfrm>
              <a:off x="2565654" y="2742338"/>
              <a:ext cx="838200" cy="7208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rapezoid 98"/>
            <p:cNvSpPr/>
            <p:nvPr/>
          </p:nvSpPr>
          <p:spPr>
            <a:xfrm>
              <a:off x="2241188" y="3578411"/>
              <a:ext cx="1498027" cy="250040"/>
            </a:xfrm>
            <a:prstGeom prst="trapezoid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skenēšana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19872" y="2675630"/>
            <a:ext cx="1498027" cy="1165749"/>
            <a:chOff x="3631976" y="2675630"/>
            <a:chExt cx="1498027" cy="1165749"/>
          </a:xfrm>
        </p:grpSpPr>
        <p:pic>
          <p:nvPicPr>
            <p:cNvPr id="3083" name="Picture 11" descr="E:\Purchase invoice\Fitek_ikoonid5__Digitizing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68"/>
            <a:stretch/>
          </p:blipFill>
          <p:spPr bwMode="auto">
            <a:xfrm>
              <a:off x="3933806" y="2675630"/>
              <a:ext cx="858838" cy="89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rapezoid 99"/>
            <p:cNvSpPr/>
            <p:nvPr/>
          </p:nvSpPr>
          <p:spPr>
            <a:xfrm>
              <a:off x="3631976" y="3591339"/>
              <a:ext cx="1498027" cy="250040"/>
            </a:xfrm>
            <a:prstGeom prst="trapezoid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all" spc="0" normalizeH="0" baseline="0" noProof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dIGITALIZĀCIJA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19872" y="4153644"/>
            <a:ext cx="1498027" cy="1201400"/>
            <a:chOff x="3614211" y="4204640"/>
            <a:chExt cx="1498027" cy="1201400"/>
          </a:xfrm>
        </p:grpSpPr>
        <p:pic>
          <p:nvPicPr>
            <p:cNvPr id="3076" name="Picture 4" descr="E:\Purchase invoice\Fitek_ikoonid5__pdf-invoice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4"/>
            <a:stretch/>
          </p:blipFill>
          <p:spPr bwMode="auto">
            <a:xfrm>
              <a:off x="3861798" y="4204640"/>
              <a:ext cx="1006475" cy="8851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rapezoid 101"/>
            <p:cNvSpPr/>
            <p:nvPr/>
          </p:nvSpPr>
          <p:spPr>
            <a:xfrm>
              <a:off x="3614211" y="5156000"/>
              <a:ext cx="1498027" cy="250040"/>
            </a:xfrm>
            <a:prstGeom prst="trapezoid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all" spc="0" normalizeH="0" baseline="0" noProof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pDf RĒĶINI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4805" y="1291602"/>
            <a:ext cx="1006988" cy="1206117"/>
            <a:chOff x="3836909" y="1291602"/>
            <a:chExt cx="1006988" cy="1206117"/>
          </a:xfrm>
        </p:grpSpPr>
        <p:pic>
          <p:nvPicPr>
            <p:cNvPr id="3081" name="Picture 9" descr="E:\Purchase invoice\E-invoice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2"/>
            <a:stretch/>
          </p:blipFill>
          <p:spPr bwMode="auto">
            <a:xfrm>
              <a:off x="3933806" y="1291602"/>
              <a:ext cx="817562" cy="860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rapezoid 103"/>
            <p:cNvSpPr/>
            <p:nvPr/>
          </p:nvSpPr>
          <p:spPr>
            <a:xfrm>
              <a:off x="3836909" y="2247679"/>
              <a:ext cx="1006988" cy="250040"/>
            </a:xfrm>
            <a:prstGeom prst="trapezoid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E-Rēķini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0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48343" y="3357098"/>
            <a:ext cx="1530133" cy="1118594"/>
            <a:chOff x="7263271" y="2890770"/>
            <a:chExt cx="1530133" cy="1118594"/>
          </a:xfrm>
        </p:grpSpPr>
        <p:pic>
          <p:nvPicPr>
            <p:cNvPr id="3079" name="Picture 7" descr="E:\Purchase invoice\Accounting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79"/>
            <a:stretch/>
          </p:blipFill>
          <p:spPr bwMode="auto">
            <a:xfrm>
              <a:off x="7472343" y="2890770"/>
              <a:ext cx="1079500" cy="9138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rapezoid 105"/>
            <p:cNvSpPr/>
            <p:nvPr/>
          </p:nvSpPr>
          <p:spPr>
            <a:xfrm>
              <a:off x="7263271" y="3759324"/>
              <a:ext cx="1530133" cy="250040"/>
            </a:xfrm>
            <a:prstGeom prst="trapezoid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35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35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all" spc="0" normalizeH="0" baseline="0" noProof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buntu" panose="020B0504030602030204" pitchFamily="34" charset="0"/>
                </a:rPr>
                <a:t>ERP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350" b="0" i="0" u="none" strike="noStrike" kern="0" cap="all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176" y="-6127"/>
            <a:ext cx="9147175" cy="913284"/>
          </a:xfrm>
          <a:prstGeom prst="rect">
            <a:avLst/>
          </a:prstGeom>
          <a:solidFill>
            <a:srgbClr val="2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4"/>
          <p:cNvSpPr/>
          <p:nvPr/>
        </p:nvSpPr>
        <p:spPr>
          <a:xfrm>
            <a:off x="0" y="4801716"/>
            <a:ext cx="9144000" cy="913284"/>
          </a:xfrm>
          <a:prstGeom prst="rect">
            <a:avLst/>
          </a:prstGeom>
          <a:solidFill>
            <a:srgbClr val="2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2137420"/>
            <a:ext cx="6634162" cy="9525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FFC000"/>
                </a:solidFill>
                <a:hlinkClick r:id="rId2" action="ppaction://hlinkfile"/>
              </a:rPr>
              <a:t>Video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624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1794"/>
            <a:ext cx="6576059" cy="53057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801716"/>
            <a:ext cx="9144000" cy="913284"/>
          </a:xfrm>
          <a:prstGeom prst="rect">
            <a:avLst/>
          </a:prstGeom>
          <a:solidFill>
            <a:srgbClr val="2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cture 1" descr="Mano_cursor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58716"/>
            <a:ext cx="594488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441 -0.11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5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801716"/>
            <a:ext cx="9144000" cy="913284"/>
          </a:xfrm>
          <a:prstGeom prst="rect">
            <a:avLst/>
          </a:prstGeom>
          <a:solidFill>
            <a:srgbClr val="2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3284"/>
          </a:xfrm>
          <a:prstGeom prst="rect">
            <a:avLst/>
          </a:prstGeom>
          <a:solidFill>
            <a:srgbClr val="2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083"/>
            <a:ext cx="9144000" cy="4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89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01716"/>
            <a:ext cx="9144000" cy="913284"/>
          </a:xfrm>
          <a:prstGeom prst="rect">
            <a:avLst/>
          </a:prstGeom>
          <a:solidFill>
            <a:srgbClr val="2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9788"/>
          </a:xfrm>
          <a:prstGeom prst="rect">
            <a:avLst/>
          </a:prstGeom>
        </p:spPr>
      </p:pic>
      <p:pic>
        <p:nvPicPr>
          <p:cNvPr id="7" name="Picture 6" descr="Mano_cursor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97660"/>
            <a:ext cx="594488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3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0.00139 -0.01667 0.00642 -0.03417 0.01267 -0.04834 C 0.01736 -0.05945 0.02535 -0.06778 0.03125 -0.07834 C 0.046 -0.10528 0.06475 -0.13584 0.08767 -0.15528 C 0.10503 -0.17167 0.12309 -0.18611 0.14062 -0.20167 C 0.15989 -0.21889 0.13854 -0.20417 0.16337 -0.22334 C 0.18142 -0.2375 0.20139 -0.25334 0.22066 -0.26778 C 0.23819 -0.28028 0.25625 -0.29361 0.27378 -0.30806 C 0.30764 -0.33834 0.33993 -0.37111 0.37396 -0.40111 C 0.38107 -0.40806 0.38871 -0.41361 0.39531 -0.42028 C 0.40017 -0.42584 0.4059 -0.4325 0.41146 -0.43667 C 0.41684 -0.44528 0.4092 -0.43306 0.4191 -0.44417 C 0.42274 -0.44889 0.4276 -0.45556 0.43107 -0.46028 C 0.43264 -0.46556 0.43559 -0.47028 0.43732 -0.47528 C 0.43906 -0.48195 0.43871 -0.48445 0.4434 -0.48917 C 0.44444 -0.49639 0.44791 -0.50723 0.45139 -0.51278 C 0.45173 -0.51417 0.4533 -0.52111 0.45347 -0.52139 C 0.45434 -0.5225 0.45555 -0.52334 0.4559 -0.52417 C 0.45607 -0.52806 0.4559 -0.53084 0.4559 -0.53334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501</Words>
  <Application>Microsoft Office PowerPoint</Application>
  <PresentationFormat>Slaidrāde ekrānā (16:10)</PresentationFormat>
  <Paragraphs>164</Paragraphs>
  <Slides>17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Ubuntu</vt:lpstr>
      <vt:lpstr>Ubuntu Light</vt:lpstr>
      <vt:lpstr>Office Theme</vt:lpstr>
      <vt:lpstr>PowerPoint prezentācija</vt:lpstr>
      <vt:lpstr>Kas ir Fitek?</vt:lpstr>
      <vt:lpstr>PowerPoint prezentācija</vt:lpstr>
      <vt:lpstr>Tipisks piegādātāju rēķinu apstrādes process</vt:lpstr>
      <vt:lpstr>Elektronisks piegādātāju rēķinu apstrādes process</vt:lpstr>
      <vt:lpstr>Video</vt:lpstr>
      <vt:lpstr>PowerPoint prezentācija</vt:lpstr>
      <vt:lpstr>PowerPoint prezentācija</vt:lpstr>
      <vt:lpstr>PowerPoint prezentācija</vt:lpstr>
      <vt:lpstr>PowerPoint prezentācija</vt:lpstr>
      <vt:lpstr>Ieguvumi no piegādātāju rēķinu  procesa automatizācijas</vt:lpstr>
      <vt:lpstr>Publisko dokumentu pārvēršana elektroniskā formā glabāšanai elektroniskā vidē un papīra dokumentu iznīcināšana saskaņā ar Ministru kabineta 28.02.2012. noteikumiem Nr.143.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Fredyboy_LT</dc:creator>
  <cp:lastModifiedBy>Latvijas Pašvaldību savienība</cp:lastModifiedBy>
  <cp:revision>133</cp:revision>
  <dcterms:created xsi:type="dcterms:W3CDTF">2016-10-03T08:22:14Z</dcterms:created>
  <dcterms:modified xsi:type="dcterms:W3CDTF">2017-05-25T08:05:40Z</dcterms:modified>
</cp:coreProperties>
</file>