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56" r:id="rId5"/>
    <p:sldId id="257" r:id="rId6"/>
    <p:sldId id="258" r:id="rId7"/>
    <p:sldId id="259" r:id="rId8"/>
    <p:sldId id="260" r:id="rId9"/>
    <p:sldId id="261" r:id="rId10"/>
    <p:sldId id="262" r:id="rId11"/>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F11EE9-B578-4384-BF01-04FD6E852811}" v="1" dt="2026-07-13T12:07:52.4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57" d="100"/>
          <a:sy n="157" d="100"/>
        </p:scale>
        <p:origin x="414"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34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lv-LV"/>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lv-LV"/>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lv-LV"/>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lv-LV"/>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lv-LV"/>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lv-LV"/>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lv-LV"/>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32E36"/>
        </a:solidFill>
        <a:effectLst/>
      </p:bgPr>
    </p:bg>
    <p:spTree>
      <p:nvGrpSpPr>
        <p:cNvPr id="1" name=""/>
        <p:cNvGrpSpPr/>
        <p:nvPr/>
      </p:nvGrpSpPr>
      <p:grpSpPr>
        <a:xfrm>
          <a:off x="0" y="0"/>
          <a:ext cx="0" cy="0"/>
          <a:chOff x="0" y="0"/>
          <a:chExt cx="0" cy="0"/>
        </a:xfrm>
      </p:grpSpPr>
      <p:sp>
        <p:nvSpPr>
          <p:cNvPr id="2" name="Shape 0"/>
          <p:cNvSpPr/>
          <p:nvPr/>
        </p:nvSpPr>
        <p:spPr>
          <a:xfrm>
            <a:off x="8595360" y="-2377440"/>
            <a:ext cx="6858000" cy="6858000"/>
          </a:xfrm>
          <a:prstGeom prst="ellipse">
            <a:avLst/>
          </a:prstGeom>
          <a:solidFill>
            <a:srgbClr val="36454F">
              <a:alpha val="45000"/>
            </a:srgbClr>
          </a:solidFill>
          <a:ln/>
        </p:spPr>
        <p:txBody>
          <a:bodyPr/>
          <a:lstStyle/>
          <a:p>
            <a:endParaRPr lang="lv-LV"/>
          </a:p>
        </p:txBody>
      </p:sp>
      <p:sp>
        <p:nvSpPr>
          <p:cNvPr id="3" name="Shape 1"/>
          <p:cNvSpPr/>
          <p:nvPr/>
        </p:nvSpPr>
        <p:spPr>
          <a:xfrm>
            <a:off x="-2560320" y="4206240"/>
            <a:ext cx="5943600" cy="5943600"/>
          </a:xfrm>
          <a:prstGeom prst="ellipse">
            <a:avLst/>
          </a:prstGeom>
          <a:solidFill>
            <a:srgbClr val="36454F">
              <a:alpha val="35000"/>
            </a:srgbClr>
          </a:solidFill>
          <a:ln/>
        </p:spPr>
        <p:txBody>
          <a:bodyPr/>
          <a:lstStyle/>
          <a:p>
            <a:endParaRPr lang="lv-LV"/>
          </a:p>
        </p:txBody>
      </p:sp>
      <p:sp>
        <p:nvSpPr>
          <p:cNvPr id="4" name="Shape 2"/>
          <p:cNvSpPr/>
          <p:nvPr/>
        </p:nvSpPr>
        <p:spPr>
          <a:xfrm rot="2700000">
            <a:off x="4486504" y="960120"/>
            <a:ext cx="146304" cy="146304"/>
          </a:xfrm>
          <a:prstGeom prst="rect">
            <a:avLst/>
          </a:prstGeom>
          <a:solidFill>
            <a:srgbClr val="7C8E9C"/>
          </a:solidFill>
          <a:ln/>
        </p:spPr>
        <p:txBody>
          <a:bodyPr/>
          <a:lstStyle/>
          <a:p>
            <a:endParaRPr lang="lv-LV"/>
          </a:p>
        </p:txBody>
      </p:sp>
      <p:sp>
        <p:nvSpPr>
          <p:cNvPr id="5" name="Shape 3"/>
          <p:cNvSpPr/>
          <p:nvPr/>
        </p:nvSpPr>
        <p:spPr>
          <a:xfrm rot="2700000">
            <a:off x="4870552" y="960120"/>
            <a:ext cx="146304" cy="146304"/>
          </a:xfrm>
          <a:prstGeom prst="rect">
            <a:avLst/>
          </a:prstGeom>
          <a:solidFill>
            <a:srgbClr val="7C8E9C"/>
          </a:solidFill>
          <a:ln/>
        </p:spPr>
        <p:txBody>
          <a:bodyPr/>
          <a:lstStyle/>
          <a:p>
            <a:endParaRPr lang="lv-LV"/>
          </a:p>
        </p:txBody>
      </p:sp>
      <p:sp>
        <p:nvSpPr>
          <p:cNvPr id="6" name="Shape 4"/>
          <p:cNvSpPr/>
          <p:nvPr/>
        </p:nvSpPr>
        <p:spPr>
          <a:xfrm rot="2700000">
            <a:off x="5254600" y="960120"/>
            <a:ext cx="146304" cy="146304"/>
          </a:xfrm>
          <a:prstGeom prst="rect">
            <a:avLst/>
          </a:prstGeom>
          <a:solidFill>
            <a:srgbClr val="7C8E9C"/>
          </a:solidFill>
          <a:ln/>
        </p:spPr>
        <p:txBody>
          <a:bodyPr/>
          <a:lstStyle/>
          <a:p>
            <a:endParaRPr lang="lv-LV"/>
          </a:p>
        </p:txBody>
      </p:sp>
      <p:sp>
        <p:nvSpPr>
          <p:cNvPr id="7" name="Shape 5"/>
          <p:cNvSpPr/>
          <p:nvPr/>
        </p:nvSpPr>
        <p:spPr>
          <a:xfrm rot="2700000">
            <a:off x="5638648" y="960120"/>
            <a:ext cx="146304" cy="146304"/>
          </a:xfrm>
          <a:prstGeom prst="rect">
            <a:avLst/>
          </a:prstGeom>
          <a:solidFill>
            <a:srgbClr val="7C8E9C"/>
          </a:solidFill>
          <a:ln/>
        </p:spPr>
        <p:txBody>
          <a:bodyPr/>
          <a:lstStyle/>
          <a:p>
            <a:endParaRPr lang="lv-LV"/>
          </a:p>
        </p:txBody>
      </p:sp>
      <p:sp>
        <p:nvSpPr>
          <p:cNvPr id="8" name="Shape 6"/>
          <p:cNvSpPr/>
          <p:nvPr/>
        </p:nvSpPr>
        <p:spPr>
          <a:xfrm rot="2700000">
            <a:off x="6022696" y="960120"/>
            <a:ext cx="146304" cy="146304"/>
          </a:xfrm>
          <a:prstGeom prst="rect">
            <a:avLst/>
          </a:prstGeom>
          <a:solidFill>
            <a:srgbClr val="7C8E9C"/>
          </a:solidFill>
          <a:ln/>
        </p:spPr>
        <p:txBody>
          <a:bodyPr/>
          <a:lstStyle/>
          <a:p>
            <a:endParaRPr lang="lv-LV"/>
          </a:p>
        </p:txBody>
      </p:sp>
      <p:sp>
        <p:nvSpPr>
          <p:cNvPr id="9" name="Shape 7"/>
          <p:cNvSpPr/>
          <p:nvPr/>
        </p:nvSpPr>
        <p:spPr>
          <a:xfrm rot="2700000">
            <a:off x="6406744" y="960120"/>
            <a:ext cx="146304" cy="146304"/>
          </a:xfrm>
          <a:prstGeom prst="rect">
            <a:avLst/>
          </a:prstGeom>
          <a:solidFill>
            <a:srgbClr val="7C8E9C"/>
          </a:solidFill>
          <a:ln/>
        </p:spPr>
        <p:txBody>
          <a:bodyPr/>
          <a:lstStyle/>
          <a:p>
            <a:endParaRPr lang="lv-LV"/>
          </a:p>
        </p:txBody>
      </p:sp>
      <p:sp>
        <p:nvSpPr>
          <p:cNvPr id="10" name="Shape 8"/>
          <p:cNvSpPr/>
          <p:nvPr/>
        </p:nvSpPr>
        <p:spPr>
          <a:xfrm rot="2700000">
            <a:off x="6790792" y="960120"/>
            <a:ext cx="146304" cy="146304"/>
          </a:xfrm>
          <a:prstGeom prst="rect">
            <a:avLst/>
          </a:prstGeom>
          <a:solidFill>
            <a:srgbClr val="7C8E9C"/>
          </a:solidFill>
          <a:ln/>
        </p:spPr>
        <p:txBody>
          <a:bodyPr/>
          <a:lstStyle/>
          <a:p>
            <a:endParaRPr lang="lv-LV"/>
          </a:p>
        </p:txBody>
      </p:sp>
      <p:sp>
        <p:nvSpPr>
          <p:cNvPr id="11" name="Shape 9"/>
          <p:cNvSpPr/>
          <p:nvPr/>
        </p:nvSpPr>
        <p:spPr>
          <a:xfrm rot="2700000">
            <a:off x="7174840" y="960120"/>
            <a:ext cx="146304" cy="146304"/>
          </a:xfrm>
          <a:prstGeom prst="rect">
            <a:avLst/>
          </a:prstGeom>
          <a:solidFill>
            <a:srgbClr val="7C8E9C"/>
          </a:solidFill>
          <a:ln/>
        </p:spPr>
        <p:txBody>
          <a:bodyPr/>
          <a:lstStyle/>
          <a:p>
            <a:endParaRPr lang="lv-LV"/>
          </a:p>
        </p:txBody>
      </p:sp>
      <p:sp>
        <p:nvSpPr>
          <p:cNvPr id="12" name="Shape 10"/>
          <p:cNvSpPr/>
          <p:nvPr/>
        </p:nvSpPr>
        <p:spPr>
          <a:xfrm rot="2700000">
            <a:off x="7558888" y="960120"/>
            <a:ext cx="146304" cy="146304"/>
          </a:xfrm>
          <a:prstGeom prst="rect">
            <a:avLst/>
          </a:prstGeom>
          <a:solidFill>
            <a:srgbClr val="7C8E9C"/>
          </a:solidFill>
          <a:ln/>
        </p:spPr>
        <p:txBody>
          <a:bodyPr/>
          <a:lstStyle/>
          <a:p>
            <a:endParaRPr lang="lv-LV"/>
          </a:p>
        </p:txBody>
      </p:sp>
      <p:sp>
        <p:nvSpPr>
          <p:cNvPr id="13" name="Text 11"/>
          <p:cNvSpPr/>
          <p:nvPr/>
        </p:nvSpPr>
        <p:spPr>
          <a:xfrm>
            <a:off x="1097280" y="1417320"/>
            <a:ext cx="9994392" cy="365760"/>
          </a:xfrm>
          <a:prstGeom prst="rect">
            <a:avLst/>
          </a:prstGeom>
          <a:noFill/>
          <a:ln/>
        </p:spPr>
        <p:txBody>
          <a:bodyPr wrap="square" lIns="0" tIns="0" rIns="0" bIns="0" rtlCol="0" anchor="ctr"/>
          <a:lstStyle/>
          <a:p>
            <a:pPr marL="0" indent="0" algn="ctr">
              <a:buNone/>
            </a:pPr>
            <a:endParaRPr lang="en-US" sz="1500" dirty="0"/>
          </a:p>
        </p:txBody>
      </p:sp>
      <p:sp>
        <p:nvSpPr>
          <p:cNvPr id="14" name="Text 12"/>
          <p:cNvSpPr/>
          <p:nvPr/>
        </p:nvSpPr>
        <p:spPr>
          <a:xfrm>
            <a:off x="914400" y="1965960"/>
            <a:ext cx="10360152" cy="1737360"/>
          </a:xfrm>
          <a:prstGeom prst="rect">
            <a:avLst/>
          </a:prstGeom>
          <a:noFill/>
          <a:ln/>
        </p:spPr>
        <p:txBody>
          <a:bodyPr wrap="square" lIns="0" tIns="0" rIns="0" bIns="0" rtlCol="0" anchor="ctr"/>
          <a:lstStyle/>
          <a:p>
            <a:pPr marL="0" indent="0" algn="ctr">
              <a:buNone/>
            </a:pPr>
            <a:r>
              <a:rPr lang="en-US" sz="4800" b="1" dirty="0">
                <a:solidFill>
                  <a:srgbClr val="FFFFFF"/>
                </a:solidFill>
                <a:latin typeface="Cambria" pitchFamily="34" charset="0"/>
                <a:ea typeface="Cambria" pitchFamily="34" charset="-122"/>
                <a:cs typeface="Cambria" pitchFamily="34" charset="-120"/>
              </a:rPr>
              <a:t>Ilgtspējīgs </a:t>
            </a:r>
            <a:r>
              <a:rPr lang="lv-LV" sz="4800" b="1" dirty="0">
                <a:solidFill>
                  <a:srgbClr val="FFFFFF"/>
                </a:solidFill>
                <a:latin typeface="Cambria" pitchFamily="34" charset="0"/>
                <a:ea typeface="Cambria" pitchFamily="34" charset="-122"/>
                <a:cs typeface="Cambria" pitchFamily="34" charset="-120"/>
              </a:rPr>
              <a:t>Dziesmu un deju </a:t>
            </a:r>
            <a:r>
              <a:rPr lang="en-US" sz="4800" b="1" dirty="0" err="1">
                <a:solidFill>
                  <a:srgbClr val="FFFFFF"/>
                </a:solidFill>
                <a:latin typeface="Cambria" pitchFamily="34" charset="0"/>
                <a:ea typeface="Cambria" pitchFamily="34" charset="-122"/>
                <a:cs typeface="Cambria" pitchFamily="34" charset="-120"/>
              </a:rPr>
              <a:t>svētku</a:t>
            </a:r>
            <a:r>
              <a:rPr lang="en-US" sz="4800" b="1" dirty="0">
                <a:solidFill>
                  <a:srgbClr val="FFFFFF"/>
                </a:solidFill>
                <a:latin typeface="Cambria" pitchFamily="34" charset="0"/>
                <a:ea typeface="Cambria" pitchFamily="34" charset="-122"/>
                <a:cs typeface="Cambria" pitchFamily="34" charset="-120"/>
              </a:rPr>
              <a:t> organizatoriskais modelis</a:t>
            </a:r>
            <a:endParaRPr lang="en-US" sz="4800" dirty="0"/>
          </a:p>
        </p:txBody>
      </p:sp>
      <p:sp>
        <p:nvSpPr>
          <p:cNvPr id="15" name="Text 13"/>
          <p:cNvSpPr/>
          <p:nvPr/>
        </p:nvSpPr>
        <p:spPr>
          <a:xfrm>
            <a:off x="1645920" y="3886200"/>
            <a:ext cx="8897112" cy="868680"/>
          </a:xfrm>
          <a:prstGeom prst="rect">
            <a:avLst/>
          </a:prstGeom>
          <a:noFill/>
          <a:ln/>
        </p:spPr>
        <p:txBody>
          <a:bodyPr wrap="square" lIns="0" tIns="0" rIns="0" bIns="0" rtlCol="0" anchor="ctr"/>
          <a:lstStyle/>
          <a:p>
            <a:pPr marL="0" indent="0" algn="ctr">
              <a:buNone/>
            </a:pPr>
            <a:r>
              <a:rPr lang="en-US" sz="1700" dirty="0">
                <a:solidFill>
                  <a:srgbClr val="D6DEE4"/>
                </a:solidFill>
                <a:latin typeface="Calibri" pitchFamily="34" charset="0"/>
                <a:ea typeface="Calibri" pitchFamily="34" charset="-122"/>
                <a:cs typeface="Calibri" pitchFamily="34" charset="-120"/>
              </a:rPr>
              <a:t>Kompetences nepārtrauktība Vispārējo latviešu Dziesmu un deju svētku</a:t>
            </a:r>
            <a:endParaRPr lang="en-US" sz="1700" dirty="0"/>
          </a:p>
          <a:p>
            <a:pPr marL="0" indent="0" algn="ctr">
              <a:buNone/>
            </a:pPr>
            <a:r>
              <a:rPr lang="en-US" sz="1700" dirty="0">
                <a:solidFill>
                  <a:srgbClr val="D6DEE4"/>
                </a:solidFill>
                <a:latin typeface="Calibri" pitchFamily="34" charset="0"/>
                <a:ea typeface="Calibri" pitchFamily="34" charset="-122"/>
                <a:cs typeface="Calibri" pitchFamily="34" charset="-120"/>
              </a:rPr>
              <a:t>un Latvijas Skolu jaunatnes dziesmu un deju svētku nodrošināšanai</a:t>
            </a:r>
            <a:endParaRPr lang="en-US" sz="1700" dirty="0"/>
          </a:p>
        </p:txBody>
      </p:sp>
      <p:sp>
        <p:nvSpPr>
          <p:cNvPr id="16" name="Shape 14"/>
          <p:cNvSpPr/>
          <p:nvPr/>
        </p:nvSpPr>
        <p:spPr>
          <a:xfrm rot="2700000">
            <a:off x="4486504" y="5166360"/>
            <a:ext cx="146304" cy="146304"/>
          </a:xfrm>
          <a:prstGeom prst="rect">
            <a:avLst/>
          </a:prstGeom>
          <a:solidFill>
            <a:srgbClr val="7C8E9C"/>
          </a:solidFill>
          <a:ln/>
        </p:spPr>
        <p:txBody>
          <a:bodyPr/>
          <a:lstStyle/>
          <a:p>
            <a:endParaRPr lang="lv-LV"/>
          </a:p>
        </p:txBody>
      </p:sp>
      <p:sp>
        <p:nvSpPr>
          <p:cNvPr id="17" name="Shape 15"/>
          <p:cNvSpPr/>
          <p:nvPr/>
        </p:nvSpPr>
        <p:spPr>
          <a:xfrm rot="2700000">
            <a:off x="4870552" y="5166360"/>
            <a:ext cx="146304" cy="146304"/>
          </a:xfrm>
          <a:prstGeom prst="rect">
            <a:avLst/>
          </a:prstGeom>
          <a:solidFill>
            <a:srgbClr val="7C8E9C"/>
          </a:solidFill>
          <a:ln/>
        </p:spPr>
        <p:txBody>
          <a:bodyPr/>
          <a:lstStyle/>
          <a:p>
            <a:endParaRPr lang="lv-LV"/>
          </a:p>
        </p:txBody>
      </p:sp>
      <p:sp>
        <p:nvSpPr>
          <p:cNvPr id="18" name="Shape 16"/>
          <p:cNvSpPr/>
          <p:nvPr/>
        </p:nvSpPr>
        <p:spPr>
          <a:xfrm rot="2700000">
            <a:off x="5254600" y="5166360"/>
            <a:ext cx="146304" cy="146304"/>
          </a:xfrm>
          <a:prstGeom prst="rect">
            <a:avLst/>
          </a:prstGeom>
          <a:solidFill>
            <a:srgbClr val="7C8E9C"/>
          </a:solidFill>
          <a:ln/>
        </p:spPr>
        <p:txBody>
          <a:bodyPr/>
          <a:lstStyle/>
          <a:p>
            <a:endParaRPr lang="lv-LV"/>
          </a:p>
        </p:txBody>
      </p:sp>
      <p:sp>
        <p:nvSpPr>
          <p:cNvPr id="19" name="Shape 17"/>
          <p:cNvSpPr/>
          <p:nvPr/>
        </p:nvSpPr>
        <p:spPr>
          <a:xfrm rot="2700000">
            <a:off x="5638648" y="5166360"/>
            <a:ext cx="146304" cy="146304"/>
          </a:xfrm>
          <a:prstGeom prst="rect">
            <a:avLst/>
          </a:prstGeom>
          <a:solidFill>
            <a:srgbClr val="7C8E9C"/>
          </a:solidFill>
          <a:ln/>
        </p:spPr>
        <p:txBody>
          <a:bodyPr/>
          <a:lstStyle/>
          <a:p>
            <a:endParaRPr lang="lv-LV"/>
          </a:p>
        </p:txBody>
      </p:sp>
      <p:sp>
        <p:nvSpPr>
          <p:cNvPr id="20" name="Shape 18"/>
          <p:cNvSpPr/>
          <p:nvPr/>
        </p:nvSpPr>
        <p:spPr>
          <a:xfrm rot="2700000">
            <a:off x="6022696" y="5166360"/>
            <a:ext cx="146304" cy="146304"/>
          </a:xfrm>
          <a:prstGeom prst="rect">
            <a:avLst/>
          </a:prstGeom>
          <a:solidFill>
            <a:srgbClr val="7C8E9C"/>
          </a:solidFill>
          <a:ln/>
        </p:spPr>
        <p:txBody>
          <a:bodyPr/>
          <a:lstStyle/>
          <a:p>
            <a:endParaRPr lang="lv-LV"/>
          </a:p>
        </p:txBody>
      </p:sp>
      <p:sp>
        <p:nvSpPr>
          <p:cNvPr id="21" name="Shape 19"/>
          <p:cNvSpPr/>
          <p:nvPr/>
        </p:nvSpPr>
        <p:spPr>
          <a:xfrm rot="2700000">
            <a:off x="6406744" y="5166360"/>
            <a:ext cx="146304" cy="146304"/>
          </a:xfrm>
          <a:prstGeom prst="rect">
            <a:avLst/>
          </a:prstGeom>
          <a:solidFill>
            <a:srgbClr val="7C8E9C"/>
          </a:solidFill>
          <a:ln/>
        </p:spPr>
        <p:txBody>
          <a:bodyPr/>
          <a:lstStyle/>
          <a:p>
            <a:endParaRPr lang="lv-LV"/>
          </a:p>
        </p:txBody>
      </p:sp>
      <p:sp>
        <p:nvSpPr>
          <p:cNvPr id="22" name="Shape 20"/>
          <p:cNvSpPr/>
          <p:nvPr/>
        </p:nvSpPr>
        <p:spPr>
          <a:xfrm rot="2700000">
            <a:off x="6790792" y="5166360"/>
            <a:ext cx="146304" cy="146304"/>
          </a:xfrm>
          <a:prstGeom prst="rect">
            <a:avLst/>
          </a:prstGeom>
          <a:solidFill>
            <a:srgbClr val="7C8E9C"/>
          </a:solidFill>
          <a:ln/>
        </p:spPr>
        <p:txBody>
          <a:bodyPr/>
          <a:lstStyle/>
          <a:p>
            <a:endParaRPr lang="lv-LV"/>
          </a:p>
        </p:txBody>
      </p:sp>
      <p:sp>
        <p:nvSpPr>
          <p:cNvPr id="23" name="Shape 21"/>
          <p:cNvSpPr/>
          <p:nvPr/>
        </p:nvSpPr>
        <p:spPr>
          <a:xfrm rot="2700000">
            <a:off x="7174840" y="5166360"/>
            <a:ext cx="146304" cy="146304"/>
          </a:xfrm>
          <a:prstGeom prst="rect">
            <a:avLst/>
          </a:prstGeom>
          <a:solidFill>
            <a:srgbClr val="7C8E9C"/>
          </a:solidFill>
          <a:ln/>
        </p:spPr>
        <p:txBody>
          <a:bodyPr/>
          <a:lstStyle/>
          <a:p>
            <a:endParaRPr lang="lv-LV"/>
          </a:p>
        </p:txBody>
      </p:sp>
      <p:sp>
        <p:nvSpPr>
          <p:cNvPr id="24" name="Shape 22"/>
          <p:cNvSpPr/>
          <p:nvPr/>
        </p:nvSpPr>
        <p:spPr>
          <a:xfrm rot="2700000">
            <a:off x="7558888" y="5166360"/>
            <a:ext cx="146304" cy="146304"/>
          </a:xfrm>
          <a:prstGeom prst="rect">
            <a:avLst/>
          </a:prstGeom>
          <a:solidFill>
            <a:srgbClr val="7C8E9C"/>
          </a:solidFill>
          <a:ln/>
        </p:spPr>
        <p:txBody>
          <a:bodyPr/>
          <a:lstStyle/>
          <a:p>
            <a:endParaRPr lang="lv-LV"/>
          </a:p>
        </p:txBody>
      </p:sp>
      <p:sp>
        <p:nvSpPr>
          <p:cNvPr id="25" name="Text 23"/>
          <p:cNvSpPr/>
          <p:nvPr/>
        </p:nvSpPr>
        <p:spPr>
          <a:xfrm>
            <a:off x="1097280" y="5806440"/>
            <a:ext cx="9994392" cy="365760"/>
          </a:xfrm>
          <a:prstGeom prst="rect">
            <a:avLst/>
          </a:prstGeom>
          <a:noFill/>
          <a:ln/>
        </p:spPr>
        <p:txBody>
          <a:bodyPr wrap="square" lIns="0" tIns="0" rIns="0" bIns="0" rtlCol="0" anchor="ctr"/>
          <a:lstStyle/>
          <a:p>
            <a:pPr marL="0" indent="0" algn="ctr">
              <a:buNone/>
            </a:pPr>
            <a:r>
              <a:rPr lang="en-US" sz="1300" kern="0" spc="200" dirty="0">
                <a:solidFill>
                  <a:srgbClr val="9DACB7"/>
                </a:solidFill>
                <a:latin typeface="Calibri" pitchFamily="34" charset="0"/>
                <a:ea typeface="Calibri" pitchFamily="34" charset="-122"/>
                <a:cs typeface="Calibri" pitchFamily="34" charset="-120"/>
              </a:rPr>
              <a:t>Konceptuālā ziņojuma izstrāde  ·  2026</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11480"/>
            <a:ext cx="7315200" cy="320040"/>
          </a:xfrm>
          <a:prstGeom prst="rect">
            <a:avLst/>
          </a:prstGeom>
          <a:noFill/>
          <a:ln/>
        </p:spPr>
        <p:txBody>
          <a:bodyPr wrap="square" lIns="0" tIns="0" rIns="0" bIns="0" rtlCol="0" anchor="ctr"/>
          <a:lstStyle/>
          <a:p>
            <a:pPr marL="0" indent="0">
              <a:buNone/>
            </a:pPr>
            <a:r>
              <a:rPr lang="en-US" sz="1300" b="1" kern="0" spc="300" dirty="0">
                <a:solidFill>
                  <a:srgbClr val="36454F"/>
                </a:solidFill>
                <a:latin typeface="Calibri" pitchFamily="34" charset="0"/>
                <a:ea typeface="Calibri" pitchFamily="34" charset="-122"/>
                <a:cs typeface="Calibri" pitchFamily="34" charset="-120"/>
              </a:rPr>
              <a:t>ESOŠĀ SITUĀCIJA</a:t>
            </a:r>
            <a:endParaRPr lang="en-US" sz="1300" dirty="0"/>
          </a:p>
        </p:txBody>
      </p:sp>
      <p:sp>
        <p:nvSpPr>
          <p:cNvPr id="3" name="Text 1"/>
          <p:cNvSpPr/>
          <p:nvPr/>
        </p:nvSpPr>
        <p:spPr>
          <a:xfrm>
            <a:off x="640080" y="749808"/>
            <a:ext cx="10881360" cy="777240"/>
          </a:xfrm>
          <a:prstGeom prst="rect">
            <a:avLst/>
          </a:prstGeom>
          <a:noFill/>
          <a:ln/>
        </p:spPr>
        <p:txBody>
          <a:bodyPr wrap="square" lIns="0" tIns="0" rIns="0" bIns="0" rtlCol="0" anchor="ctr"/>
          <a:lstStyle/>
          <a:p>
            <a:pPr marL="0" indent="0">
              <a:buNone/>
            </a:pPr>
            <a:r>
              <a:rPr lang="en-US" sz="3400" b="1" dirty="0">
                <a:solidFill>
                  <a:srgbClr val="2B2B2B"/>
                </a:solidFill>
                <a:latin typeface="Cambria" pitchFamily="34" charset="0"/>
                <a:ea typeface="Cambria" pitchFamily="34" charset="-122"/>
                <a:cs typeface="Cambria" pitchFamily="34" charset="-120"/>
              </a:rPr>
              <a:t>Kāpēc nepieciešamas pārmaiņas</a:t>
            </a:r>
            <a:endParaRPr lang="en-US" sz="3400" dirty="0"/>
          </a:p>
        </p:txBody>
      </p:sp>
      <p:sp>
        <p:nvSpPr>
          <p:cNvPr id="4" name="Shape 2"/>
          <p:cNvSpPr/>
          <p:nvPr/>
        </p:nvSpPr>
        <p:spPr>
          <a:xfrm>
            <a:off x="640080" y="1828800"/>
            <a:ext cx="5413248" cy="2212848"/>
          </a:xfrm>
          <a:prstGeom prst="roundRect">
            <a:avLst>
              <a:gd name="adj" fmla="val 3719"/>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5" name="Shape 3"/>
          <p:cNvSpPr/>
          <p:nvPr/>
        </p:nvSpPr>
        <p:spPr>
          <a:xfrm>
            <a:off x="914400" y="2121408"/>
            <a:ext cx="566928" cy="566928"/>
          </a:xfrm>
          <a:prstGeom prst="ellipse">
            <a:avLst/>
          </a:prstGeom>
          <a:solidFill>
            <a:srgbClr val="36454F"/>
          </a:solidFill>
          <a:ln/>
        </p:spPr>
        <p:txBody>
          <a:bodyPr/>
          <a:lstStyle/>
          <a:p>
            <a:endParaRPr lang="lv-LV"/>
          </a:p>
        </p:txBody>
      </p:sp>
      <p:pic>
        <p:nvPicPr>
          <p:cNvPr id="6" name="Image 0" descr="/home/claude/svetki/icons/landmark_white.png"/>
          <p:cNvPicPr>
            <a:picLocks noChangeAspect="1"/>
          </p:cNvPicPr>
          <p:nvPr/>
        </p:nvPicPr>
        <p:blipFill>
          <a:blip r:embed="rId3"/>
          <a:stretch>
            <a:fillRect/>
          </a:stretch>
        </p:blipFill>
        <p:spPr>
          <a:xfrm>
            <a:off x="1056132" y="2263140"/>
            <a:ext cx="283464" cy="283464"/>
          </a:xfrm>
          <a:prstGeom prst="rect">
            <a:avLst/>
          </a:prstGeom>
        </p:spPr>
      </p:pic>
      <p:sp>
        <p:nvSpPr>
          <p:cNvPr id="7" name="Text 4"/>
          <p:cNvSpPr/>
          <p:nvPr/>
        </p:nvSpPr>
        <p:spPr>
          <a:xfrm>
            <a:off x="1664208" y="2084832"/>
            <a:ext cx="4133088" cy="658368"/>
          </a:xfrm>
          <a:prstGeom prst="rect">
            <a:avLst/>
          </a:prstGeom>
          <a:noFill/>
          <a:ln/>
        </p:spPr>
        <p:txBody>
          <a:bodyPr wrap="square" lIns="0" tIns="0" rIns="0" bIns="0" rtlCol="0" anchor="ctr"/>
          <a:lstStyle/>
          <a:p>
            <a:pPr marL="0" indent="0">
              <a:buNone/>
            </a:pPr>
            <a:r>
              <a:rPr lang="en-US" sz="1650" b="1" dirty="0">
                <a:solidFill>
                  <a:srgbClr val="26333B"/>
                </a:solidFill>
                <a:latin typeface="Cambria" pitchFamily="34" charset="0"/>
                <a:ea typeface="Cambria" pitchFamily="34" charset="-122"/>
                <a:cs typeface="Cambria" pitchFamily="34" charset="-120"/>
              </a:rPr>
              <a:t>Divas institūcijas — dalīta atbildība</a:t>
            </a:r>
            <a:endParaRPr lang="en-US" sz="1650" dirty="0"/>
          </a:p>
        </p:txBody>
      </p:sp>
      <p:sp>
        <p:nvSpPr>
          <p:cNvPr id="8" name="Text 5"/>
          <p:cNvSpPr/>
          <p:nvPr/>
        </p:nvSpPr>
        <p:spPr>
          <a:xfrm>
            <a:off x="1664208" y="2761488"/>
            <a:ext cx="4114800" cy="1069848"/>
          </a:xfrm>
          <a:prstGeom prst="rect">
            <a:avLst/>
          </a:prstGeom>
          <a:noFill/>
          <a:ln/>
        </p:spPr>
        <p:txBody>
          <a:bodyPr wrap="square" lIns="0" tIns="0" rIns="0" bIns="0" rtlCol="0" anchor="t"/>
          <a:lstStyle/>
          <a:p>
            <a:pPr marL="0" indent="0">
              <a:buNone/>
            </a:pPr>
            <a:r>
              <a:rPr lang="en-US" sz="1250" dirty="0">
                <a:solidFill>
                  <a:srgbClr val="2B2B2B"/>
                </a:solidFill>
                <a:latin typeface="Calibri" pitchFamily="34" charset="0"/>
                <a:ea typeface="Calibri" pitchFamily="34" charset="-122"/>
                <a:cs typeface="Calibri" pitchFamily="34" charset="-120"/>
              </a:rPr>
              <a:t>Svētku organizatoriskās un tehniskās funkcijas nodrošina Latvijas Nacionālais kultūras centrs (LNKC) un Valsts izglītības attīstības aģentūra (VIAA).</a:t>
            </a:r>
            <a:endParaRPr lang="en-US" sz="1250" dirty="0"/>
          </a:p>
        </p:txBody>
      </p:sp>
      <p:sp>
        <p:nvSpPr>
          <p:cNvPr id="9" name="Shape 6"/>
          <p:cNvSpPr/>
          <p:nvPr/>
        </p:nvSpPr>
        <p:spPr>
          <a:xfrm>
            <a:off x="6373368" y="1828800"/>
            <a:ext cx="5413248" cy="2212848"/>
          </a:xfrm>
          <a:prstGeom prst="roundRect">
            <a:avLst>
              <a:gd name="adj" fmla="val 3719"/>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10" name="Shape 7"/>
          <p:cNvSpPr/>
          <p:nvPr/>
        </p:nvSpPr>
        <p:spPr>
          <a:xfrm>
            <a:off x="6647688" y="2121408"/>
            <a:ext cx="566928" cy="566928"/>
          </a:xfrm>
          <a:prstGeom prst="ellipse">
            <a:avLst/>
          </a:prstGeom>
          <a:solidFill>
            <a:srgbClr val="36454F"/>
          </a:solidFill>
          <a:ln/>
        </p:spPr>
        <p:txBody>
          <a:bodyPr/>
          <a:lstStyle/>
          <a:p>
            <a:endParaRPr lang="lv-LV"/>
          </a:p>
        </p:txBody>
      </p:sp>
      <p:pic>
        <p:nvPicPr>
          <p:cNvPr id="11" name="Image 1" descr="/home/claude/svetki/icons/rotate_white.png"/>
          <p:cNvPicPr>
            <a:picLocks noChangeAspect="1"/>
          </p:cNvPicPr>
          <p:nvPr/>
        </p:nvPicPr>
        <p:blipFill>
          <a:blip r:embed="rId4"/>
          <a:stretch>
            <a:fillRect/>
          </a:stretch>
        </p:blipFill>
        <p:spPr>
          <a:xfrm>
            <a:off x="6789420" y="2263140"/>
            <a:ext cx="283464" cy="283464"/>
          </a:xfrm>
          <a:prstGeom prst="rect">
            <a:avLst/>
          </a:prstGeom>
        </p:spPr>
      </p:pic>
      <p:sp>
        <p:nvSpPr>
          <p:cNvPr id="12" name="Text 8"/>
          <p:cNvSpPr/>
          <p:nvPr/>
        </p:nvSpPr>
        <p:spPr>
          <a:xfrm>
            <a:off x="7397496" y="2084832"/>
            <a:ext cx="4133088" cy="658368"/>
          </a:xfrm>
          <a:prstGeom prst="rect">
            <a:avLst/>
          </a:prstGeom>
          <a:noFill/>
          <a:ln/>
        </p:spPr>
        <p:txBody>
          <a:bodyPr wrap="square" lIns="0" tIns="0" rIns="0" bIns="0" rtlCol="0" anchor="ctr"/>
          <a:lstStyle/>
          <a:p>
            <a:pPr marL="0" indent="0">
              <a:buNone/>
            </a:pPr>
            <a:r>
              <a:rPr lang="en-US" sz="1650" b="1" dirty="0">
                <a:solidFill>
                  <a:srgbClr val="26333B"/>
                </a:solidFill>
                <a:latin typeface="Cambria" pitchFamily="34" charset="0"/>
                <a:ea typeface="Cambria" pitchFamily="34" charset="-122"/>
                <a:cs typeface="Cambria" pitchFamily="34" charset="-120"/>
              </a:rPr>
              <a:t>Jauna komanda katrā ciklā</a:t>
            </a:r>
            <a:endParaRPr lang="en-US" sz="1650" dirty="0"/>
          </a:p>
        </p:txBody>
      </p:sp>
      <p:sp>
        <p:nvSpPr>
          <p:cNvPr id="13" name="Text 9"/>
          <p:cNvSpPr/>
          <p:nvPr/>
        </p:nvSpPr>
        <p:spPr>
          <a:xfrm>
            <a:off x="7397496" y="2761488"/>
            <a:ext cx="4114800" cy="1069848"/>
          </a:xfrm>
          <a:prstGeom prst="rect">
            <a:avLst/>
          </a:prstGeom>
          <a:noFill/>
          <a:ln/>
        </p:spPr>
        <p:txBody>
          <a:bodyPr wrap="square" lIns="0" tIns="0" rIns="0" bIns="0" rtlCol="0" anchor="t"/>
          <a:lstStyle/>
          <a:p>
            <a:pPr marL="0" indent="0">
              <a:buNone/>
            </a:pPr>
            <a:r>
              <a:rPr lang="en-US" sz="1250" dirty="0">
                <a:solidFill>
                  <a:srgbClr val="2B2B2B"/>
                </a:solidFill>
                <a:latin typeface="Calibri" pitchFamily="34" charset="0"/>
                <a:ea typeface="Calibri" pitchFamily="34" charset="-122"/>
                <a:cs typeface="Calibri" pitchFamily="34" charset="-120"/>
              </a:rPr>
              <a:t>Katram svētku ciklam tiek veidota jauna </a:t>
            </a:r>
            <a:r>
              <a:rPr lang="en-US" sz="1250" dirty="0" err="1">
                <a:solidFill>
                  <a:srgbClr val="2B2B2B"/>
                </a:solidFill>
                <a:latin typeface="Calibri" pitchFamily="34" charset="0"/>
                <a:ea typeface="Calibri" pitchFamily="34" charset="-122"/>
                <a:cs typeface="Calibri" pitchFamily="34" charset="-120"/>
              </a:rPr>
              <a:t>organizatoriskā</a:t>
            </a:r>
            <a:r>
              <a:rPr lang="en-US" sz="1250" dirty="0">
                <a:solidFill>
                  <a:srgbClr val="2B2B2B"/>
                </a:solidFill>
                <a:latin typeface="Calibri" pitchFamily="34" charset="0"/>
                <a:ea typeface="Calibri" pitchFamily="34" charset="-122"/>
                <a:cs typeface="Calibri" pitchFamily="34" charset="-120"/>
              </a:rPr>
              <a:t> </a:t>
            </a:r>
            <a:r>
              <a:rPr lang="en-US" sz="1250" dirty="0" err="1">
                <a:solidFill>
                  <a:srgbClr val="2B2B2B"/>
                </a:solidFill>
                <a:latin typeface="Calibri" pitchFamily="34" charset="0"/>
                <a:ea typeface="Calibri" pitchFamily="34" charset="-122"/>
                <a:cs typeface="Calibri" pitchFamily="34" charset="-120"/>
              </a:rPr>
              <a:t>komanda</a:t>
            </a:r>
            <a:r>
              <a:rPr lang="lv-LV" sz="1250" dirty="0">
                <a:solidFill>
                  <a:srgbClr val="2B2B2B"/>
                </a:solidFill>
                <a:latin typeface="Calibri" pitchFamily="34" charset="0"/>
                <a:ea typeface="Calibri" pitchFamily="34" charset="-122"/>
                <a:cs typeface="Calibri" pitchFamily="34" charset="-120"/>
              </a:rPr>
              <a:t> - </a:t>
            </a:r>
            <a:r>
              <a:rPr lang="en-US" sz="1250" dirty="0" err="1">
                <a:solidFill>
                  <a:srgbClr val="2B2B2B"/>
                </a:solidFill>
                <a:latin typeface="Calibri" pitchFamily="34" charset="0"/>
                <a:ea typeface="Calibri" pitchFamily="34" charset="-122"/>
                <a:cs typeface="Calibri" pitchFamily="34" charset="-120"/>
              </a:rPr>
              <a:t>katri</a:t>
            </a:r>
            <a:r>
              <a:rPr lang="en-US" sz="1250" dirty="0">
                <a:solidFill>
                  <a:srgbClr val="2B2B2B"/>
                </a:solidFill>
                <a:latin typeface="Calibri" pitchFamily="34" charset="0"/>
                <a:ea typeface="Calibri" pitchFamily="34" charset="-122"/>
                <a:cs typeface="Calibri" pitchFamily="34" charset="-120"/>
              </a:rPr>
              <a:t> svētki notiek reizi piecos gados, bet reāli svētki norisinās ik pēc 2–3 gadiem.</a:t>
            </a:r>
            <a:endParaRPr lang="en-US" sz="1250" dirty="0"/>
          </a:p>
        </p:txBody>
      </p:sp>
      <p:sp>
        <p:nvSpPr>
          <p:cNvPr id="14" name="Shape 10"/>
          <p:cNvSpPr/>
          <p:nvPr/>
        </p:nvSpPr>
        <p:spPr>
          <a:xfrm>
            <a:off x="640080" y="4361688"/>
            <a:ext cx="5413248" cy="2212848"/>
          </a:xfrm>
          <a:prstGeom prst="roundRect">
            <a:avLst>
              <a:gd name="adj" fmla="val 3719"/>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15" name="Shape 11"/>
          <p:cNvSpPr/>
          <p:nvPr/>
        </p:nvSpPr>
        <p:spPr>
          <a:xfrm>
            <a:off x="914400" y="4654296"/>
            <a:ext cx="566928" cy="566928"/>
          </a:xfrm>
          <a:prstGeom prst="ellipse">
            <a:avLst/>
          </a:prstGeom>
          <a:solidFill>
            <a:srgbClr val="36454F"/>
          </a:solidFill>
          <a:ln/>
        </p:spPr>
        <p:txBody>
          <a:bodyPr/>
          <a:lstStyle/>
          <a:p>
            <a:endParaRPr lang="lv-LV"/>
          </a:p>
        </p:txBody>
      </p:sp>
      <p:pic>
        <p:nvPicPr>
          <p:cNvPr id="16" name="Image 2" descr="/home/claude/svetki/icons/brain_white.png"/>
          <p:cNvPicPr>
            <a:picLocks noChangeAspect="1"/>
          </p:cNvPicPr>
          <p:nvPr/>
        </p:nvPicPr>
        <p:blipFill>
          <a:blip r:embed="rId5"/>
          <a:stretch>
            <a:fillRect/>
          </a:stretch>
        </p:blipFill>
        <p:spPr>
          <a:xfrm>
            <a:off x="1056132" y="4796028"/>
            <a:ext cx="283464" cy="283464"/>
          </a:xfrm>
          <a:prstGeom prst="rect">
            <a:avLst/>
          </a:prstGeom>
        </p:spPr>
      </p:pic>
      <p:sp>
        <p:nvSpPr>
          <p:cNvPr id="17" name="Text 12"/>
          <p:cNvSpPr/>
          <p:nvPr/>
        </p:nvSpPr>
        <p:spPr>
          <a:xfrm>
            <a:off x="1664208" y="4617720"/>
            <a:ext cx="4133088" cy="658368"/>
          </a:xfrm>
          <a:prstGeom prst="rect">
            <a:avLst/>
          </a:prstGeom>
          <a:noFill/>
          <a:ln/>
        </p:spPr>
        <p:txBody>
          <a:bodyPr wrap="square" lIns="0" tIns="0" rIns="0" bIns="0" rtlCol="0" anchor="ctr"/>
          <a:lstStyle/>
          <a:p>
            <a:pPr marL="0" indent="0">
              <a:buNone/>
            </a:pPr>
            <a:r>
              <a:rPr lang="en-US" sz="1650" b="1" dirty="0">
                <a:solidFill>
                  <a:srgbClr val="26333B"/>
                </a:solidFill>
                <a:latin typeface="Cambria" pitchFamily="34" charset="0"/>
                <a:ea typeface="Cambria" pitchFamily="34" charset="-122"/>
                <a:cs typeface="Cambria" pitchFamily="34" charset="-120"/>
              </a:rPr>
              <a:t>Pieredze netiek sistemātiski saglabāta</a:t>
            </a:r>
            <a:endParaRPr lang="en-US" sz="1650" dirty="0"/>
          </a:p>
        </p:txBody>
      </p:sp>
      <p:sp>
        <p:nvSpPr>
          <p:cNvPr id="18" name="Text 13"/>
          <p:cNvSpPr/>
          <p:nvPr/>
        </p:nvSpPr>
        <p:spPr>
          <a:xfrm>
            <a:off x="1664208" y="5294376"/>
            <a:ext cx="4114800" cy="1069848"/>
          </a:xfrm>
          <a:prstGeom prst="rect">
            <a:avLst/>
          </a:prstGeom>
          <a:noFill/>
          <a:ln/>
        </p:spPr>
        <p:txBody>
          <a:bodyPr wrap="square" lIns="0" tIns="0" rIns="0" bIns="0" rtlCol="0" anchor="t"/>
          <a:lstStyle/>
          <a:p>
            <a:pPr marL="0" indent="0">
              <a:buNone/>
            </a:pPr>
            <a:r>
              <a:rPr lang="en-US" sz="1250" dirty="0">
                <a:solidFill>
                  <a:srgbClr val="2B2B2B"/>
                </a:solidFill>
                <a:latin typeface="Calibri" pitchFamily="34" charset="0"/>
                <a:ea typeface="Calibri" pitchFamily="34" charset="-122"/>
                <a:cs typeface="Calibri" pitchFamily="34" charset="-120"/>
              </a:rPr>
              <a:t>Pilnvērtīgam svētku nodrošinājumam nepieciešama uzkrātās organizatoriskās pieredzes un kompetenču pārmantojamība, kā arī materiāltehnisko vērtību lietderīga izmantošana.</a:t>
            </a:r>
            <a:endParaRPr lang="en-US" sz="1250" dirty="0"/>
          </a:p>
        </p:txBody>
      </p:sp>
      <p:sp>
        <p:nvSpPr>
          <p:cNvPr id="19" name="Shape 14"/>
          <p:cNvSpPr/>
          <p:nvPr/>
        </p:nvSpPr>
        <p:spPr>
          <a:xfrm>
            <a:off x="6373368" y="4361688"/>
            <a:ext cx="5413248" cy="2212848"/>
          </a:xfrm>
          <a:prstGeom prst="roundRect">
            <a:avLst>
              <a:gd name="adj" fmla="val 3719"/>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20" name="Shape 15"/>
          <p:cNvSpPr/>
          <p:nvPr/>
        </p:nvSpPr>
        <p:spPr>
          <a:xfrm>
            <a:off x="6647688" y="4654296"/>
            <a:ext cx="566928" cy="566928"/>
          </a:xfrm>
          <a:prstGeom prst="ellipse">
            <a:avLst/>
          </a:prstGeom>
          <a:solidFill>
            <a:srgbClr val="36454F"/>
          </a:solidFill>
          <a:ln/>
        </p:spPr>
        <p:txBody>
          <a:bodyPr/>
          <a:lstStyle/>
          <a:p>
            <a:endParaRPr lang="lv-LV"/>
          </a:p>
        </p:txBody>
      </p:sp>
      <p:pic>
        <p:nvPicPr>
          <p:cNvPr id="21" name="Image 3" descr="/home/claude/svetki/icons/chart_white.png"/>
          <p:cNvPicPr>
            <a:picLocks noChangeAspect="1"/>
          </p:cNvPicPr>
          <p:nvPr/>
        </p:nvPicPr>
        <p:blipFill>
          <a:blip r:embed="rId6"/>
          <a:stretch>
            <a:fillRect/>
          </a:stretch>
        </p:blipFill>
        <p:spPr>
          <a:xfrm>
            <a:off x="6789420" y="4796028"/>
            <a:ext cx="283464" cy="283464"/>
          </a:xfrm>
          <a:prstGeom prst="rect">
            <a:avLst/>
          </a:prstGeom>
        </p:spPr>
      </p:pic>
      <p:sp>
        <p:nvSpPr>
          <p:cNvPr id="22" name="Text 16"/>
          <p:cNvSpPr/>
          <p:nvPr/>
        </p:nvSpPr>
        <p:spPr>
          <a:xfrm>
            <a:off x="7397496" y="4617720"/>
            <a:ext cx="4133088" cy="658368"/>
          </a:xfrm>
          <a:prstGeom prst="rect">
            <a:avLst/>
          </a:prstGeom>
          <a:noFill/>
          <a:ln/>
        </p:spPr>
        <p:txBody>
          <a:bodyPr wrap="square" lIns="0" tIns="0" rIns="0" bIns="0" rtlCol="0" anchor="ctr"/>
          <a:lstStyle/>
          <a:p>
            <a:pPr marL="0" indent="0">
              <a:buNone/>
            </a:pPr>
            <a:r>
              <a:rPr lang="en-US" sz="1650" b="1" dirty="0">
                <a:solidFill>
                  <a:srgbClr val="26333B"/>
                </a:solidFill>
                <a:latin typeface="Cambria" pitchFamily="34" charset="0"/>
                <a:ea typeface="Cambria" pitchFamily="34" charset="-122"/>
                <a:cs typeface="Cambria" pitchFamily="34" charset="-120"/>
              </a:rPr>
              <a:t>Pieaug prasības</a:t>
            </a:r>
            <a:endParaRPr lang="en-US" sz="1650" dirty="0"/>
          </a:p>
        </p:txBody>
      </p:sp>
      <p:sp>
        <p:nvSpPr>
          <p:cNvPr id="23" name="Text 17"/>
          <p:cNvSpPr/>
          <p:nvPr/>
        </p:nvSpPr>
        <p:spPr>
          <a:xfrm>
            <a:off x="7397496" y="5294376"/>
            <a:ext cx="4114800" cy="1069848"/>
          </a:xfrm>
          <a:prstGeom prst="rect">
            <a:avLst/>
          </a:prstGeom>
          <a:noFill/>
          <a:ln/>
        </p:spPr>
        <p:txBody>
          <a:bodyPr wrap="square" lIns="0" tIns="0" rIns="0" bIns="0" rtlCol="0" anchor="t"/>
          <a:lstStyle/>
          <a:p>
            <a:pPr marL="0" indent="0">
              <a:buNone/>
            </a:pPr>
            <a:r>
              <a:rPr lang="en-US" sz="1250" dirty="0">
                <a:solidFill>
                  <a:srgbClr val="2B2B2B"/>
                </a:solidFill>
                <a:latin typeface="Calibri" pitchFamily="34" charset="0"/>
                <a:ea typeface="Calibri" pitchFamily="34" charset="-122"/>
                <a:cs typeface="Calibri" pitchFamily="34" charset="-120"/>
              </a:rPr>
              <a:t>Arvien augstākas prasības projektu vadībai, drošībai, informācijas tehnoloģiju risinājumiem un starpinstitucionālajai koordinācijai.</a:t>
            </a:r>
            <a:endParaRPr lang="en-US" sz="12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11480"/>
            <a:ext cx="7315200" cy="320040"/>
          </a:xfrm>
          <a:prstGeom prst="rect">
            <a:avLst/>
          </a:prstGeom>
          <a:noFill/>
          <a:ln/>
        </p:spPr>
        <p:txBody>
          <a:bodyPr wrap="square" lIns="0" tIns="0" rIns="0" bIns="0" rtlCol="0" anchor="ctr"/>
          <a:lstStyle/>
          <a:p>
            <a:pPr marL="0" indent="0">
              <a:buNone/>
            </a:pPr>
            <a:r>
              <a:rPr lang="en-US" sz="1300" b="1" kern="0" spc="300" dirty="0">
                <a:solidFill>
                  <a:srgbClr val="36454F"/>
                </a:solidFill>
                <a:latin typeface="Calibri" pitchFamily="34" charset="0"/>
                <a:ea typeface="Calibri" pitchFamily="34" charset="-122"/>
                <a:cs typeface="Calibri" pitchFamily="34" charset="-120"/>
              </a:rPr>
              <a:t>NEPIECIEŠAMĪBA UN MĒRĶIS</a:t>
            </a:r>
            <a:endParaRPr lang="en-US" sz="1300" dirty="0"/>
          </a:p>
        </p:txBody>
      </p:sp>
      <p:sp>
        <p:nvSpPr>
          <p:cNvPr id="3" name="Text 1"/>
          <p:cNvSpPr/>
          <p:nvPr/>
        </p:nvSpPr>
        <p:spPr>
          <a:xfrm>
            <a:off x="640080" y="749808"/>
            <a:ext cx="10881360" cy="777240"/>
          </a:xfrm>
          <a:prstGeom prst="rect">
            <a:avLst/>
          </a:prstGeom>
          <a:noFill/>
          <a:ln/>
        </p:spPr>
        <p:txBody>
          <a:bodyPr wrap="square" lIns="0" tIns="0" rIns="0" bIns="0" rtlCol="0" anchor="ctr"/>
          <a:lstStyle/>
          <a:p>
            <a:pPr marL="0" indent="0">
              <a:buNone/>
            </a:pPr>
            <a:r>
              <a:rPr lang="en-US" sz="3400" b="1" dirty="0">
                <a:solidFill>
                  <a:srgbClr val="2B2B2B"/>
                </a:solidFill>
                <a:latin typeface="Cambria" pitchFamily="34" charset="0"/>
                <a:ea typeface="Cambria" pitchFamily="34" charset="-122"/>
                <a:cs typeface="Cambria" pitchFamily="34" charset="-120"/>
              </a:rPr>
              <a:t>Ko vēlamies sasniegt</a:t>
            </a:r>
            <a:endParaRPr lang="en-US" sz="3400" dirty="0"/>
          </a:p>
        </p:txBody>
      </p:sp>
      <p:sp>
        <p:nvSpPr>
          <p:cNvPr id="4" name="Shape 2"/>
          <p:cNvSpPr/>
          <p:nvPr/>
        </p:nvSpPr>
        <p:spPr>
          <a:xfrm>
            <a:off x="640080" y="1783080"/>
            <a:ext cx="6035040" cy="4343400"/>
          </a:xfrm>
          <a:prstGeom prst="roundRect">
            <a:avLst>
              <a:gd name="adj" fmla="val 2526"/>
            </a:avLst>
          </a:prstGeom>
          <a:solidFill>
            <a:srgbClr val="36454F"/>
          </a:solidFill>
          <a:ln/>
        </p:spPr>
        <p:txBody>
          <a:bodyPr/>
          <a:lstStyle/>
          <a:p>
            <a:endParaRPr lang="lv-LV"/>
          </a:p>
        </p:txBody>
      </p:sp>
      <p:sp>
        <p:nvSpPr>
          <p:cNvPr id="5" name="Shape 3"/>
          <p:cNvSpPr/>
          <p:nvPr/>
        </p:nvSpPr>
        <p:spPr>
          <a:xfrm>
            <a:off x="1097280" y="2240280"/>
            <a:ext cx="777240" cy="777240"/>
          </a:xfrm>
          <a:prstGeom prst="ellipse">
            <a:avLst/>
          </a:prstGeom>
          <a:solidFill>
            <a:srgbClr val="26333B"/>
          </a:solidFill>
          <a:ln/>
        </p:spPr>
        <p:txBody>
          <a:bodyPr/>
          <a:lstStyle/>
          <a:p>
            <a:endParaRPr lang="lv-LV"/>
          </a:p>
        </p:txBody>
      </p:sp>
      <p:pic>
        <p:nvPicPr>
          <p:cNvPr id="6" name="Image 0" descr="/home/claude/svetki/icons/bullseye_gold.png"/>
          <p:cNvPicPr>
            <a:picLocks noChangeAspect="1"/>
          </p:cNvPicPr>
          <p:nvPr/>
        </p:nvPicPr>
        <p:blipFill>
          <a:blip r:embed="rId3"/>
          <a:stretch>
            <a:fillRect/>
          </a:stretch>
        </p:blipFill>
        <p:spPr>
          <a:xfrm>
            <a:off x="1283818" y="2426818"/>
            <a:ext cx="404165" cy="404165"/>
          </a:xfrm>
          <a:prstGeom prst="rect">
            <a:avLst/>
          </a:prstGeom>
        </p:spPr>
      </p:pic>
      <p:sp>
        <p:nvSpPr>
          <p:cNvPr id="7" name="Text 4"/>
          <p:cNvSpPr/>
          <p:nvPr/>
        </p:nvSpPr>
        <p:spPr>
          <a:xfrm>
            <a:off x="2103120" y="2350008"/>
            <a:ext cx="2743200" cy="548640"/>
          </a:xfrm>
          <a:prstGeom prst="rect">
            <a:avLst/>
          </a:prstGeom>
          <a:noFill/>
          <a:ln/>
        </p:spPr>
        <p:txBody>
          <a:bodyPr wrap="square" lIns="0" tIns="0" rIns="0" bIns="0" rtlCol="0" anchor="ctr"/>
          <a:lstStyle/>
          <a:p>
            <a:pPr marL="0" indent="0">
              <a:buNone/>
            </a:pPr>
            <a:r>
              <a:rPr lang="en-US" sz="1400" b="1" kern="0" spc="400" dirty="0">
                <a:solidFill>
                  <a:srgbClr val="AFC3D1"/>
                </a:solidFill>
                <a:latin typeface="Calibri" pitchFamily="34" charset="0"/>
                <a:ea typeface="Calibri" pitchFamily="34" charset="-122"/>
                <a:cs typeface="Calibri" pitchFamily="34" charset="-120"/>
              </a:rPr>
              <a:t>MĒRĶIS</a:t>
            </a:r>
            <a:endParaRPr lang="en-US" sz="1400" dirty="0"/>
          </a:p>
        </p:txBody>
      </p:sp>
      <p:sp>
        <p:nvSpPr>
          <p:cNvPr id="8" name="Text 5"/>
          <p:cNvSpPr/>
          <p:nvPr/>
        </p:nvSpPr>
        <p:spPr>
          <a:xfrm>
            <a:off x="1143000" y="3246120"/>
            <a:ext cx="5029200" cy="1737360"/>
          </a:xfrm>
          <a:prstGeom prst="rect">
            <a:avLst/>
          </a:prstGeom>
          <a:noFill/>
          <a:ln/>
        </p:spPr>
        <p:txBody>
          <a:bodyPr wrap="square" lIns="0" tIns="0" rIns="0" bIns="0" rtlCol="0" anchor="t"/>
          <a:lstStyle/>
          <a:p>
            <a:pPr marL="0" indent="0">
              <a:buNone/>
            </a:pPr>
            <a:r>
              <a:rPr lang="en-US" sz="2100" dirty="0">
                <a:solidFill>
                  <a:srgbClr val="FFFFFF"/>
                </a:solidFill>
                <a:latin typeface="Cambria" pitchFamily="34" charset="0"/>
                <a:ea typeface="Cambria" pitchFamily="34" charset="-122"/>
                <a:cs typeface="Cambria" pitchFamily="34" charset="-120"/>
              </a:rPr>
              <a:t>Izveidot ilgtspējīgu, profesionālu Dziesmu un deju svētku organizatorisko modeli, </a:t>
            </a:r>
            <a:r>
              <a:rPr lang="en-US" sz="2100" b="1" dirty="0">
                <a:solidFill>
                  <a:srgbClr val="ECF0F3"/>
                </a:solidFill>
                <a:latin typeface="Cambria" pitchFamily="34" charset="0"/>
                <a:ea typeface="Cambria" pitchFamily="34" charset="-122"/>
                <a:cs typeface="Cambria" pitchFamily="34" charset="-120"/>
              </a:rPr>
              <a:t>nodrošinot kompetences nepārtrauktību</a:t>
            </a:r>
            <a:endParaRPr lang="en-US" sz="2100" dirty="0"/>
          </a:p>
        </p:txBody>
      </p:sp>
      <p:sp>
        <p:nvSpPr>
          <p:cNvPr id="9" name="Text 6"/>
          <p:cNvSpPr/>
          <p:nvPr/>
        </p:nvSpPr>
        <p:spPr>
          <a:xfrm>
            <a:off x="1143000" y="5212080"/>
            <a:ext cx="5029200" cy="731520"/>
          </a:xfrm>
          <a:prstGeom prst="rect">
            <a:avLst/>
          </a:prstGeom>
          <a:noFill/>
          <a:ln/>
        </p:spPr>
        <p:txBody>
          <a:bodyPr wrap="square" lIns="0" tIns="0" rIns="0" bIns="0" rtlCol="0" anchor="t"/>
          <a:lstStyle/>
          <a:p>
            <a:pPr marL="0" indent="0">
              <a:buNone/>
            </a:pPr>
            <a:r>
              <a:rPr lang="en-US" sz="1300" i="1" dirty="0">
                <a:solidFill>
                  <a:srgbClr val="C6D1D9"/>
                </a:solidFill>
                <a:latin typeface="Calibri" pitchFamily="34" charset="0"/>
                <a:ea typeface="Calibri" pitchFamily="34" charset="-122"/>
                <a:cs typeface="Calibri" pitchFamily="34" charset="-120"/>
              </a:rPr>
              <a:t>Saskaņā ar Dziesmu un deju svētku tradīcijas saglabāšanas un attīstības plānā definēto</a:t>
            </a:r>
            <a:endParaRPr lang="en-US" sz="1300" dirty="0"/>
          </a:p>
        </p:txBody>
      </p:sp>
      <p:sp>
        <p:nvSpPr>
          <p:cNvPr id="10" name="Shape 7"/>
          <p:cNvSpPr/>
          <p:nvPr/>
        </p:nvSpPr>
        <p:spPr>
          <a:xfrm>
            <a:off x="6995160" y="1783080"/>
            <a:ext cx="4572000" cy="4343400"/>
          </a:xfrm>
          <a:prstGeom prst="roundRect">
            <a:avLst>
              <a:gd name="adj" fmla="val 2526"/>
            </a:avLst>
          </a:prstGeom>
          <a:solidFill>
            <a:srgbClr val="ECF0F3"/>
          </a:solidFill>
          <a:ln/>
        </p:spPr>
        <p:txBody>
          <a:bodyPr/>
          <a:lstStyle/>
          <a:p>
            <a:endParaRPr lang="lv-LV"/>
          </a:p>
        </p:txBody>
      </p:sp>
      <p:sp>
        <p:nvSpPr>
          <p:cNvPr id="11" name="Shape 8"/>
          <p:cNvSpPr/>
          <p:nvPr/>
        </p:nvSpPr>
        <p:spPr>
          <a:xfrm>
            <a:off x="7452360" y="2240280"/>
            <a:ext cx="777240" cy="777240"/>
          </a:xfrm>
          <a:prstGeom prst="ellipse">
            <a:avLst/>
          </a:prstGeom>
          <a:solidFill>
            <a:srgbClr val="6E8091"/>
          </a:solidFill>
          <a:ln/>
        </p:spPr>
        <p:txBody>
          <a:bodyPr/>
          <a:lstStyle/>
          <a:p>
            <a:endParaRPr lang="lv-LV"/>
          </a:p>
        </p:txBody>
      </p:sp>
      <p:pic>
        <p:nvPicPr>
          <p:cNvPr id="12" name="Image 1" descr="/home/claude/svetki/icons/exclaim_white.png"/>
          <p:cNvPicPr>
            <a:picLocks noChangeAspect="1"/>
          </p:cNvPicPr>
          <p:nvPr/>
        </p:nvPicPr>
        <p:blipFill>
          <a:blip r:embed="rId4"/>
          <a:stretch>
            <a:fillRect/>
          </a:stretch>
        </p:blipFill>
        <p:spPr>
          <a:xfrm>
            <a:off x="7638898" y="2426818"/>
            <a:ext cx="404165" cy="404165"/>
          </a:xfrm>
          <a:prstGeom prst="rect">
            <a:avLst/>
          </a:prstGeom>
        </p:spPr>
      </p:pic>
      <p:sp>
        <p:nvSpPr>
          <p:cNvPr id="13" name="Text 9"/>
          <p:cNvSpPr/>
          <p:nvPr/>
        </p:nvSpPr>
        <p:spPr>
          <a:xfrm>
            <a:off x="8366760" y="2350008"/>
            <a:ext cx="2743200" cy="548640"/>
          </a:xfrm>
          <a:prstGeom prst="rect">
            <a:avLst/>
          </a:prstGeom>
          <a:noFill/>
          <a:ln/>
        </p:spPr>
        <p:txBody>
          <a:bodyPr wrap="square" lIns="0" tIns="0" rIns="0" bIns="0" rtlCol="0" anchor="ctr"/>
          <a:lstStyle/>
          <a:p>
            <a:pPr marL="0" indent="0">
              <a:buNone/>
            </a:pPr>
            <a:r>
              <a:rPr lang="en-US" sz="1400" b="1" kern="0" spc="400" dirty="0">
                <a:solidFill>
                  <a:srgbClr val="44535D"/>
                </a:solidFill>
                <a:latin typeface="Calibri" pitchFamily="34" charset="0"/>
                <a:ea typeface="Calibri" pitchFamily="34" charset="-122"/>
                <a:cs typeface="Calibri" pitchFamily="34" charset="-120"/>
              </a:rPr>
              <a:t>SVARĪGI</a:t>
            </a:r>
            <a:endParaRPr lang="en-US" sz="1400" dirty="0"/>
          </a:p>
        </p:txBody>
      </p:sp>
      <p:sp>
        <p:nvSpPr>
          <p:cNvPr id="14" name="Text 10"/>
          <p:cNvSpPr/>
          <p:nvPr/>
        </p:nvSpPr>
        <p:spPr>
          <a:xfrm>
            <a:off x="7452360" y="3246120"/>
            <a:ext cx="3657600" cy="2651760"/>
          </a:xfrm>
          <a:prstGeom prst="rect">
            <a:avLst/>
          </a:prstGeom>
          <a:noFill/>
          <a:ln/>
        </p:spPr>
        <p:txBody>
          <a:bodyPr wrap="square" lIns="0" tIns="0" rIns="0" bIns="0" rtlCol="0" anchor="t"/>
          <a:lstStyle/>
          <a:p>
            <a:pPr marL="0" indent="0">
              <a:buNone/>
            </a:pPr>
            <a:r>
              <a:rPr lang="en-US" sz="1800" b="1" dirty="0">
                <a:solidFill>
                  <a:srgbClr val="26333B"/>
                </a:solidFill>
                <a:latin typeface="Cambria" pitchFamily="34" charset="0"/>
                <a:ea typeface="Cambria" pitchFamily="34" charset="-122"/>
                <a:cs typeface="Cambria" pitchFamily="34" charset="-120"/>
              </a:rPr>
              <a:t>Nav nepieciešams </a:t>
            </a:r>
            <a:r>
              <a:rPr lang="en-US" sz="1800" b="1" dirty="0" err="1">
                <a:solidFill>
                  <a:srgbClr val="26333B"/>
                </a:solidFill>
                <a:latin typeface="Cambria" pitchFamily="34" charset="0"/>
                <a:ea typeface="Cambria" pitchFamily="34" charset="-122"/>
                <a:cs typeface="Cambria" pitchFamily="34" charset="-120"/>
              </a:rPr>
              <a:t>jauns</a:t>
            </a:r>
            <a:r>
              <a:rPr lang="en-US" sz="1800" b="1" dirty="0">
                <a:solidFill>
                  <a:srgbClr val="26333B"/>
                </a:solidFill>
                <a:latin typeface="Cambria" pitchFamily="34" charset="0"/>
                <a:ea typeface="Cambria" pitchFamily="34" charset="-122"/>
                <a:cs typeface="Cambria" pitchFamily="34" charset="-120"/>
              </a:rPr>
              <a:t> </a:t>
            </a:r>
            <a:r>
              <a:rPr lang="en-US" sz="1800" b="1" dirty="0" err="1">
                <a:solidFill>
                  <a:srgbClr val="26333B"/>
                </a:solidFill>
                <a:latin typeface="Cambria" pitchFamily="34" charset="0"/>
                <a:ea typeface="Cambria" pitchFamily="34" charset="-122"/>
                <a:cs typeface="Cambria" pitchFamily="34" charset="-120"/>
              </a:rPr>
              <a:t>organizators</a:t>
            </a:r>
            <a:r>
              <a:rPr lang="lv-LV" b="1" dirty="0">
                <a:solidFill>
                  <a:srgbClr val="2B2B2B"/>
                </a:solidFill>
                <a:latin typeface="Cambria" pitchFamily="34" charset="0"/>
                <a:ea typeface="Cambria" pitchFamily="34" charset="-122"/>
                <a:cs typeface="Cambria" pitchFamily="34" charset="-120"/>
              </a:rPr>
              <a:t>. </a:t>
            </a:r>
            <a:r>
              <a:rPr lang="lv-LV" dirty="0">
                <a:solidFill>
                  <a:srgbClr val="2B2B2B"/>
                </a:solidFill>
                <a:latin typeface="Cambria" pitchFamily="34" charset="0"/>
                <a:ea typeface="Cambria" pitchFamily="34" charset="-122"/>
                <a:cs typeface="Cambria" pitchFamily="34" charset="-120"/>
              </a:rPr>
              <a:t>N</a:t>
            </a:r>
            <a:r>
              <a:rPr lang="en-US" sz="1800" dirty="0" err="1">
                <a:solidFill>
                  <a:srgbClr val="2B2B2B"/>
                </a:solidFill>
                <a:latin typeface="Cambria" pitchFamily="34" charset="0"/>
                <a:ea typeface="Cambria" pitchFamily="34" charset="-122"/>
                <a:cs typeface="Cambria" pitchFamily="34" charset="-120"/>
              </a:rPr>
              <a:t>epieciešama</a:t>
            </a:r>
            <a:r>
              <a:rPr lang="en-US" sz="1800" dirty="0">
                <a:solidFill>
                  <a:srgbClr val="2B2B2B"/>
                </a:solidFill>
                <a:latin typeface="Cambria" pitchFamily="34" charset="0"/>
                <a:ea typeface="Cambria" pitchFamily="34" charset="-122"/>
                <a:cs typeface="Cambria" pitchFamily="34" charset="-120"/>
              </a:rPr>
              <a:t> pastāvīga organizatoriskā kompetence, kur katrs nākamais svētku cikls sākas </a:t>
            </a:r>
            <a:r>
              <a:rPr lang="en-US" sz="1800" b="1" dirty="0">
                <a:solidFill>
                  <a:srgbClr val="26333B"/>
                </a:solidFill>
                <a:latin typeface="Cambria" pitchFamily="34" charset="0"/>
                <a:ea typeface="Cambria" pitchFamily="34" charset="-122"/>
                <a:cs typeface="Cambria" pitchFamily="34" charset="-120"/>
              </a:rPr>
              <a:t>nevis no jauna, bet no iepriekš uzkrātās pieredzes.</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11480"/>
            <a:ext cx="7315200" cy="320040"/>
          </a:xfrm>
          <a:prstGeom prst="rect">
            <a:avLst/>
          </a:prstGeom>
          <a:noFill/>
          <a:ln/>
        </p:spPr>
        <p:txBody>
          <a:bodyPr wrap="square" lIns="0" tIns="0" rIns="0" bIns="0" rtlCol="0" anchor="ctr"/>
          <a:lstStyle/>
          <a:p>
            <a:pPr marL="0" indent="0">
              <a:buNone/>
            </a:pPr>
            <a:r>
              <a:rPr lang="en-US" sz="1300" b="1" kern="0" spc="300" dirty="0">
                <a:solidFill>
                  <a:srgbClr val="36454F"/>
                </a:solidFill>
                <a:latin typeface="Calibri" pitchFamily="34" charset="0"/>
                <a:ea typeface="Calibri" pitchFamily="34" charset="-122"/>
                <a:cs typeface="Calibri" pitchFamily="34" charset="-120"/>
              </a:rPr>
              <a:t>IEGUVUMI</a:t>
            </a:r>
            <a:endParaRPr lang="en-US" sz="1300" dirty="0"/>
          </a:p>
        </p:txBody>
      </p:sp>
      <p:sp>
        <p:nvSpPr>
          <p:cNvPr id="3" name="Text 1"/>
          <p:cNvSpPr/>
          <p:nvPr/>
        </p:nvSpPr>
        <p:spPr>
          <a:xfrm>
            <a:off x="640080" y="749808"/>
            <a:ext cx="10881360" cy="777240"/>
          </a:xfrm>
          <a:prstGeom prst="rect">
            <a:avLst/>
          </a:prstGeom>
          <a:noFill/>
          <a:ln/>
        </p:spPr>
        <p:txBody>
          <a:bodyPr wrap="square" lIns="0" tIns="0" rIns="0" bIns="0" rtlCol="0" anchor="ctr"/>
          <a:lstStyle/>
          <a:p>
            <a:pPr marL="0" indent="0">
              <a:buNone/>
            </a:pPr>
            <a:r>
              <a:rPr lang="en-US" sz="3400" b="1" dirty="0">
                <a:solidFill>
                  <a:srgbClr val="2B2B2B"/>
                </a:solidFill>
                <a:latin typeface="Cambria" pitchFamily="34" charset="0"/>
                <a:ea typeface="Cambria" pitchFamily="34" charset="-122"/>
                <a:cs typeface="Cambria" pitchFamily="34" charset="-120"/>
              </a:rPr>
              <a:t>Ko dos pastāvīgs organizatoriskais modelis</a:t>
            </a:r>
            <a:endParaRPr lang="en-US" sz="3400" dirty="0"/>
          </a:p>
        </p:txBody>
      </p:sp>
      <p:sp>
        <p:nvSpPr>
          <p:cNvPr id="4" name="Shape 2"/>
          <p:cNvSpPr/>
          <p:nvPr/>
        </p:nvSpPr>
        <p:spPr>
          <a:xfrm>
            <a:off x="640080" y="1828800"/>
            <a:ext cx="3602736" cy="2212848"/>
          </a:xfrm>
          <a:prstGeom prst="roundRect">
            <a:avLst>
              <a:gd name="adj" fmla="val 3719"/>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5" name="Shape 3"/>
          <p:cNvSpPr/>
          <p:nvPr/>
        </p:nvSpPr>
        <p:spPr>
          <a:xfrm>
            <a:off x="932688" y="2121408"/>
            <a:ext cx="548640" cy="548640"/>
          </a:xfrm>
          <a:prstGeom prst="ellipse">
            <a:avLst/>
          </a:prstGeom>
          <a:solidFill>
            <a:srgbClr val="36454F"/>
          </a:solidFill>
          <a:ln/>
        </p:spPr>
        <p:txBody>
          <a:bodyPr/>
          <a:lstStyle/>
          <a:p>
            <a:endParaRPr lang="lv-LV"/>
          </a:p>
        </p:txBody>
      </p:sp>
      <p:pic>
        <p:nvPicPr>
          <p:cNvPr id="6" name="Image 0" descr="/home/claude/svetki/icons/users_white.png"/>
          <p:cNvPicPr>
            <a:picLocks noChangeAspect="1"/>
          </p:cNvPicPr>
          <p:nvPr/>
        </p:nvPicPr>
        <p:blipFill>
          <a:blip r:embed="rId3"/>
          <a:stretch>
            <a:fillRect/>
          </a:stretch>
        </p:blipFill>
        <p:spPr>
          <a:xfrm>
            <a:off x="1069848" y="2258568"/>
            <a:ext cx="274320" cy="274320"/>
          </a:xfrm>
          <a:prstGeom prst="rect">
            <a:avLst/>
          </a:prstGeom>
        </p:spPr>
      </p:pic>
      <p:sp>
        <p:nvSpPr>
          <p:cNvPr id="7" name="Text 4"/>
          <p:cNvSpPr/>
          <p:nvPr/>
        </p:nvSpPr>
        <p:spPr>
          <a:xfrm>
            <a:off x="932688" y="2798064"/>
            <a:ext cx="3017520" cy="384048"/>
          </a:xfrm>
          <a:prstGeom prst="rect">
            <a:avLst/>
          </a:prstGeom>
          <a:noFill/>
          <a:ln/>
        </p:spPr>
        <p:txBody>
          <a:bodyPr wrap="square" lIns="0" tIns="0" rIns="0" bIns="0" rtlCol="0" anchor="ctr"/>
          <a:lstStyle/>
          <a:p>
            <a:pPr marL="0" indent="0">
              <a:buNone/>
            </a:pPr>
            <a:r>
              <a:rPr lang="en-US" sz="1600" b="1" dirty="0">
                <a:solidFill>
                  <a:srgbClr val="26333B"/>
                </a:solidFill>
                <a:latin typeface="Cambria" pitchFamily="34" charset="0"/>
                <a:ea typeface="Cambria" pitchFamily="34" charset="-122"/>
                <a:cs typeface="Cambria" pitchFamily="34" charset="-120"/>
              </a:rPr>
              <a:t>Pastāvīga komanda</a:t>
            </a:r>
            <a:endParaRPr lang="en-US" sz="1600" dirty="0"/>
          </a:p>
        </p:txBody>
      </p:sp>
      <p:sp>
        <p:nvSpPr>
          <p:cNvPr id="8" name="Text 5"/>
          <p:cNvSpPr/>
          <p:nvPr/>
        </p:nvSpPr>
        <p:spPr>
          <a:xfrm>
            <a:off x="932688" y="3200400"/>
            <a:ext cx="3017520" cy="658368"/>
          </a:xfrm>
          <a:prstGeom prst="rect">
            <a:avLst/>
          </a:prstGeom>
          <a:noFill/>
          <a:ln/>
        </p:spPr>
        <p:txBody>
          <a:bodyPr wrap="square" lIns="0" tIns="0" rIns="0" bIns="0" rtlCol="0" anchor="t"/>
          <a:lstStyle/>
          <a:p>
            <a:pPr marL="0" indent="0">
              <a:buNone/>
            </a:pPr>
            <a:r>
              <a:rPr lang="en-US" sz="1200" dirty="0">
                <a:solidFill>
                  <a:srgbClr val="2B2B2B"/>
                </a:solidFill>
                <a:latin typeface="Calibri" pitchFamily="34" charset="0"/>
                <a:ea typeface="Calibri" pitchFamily="34" charset="-122"/>
                <a:cs typeface="Calibri" pitchFamily="34" charset="-120"/>
              </a:rPr>
              <a:t>Pastāvīga, profesionāla svētku organizatoriskā komanda</a:t>
            </a:r>
            <a:endParaRPr lang="en-US" sz="1200" dirty="0"/>
          </a:p>
        </p:txBody>
      </p:sp>
      <p:sp>
        <p:nvSpPr>
          <p:cNvPr id="9" name="Shape 6"/>
          <p:cNvSpPr/>
          <p:nvPr/>
        </p:nvSpPr>
        <p:spPr>
          <a:xfrm>
            <a:off x="4562856" y="1828800"/>
            <a:ext cx="3602736" cy="2212848"/>
          </a:xfrm>
          <a:prstGeom prst="roundRect">
            <a:avLst>
              <a:gd name="adj" fmla="val 3719"/>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10" name="Shape 7"/>
          <p:cNvSpPr/>
          <p:nvPr/>
        </p:nvSpPr>
        <p:spPr>
          <a:xfrm>
            <a:off x="4855464" y="2121408"/>
            <a:ext cx="548640" cy="548640"/>
          </a:xfrm>
          <a:prstGeom prst="ellipse">
            <a:avLst/>
          </a:prstGeom>
          <a:solidFill>
            <a:srgbClr val="36454F"/>
          </a:solidFill>
          <a:ln/>
        </p:spPr>
        <p:txBody>
          <a:bodyPr/>
          <a:lstStyle/>
          <a:p>
            <a:endParaRPr lang="lv-LV"/>
          </a:p>
        </p:txBody>
      </p:sp>
      <p:pic>
        <p:nvPicPr>
          <p:cNvPr id="11" name="Image 1" descr="/home/claude/svetki/icons/layers_white.png"/>
          <p:cNvPicPr>
            <a:picLocks noChangeAspect="1"/>
          </p:cNvPicPr>
          <p:nvPr/>
        </p:nvPicPr>
        <p:blipFill>
          <a:blip r:embed="rId4"/>
          <a:stretch>
            <a:fillRect/>
          </a:stretch>
        </p:blipFill>
        <p:spPr>
          <a:xfrm>
            <a:off x="4992624" y="2258568"/>
            <a:ext cx="274320" cy="274320"/>
          </a:xfrm>
          <a:prstGeom prst="rect">
            <a:avLst/>
          </a:prstGeom>
        </p:spPr>
      </p:pic>
      <p:sp>
        <p:nvSpPr>
          <p:cNvPr id="12" name="Text 8"/>
          <p:cNvSpPr/>
          <p:nvPr/>
        </p:nvSpPr>
        <p:spPr>
          <a:xfrm>
            <a:off x="4855464" y="2798064"/>
            <a:ext cx="3017520" cy="384048"/>
          </a:xfrm>
          <a:prstGeom prst="rect">
            <a:avLst/>
          </a:prstGeom>
          <a:noFill/>
          <a:ln/>
        </p:spPr>
        <p:txBody>
          <a:bodyPr wrap="square" lIns="0" tIns="0" rIns="0" bIns="0" rtlCol="0" anchor="ctr"/>
          <a:lstStyle/>
          <a:p>
            <a:pPr marL="0" indent="0">
              <a:buNone/>
            </a:pPr>
            <a:r>
              <a:rPr lang="en-US" sz="1600" b="1" dirty="0">
                <a:solidFill>
                  <a:srgbClr val="26333B"/>
                </a:solidFill>
                <a:latin typeface="Cambria" pitchFamily="34" charset="0"/>
                <a:ea typeface="Cambria" pitchFamily="34" charset="-122"/>
                <a:cs typeface="Cambria" pitchFamily="34" charset="-120"/>
              </a:rPr>
              <a:t>Vienota kompetence</a:t>
            </a:r>
            <a:endParaRPr lang="en-US" sz="1600" dirty="0"/>
          </a:p>
        </p:txBody>
      </p:sp>
      <p:sp>
        <p:nvSpPr>
          <p:cNvPr id="13" name="Text 9"/>
          <p:cNvSpPr/>
          <p:nvPr/>
        </p:nvSpPr>
        <p:spPr>
          <a:xfrm>
            <a:off x="4855464" y="3200400"/>
            <a:ext cx="3017520" cy="658368"/>
          </a:xfrm>
          <a:prstGeom prst="rect">
            <a:avLst/>
          </a:prstGeom>
          <a:noFill/>
          <a:ln/>
        </p:spPr>
        <p:txBody>
          <a:bodyPr wrap="square" lIns="0" tIns="0" rIns="0" bIns="0" rtlCol="0" anchor="t"/>
          <a:lstStyle/>
          <a:p>
            <a:pPr marL="0" indent="0">
              <a:buNone/>
            </a:pPr>
            <a:r>
              <a:rPr lang="en-US" sz="1200" dirty="0">
                <a:solidFill>
                  <a:srgbClr val="2B2B2B"/>
                </a:solidFill>
                <a:latin typeface="Calibri" pitchFamily="34" charset="0"/>
                <a:ea typeface="Calibri" pitchFamily="34" charset="-122"/>
                <a:cs typeface="Calibri" pitchFamily="34" charset="-120"/>
              </a:rPr>
              <a:t>Vienota abu svētku organizatoriskā un tehniskā kompetence</a:t>
            </a:r>
            <a:endParaRPr lang="en-US" sz="1200" dirty="0"/>
          </a:p>
        </p:txBody>
      </p:sp>
      <p:sp>
        <p:nvSpPr>
          <p:cNvPr id="14" name="Shape 10"/>
          <p:cNvSpPr/>
          <p:nvPr/>
        </p:nvSpPr>
        <p:spPr>
          <a:xfrm>
            <a:off x="8485632" y="1828800"/>
            <a:ext cx="3602736" cy="2212848"/>
          </a:xfrm>
          <a:prstGeom prst="roundRect">
            <a:avLst>
              <a:gd name="adj" fmla="val 3719"/>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15" name="Shape 11"/>
          <p:cNvSpPr/>
          <p:nvPr/>
        </p:nvSpPr>
        <p:spPr>
          <a:xfrm>
            <a:off x="8778240" y="2121408"/>
            <a:ext cx="548640" cy="548640"/>
          </a:xfrm>
          <a:prstGeom prst="ellipse">
            <a:avLst/>
          </a:prstGeom>
          <a:solidFill>
            <a:srgbClr val="36454F"/>
          </a:solidFill>
          <a:ln/>
        </p:spPr>
        <p:txBody>
          <a:bodyPr/>
          <a:lstStyle/>
          <a:p>
            <a:endParaRPr lang="lv-LV"/>
          </a:p>
        </p:txBody>
      </p:sp>
      <p:pic>
        <p:nvPicPr>
          <p:cNvPr id="16" name="Image 2" descr="/home/claude/svetki/icons/scale_white.png"/>
          <p:cNvPicPr>
            <a:picLocks noChangeAspect="1"/>
          </p:cNvPicPr>
          <p:nvPr/>
        </p:nvPicPr>
        <p:blipFill>
          <a:blip r:embed="rId5"/>
          <a:stretch>
            <a:fillRect/>
          </a:stretch>
        </p:blipFill>
        <p:spPr>
          <a:xfrm>
            <a:off x="8915400" y="2258568"/>
            <a:ext cx="274320" cy="274320"/>
          </a:xfrm>
          <a:prstGeom prst="rect">
            <a:avLst/>
          </a:prstGeom>
        </p:spPr>
      </p:pic>
      <p:sp>
        <p:nvSpPr>
          <p:cNvPr id="17" name="Text 12"/>
          <p:cNvSpPr/>
          <p:nvPr/>
        </p:nvSpPr>
        <p:spPr>
          <a:xfrm>
            <a:off x="8778240" y="2798064"/>
            <a:ext cx="3017520" cy="384048"/>
          </a:xfrm>
          <a:prstGeom prst="rect">
            <a:avLst/>
          </a:prstGeom>
          <a:noFill/>
          <a:ln/>
        </p:spPr>
        <p:txBody>
          <a:bodyPr wrap="square" lIns="0" tIns="0" rIns="0" bIns="0" rtlCol="0" anchor="ctr"/>
          <a:lstStyle/>
          <a:p>
            <a:pPr marL="0" indent="0">
              <a:buNone/>
            </a:pPr>
            <a:r>
              <a:rPr lang="en-US" sz="1600" b="1" dirty="0">
                <a:solidFill>
                  <a:srgbClr val="26333B"/>
                </a:solidFill>
                <a:latin typeface="Cambria" pitchFamily="34" charset="0"/>
                <a:ea typeface="Cambria" pitchFamily="34" charset="-122"/>
                <a:cs typeface="Cambria" pitchFamily="34" charset="-120"/>
              </a:rPr>
              <a:t>Efektīvi resursi</a:t>
            </a:r>
            <a:endParaRPr lang="en-US" sz="1600" dirty="0"/>
          </a:p>
        </p:txBody>
      </p:sp>
      <p:sp>
        <p:nvSpPr>
          <p:cNvPr id="18" name="Text 13"/>
          <p:cNvSpPr/>
          <p:nvPr/>
        </p:nvSpPr>
        <p:spPr>
          <a:xfrm>
            <a:off x="8778240" y="3200400"/>
            <a:ext cx="3017520" cy="658368"/>
          </a:xfrm>
          <a:prstGeom prst="rect">
            <a:avLst/>
          </a:prstGeom>
          <a:noFill/>
          <a:ln/>
        </p:spPr>
        <p:txBody>
          <a:bodyPr wrap="square" lIns="0" tIns="0" rIns="0" bIns="0" rtlCol="0" anchor="t"/>
          <a:lstStyle/>
          <a:p>
            <a:pPr marL="0" indent="0">
              <a:buNone/>
            </a:pPr>
            <a:r>
              <a:rPr lang="en-US" sz="1200" dirty="0">
                <a:solidFill>
                  <a:srgbClr val="2B2B2B"/>
                </a:solidFill>
                <a:latin typeface="Calibri" pitchFamily="34" charset="0"/>
                <a:ea typeface="Calibri" pitchFamily="34" charset="-122"/>
                <a:cs typeface="Calibri" pitchFamily="34" charset="-120"/>
              </a:rPr>
              <a:t>Efektīva resursu izmantošana un skaidrs atbildības dalījums</a:t>
            </a:r>
            <a:endParaRPr lang="en-US" sz="1200" dirty="0"/>
          </a:p>
        </p:txBody>
      </p:sp>
      <p:sp>
        <p:nvSpPr>
          <p:cNvPr id="19" name="Shape 14"/>
          <p:cNvSpPr/>
          <p:nvPr/>
        </p:nvSpPr>
        <p:spPr>
          <a:xfrm>
            <a:off x="640080" y="4361688"/>
            <a:ext cx="3602736" cy="2212848"/>
          </a:xfrm>
          <a:prstGeom prst="roundRect">
            <a:avLst>
              <a:gd name="adj" fmla="val 3719"/>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20" name="Shape 15"/>
          <p:cNvSpPr/>
          <p:nvPr/>
        </p:nvSpPr>
        <p:spPr>
          <a:xfrm>
            <a:off x="932688" y="4654296"/>
            <a:ext cx="548640" cy="548640"/>
          </a:xfrm>
          <a:prstGeom prst="ellipse">
            <a:avLst/>
          </a:prstGeom>
          <a:solidFill>
            <a:srgbClr val="36454F"/>
          </a:solidFill>
          <a:ln/>
        </p:spPr>
        <p:txBody>
          <a:bodyPr/>
          <a:lstStyle/>
          <a:p>
            <a:endParaRPr lang="lv-LV"/>
          </a:p>
        </p:txBody>
      </p:sp>
      <p:pic>
        <p:nvPicPr>
          <p:cNvPr id="21" name="Image 3" descr="/home/claude/svetki/icons/book_white.png"/>
          <p:cNvPicPr>
            <a:picLocks noChangeAspect="1"/>
          </p:cNvPicPr>
          <p:nvPr/>
        </p:nvPicPr>
        <p:blipFill>
          <a:blip r:embed="rId6"/>
          <a:stretch>
            <a:fillRect/>
          </a:stretch>
        </p:blipFill>
        <p:spPr>
          <a:xfrm>
            <a:off x="1069848" y="4791456"/>
            <a:ext cx="274320" cy="274320"/>
          </a:xfrm>
          <a:prstGeom prst="rect">
            <a:avLst/>
          </a:prstGeom>
        </p:spPr>
      </p:pic>
      <p:sp>
        <p:nvSpPr>
          <p:cNvPr id="22" name="Text 16"/>
          <p:cNvSpPr/>
          <p:nvPr/>
        </p:nvSpPr>
        <p:spPr>
          <a:xfrm>
            <a:off x="932688" y="5330952"/>
            <a:ext cx="3017520" cy="384048"/>
          </a:xfrm>
          <a:prstGeom prst="rect">
            <a:avLst/>
          </a:prstGeom>
          <a:noFill/>
          <a:ln/>
        </p:spPr>
        <p:txBody>
          <a:bodyPr wrap="square" lIns="0" tIns="0" rIns="0" bIns="0" rtlCol="0" anchor="ctr"/>
          <a:lstStyle/>
          <a:p>
            <a:pPr marL="0" indent="0">
              <a:buNone/>
            </a:pPr>
            <a:r>
              <a:rPr lang="en-US" sz="1600" b="1" dirty="0">
                <a:solidFill>
                  <a:srgbClr val="26333B"/>
                </a:solidFill>
                <a:latin typeface="Cambria" pitchFamily="34" charset="0"/>
                <a:ea typeface="Cambria" pitchFamily="34" charset="-122"/>
                <a:cs typeface="Cambria" pitchFamily="34" charset="-120"/>
              </a:rPr>
              <a:t>Institucionālā atmiņa</a:t>
            </a:r>
            <a:endParaRPr lang="en-US" sz="1600" dirty="0"/>
          </a:p>
        </p:txBody>
      </p:sp>
      <p:sp>
        <p:nvSpPr>
          <p:cNvPr id="23" name="Text 17"/>
          <p:cNvSpPr/>
          <p:nvPr/>
        </p:nvSpPr>
        <p:spPr>
          <a:xfrm>
            <a:off x="932688" y="5733288"/>
            <a:ext cx="3017520" cy="658368"/>
          </a:xfrm>
          <a:prstGeom prst="rect">
            <a:avLst/>
          </a:prstGeom>
          <a:noFill/>
          <a:ln/>
        </p:spPr>
        <p:txBody>
          <a:bodyPr wrap="square" lIns="0" tIns="0" rIns="0" bIns="0" rtlCol="0" anchor="t"/>
          <a:lstStyle/>
          <a:p>
            <a:pPr marL="0" indent="0">
              <a:buNone/>
            </a:pPr>
            <a:r>
              <a:rPr lang="en-US" sz="1200" dirty="0">
                <a:solidFill>
                  <a:srgbClr val="2B2B2B"/>
                </a:solidFill>
                <a:latin typeface="Calibri" pitchFamily="34" charset="0"/>
                <a:ea typeface="Calibri" pitchFamily="34" charset="-122"/>
                <a:cs typeface="Calibri" pitchFamily="34" charset="-120"/>
              </a:rPr>
              <a:t>Zināšanu un pieredzes saglabāšana starp svētku cikliem</a:t>
            </a:r>
            <a:endParaRPr lang="en-US" sz="1200" dirty="0"/>
          </a:p>
        </p:txBody>
      </p:sp>
      <p:sp>
        <p:nvSpPr>
          <p:cNvPr id="24" name="Shape 18"/>
          <p:cNvSpPr/>
          <p:nvPr/>
        </p:nvSpPr>
        <p:spPr>
          <a:xfrm>
            <a:off x="4562856" y="4361688"/>
            <a:ext cx="3602736" cy="2212848"/>
          </a:xfrm>
          <a:prstGeom prst="roundRect">
            <a:avLst>
              <a:gd name="adj" fmla="val 3719"/>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25" name="Shape 19"/>
          <p:cNvSpPr/>
          <p:nvPr/>
        </p:nvSpPr>
        <p:spPr>
          <a:xfrm>
            <a:off x="4855464" y="4654296"/>
            <a:ext cx="548640" cy="548640"/>
          </a:xfrm>
          <a:prstGeom prst="ellipse">
            <a:avLst/>
          </a:prstGeom>
          <a:solidFill>
            <a:srgbClr val="36454F"/>
          </a:solidFill>
          <a:ln/>
        </p:spPr>
        <p:txBody>
          <a:bodyPr/>
          <a:lstStyle/>
          <a:p>
            <a:endParaRPr lang="lv-LV"/>
          </a:p>
        </p:txBody>
      </p:sp>
      <p:pic>
        <p:nvPicPr>
          <p:cNvPr id="26" name="Image 4" descr="/home/claude/svetki/icons/calendar_white.png"/>
          <p:cNvPicPr>
            <a:picLocks noChangeAspect="1"/>
          </p:cNvPicPr>
          <p:nvPr/>
        </p:nvPicPr>
        <p:blipFill>
          <a:blip r:embed="rId7"/>
          <a:stretch>
            <a:fillRect/>
          </a:stretch>
        </p:blipFill>
        <p:spPr>
          <a:xfrm>
            <a:off x="4992624" y="4791456"/>
            <a:ext cx="274320" cy="274320"/>
          </a:xfrm>
          <a:prstGeom prst="rect">
            <a:avLst/>
          </a:prstGeom>
        </p:spPr>
      </p:pic>
      <p:sp>
        <p:nvSpPr>
          <p:cNvPr id="27" name="Text 20"/>
          <p:cNvSpPr/>
          <p:nvPr/>
        </p:nvSpPr>
        <p:spPr>
          <a:xfrm>
            <a:off x="4855464" y="5330952"/>
            <a:ext cx="3017520" cy="384048"/>
          </a:xfrm>
          <a:prstGeom prst="rect">
            <a:avLst/>
          </a:prstGeom>
          <a:noFill/>
          <a:ln/>
        </p:spPr>
        <p:txBody>
          <a:bodyPr wrap="square" lIns="0" tIns="0" rIns="0" bIns="0" rtlCol="0" anchor="ctr"/>
          <a:lstStyle/>
          <a:p>
            <a:pPr marL="0" indent="0">
              <a:buNone/>
            </a:pPr>
            <a:r>
              <a:rPr lang="en-US" sz="1600" b="1" dirty="0">
                <a:solidFill>
                  <a:srgbClr val="26333B"/>
                </a:solidFill>
                <a:latin typeface="Cambria" pitchFamily="34" charset="0"/>
                <a:ea typeface="Cambria" pitchFamily="34" charset="-122"/>
                <a:cs typeface="Cambria" pitchFamily="34" charset="-120"/>
              </a:rPr>
              <a:t>Savlaicīga gatavošanās</a:t>
            </a:r>
            <a:endParaRPr lang="en-US" sz="1600" dirty="0"/>
          </a:p>
        </p:txBody>
      </p:sp>
      <p:sp>
        <p:nvSpPr>
          <p:cNvPr id="28" name="Text 21"/>
          <p:cNvSpPr/>
          <p:nvPr/>
        </p:nvSpPr>
        <p:spPr>
          <a:xfrm>
            <a:off x="4855464" y="5733288"/>
            <a:ext cx="3017520" cy="658368"/>
          </a:xfrm>
          <a:prstGeom prst="rect">
            <a:avLst/>
          </a:prstGeom>
          <a:noFill/>
          <a:ln/>
        </p:spPr>
        <p:txBody>
          <a:bodyPr wrap="square" lIns="0" tIns="0" rIns="0" bIns="0" rtlCol="0" anchor="t"/>
          <a:lstStyle/>
          <a:p>
            <a:pPr marL="0" indent="0">
              <a:buNone/>
            </a:pPr>
            <a:r>
              <a:rPr lang="en-US" sz="1200" dirty="0">
                <a:solidFill>
                  <a:srgbClr val="2B2B2B"/>
                </a:solidFill>
                <a:latin typeface="Calibri" pitchFamily="34" charset="0"/>
                <a:ea typeface="Calibri" pitchFamily="34" charset="-122"/>
                <a:cs typeface="Calibri" pitchFamily="34" charset="-120"/>
              </a:rPr>
              <a:t>Laikus uzsākta gatavošanās kārtējiem svētkiem</a:t>
            </a:r>
            <a:endParaRPr lang="en-US" sz="1200" dirty="0"/>
          </a:p>
        </p:txBody>
      </p:sp>
      <p:sp>
        <p:nvSpPr>
          <p:cNvPr id="29" name="Shape 22"/>
          <p:cNvSpPr/>
          <p:nvPr/>
        </p:nvSpPr>
        <p:spPr>
          <a:xfrm>
            <a:off x="8485632" y="4361688"/>
            <a:ext cx="3602736" cy="2212848"/>
          </a:xfrm>
          <a:prstGeom prst="roundRect">
            <a:avLst>
              <a:gd name="adj" fmla="val 3719"/>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30" name="Shape 23"/>
          <p:cNvSpPr/>
          <p:nvPr/>
        </p:nvSpPr>
        <p:spPr>
          <a:xfrm>
            <a:off x="8778240" y="4654296"/>
            <a:ext cx="548640" cy="548640"/>
          </a:xfrm>
          <a:prstGeom prst="ellipse">
            <a:avLst/>
          </a:prstGeom>
          <a:solidFill>
            <a:srgbClr val="6E8091"/>
          </a:solidFill>
          <a:ln/>
        </p:spPr>
        <p:txBody>
          <a:bodyPr/>
          <a:lstStyle/>
          <a:p>
            <a:endParaRPr lang="lv-LV"/>
          </a:p>
        </p:txBody>
      </p:sp>
      <p:pic>
        <p:nvPicPr>
          <p:cNvPr id="31" name="Image 5" descr="/home/claude/svetki/icons/handshake_white.png"/>
          <p:cNvPicPr>
            <a:picLocks noChangeAspect="1"/>
          </p:cNvPicPr>
          <p:nvPr/>
        </p:nvPicPr>
        <p:blipFill>
          <a:blip r:embed="rId8"/>
          <a:stretch>
            <a:fillRect/>
          </a:stretch>
        </p:blipFill>
        <p:spPr>
          <a:xfrm>
            <a:off x="8915400" y="4791456"/>
            <a:ext cx="274320" cy="274320"/>
          </a:xfrm>
          <a:prstGeom prst="rect">
            <a:avLst/>
          </a:prstGeom>
        </p:spPr>
      </p:pic>
      <p:sp>
        <p:nvSpPr>
          <p:cNvPr id="32" name="Text 24"/>
          <p:cNvSpPr/>
          <p:nvPr/>
        </p:nvSpPr>
        <p:spPr>
          <a:xfrm>
            <a:off x="8778240" y="5330952"/>
            <a:ext cx="3017520" cy="384048"/>
          </a:xfrm>
          <a:prstGeom prst="rect">
            <a:avLst/>
          </a:prstGeom>
          <a:noFill/>
          <a:ln/>
        </p:spPr>
        <p:txBody>
          <a:bodyPr wrap="square" lIns="0" tIns="0" rIns="0" bIns="0" rtlCol="0" anchor="ctr"/>
          <a:lstStyle/>
          <a:p>
            <a:pPr marL="0" indent="0">
              <a:buNone/>
            </a:pPr>
            <a:r>
              <a:rPr lang="en-US" sz="1600" b="1" dirty="0">
                <a:solidFill>
                  <a:srgbClr val="26333B"/>
                </a:solidFill>
                <a:latin typeface="Cambria" pitchFamily="34" charset="0"/>
                <a:ea typeface="Cambria" pitchFamily="34" charset="-122"/>
                <a:cs typeface="Cambria" pitchFamily="34" charset="-120"/>
              </a:rPr>
              <a:t>Ciešāka sadarbība</a:t>
            </a:r>
            <a:endParaRPr lang="en-US" sz="1600" dirty="0"/>
          </a:p>
        </p:txBody>
      </p:sp>
      <p:sp>
        <p:nvSpPr>
          <p:cNvPr id="33" name="Text 25"/>
          <p:cNvSpPr/>
          <p:nvPr/>
        </p:nvSpPr>
        <p:spPr>
          <a:xfrm>
            <a:off x="8778240" y="5733288"/>
            <a:ext cx="3017520" cy="658368"/>
          </a:xfrm>
          <a:prstGeom prst="rect">
            <a:avLst/>
          </a:prstGeom>
          <a:noFill/>
          <a:ln/>
        </p:spPr>
        <p:txBody>
          <a:bodyPr wrap="square" lIns="0" tIns="0" rIns="0" bIns="0" rtlCol="0" anchor="t"/>
          <a:lstStyle/>
          <a:p>
            <a:pPr marL="0" indent="0">
              <a:buNone/>
            </a:pPr>
            <a:r>
              <a:rPr lang="en-US" sz="1200" dirty="0">
                <a:solidFill>
                  <a:srgbClr val="2B2B2B"/>
                </a:solidFill>
                <a:latin typeface="Calibri" pitchFamily="34" charset="0"/>
                <a:ea typeface="Calibri" pitchFamily="34" charset="-122"/>
                <a:cs typeface="Calibri" pitchFamily="34" charset="-120"/>
              </a:rPr>
              <a:t>Efektīvāka sadarbība starp valsts institūcijām, pašvaldībām un citām iesaistītajām pusēm</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11480"/>
            <a:ext cx="7315200" cy="320040"/>
          </a:xfrm>
          <a:prstGeom prst="rect">
            <a:avLst/>
          </a:prstGeom>
          <a:noFill/>
          <a:ln/>
        </p:spPr>
        <p:txBody>
          <a:bodyPr wrap="square" lIns="0" tIns="0" rIns="0" bIns="0" rtlCol="0" anchor="ctr"/>
          <a:lstStyle/>
          <a:p>
            <a:pPr marL="0" indent="0">
              <a:buNone/>
            </a:pPr>
            <a:r>
              <a:rPr lang="en-US" sz="1300" b="1" kern="0" spc="300" dirty="0">
                <a:solidFill>
                  <a:srgbClr val="36454F"/>
                </a:solidFill>
                <a:latin typeface="Calibri" pitchFamily="34" charset="0"/>
                <a:ea typeface="Calibri" pitchFamily="34" charset="-122"/>
                <a:cs typeface="Calibri" pitchFamily="34" charset="-120"/>
              </a:rPr>
              <a:t>PROCESA GAITA</a:t>
            </a:r>
            <a:endParaRPr lang="en-US" sz="1300" dirty="0"/>
          </a:p>
        </p:txBody>
      </p:sp>
      <p:sp>
        <p:nvSpPr>
          <p:cNvPr id="3" name="Text 1"/>
          <p:cNvSpPr/>
          <p:nvPr/>
        </p:nvSpPr>
        <p:spPr>
          <a:xfrm>
            <a:off x="640080" y="749808"/>
            <a:ext cx="10881360" cy="777240"/>
          </a:xfrm>
          <a:prstGeom prst="rect">
            <a:avLst/>
          </a:prstGeom>
          <a:noFill/>
          <a:ln/>
        </p:spPr>
        <p:txBody>
          <a:bodyPr wrap="square" lIns="0" tIns="0" rIns="0" bIns="0" rtlCol="0" anchor="ctr"/>
          <a:lstStyle/>
          <a:p>
            <a:pPr marL="0" indent="0">
              <a:buNone/>
            </a:pPr>
            <a:r>
              <a:rPr lang="en-US" sz="3400" b="1" dirty="0">
                <a:solidFill>
                  <a:srgbClr val="2B2B2B"/>
                </a:solidFill>
                <a:latin typeface="Cambria" pitchFamily="34" charset="0"/>
                <a:ea typeface="Cambria" pitchFamily="34" charset="-122"/>
                <a:cs typeface="Cambria" pitchFamily="34" charset="-120"/>
              </a:rPr>
              <a:t>Kas notiek šobrīd</a:t>
            </a:r>
            <a:endParaRPr lang="en-US" sz="3400" dirty="0"/>
          </a:p>
        </p:txBody>
      </p:sp>
      <p:sp>
        <p:nvSpPr>
          <p:cNvPr id="4" name="Shape 2"/>
          <p:cNvSpPr/>
          <p:nvPr/>
        </p:nvSpPr>
        <p:spPr>
          <a:xfrm>
            <a:off x="670559" y="1690777"/>
            <a:ext cx="10776693" cy="4207103"/>
          </a:xfrm>
          <a:prstGeom prst="roundRect">
            <a:avLst>
              <a:gd name="adj" fmla="val 2609"/>
            </a:avLst>
          </a:prstGeom>
          <a:solidFill>
            <a:srgbClr val="36454F"/>
          </a:solidFill>
          <a:ln/>
        </p:spPr>
        <p:txBody>
          <a:bodyPr/>
          <a:lstStyle/>
          <a:p>
            <a:endParaRPr lang="lv-LV"/>
          </a:p>
        </p:txBody>
      </p:sp>
      <p:sp>
        <p:nvSpPr>
          <p:cNvPr id="5" name="Shape 3"/>
          <p:cNvSpPr/>
          <p:nvPr/>
        </p:nvSpPr>
        <p:spPr>
          <a:xfrm>
            <a:off x="1097280" y="2286000"/>
            <a:ext cx="731520" cy="731520"/>
          </a:xfrm>
          <a:prstGeom prst="ellipse">
            <a:avLst/>
          </a:prstGeom>
          <a:solidFill>
            <a:srgbClr val="26333B"/>
          </a:solidFill>
          <a:ln/>
        </p:spPr>
        <p:txBody>
          <a:bodyPr/>
          <a:lstStyle/>
          <a:p>
            <a:endParaRPr lang="lv-LV"/>
          </a:p>
        </p:txBody>
      </p:sp>
      <p:pic>
        <p:nvPicPr>
          <p:cNvPr id="6" name="Image 0" descr="/home/claude/svetki/icons/file_gold.png"/>
          <p:cNvPicPr>
            <a:picLocks noChangeAspect="1"/>
          </p:cNvPicPr>
          <p:nvPr/>
        </p:nvPicPr>
        <p:blipFill>
          <a:blip r:embed="rId3"/>
          <a:stretch>
            <a:fillRect/>
          </a:stretch>
        </p:blipFill>
        <p:spPr>
          <a:xfrm>
            <a:off x="1280160" y="2468880"/>
            <a:ext cx="365760" cy="365760"/>
          </a:xfrm>
          <a:prstGeom prst="rect">
            <a:avLst/>
          </a:prstGeom>
        </p:spPr>
      </p:pic>
      <p:sp>
        <p:nvSpPr>
          <p:cNvPr id="7" name="Text 4"/>
          <p:cNvSpPr/>
          <p:nvPr/>
        </p:nvSpPr>
        <p:spPr>
          <a:xfrm>
            <a:off x="2011680" y="2359152"/>
            <a:ext cx="3291840" cy="594360"/>
          </a:xfrm>
          <a:prstGeom prst="rect">
            <a:avLst/>
          </a:prstGeom>
          <a:noFill/>
          <a:ln/>
        </p:spPr>
        <p:txBody>
          <a:bodyPr wrap="square" lIns="0" tIns="0" rIns="0" bIns="0" rtlCol="0" anchor="ctr"/>
          <a:lstStyle/>
          <a:p>
            <a:pPr marL="0" indent="0">
              <a:buNone/>
            </a:pPr>
            <a:r>
              <a:rPr lang="en-US" sz="1300" b="1" kern="0" spc="200" dirty="0">
                <a:solidFill>
                  <a:srgbClr val="AFC3D1"/>
                </a:solidFill>
                <a:latin typeface="Calibri" pitchFamily="34" charset="0"/>
                <a:ea typeface="Calibri" pitchFamily="34" charset="-122"/>
                <a:cs typeface="Calibri" pitchFamily="34" charset="-120"/>
              </a:rPr>
              <a:t>KONCEPTUĀLAIS ZIŅOJUMS</a:t>
            </a:r>
            <a:endParaRPr lang="en-US" sz="1300" dirty="0"/>
          </a:p>
        </p:txBody>
      </p:sp>
      <p:sp>
        <p:nvSpPr>
          <p:cNvPr id="8" name="Text 5"/>
          <p:cNvSpPr/>
          <p:nvPr/>
        </p:nvSpPr>
        <p:spPr>
          <a:xfrm>
            <a:off x="1143000" y="3291840"/>
            <a:ext cx="9709030" cy="1645920"/>
          </a:xfrm>
          <a:prstGeom prst="rect">
            <a:avLst/>
          </a:prstGeom>
          <a:noFill/>
          <a:ln/>
        </p:spPr>
        <p:txBody>
          <a:bodyPr wrap="square" lIns="0" tIns="0" rIns="0" bIns="0" rtlCol="0" anchor="t"/>
          <a:lstStyle/>
          <a:p>
            <a:pPr marL="0" indent="0">
              <a:buNone/>
            </a:pPr>
            <a:r>
              <a:rPr lang="en-US" sz="1800" dirty="0">
                <a:solidFill>
                  <a:srgbClr val="FFFFFF"/>
                </a:solidFill>
                <a:latin typeface="Cambria" pitchFamily="34" charset="0"/>
                <a:ea typeface="Cambria" pitchFamily="34" charset="-122"/>
                <a:cs typeface="Cambria" pitchFamily="34" charset="-120"/>
              </a:rPr>
              <a:t>Tiek izstrādāts konceptuālais ziņojums un izvērtēti iespējamie organizatoriskās </a:t>
            </a:r>
            <a:r>
              <a:rPr lang="en-US" sz="1800" dirty="0" err="1">
                <a:solidFill>
                  <a:srgbClr val="FFFFFF"/>
                </a:solidFill>
                <a:latin typeface="Cambria" pitchFamily="34" charset="0"/>
                <a:ea typeface="Cambria" pitchFamily="34" charset="-122"/>
                <a:cs typeface="Cambria" pitchFamily="34" charset="-120"/>
              </a:rPr>
              <a:t>struktūras</a:t>
            </a:r>
            <a:r>
              <a:rPr lang="en-US" sz="1800" dirty="0">
                <a:solidFill>
                  <a:srgbClr val="FFFFFF"/>
                </a:solidFill>
                <a:latin typeface="Cambria" pitchFamily="34" charset="0"/>
                <a:ea typeface="Cambria" pitchFamily="34" charset="-122"/>
                <a:cs typeface="Cambria" pitchFamily="34" charset="-120"/>
              </a:rPr>
              <a:t> </a:t>
            </a:r>
            <a:r>
              <a:rPr lang="en-US" sz="1800" dirty="0" err="1">
                <a:solidFill>
                  <a:srgbClr val="FFFFFF"/>
                </a:solidFill>
                <a:latin typeface="Cambria" pitchFamily="34" charset="0"/>
                <a:ea typeface="Cambria" pitchFamily="34" charset="-122"/>
                <a:cs typeface="Cambria" pitchFamily="34" charset="-120"/>
              </a:rPr>
              <a:t>modeļi</a:t>
            </a:r>
            <a:r>
              <a:rPr lang="lv-LV" sz="1800" dirty="0">
                <a:solidFill>
                  <a:srgbClr val="FFFFFF"/>
                </a:solidFill>
                <a:latin typeface="Cambria" pitchFamily="34" charset="0"/>
                <a:ea typeface="Cambria" pitchFamily="34" charset="-122"/>
                <a:cs typeface="Cambria" pitchFamily="34" charset="-120"/>
              </a:rPr>
              <a:t>,</a:t>
            </a:r>
            <a:r>
              <a:rPr lang="en-US" sz="1800" dirty="0">
                <a:solidFill>
                  <a:srgbClr val="FFFFFF"/>
                </a:solidFill>
                <a:latin typeface="Cambria" pitchFamily="34" charset="0"/>
                <a:ea typeface="Cambria" pitchFamily="34" charset="-122"/>
                <a:cs typeface="Cambria" pitchFamily="34" charset="-120"/>
              </a:rPr>
              <a:t> to ieguvumi un </a:t>
            </a:r>
            <a:r>
              <a:rPr lang="en-US" sz="1800" dirty="0" err="1">
                <a:solidFill>
                  <a:srgbClr val="FFFFFF"/>
                </a:solidFill>
                <a:latin typeface="Cambria" pitchFamily="34" charset="0"/>
                <a:ea typeface="Cambria" pitchFamily="34" charset="-122"/>
                <a:cs typeface="Cambria" pitchFamily="34" charset="-120"/>
              </a:rPr>
              <a:t>izaicinājumi</a:t>
            </a:r>
            <a:r>
              <a:rPr lang="en-US" sz="1800" dirty="0">
                <a:solidFill>
                  <a:srgbClr val="FFFFFF"/>
                </a:solidFill>
                <a:latin typeface="Cambria" pitchFamily="34" charset="0"/>
                <a:ea typeface="Cambria" pitchFamily="34" charset="-122"/>
                <a:cs typeface="Cambria" pitchFamily="34" charset="-120"/>
              </a:rPr>
              <a:t>.</a:t>
            </a:r>
            <a:r>
              <a:rPr lang="lv-LV" dirty="0">
                <a:solidFill>
                  <a:srgbClr val="FFFFFF"/>
                </a:solidFill>
                <a:latin typeface="Cambria" pitchFamily="34" charset="0"/>
                <a:ea typeface="Cambria" pitchFamily="34" charset="-122"/>
                <a:cs typeface="Cambria" pitchFamily="34" charset="-120"/>
              </a:rPr>
              <a:t> </a:t>
            </a:r>
          </a:p>
          <a:p>
            <a:pPr marL="0" indent="0">
              <a:buNone/>
            </a:pPr>
            <a:endParaRPr lang="lv-LV" dirty="0">
              <a:solidFill>
                <a:srgbClr val="FFFFFF"/>
              </a:solidFill>
              <a:latin typeface="Cambria" pitchFamily="34" charset="0"/>
              <a:ea typeface="Cambria" pitchFamily="34" charset="-122"/>
              <a:cs typeface="Cambria" pitchFamily="34" charset="-120"/>
            </a:endParaRPr>
          </a:p>
          <a:p>
            <a:pPr marL="0" indent="0">
              <a:buNone/>
            </a:pPr>
            <a:r>
              <a:rPr lang="en-US" sz="1800" dirty="0" err="1">
                <a:solidFill>
                  <a:schemeClr val="bg1"/>
                </a:solidFill>
                <a:latin typeface="Cambria" panose="02040503050406030204" pitchFamily="18" charset="0"/>
                <a:ea typeface="Cambria" panose="02040503050406030204" pitchFamily="18" charset="0"/>
              </a:rPr>
              <a:t>Tiek</a:t>
            </a:r>
            <a:r>
              <a:rPr lang="en-US" sz="1800" dirty="0">
                <a:solidFill>
                  <a:schemeClr val="bg1"/>
                </a:solidFill>
                <a:latin typeface="Cambria" panose="02040503050406030204" pitchFamily="18" charset="0"/>
                <a:ea typeface="Cambria" panose="02040503050406030204" pitchFamily="18" charset="0"/>
              </a:rPr>
              <a:t> </a:t>
            </a:r>
            <a:r>
              <a:rPr lang="en-US" sz="1800" dirty="0" err="1">
                <a:solidFill>
                  <a:schemeClr val="bg1"/>
                </a:solidFill>
                <a:latin typeface="Cambria" panose="02040503050406030204" pitchFamily="18" charset="0"/>
                <a:ea typeface="Cambria" panose="02040503050406030204" pitchFamily="18" charset="0"/>
              </a:rPr>
              <a:t>izvērtēti</a:t>
            </a:r>
            <a:r>
              <a:rPr lang="en-US" sz="1800" dirty="0">
                <a:solidFill>
                  <a:schemeClr val="bg1"/>
                </a:solidFill>
                <a:latin typeface="Cambria" panose="02040503050406030204" pitchFamily="18" charset="0"/>
                <a:ea typeface="Cambria" panose="02040503050406030204" pitchFamily="18" charset="0"/>
              </a:rPr>
              <a:t> </a:t>
            </a:r>
            <a:r>
              <a:rPr lang="en-US" sz="1800" dirty="0" err="1">
                <a:solidFill>
                  <a:schemeClr val="bg1"/>
                </a:solidFill>
                <a:latin typeface="Cambria" panose="02040503050406030204" pitchFamily="18" charset="0"/>
                <a:ea typeface="Cambria" panose="02040503050406030204" pitchFamily="18" charset="0"/>
              </a:rPr>
              <a:t>dažādi</a:t>
            </a:r>
            <a:r>
              <a:rPr lang="en-US" sz="1800" dirty="0">
                <a:solidFill>
                  <a:schemeClr val="bg1"/>
                </a:solidFill>
                <a:latin typeface="Cambria" panose="02040503050406030204" pitchFamily="18" charset="0"/>
                <a:ea typeface="Cambria" panose="02040503050406030204" pitchFamily="18" charset="0"/>
              </a:rPr>
              <a:t> </a:t>
            </a:r>
            <a:r>
              <a:rPr lang="en-US" sz="1800" dirty="0" err="1">
                <a:solidFill>
                  <a:schemeClr val="bg1"/>
                </a:solidFill>
                <a:latin typeface="Cambria" panose="02040503050406030204" pitchFamily="18" charset="0"/>
                <a:ea typeface="Cambria" panose="02040503050406030204" pitchFamily="18" charset="0"/>
              </a:rPr>
              <a:t>risinājumi</a:t>
            </a:r>
            <a:r>
              <a:rPr lang="en-US" sz="1800" dirty="0">
                <a:solidFill>
                  <a:schemeClr val="bg1"/>
                </a:solidFill>
                <a:latin typeface="Cambria" panose="02040503050406030204" pitchFamily="18" charset="0"/>
                <a:ea typeface="Cambria" panose="02040503050406030204" pitchFamily="18" charset="0"/>
              </a:rPr>
              <a:t>, </a:t>
            </a:r>
            <a:r>
              <a:rPr lang="en-US" sz="1800" dirty="0" err="1">
                <a:solidFill>
                  <a:schemeClr val="bg1"/>
                </a:solidFill>
                <a:latin typeface="Cambria" panose="02040503050406030204" pitchFamily="18" charset="0"/>
                <a:ea typeface="Cambria" panose="02040503050406030204" pitchFamily="18" charset="0"/>
              </a:rPr>
              <a:t>tostarp</a:t>
            </a:r>
            <a:r>
              <a:rPr lang="en-US" sz="1800" dirty="0">
                <a:solidFill>
                  <a:schemeClr val="bg1"/>
                </a:solidFill>
                <a:latin typeface="Cambria" panose="02040503050406030204" pitchFamily="18" charset="0"/>
                <a:ea typeface="Cambria" panose="02040503050406030204" pitchFamily="18" charset="0"/>
              </a:rPr>
              <a:t> </a:t>
            </a:r>
            <a:r>
              <a:rPr lang="en-US" sz="1800" dirty="0" err="1">
                <a:solidFill>
                  <a:schemeClr val="bg1"/>
                </a:solidFill>
                <a:latin typeface="Cambria" panose="02040503050406030204" pitchFamily="18" charset="0"/>
                <a:ea typeface="Cambria" panose="02040503050406030204" pitchFamily="18" charset="0"/>
              </a:rPr>
              <a:t>Svētku</a:t>
            </a:r>
            <a:r>
              <a:rPr lang="en-US" sz="1800" dirty="0">
                <a:solidFill>
                  <a:schemeClr val="bg1"/>
                </a:solidFill>
                <a:latin typeface="Cambria" panose="02040503050406030204" pitchFamily="18" charset="0"/>
                <a:ea typeface="Cambria" panose="02040503050406030204" pitchFamily="18" charset="0"/>
              </a:rPr>
              <a:t> </a:t>
            </a:r>
            <a:r>
              <a:rPr lang="en-US" sz="1800" dirty="0" err="1">
                <a:solidFill>
                  <a:schemeClr val="bg1"/>
                </a:solidFill>
                <a:latin typeface="Cambria" panose="02040503050406030204" pitchFamily="18" charset="0"/>
                <a:ea typeface="Cambria" panose="02040503050406030204" pitchFamily="18" charset="0"/>
              </a:rPr>
              <a:t>īstenošanas</a:t>
            </a:r>
            <a:r>
              <a:rPr lang="en-US" sz="1800" dirty="0">
                <a:solidFill>
                  <a:schemeClr val="bg1"/>
                </a:solidFill>
                <a:latin typeface="Cambria" panose="02040503050406030204" pitchFamily="18" charset="0"/>
                <a:ea typeface="Cambria" panose="02040503050406030204" pitchFamily="18" charset="0"/>
              </a:rPr>
              <a:t> </a:t>
            </a:r>
            <a:r>
              <a:rPr lang="en-US" sz="1800" dirty="0" err="1">
                <a:solidFill>
                  <a:schemeClr val="bg1"/>
                </a:solidFill>
                <a:latin typeface="Cambria" panose="02040503050406030204" pitchFamily="18" charset="0"/>
                <a:ea typeface="Cambria" panose="02040503050406030204" pitchFamily="18" charset="0"/>
              </a:rPr>
              <a:t>struktūrvienība</a:t>
            </a:r>
            <a:r>
              <a:rPr lang="en-US" sz="1800" dirty="0">
                <a:solidFill>
                  <a:schemeClr val="bg1"/>
                </a:solidFill>
                <a:latin typeface="Cambria" panose="02040503050406030204" pitchFamily="18" charset="0"/>
                <a:ea typeface="Cambria" panose="02040503050406030204" pitchFamily="18" charset="0"/>
              </a:rPr>
              <a:t> Latvijas Nacionālā kultūras centra </a:t>
            </a:r>
            <a:r>
              <a:rPr lang="en-US" sz="1800" dirty="0" err="1">
                <a:solidFill>
                  <a:schemeClr val="bg1"/>
                </a:solidFill>
                <a:latin typeface="Cambria" panose="02040503050406030204" pitchFamily="18" charset="0"/>
                <a:ea typeface="Cambria" panose="02040503050406030204" pitchFamily="18" charset="0"/>
              </a:rPr>
              <a:t>sastāvā</a:t>
            </a:r>
            <a:r>
              <a:rPr lang="en-US" sz="1800" dirty="0">
                <a:solidFill>
                  <a:schemeClr val="bg1"/>
                </a:solidFill>
                <a:latin typeface="Cambria" panose="02040503050406030204" pitchFamily="18" charset="0"/>
                <a:ea typeface="Cambria" panose="02040503050406030204" pitchFamily="18" charset="0"/>
              </a:rPr>
              <a:t>, </a:t>
            </a:r>
            <a:r>
              <a:rPr lang="en-US" sz="1800" dirty="0" err="1">
                <a:solidFill>
                  <a:schemeClr val="bg1"/>
                </a:solidFill>
                <a:latin typeface="Cambria" panose="02040503050406030204" pitchFamily="18" charset="0"/>
                <a:ea typeface="Cambria" panose="02040503050406030204" pitchFamily="18" charset="0"/>
              </a:rPr>
              <a:t>publisks</a:t>
            </a:r>
            <a:r>
              <a:rPr lang="en-US" sz="1800" dirty="0">
                <a:solidFill>
                  <a:schemeClr val="bg1"/>
                </a:solidFill>
                <a:latin typeface="Cambria" panose="02040503050406030204" pitchFamily="18" charset="0"/>
                <a:ea typeface="Cambria" panose="02040503050406030204" pitchFamily="18" charset="0"/>
              </a:rPr>
              <a:t> </a:t>
            </a:r>
            <a:r>
              <a:rPr lang="en-US" sz="1800" dirty="0" err="1">
                <a:solidFill>
                  <a:schemeClr val="bg1"/>
                </a:solidFill>
                <a:latin typeface="Cambria" panose="02040503050406030204" pitchFamily="18" charset="0"/>
                <a:ea typeface="Cambria" panose="02040503050406030204" pitchFamily="18" charset="0"/>
              </a:rPr>
              <a:t>nodibinājums</a:t>
            </a:r>
            <a:r>
              <a:rPr lang="en-US" sz="1800" dirty="0">
                <a:solidFill>
                  <a:schemeClr val="bg1"/>
                </a:solidFill>
                <a:latin typeface="Cambria" panose="02040503050406030204" pitchFamily="18" charset="0"/>
                <a:ea typeface="Cambria" panose="02040503050406030204" pitchFamily="18" charset="0"/>
              </a:rPr>
              <a:t> </a:t>
            </a:r>
            <a:r>
              <a:rPr lang="en-US" sz="1800" dirty="0" err="1">
                <a:solidFill>
                  <a:schemeClr val="bg1"/>
                </a:solidFill>
                <a:latin typeface="Cambria" panose="02040503050406030204" pitchFamily="18" charset="0"/>
                <a:ea typeface="Cambria" panose="02040503050406030204" pitchFamily="18" charset="0"/>
              </a:rPr>
              <a:t>u.c.</a:t>
            </a:r>
            <a:r>
              <a:rPr lang="en-US" sz="1800" dirty="0">
                <a:solidFill>
                  <a:schemeClr val="bg1"/>
                </a:solidFill>
                <a:latin typeface="Cambria" panose="02040503050406030204" pitchFamily="18" charset="0"/>
                <a:ea typeface="Cambria" panose="02040503050406030204" pitchFamily="18" charset="0"/>
              </a:rPr>
              <a:t> </a:t>
            </a:r>
          </a:p>
        </p:txBody>
      </p:sp>
      <p:sp>
        <p:nvSpPr>
          <p:cNvPr id="9" name="Text 6"/>
          <p:cNvSpPr/>
          <p:nvPr/>
        </p:nvSpPr>
        <p:spPr>
          <a:xfrm>
            <a:off x="1143000" y="5120640"/>
            <a:ext cx="3931920" cy="777240"/>
          </a:xfrm>
          <a:prstGeom prst="rect">
            <a:avLst/>
          </a:prstGeom>
          <a:noFill/>
          <a:ln/>
        </p:spPr>
        <p:txBody>
          <a:bodyPr wrap="square" lIns="0" tIns="0" rIns="0" bIns="0" rtlCol="0" anchor="t"/>
          <a:lstStyle/>
          <a:p>
            <a:pPr marL="0" indent="0">
              <a:buNone/>
            </a:pPr>
            <a:r>
              <a:rPr lang="en-US" sz="1300" i="1" dirty="0">
                <a:solidFill>
                  <a:srgbClr val="C6D1D9"/>
                </a:solidFill>
                <a:latin typeface="Calibri" pitchFamily="34" charset="0"/>
                <a:ea typeface="Calibri" pitchFamily="34" charset="-122"/>
                <a:cs typeface="Calibri" pitchFamily="34" charset="-120"/>
              </a:rPr>
              <a:t>Lēmums par piemērotāko risinājumu tiks pieņemts pēc modeļu izvērtējuma.</a:t>
            </a:r>
            <a:endParaRPr lang="en-US" sz="1300" dirty="0"/>
          </a:p>
        </p:txBody>
      </p:sp>
      <p:sp>
        <p:nvSpPr>
          <p:cNvPr id="10" name="Text 7"/>
          <p:cNvSpPr/>
          <p:nvPr/>
        </p:nvSpPr>
        <p:spPr>
          <a:xfrm>
            <a:off x="5943600" y="1828800"/>
            <a:ext cx="5577840" cy="365760"/>
          </a:xfrm>
          <a:prstGeom prst="rect">
            <a:avLst/>
          </a:prstGeom>
          <a:noFill/>
          <a:ln/>
        </p:spPr>
        <p:txBody>
          <a:bodyPr wrap="square" lIns="0" tIns="0" rIns="0" bIns="0" rtlCol="0" anchor="ctr"/>
          <a:lstStyle/>
          <a:p>
            <a:pPr marL="0" indent="0">
              <a:buNone/>
            </a:pPr>
            <a:endParaRPr lang="en-US" sz="1400" dirty="0"/>
          </a:p>
        </p:txBody>
      </p:sp>
      <p:sp>
        <p:nvSpPr>
          <p:cNvPr id="14" name="Text 10"/>
          <p:cNvSpPr/>
          <p:nvPr/>
        </p:nvSpPr>
        <p:spPr>
          <a:xfrm>
            <a:off x="6931152" y="2496312"/>
            <a:ext cx="4434840" cy="411480"/>
          </a:xfrm>
          <a:prstGeom prst="rect">
            <a:avLst/>
          </a:prstGeom>
          <a:noFill/>
          <a:ln/>
        </p:spPr>
        <p:txBody>
          <a:bodyPr wrap="square" lIns="0" tIns="0" rIns="0" bIns="0" rtlCol="0" anchor="ctr"/>
          <a:lstStyle/>
          <a:p>
            <a:pPr marL="0" indent="0">
              <a:buNone/>
            </a:pPr>
            <a:endParaRPr lang="en-US" sz="1550" dirty="0"/>
          </a:p>
        </p:txBody>
      </p:sp>
      <p:sp>
        <p:nvSpPr>
          <p:cNvPr id="19" name="Text 14"/>
          <p:cNvSpPr/>
          <p:nvPr/>
        </p:nvSpPr>
        <p:spPr>
          <a:xfrm>
            <a:off x="6931152" y="3867912"/>
            <a:ext cx="4434840" cy="411480"/>
          </a:xfrm>
          <a:prstGeom prst="rect">
            <a:avLst/>
          </a:prstGeom>
          <a:noFill/>
          <a:ln/>
        </p:spPr>
        <p:txBody>
          <a:bodyPr wrap="square" lIns="0" tIns="0" rIns="0" bIns="0" rtlCol="0" anchor="ctr"/>
          <a:lstStyle/>
          <a:p>
            <a:pPr marL="0" indent="0">
              <a:buNone/>
            </a:pPr>
            <a:endParaRPr lang="en-US" sz="1550" dirty="0"/>
          </a:p>
        </p:txBody>
      </p:sp>
      <p:sp>
        <p:nvSpPr>
          <p:cNvPr id="20" name="Text 15"/>
          <p:cNvSpPr/>
          <p:nvPr/>
        </p:nvSpPr>
        <p:spPr>
          <a:xfrm>
            <a:off x="6931152" y="4270248"/>
            <a:ext cx="4434840" cy="457200"/>
          </a:xfrm>
          <a:prstGeom prst="rect">
            <a:avLst/>
          </a:prstGeom>
          <a:noFill/>
          <a:ln/>
        </p:spPr>
        <p:txBody>
          <a:bodyPr wrap="square" lIns="0" tIns="0" rIns="0" bIns="0" rtlCol="0" anchor="t"/>
          <a:lstStyle/>
          <a:p>
            <a:pPr marL="0" indent="0">
              <a:buNone/>
            </a:pPr>
            <a:endParaRPr lang="en-US" sz="1200" dirty="0"/>
          </a:p>
        </p:txBody>
      </p:sp>
      <p:sp>
        <p:nvSpPr>
          <p:cNvPr id="24" name="Text 18"/>
          <p:cNvSpPr/>
          <p:nvPr/>
        </p:nvSpPr>
        <p:spPr>
          <a:xfrm>
            <a:off x="6931152" y="5239512"/>
            <a:ext cx="4434840" cy="411480"/>
          </a:xfrm>
          <a:prstGeom prst="rect">
            <a:avLst/>
          </a:prstGeom>
          <a:noFill/>
          <a:ln/>
        </p:spPr>
        <p:txBody>
          <a:bodyPr wrap="square" lIns="0" tIns="0" rIns="0" bIns="0" rtlCol="0" anchor="ctr"/>
          <a:lstStyle/>
          <a:p>
            <a:pPr marL="0" indent="0">
              <a:buNone/>
            </a:pPr>
            <a:endParaRPr lang="en-US" sz="15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640080" y="411480"/>
            <a:ext cx="7315200" cy="320040"/>
          </a:xfrm>
          <a:prstGeom prst="rect">
            <a:avLst/>
          </a:prstGeom>
          <a:noFill/>
          <a:ln/>
        </p:spPr>
        <p:txBody>
          <a:bodyPr wrap="square" lIns="0" tIns="0" rIns="0" bIns="0" rtlCol="0" anchor="ctr"/>
          <a:lstStyle/>
          <a:p>
            <a:pPr marL="0" indent="0">
              <a:buNone/>
            </a:pPr>
            <a:r>
              <a:rPr lang="en-US" sz="1300" b="1" kern="0" spc="300" dirty="0">
                <a:solidFill>
                  <a:srgbClr val="36454F"/>
                </a:solidFill>
                <a:latin typeface="Calibri" pitchFamily="34" charset="0"/>
                <a:ea typeface="Calibri" pitchFamily="34" charset="-122"/>
                <a:cs typeface="Calibri" pitchFamily="34" charset="-120"/>
              </a:rPr>
              <a:t>NEMAINĪGĀS VĒRTĪBAS</a:t>
            </a:r>
            <a:endParaRPr lang="en-US" sz="1300" dirty="0"/>
          </a:p>
        </p:txBody>
      </p:sp>
      <p:sp>
        <p:nvSpPr>
          <p:cNvPr id="3" name="Text 1"/>
          <p:cNvSpPr/>
          <p:nvPr/>
        </p:nvSpPr>
        <p:spPr>
          <a:xfrm>
            <a:off x="640080" y="749808"/>
            <a:ext cx="10881360" cy="777240"/>
          </a:xfrm>
          <a:prstGeom prst="rect">
            <a:avLst/>
          </a:prstGeom>
          <a:noFill/>
          <a:ln/>
        </p:spPr>
        <p:txBody>
          <a:bodyPr wrap="square" lIns="0" tIns="0" rIns="0" bIns="0" rtlCol="0" anchor="ctr"/>
          <a:lstStyle/>
          <a:p>
            <a:pPr marL="0" indent="0">
              <a:buNone/>
            </a:pPr>
            <a:r>
              <a:rPr lang="en-US" sz="3400" b="1" dirty="0">
                <a:solidFill>
                  <a:srgbClr val="2B2B2B"/>
                </a:solidFill>
                <a:latin typeface="Cambria" pitchFamily="34" charset="0"/>
                <a:ea typeface="Cambria" pitchFamily="34" charset="-122"/>
                <a:cs typeface="Cambria" pitchFamily="34" charset="-120"/>
              </a:rPr>
              <a:t>Kas netiek mainīts</a:t>
            </a:r>
            <a:endParaRPr lang="en-US" sz="3400" dirty="0"/>
          </a:p>
        </p:txBody>
      </p:sp>
      <p:sp>
        <p:nvSpPr>
          <p:cNvPr id="4" name="Shape 2"/>
          <p:cNvSpPr/>
          <p:nvPr/>
        </p:nvSpPr>
        <p:spPr>
          <a:xfrm>
            <a:off x="640080" y="1828800"/>
            <a:ext cx="6720840" cy="2651760"/>
          </a:xfrm>
          <a:prstGeom prst="roundRect">
            <a:avLst>
              <a:gd name="adj" fmla="val 3103"/>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5" name="Shape 3"/>
          <p:cNvSpPr/>
          <p:nvPr/>
        </p:nvSpPr>
        <p:spPr>
          <a:xfrm>
            <a:off x="932688" y="2121408"/>
            <a:ext cx="566928" cy="566928"/>
          </a:xfrm>
          <a:prstGeom prst="ellipse">
            <a:avLst/>
          </a:prstGeom>
          <a:solidFill>
            <a:srgbClr val="36454F"/>
          </a:solidFill>
          <a:ln/>
        </p:spPr>
        <p:txBody>
          <a:bodyPr/>
          <a:lstStyle/>
          <a:p>
            <a:endParaRPr lang="lv-LV"/>
          </a:p>
        </p:txBody>
      </p:sp>
      <p:pic>
        <p:nvPicPr>
          <p:cNvPr id="6" name="Image 0" descr="/home/claude/svetki/icons/flag_white.png"/>
          <p:cNvPicPr>
            <a:picLocks noChangeAspect="1"/>
          </p:cNvPicPr>
          <p:nvPr/>
        </p:nvPicPr>
        <p:blipFill>
          <a:blip r:embed="rId3"/>
          <a:stretch>
            <a:fillRect/>
          </a:stretch>
        </p:blipFill>
        <p:spPr>
          <a:xfrm>
            <a:off x="1074420" y="2263140"/>
            <a:ext cx="283464" cy="283464"/>
          </a:xfrm>
          <a:prstGeom prst="rect">
            <a:avLst/>
          </a:prstGeom>
        </p:spPr>
      </p:pic>
      <p:sp>
        <p:nvSpPr>
          <p:cNvPr id="7" name="Text 4"/>
          <p:cNvSpPr/>
          <p:nvPr/>
        </p:nvSpPr>
        <p:spPr>
          <a:xfrm>
            <a:off x="1682496" y="2103120"/>
            <a:ext cx="5394960" cy="603504"/>
          </a:xfrm>
          <a:prstGeom prst="rect">
            <a:avLst/>
          </a:prstGeom>
          <a:noFill/>
          <a:ln/>
        </p:spPr>
        <p:txBody>
          <a:bodyPr wrap="square" lIns="0" tIns="0" rIns="0" bIns="0" rtlCol="0" anchor="ctr"/>
          <a:lstStyle/>
          <a:p>
            <a:pPr marL="0" indent="0">
              <a:buNone/>
            </a:pPr>
            <a:r>
              <a:rPr lang="en-US" sz="1700" b="1" dirty="0">
                <a:solidFill>
                  <a:srgbClr val="26333B"/>
                </a:solidFill>
                <a:latin typeface="Cambria" pitchFamily="34" charset="0"/>
                <a:ea typeface="Cambria" pitchFamily="34" charset="-122"/>
                <a:cs typeface="Cambria" pitchFamily="34" charset="-120"/>
              </a:rPr>
              <a:t>Valsts iesaiste un atbildība</a:t>
            </a:r>
            <a:endParaRPr lang="en-US" sz="1700" dirty="0"/>
          </a:p>
        </p:txBody>
      </p:sp>
      <p:sp>
        <p:nvSpPr>
          <p:cNvPr id="8" name="Text 5"/>
          <p:cNvSpPr/>
          <p:nvPr/>
        </p:nvSpPr>
        <p:spPr>
          <a:xfrm>
            <a:off x="1682496" y="2788920"/>
            <a:ext cx="5394960" cy="1463040"/>
          </a:xfrm>
          <a:prstGeom prst="rect">
            <a:avLst/>
          </a:prstGeom>
          <a:noFill/>
          <a:ln/>
        </p:spPr>
        <p:txBody>
          <a:bodyPr wrap="square" lIns="0" tIns="0" rIns="0" bIns="0" rtlCol="0" anchor="t"/>
          <a:lstStyle/>
          <a:p>
            <a:pPr marL="0" indent="0">
              <a:buNone/>
            </a:pPr>
            <a:r>
              <a:rPr lang="en-US" sz="1250" dirty="0">
                <a:solidFill>
                  <a:srgbClr val="2B2B2B"/>
                </a:solidFill>
                <a:latin typeface="Calibri" pitchFamily="34" charset="0"/>
                <a:ea typeface="Calibri" pitchFamily="34" charset="-122"/>
                <a:cs typeface="Calibri" pitchFamily="34" charset="-120"/>
              </a:rPr>
              <a:t>IZM un VIAA nodrošina interešu izglītības nepārtrauktību, sagatavojot Skolu jaunatnes svētku dalībniekus. KM un LNKC nodrošina nepārtrauktu Vispārējo svētku dalībnieku sagatavošanu, metodisko darbu un mākslinieciskā satura kompetences (Dziesmu un deju svētku likumā definētās).</a:t>
            </a:r>
            <a:endParaRPr lang="en-US" sz="1250" dirty="0"/>
          </a:p>
        </p:txBody>
      </p:sp>
      <p:sp>
        <p:nvSpPr>
          <p:cNvPr id="9" name="Shape 6"/>
          <p:cNvSpPr/>
          <p:nvPr/>
        </p:nvSpPr>
        <p:spPr>
          <a:xfrm>
            <a:off x="7680960" y="1828800"/>
            <a:ext cx="4069080" cy="2651760"/>
          </a:xfrm>
          <a:prstGeom prst="roundRect">
            <a:avLst>
              <a:gd name="adj" fmla="val 3103"/>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10" name="Shape 7"/>
          <p:cNvSpPr/>
          <p:nvPr/>
        </p:nvSpPr>
        <p:spPr>
          <a:xfrm>
            <a:off x="7973568" y="2121408"/>
            <a:ext cx="566928" cy="566928"/>
          </a:xfrm>
          <a:prstGeom prst="ellipse">
            <a:avLst/>
          </a:prstGeom>
          <a:solidFill>
            <a:srgbClr val="36454F"/>
          </a:solidFill>
          <a:ln/>
        </p:spPr>
        <p:txBody>
          <a:bodyPr/>
          <a:lstStyle/>
          <a:p>
            <a:endParaRPr lang="lv-LV"/>
          </a:p>
        </p:txBody>
      </p:sp>
      <p:pic>
        <p:nvPicPr>
          <p:cNvPr id="11" name="Image 1" descr="/home/claude/svetki/icons/city_white.png"/>
          <p:cNvPicPr>
            <a:picLocks noChangeAspect="1"/>
          </p:cNvPicPr>
          <p:nvPr/>
        </p:nvPicPr>
        <p:blipFill>
          <a:blip r:embed="rId4"/>
          <a:stretch>
            <a:fillRect/>
          </a:stretch>
        </p:blipFill>
        <p:spPr>
          <a:xfrm>
            <a:off x="8115300" y="2263140"/>
            <a:ext cx="283464" cy="283464"/>
          </a:xfrm>
          <a:prstGeom prst="rect">
            <a:avLst/>
          </a:prstGeom>
        </p:spPr>
      </p:pic>
      <p:sp>
        <p:nvSpPr>
          <p:cNvPr id="12" name="Text 8"/>
          <p:cNvSpPr/>
          <p:nvPr/>
        </p:nvSpPr>
        <p:spPr>
          <a:xfrm>
            <a:off x="8723376" y="2103120"/>
            <a:ext cx="2743200" cy="603504"/>
          </a:xfrm>
          <a:prstGeom prst="rect">
            <a:avLst/>
          </a:prstGeom>
          <a:noFill/>
          <a:ln/>
        </p:spPr>
        <p:txBody>
          <a:bodyPr wrap="square" lIns="0" tIns="0" rIns="0" bIns="0" rtlCol="0" anchor="ctr"/>
          <a:lstStyle/>
          <a:p>
            <a:pPr marL="0" indent="0">
              <a:buNone/>
            </a:pPr>
            <a:r>
              <a:rPr lang="en-US" sz="1700" b="1" dirty="0">
                <a:solidFill>
                  <a:srgbClr val="26333B"/>
                </a:solidFill>
                <a:latin typeface="Cambria" pitchFamily="34" charset="0"/>
                <a:ea typeface="Cambria" pitchFamily="34" charset="-122"/>
                <a:cs typeface="Cambria" pitchFamily="34" charset="-120"/>
              </a:rPr>
              <a:t>Pašvaldību loma</a:t>
            </a:r>
            <a:endParaRPr lang="en-US" sz="1700" dirty="0"/>
          </a:p>
        </p:txBody>
      </p:sp>
      <p:sp>
        <p:nvSpPr>
          <p:cNvPr id="13" name="Text 9"/>
          <p:cNvSpPr/>
          <p:nvPr/>
        </p:nvSpPr>
        <p:spPr>
          <a:xfrm>
            <a:off x="8723376" y="2788920"/>
            <a:ext cx="2743200" cy="1463040"/>
          </a:xfrm>
          <a:prstGeom prst="rect">
            <a:avLst/>
          </a:prstGeom>
          <a:noFill/>
          <a:ln/>
        </p:spPr>
        <p:txBody>
          <a:bodyPr wrap="square" lIns="0" tIns="0" rIns="0" bIns="0" rtlCol="0" anchor="t"/>
          <a:lstStyle/>
          <a:p>
            <a:pPr marL="0" indent="0">
              <a:buNone/>
            </a:pPr>
            <a:r>
              <a:rPr lang="en-US" sz="1250" dirty="0">
                <a:solidFill>
                  <a:srgbClr val="2B2B2B"/>
                </a:solidFill>
                <a:latin typeface="Calibri" pitchFamily="34" charset="0"/>
                <a:ea typeface="Calibri" pitchFamily="34" charset="-122"/>
                <a:cs typeface="Calibri" pitchFamily="34" charset="-120"/>
              </a:rPr>
              <a:t>Pašvaldību loma Dziesmu un deju svētku procesā un tā nodrošināšanā.</a:t>
            </a:r>
            <a:endParaRPr lang="en-US" sz="1250" dirty="0"/>
          </a:p>
        </p:txBody>
      </p:sp>
      <p:sp>
        <p:nvSpPr>
          <p:cNvPr id="14" name="Shape 10"/>
          <p:cNvSpPr/>
          <p:nvPr/>
        </p:nvSpPr>
        <p:spPr>
          <a:xfrm>
            <a:off x="640080" y="4800600"/>
            <a:ext cx="5394960" cy="1417320"/>
          </a:xfrm>
          <a:prstGeom prst="roundRect">
            <a:avLst>
              <a:gd name="adj" fmla="val 5806"/>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15" name="Shape 11"/>
          <p:cNvSpPr/>
          <p:nvPr/>
        </p:nvSpPr>
        <p:spPr>
          <a:xfrm>
            <a:off x="932688" y="5093208"/>
            <a:ext cx="566928" cy="566928"/>
          </a:xfrm>
          <a:prstGeom prst="ellipse">
            <a:avLst/>
          </a:prstGeom>
          <a:solidFill>
            <a:srgbClr val="36454F"/>
          </a:solidFill>
          <a:ln/>
        </p:spPr>
        <p:txBody>
          <a:bodyPr/>
          <a:lstStyle/>
          <a:p>
            <a:endParaRPr lang="lv-LV"/>
          </a:p>
        </p:txBody>
      </p:sp>
      <p:pic>
        <p:nvPicPr>
          <p:cNvPr id="16" name="Image 2" descr="/home/claude/svetki/icons/people_white.png"/>
          <p:cNvPicPr>
            <a:picLocks noChangeAspect="1"/>
          </p:cNvPicPr>
          <p:nvPr/>
        </p:nvPicPr>
        <p:blipFill>
          <a:blip r:embed="rId5"/>
          <a:stretch>
            <a:fillRect/>
          </a:stretch>
        </p:blipFill>
        <p:spPr>
          <a:xfrm>
            <a:off x="1074420" y="5234940"/>
            <a:ext cx="283464" cy="283464"/>
          </a:xfrm>
          <a:prstGeom prst="rect">
            <a:avLst/>
          </a:prstGeom>
        </p:spPr>
      </p:pic>
      <p:sp>
        <p:nvSpPr>
          <p:cNvPr id="17" name="Text 12"/>
          <p:cNvSpPr/>
          <p:nvPr/>
        </p:nvSpPr>
        <p:spPr>
          <a:xfrm>
            <a:off x="1682496" y="5020056"/>
            <a:ext cx="4069080" cy="457200"/>
          </a:xfrm>
          <a:prstGeom prst="rect">
            <a:avLst/>
          </a:prstGeom>
          <a:noFill/>
          <a:ln/>
        </p:spPr>
        <p:txBody>
          <a:bodyPr wrap="square" lIns="0" tIns="0" rIns="0" bIns="0" rtlCol="0" anchor="ctr"/>
          <a:lstStyle/>
          <a:p>
            <a:pPr marL="0" indent="0">
              <a:buNone/>
            </a:pPr>
            <a:r>
              <a:rPr lang="en-US" sz="1600" b="1" dirty="0">
                <a:solidFill>
                  <a:srgbClr val="26333B"/>
                </a:solidFill>
                <a:latin typeface="Cambria" pitchFamily="34" charset="0"/>
                <a:ea typeface="Cambria" pitchFamily="34" charset="-122"/>
                <a:cs typeface="Cambria" pitchFamily="34" charset="-120"/>
              </a:rPr>
              <a:t>Kolektīvu darbība</a:t>
            </a:r>
            <a:endParaRPr lang="en-US" sz="1600" dirty="0"/>
          </a:p>
        </p:txBody>
      </p:sp>
      <p:sp>
        <p:nvSpPr>
          <p:cNvPr id="18" name="Text 13"/>
          <p:cNvSpPr/>
          <p:nvPr/>
        </p:nvSpPr>
        <p:spPr>
          <a:xfrm>
            <a:off x="1682496" y="5495544"/>
            <a:ext cx="4069080" cy="548640"/>
          </a:xfrm>
          <a:prstGeom prst="rect">
            <a:avLst/>
          </a:prstGeom>
          <a:noFill/>
          <a:ln/>
        </p:spPr>
        <p:txBody>
          <a:bodyPr wrap="square" lIns="0" tIns="0" rIns="0" bIns="0" rtlCol="0" anchor="t"/>
          <a:lstStyle/>
          <a:p>
            <a:pPr marL="0" indent="0">
              <a:buNone/>
            </a:pPr>
            <a:r>
              <a:rPr lang="en-US" sz="1200" dirty="0">
                <a:solidFill>
                  <a:srgbClr val="2B2B2B"/>
                </a:solidFill>
                <a:latin typeface="Calibri" pitchFamily="34" charset="0"/>
                <a:ea typeface="Calibri" pitchFamily="34" charset="-122"/>
                <a:cs typeface="Calibri" pitchFamily="34" charset="-120"/>
              </a:rPr>
              <a:t>Kolektīvu darbība un iesaiste svētku procesā.</a:t>
            </a:r>
            <a:endParaRPr lang="en-US" sz="1200" dirty="0"/>
          </a:p>
        </p:txBody>
      </p:sp>
      <p:sp>
        <p:nvSpPr>
          <p:cNvPr id="19" name="Shape 14"/>
          <p:cNvSpPr/>
          <p:nvPr/>
        </p:nvSpPr>
        <p:spPr>
          <a:xfrm>
            <a:off x="6355080" y="4800600"/>
            <a:ext cx="5394960" cy="1417320"/>
          </a:xfrm>
          <a:prstGeom prst="roundRect">
            <a:avLst>
              <a:gd name="adj" fmla="val 5806"/>
            </a:avLst>
          </a:prstGeom>
          <a:solidFill>
            <a:srgbClr val="F7F8F9"/>
          </a:solidFill>
          <a:ln/>
          <a:effectLst>
            <a:outerShdw blurRad="101600" dist="25400" dir="5400000" algn="bl" rotWithShape="0">
              <a:srgbClr val="333A40">
                <a:alpha val="15000"/>
              </a:srgbClr>
            </a:outerShdw>
          </a:effectLst>
        </p:spPr>
        <p:txBody>
          <a:bodyPr/>
          <a:lstStyle/>
          <a:p>
            <a:endParaRPr lang="lv-LV"/>
          </a:p>
        </p:txBody>
      </p:sp>
      <p:sp>
        <p:nvSpPr>
          <p:cNvPr id="20" name="Shape 15"/>
          <p:cNvSpPr/>
          <p:nvPr/>
        </p:nvSpPr>
        <p:spPr>
          <a:xfrm>
            <a:off x="6647688" y="5093208"/>
            <a:ext cx="566928" cy="566928"/>
          </a:xfrm>
          <a:prstGeom prst="ellipse">
            <a:avLst/>
          </a:prstGeom>
          <a:solidFill>
            <a:srgbClr val="36454F"/>
          </a:solidFill>
          <a:ln/>
        </p:spPr>
        <p:txBody>
          <a:bodyPr/>
          <a:lstStyle/>
          <a:p>
            <a:endParaRPr lang="lv-LV"/>
          </a:p>
        </p:txBody>
      </p:sp>
      <p:pic>
        <p:nvPicPr>
          <p:cNvPr id="21" name="Image 3" descr="/home/claude/svetki/icons/heart_white.png"/>
          <p:cNvPicPr>
            <a:picLocks noChangeAspect="1"/>
          </p:cNvPicPr>
          <p:nvPr/>
        </p:nvPicPr>
        <p:blipFill>
          <a:blip r:embed="rId6"/>
          <a:stretch>
            <a:fillRect/>
          </a:stretch>
        </p:blipFill>
        <p:spPr>
          <a:xfrm>
            <a:off x="6789420" y="5234940"/>
            <a:ext cx="283464" cy="283464"/>
          </a:xfrm>
          <a:prstGeom prst="rect">
            <a:avLst/>
          </a:prstGeom>
        </p:spPr>
      </p:pic>
      <p:sp>
        <p:nvSpPr>
          <p:cNvPr id="22" name="Text 16"/>
          <p:cNvSpPr/>
          <p:nvPr/>
        </p:nvSpPr>
        <p:spPr>
          <a:xfrm>
            <a:off x="7397496" y="5020056"/>
            <a:ext cx="4069080" cy="457200"/>
          </a:xfrm>
          <a:prstGeom prst="rect">
            <a:avLst/>
          </a:prstGeom>
          <a:noFill/>
          <a:ln/>
        </p:spPr>
        <p:txBody>
          <a:bodyPr wrap="square" lIns="0" tIns="0" rIns="0" bIns="0" rtlCol="0" anchor="ctr"/>
          <a:lstStyle/>
          <a:p>
            <a:pPr marL="0" indent="0">
              <a:buNone/>
            </a:pPr>
            <a:r>
              <a:rPr lang="en-US" sz="1600" b="1" dirty="0">
                <a:solidFill>
                  <a:srgbClr val="26333B"/>
                </a:solidFill>
                <a:latin typeface="Cambria" pitchFamily="34" charset="0"/>
                <a:ea typeface="Cambria" pitchFamily="34" charset="-122"/>
                <a:cs typeface="Cambria" pitchFamily="34" charset="-120"/>
              </a:rPr>
              <a:t>Tradīcijas saturs un būtība</a:t>
            </a:r>
            <a:endParaRPr lang="en-US" sz="1600" dirty="0"/>
          </a:p>
        </p:txBody>
      </p:sp>
      <p:sp>
        <p:nvSpPr>
          <p:cNvPr id="23" name="Text 17"/>
          <p:cNvSpPr/>
          <p:nvPr/>
        </p:nvSpPr>
        <p:spPr>
          <a:xfrm>
            <a:off x="7397496" y="5495544"/>
            <a:ext cx="4069080" cy="548640"/>
          </a:xfrm>
          <a:prstGeom prst="rect">
            <a:avLst/>
          </a:prstGeom>
          <a:noFill/>
          <a:ln/>
        </p:spPr>
        <p:txBody>
          <a:bodyPr wrap="square" lIns="0" tIns="0" rIns="0" bIns="0" rtlCol="0" anchor="t"/>
          <a:lstStyle/>
          <a:p>
            <a:pPr marL="0" indent="0">
              <a:buNone/>
            </a:pPr>
            <a:r>
              <a:rPr lang="en-US" sz="1200" dirty="0">
                <a:solidFill>
                  <a:srgbClr val="2B2B2B"/>
                </a:solidFill>
                <a:latin typeface="Calibri" pitchFamily="34" charset="0"/>
                <a:ea typeface="Calibri" pitchFamily="34" charset="-122"/>
                <a:cs typeface="Calibri" pitchFamily="34" charset="-120"/>
              </a:rPr>
              <a:t>Dziesmu un deju svētku tradīcijas saturs un būtība paliek nemainīgi.</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232E36"/>
        </a:solidFill>
        <a:effectLst/>
      </p:bgPr>
    </p:bg>
    <p:spTree>
      <p:nvGrpSpPr>
        <p:cNvPr id="1" name=""/>
        <p:cNvGrpSpPr/>
        <p:nvPr/>
      </p:nvGrpSpPr>
      <p:grpSpPr>
        <a:xfrm>
          <a:off x="0" y="0"/>
          <a:ext cx="0" cy="0"/>
          <a:chOff x="0" y="0"/>
          <a:chExt cx="0" cy="0"/>
        </a:xfrm>
      </p:grpSpPr>
      <p:sp>
        <p:nvSpPr>
          <p:cNvPr id="2" name="Shape 0"/>
          <p:cNvSpPr/>
          <p:nvPr/>
        </p:nvSpPr>
        <p:spPr>
          <a:xfrm>
            <a:off x="-2743200" y="-2926080"/>
            <a:ext cx="7315200" cy="7315200"/>
          </a:xfrm>
          <a:prstGeom prst="ellipse">
            <a:avLst/>
          </a:prstGeom>
          <a:solidFill>
            <a:srgbClr val="36454F">
              <a:alpha val="40000"/>
            </a:srgbClr>
          </a:solidFill>
          <a:ln/>
        </p:spPr>
        <p:txBody>
          <a:bodyPr/>
          <a:lstStyle/>
          <a:p>
            <a:endParaRPr lang="lv-LV"/>
          </a:p>
        </p:txBody>
      </p:sp>
      <p:sp>
        <p:nvSpPr>
          <p:cNvPr id="3" name="Shape 1"/>
          <p:cNvSpPr/>
          <p:nvPr/>
        </p:nvSpPr>
        <p:spPr>
          <a:xfrm>
            <a:off x="9144000" y="3291840"/>
            <a:ext cx="6400800" cy="6400800"/>
          </a:xfrm>
          <a:prstGeom prst="ellipse">
            <a:avLst/>
          </a:prstGeom>
          <a:solidFill>
            <a:srgbClr val="36454F">
              <a:alpha val="45000"/>
            </a:srgbClr>
          </a:solidFill>
          <a:ln/>
        </p:spPr>
        <p:txBody>
          <a:bodyPr/>
          <a:lstStyle/>
          <a:p>
            <a:endParaRPr lang="lv-LV"/>
          </a:p>
        </p:txBody>
      </p:sp>
      <p:sp>
        <p:nvSpPr>
          <p:cNvPr id="4" name="Shape 2"/>
          <p:cNvSpPr/>
          <p:nvPr/>
        </p:nvSpPr>
        <p:spPr>
          <a:xfrm rot="2700000">
            <a:off x="4870552" y="1234440"/>
            <a:ext cx="146304" cy="146304"/>
          </a:xfrm>
          <a:prstGeom prst="rect">
            <a:avLst/>
          </a:prstGeom>
          <a:solidFill>
            <a:srgbClr val="7C8E9C"/>
          </a:solidFill>
          <a:ln/>
        </p:spPr>
        <p:txBody>
          <a:bodyPr/>
          <a:lstStyle/>
          <a:p>
            <a:endParaRPr lang="lv-LV"/>
          </a:p>
        </p:txBody>
      </p:sp>
      <p:sp>
        <p:nvSpPr>
          <p:cNvPr id="5" name="Shape 3"/>
          <p:cNvSpPr/>
          <p:nvPr/>
        </p:nvSpPr>
        <p:spPr>
          <a:xfrm rot="2700000">
            <a:off x="5254600" y="1234440"/>
            <a:ext cx="146304" cy="146304"/>
          </a:xfrm>
          <a:prstGeom prst="rect">
            <a:avLst/>
          </a:prstGeom>
          <a:solidFill>
            <a:srgbClr val="7C8E9C"/>
          </a:solidFill>
          <a:ln/>
        </p:spPr>
        <p:txBody>
          <a:bodyPr/>
          <a:lstStyle/>
          <a:p>
            <a:endParaRPr lang="lv-LV"/>
          </a:p>
        </p:txBody>
      </p:sp>
      <p:sp>
        <p:nvSpPr>
          <p:cNvPr id="6" name="Shape 4"/>
          <p:cNvSpPr/>
          <p:nvPr/>
        </p:nvSpPr>
        <p:spPr>
          <a:xfrm rot="2700000">
            <a:off x="5638648" y="1234440"/>
            <a:ext cx="146304" cy="146304"/>
          </a:xfrm>
          <a:prstGeom prst="rect">
            <a:avLst/>
          </a:prstGeom>
          <a:solidFill>
            <a:srgbClr val="7C8E9C"/>
          </a:solidFill>
          <a:ln/>
        </p:spPr>
        <p:txBody>
          <a:bodyPr/>
          <a:lstStyle/>
          <a:p>
            <a:endParaRPr lang="lv-LV"/>
          </a:p>
        </p:txBody>
      </p:sp>
      <p:sp>
        <p:nvSpPr>
          <p:cNvPr id="7" name="Shape 5"/>
          <p:cNvSpPr/>
          <p:nvPr/>
        </p:nvSpPr>
        <p:spPr>
          <a:xfrm rot="2700000">
            <a:off x="6022696" y="1234440"/>
            <a:ext cx="146304" cy="146304"/>
          </a:xfrm>
          <a:prstGeom prst="rect">
            <a:avLst/>
          </a:prstGeom>
          <a:solidFill>
            <a:srgbClr val="7C8E9C"/>
          </a:solidFill>
          <a:ln/>
        </p:spPr>
        <p:txBody>
          <a:bodyPr/>
          <a:lstStyle/>
          <a:p>
            <a:endParaRPr lang="lv-LV"/>
          </a:p>
        </p:txBody>
      </p:sp>
      <p:sp>
        <p:nvSpPr>
          <p:cNvPr id="8" name="Shape 6"/>
          <p:cNvSpPr/>
          <p:nvPr/>
        </p:nvSpPr>
        <p:spPr>
          <a:xfrm rot="2700000">
            <a:off x="6406744" y="1234440"/>
            <a:ext cx="146304" cy="146304"/>
          </a:xfrm>
          <a:prstGeom prst="rect">
            <a:avLst/>
          </a:prstGeom>
          <a:solidFill>
            <a:srgbClr val="7C8E9C"/>
          </a:solidFill>
          <a:ln/>
        </p:spPr>
        <p:txBody>
          <a:bodyPr/>
          <a:lstStyle/>
          <a:p>
            <a:endParaRPr lang="lv-LV"/>
          </a:p>
        </p:txBody>
      </p:sp>
      <p:sp>
        <p:nvSpPr>
          <p:cNvPr id="9" name="Shape 7"/>
          <p:cNvSpPr/>
          <p:nvPr/>
        </p:nvSpPr>
        <p:spPr>
          <a:xfrm rot="2700000">
            <a:off x="6790792" y="1234440"/>
            <a:ext cx="146304" cy="146304"/>
          </a:xfrm>
          <a:prstGeom prst="rect">
            <a:avLst/>
          </a:prstGeom>
          <a:solidFill>
            <a:srgbClr val="7C8E9C"/>
          </a:solidFill>
          <a:ln/>
        </p:spPr>
        <p:txBody>
          <a:bodyPr/>
          <a:lstStyle/>
          <a:p>
            <a:endParaRPr lang="lv-LV"/>
          </a:p>
        </p:txBody>
      </p:sp>
      <p:sp>
        <p:nvSpPr>
          <p:cNvPr id="10" name="Shape 8"/>
          <p:cNvSpPr/>
          <p:nvPr/>
        </p:nvSpPr>
        <p:spPr>
          <a:xfrm rot="2700000">
            <a:off x="7174840" y="1234440"/>
            <a:ext cx="146304" cy="146304"/>
          </a:xfrm>
          <a:prstGeom prst="rect">
            <a:avLst/>
          </a:prstGeom>
          <a:solidFill>
            <a:srgbClr val="7C8E9C"/>
          </a:solidFill>
          <a:ln/>
        </p:spPr>
        <p:txBody>
          <a:bodyPr/>
          <a:lstStyle/>
          <a:p>
            <a:endParaRPr lang="lv-LV"/>
          </a:p>
        </p:txBody>
      </p:sp>
      <p:sp>
        <p:nvSpPr>
          <p:cNvPr id="11" name="Text 9"/>
          <p:cNvSpPr/>
          <p:nvPr/>
        </p:nvSpPr>
        <p:spPr>
          <a:xfrm>
            <a:off x="1097280" y="1783080"/>
            <a:ext cx="9994392" cy="411480"/>
          </a:xfrm>
          <a:prstGeom prst="rect">
            <a:avLst/>
          </a:prstGeom>
          <a:noFill/>
          <a:ln/>
        </p:spPr>
        <p:txBody>
          <a:bodyPr wrap="square" lIns="0" tIns="0" rIns="0" bIns="0" rtlCol="0" anchor="ctr"/>
          <a:lstStyle/>
          <a:p>
            <a:pPr marL="0" indent="0" algn="ctr">
              <a:buNone/>
            </a:pPr>
            <a:r>
              <a:rPr lang="en-US" sz="1500" b="1" kern="0" spc="400" dirty="0">
                <a:solidFill>
                  <a:srgbClr val="AFC3D1"/>
                </a:solidFill>
                <a:latin typeface="Calibri" pitchFamily="34" charset="0"/>
                <a:ea typeface="Calibri" pitchFamily="34" charset="-122"/>
                <a:cs typeface="Calibri" pitchFamily="34" charset="-120"/>
              </a:rPr>
              <a:t>Galvenā doma</a:t>
            </a:r>
            <a:endParaRPr lang="en-US" sz="1500" dirty="0"/>
          </a:p>
        </p:txBody>
      </p:sp>
      <p:sp>
        <p:nvSpPr>
          <p:cNvPr id="12" name="Text 10"/>
          <p:cNvSpPr/>
          <p:nvPr/>
        </p:nvSpPr>
        <p:spPr>
          <a:xfrm>
            <a:off x="1097280" y="2377440"/>
            <a:ext cx="9994392" cy="1920240"/>
          </a:xfrm>
          <a:prstGeom prst="rect">
            <a:avLst/>
          </a:prstGeom>
          <a:noFill/>
          <a:ln/>
        </p:spPr>
        <p:txBody>
          <a:bodyPr wrap="square" lIns="0" tIns="0" rIns="0" bIns="0" rtlCol="0" anchor="ctr"/>
          <a:lstStyle/>
          <a:p>
            <a:pPr marL="0" indent="0" algn="ctr">
              <a:buNone/>
            </a:pPr>
            <a:r>
              <a:rPr lang="en-US" sz="3600" b="1" dirty="0">
                <a:solidFill>
                  <a:srgbClr val="FFFFFF"/>
                </a:solidFill>
                <a:latin typeface="Cambria" pitchFamily="34" charset="0"/>
                <a:ea typeface="Cambria" pitchFamily="34" charset="-122"/>
                <a:cs typeface="Cambria" pitchFamily="34" charset="-120"/>
              </a:rPr>
              <a:t>Katrs nākamais svētku cikls </a:t>
            </a:r>
            <a:r>
              <a:rPr lang="en-US" sz="3600" b="1" dirty="0" err="1">
                <a:solidFill>
                  <a:srgbClr val="FFFFFF"/>
                </a:solidFill>
                <a:latin typeface="Cambria" pitchFamily="34" charset="0"/>
                <a:ea typeface="Cambria" pitchFamily="34" charset="-122"/>
                <a:cs typeface="Cambria" pitchFamily="34" charset="-120"/>
              </a:rPr>
              <a:t>sākas</a:t>
            </a:r>
            <a:r>
              <a:rPr lang="en-US" sz="3600" b="1" dirty="0">
                <a:solidFill>
                  <a:srgbClr val="FFFFFF"/>
                </a:solidFill>
                <a:latin typeface="Cambria" pitchFamily="34" charset="0"/>
                <a:ea typeface="Cambria" pitchFamily="34" charset="-122"/>
                <a:cs typeface="Cambria" pitchFamily="34" charset="-120"/>
              </a:rPr>
              <a:t> no </a:t>
            </a:r>
            <a:endParaRPr lang="en-US" sz="3600" dirty="0"/>
          </a:p>
          <a:p>
            <a:pPr marL="0" indent="0" algn="ctr">
              <a:buNone/>
            </a:pPr>
            <a:r>
              <a:rPr lang="en-US" sz="3600" b="1" dirty="0">
                <a:solidFill>
                  <a:srgbClr val="BFD3E0"/>
                </a:solidFill>
                <a:latin typeface="Cambria" pitchFamily="34" charset="0"/>
                <a:ea typeface="Cambria" pitchFamily="34" charset="-122"/>
                <a:cs typeface="Cambria" pitchFamily="34" charset="-120"/>
              </a:rPr>
              <a:t>iepriekš uzkrātās pieredzes</a:t>
            </a:r>
            <a:endParaRPr lang="en-US" sz="3600" dirty="0"/>
          </a:p>
        </p:txBody>
      </p:sp>
      <p:sp>
        <p:nvSpPr>
          <p:cNvPr id="13" name="Text 11"/>
          <p:cNvSpPr/>
          <p:nvPr/>
        </p:nvSpPr>
        <p:spPr>
          <a:xfrm>
            <a:off x="1828800" y="4572000"/>
            <a:ext cx="8531352" cy="868680"/>
          </a:xfrm>
          <a:prstGeom prst="rect">
            <a:avLst/>
          </a:prstGeom>
          <a:noFill/>
          <a:ln/>
        </p:spPr>
        <p:txBody>
          <a:bodyPr wrap="square" lIns="0" tIns="0" rIns="0" bIns="0" rtlCol="0" anchor="ctr"/>
          <a:lstStyle/>
          <a:p>
            <a:pPr marL="0" indent="0" algn="ctr">
              <a:buNone/>
            </a:pPr>
            <a:endParaRPr lang="en-US" sz="1500" dirty="0"/>
          </a:p>
        </p:txBody>
      </p:sp>
      <p:sp>
        <p:nvSpPr>
          <p:cNvPr id="14" name="Shape 12"/>
          <p:cNvSpPr/>
          <p:nvPr/>
        </p:nvSpPr>
        <p:spPr>
          <a:xfrm rot="2700000">
            <a:off x="4870552" y="5806440"/>
            <a:ext cx="146304" cy="146304"/>
          </a:xfrm>
          <a:prstGeom prst="rect">
            <a:avLst/>
          </a:prstGeom>
          <a:solidFill>
            <a:srgbClr val="7C8E9C"/>
          </a:solidFill>
          <a:ln/>
        </p:spPr>
        <p:txBody>
          <a:bodyPr/>
          <a:lstStyle/>
          <a:p>
            <a:endParaRPr lang="lv-LV"/>
          </a:p>
        </p:txBody>
      </p:sp>
      <p:sp>
        <p:nvSpPr>
          <p:cNvPr id="15" name="Shape 13"/>
          <p:cNvSpPr/>
          <p:nvPr/>
        </p:nvSpPr>
        <p:spPr>
          <a:xfrm rot="2700000">
            <a:off x="5254600" y="5806440"/>
            <a:ext cx="146304" cy="146304"/>
          </a:xfrm>
          <a:prstGeom prst="rect">
            <a:avLst/>
          </a:prstGeom>
          <a:solidFill>
            <a:srgbClr val="7C8E9C"/>
          </a:solidFill>
          <a:ln/>
        </p:spPr>
        <p:txBody>
          <a:bodyPr/>
          <a:lstStyle/>
          <a:p>
            <a:endParaRPr lang="lv-LV"/>
          </a:p>
        </p:txBody>
      </p:sp>
      <p:sp>
        <p:nvSpPr>
          <p:cNvPr id="16" name="Shape 14"/>
          <p:cNvSpPr/>
          <p:nvPr/>
        </p:nvSpPr>
        <p:spPr>
          <a:xfrm rot="2700000">
            <a:off x="5638648" y="5806440"/>
            <a:ext cx="146304" cy="146304"/>
          </a:xfrm>
          <a:prstGeom prst="rect">
            <a:avLst/>
          </a:prstGeom>
          <a:solidFill>
            <a:srgbClr val="7C8E9C"/>
          </a:solidFill>
          <a:ln/>
        </p:spPr>
        <p:txBody>
          <a:bodyPr/>
          <a:lstStyle/>
          <a:p>
            <a:endParaRPr lang="lv-LV"/>
          </a:p>
        </p:txBody>
      </p:sp>
      <p:sp>
        <p:nvSpPr>
          <p:cNvPr id="17" name="Shape 15"/>
          <p:cNvSpPr/>
          <p:nvPr/>
        </p:nvSpPr>
        <p:spPr>
          <a:xfrm rot="2700000">
            <a:off x="6022696" y="5806440"/>
            <a:ext cx="146304" cy="146304"/>
          </a:xfrm>
          <a:prstGeom prst="rect">
            <a:avLst/>
          </a:prstGeom>
          <a:solidFill>
            <a:srgbClr val="7C8E9C"/>
          </a:solidFill>
          <a:ln/>
        </p:spPr>
        <p:txBody>
          <a:bodyPr/>
          <a:lstStyle/>
          <a:p>
            <a:endParaRPr lang="lv-LV"/>
          </a:p>
        </p:txBody>
      </p:sp>
      <p:sp>
        <p:nvSpPr>
          <p:cNvPr id="18" name="Shape 16"/>
          <p:cNvSpPr/>
          <p:nvPr/>
        </p:nvSpPr>
        <p:spPr>
          <a:xfrm rot="2700000">
            <a:off x="6406744" y="5806440"/>
            <a:ext cx="146304" cy="146304"/>
          </a:xfrm>
          <a:prstGeom prst="rect">
            <a:avLst/>
          </a:prstGeom>
          <a:solidFill>
            <a:srgbClr val="7C8E9C"/>
          </a:solidFill>
          <a:ln/>
        </p:spPr>
        <p:txBody>
          <a:bodyPr/>
          <a:lstStyle/>
          <a:p>
            <a:endParaRPr lang="lv-LV"/>
          </a:p>
        </p:txBody>
      </p:sp>
      <p:sp>
        <p:nvSpPr>
          <p:cNvPr id="19" name="Shape 17"/>
          <p:cNvSpPr/>
          <p:nvPr/>
        </p:nvSpPr>
        <p:spPr>
          <a:xfrm rot="2700000">
            <a:off x="6790792" y="5806440"/>
            <a:ext cx="146304" cy="146304"/>
          </a:xfrm>
          <a:prstGeom prst="rect">
            <a:avLst/>
          </a:prstGeom>
          <a:solidFill>
            <a:srgbClr val="7C8E9C"/>
          </a:solidFill>
          <a:ln/>
        </p:spPr>
        <p:txBody>
          <a:bodyPr/>
          <a:lstStyle/>
          <a:p>
            <a:endParaRPr lang="lv-LV"/>
          </a:p>
        </p:txBody>
      </p:sp>
      <p:sp>
        <p:nvSpPr>
          <p:cNvPr id="20" name="Shape 18"/>
          <p:cNvSpPr/>
          <p:nvPr/>
        </p:nvSpPr>
        <p:spPr>
          <a:xfrm rot="2700000">
            <a:off x="7174840" y="5806440"/>
            <a:ext cx="146304" cy="146304"/>
          </a:xfrm>
          <a:prstGeom prst="rect">
            <a:avLst/>
          </a:prstGeom>
          <a:solidFill>
            <a:srgbClr val="7C8E9C"/>
          </a:solidFill>
          <a:ln/>
        </p:spPr>
        <p:txBody>
          <a:bodyPr/>
          <a:lstStyle/>
          <a:p>
            <a:endParaRPr lang="lv-LV"/>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2f7551a-ea71-4914-b131-195878b10a2b" xsi:nil="true"/>
    <lcf76f155ced4ddcb4097134ff3c332f xmlns="f4f4f753-49bb-4909-a044-ef031e1dd42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s" ma:contentTypeID="0x010100A1B67CCDDB8E3E459C7079EAA5BA0963" ma:contentTypeVersion="13" ma:contentTypeDescription="Izveidot jaunu dokumentu." ma:contentTypeScope="" ma:versionID="1d57ec42619fd150e2c3058bb03cea7d">
  <xsd:schema xmlns:xsd="http://www.w3.org/2001/XMLSchema" xmlns:xs="http://www.w3.org/2001/XMLSchema" xmlns:p="http://schemas.microsoft.com/office/2006/metadata/properties" xmlns:ns2="f4f4f753-49bb-4909-a044-ef031e1dd422" xmlns:ns3="b2f7551a-ea71-4914-b131-195878b10a2b" targetNamespace="http://schemas.microsoft.com/office/2006/metadata/properties" ma:root="true" ma:fieldsID="99d43de8b90afb0416647644acdad495" ns2:_="" ns3:_="">
    <xsd:import namespace="f4f4f753-49bb-4909-a044-ef031e1dd422"/>
    <xsd:import namespace="b2f7551a-ea71-4914-b131-195878b10a2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f4f753-49bb-4909-a044-ef031e1dd4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Attēlu atzīmes" ma:readOnly="false" ma:fieldId="{5cf76f15-5ced-4ddc-b409-7134ff3c332f}" ma:taxonomyMulti="true" ma:sspId="2051f788-87dc-4a0e-8709-8053704e7b64"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2f7551a-ea71-4914-b131-195878b10a2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0d9f5e6-a555-4c36-b9f5-85419e81f979}" ma:internalName="TaxCatchAll" ma:showField="CatchAllData" ma:web="b2f7551a-ea71-4914-b131-195878b10a2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7DE783-D9B8-4E18-A715-07903946EC68}">
  <ds:schemaRefs>
    <ds:schemaRef ds:uri="http://schemas.microsoft.com/office/2006/metadata/properties"/>
    <ds:schemaRef ds:uri="http://schemas.microsoft.com/office/infopath/2007/PartnerControls"/>
    <ds:schemaRef ds:uri="b2f7551a-ea71-4914-b131-195878b10a2b"/>
    <ds:schemaRef ds:uri="f4f4f753-49bb-4909-a044-ef031e1dd422"/>
  </ds:schemaRefs>
</ds:datastoreItem>
</file>

<file path=customXml/itemProps2.xml><?xml version="1.0" encoding="utf-8"?>
<ds:datastoreItem xmlns:ds="http://schemas.openxmlformats.org/officeDocument/2006/customXml" ds:itemID="{A67F84F2-3F04-4A76-87BB-6FA2A2BF0B16}">
  <ds:schemaRefs>
    <ds:schemaRef ds:uri="http://schemas.microsoft.com/sharepoint/v3/contenttype/forms"/>
  </ds:schemaRefs>
</ds:datastoreItem>
</file>

<file path=customXml/itemProps3.xml><?xml version="1.0" encoding="utf-8"?>
<ds:datastoreItem xmlns:ds="http://schemas.openxmlformats.org/officeDocument/2006/customXml" ds:itemID="{50662D13-9D10-465A-94EC-D53A7E0487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f4f753-49bb-4909-a044-ef031e1dd422"/>
    <ds:schemaRef ds:uri="b2f7551a-ea71-4914-b131-195878b10a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TotalTime>
  <Words>406</Words>
  <Application>Microsoft Office PowerPoint</Application>
  <PresentationFormat>Widescreen</PresentationFormat>
  <Paragraphs>62</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Nauris Ogorodovs</cp:lastModifiedBy>
  <cp:revision>3</cp:revision>
  <dcterms:created xsi:type="dcterms:W3CDTF">2026-07-13T06:58:32Z</dcterms:created>
  <dcterms:modified xsi:type="dcterms:W3CDTF">2026-07-13T12:07:55Z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0x010100A1B67CCDDB8E3E459C7079EAA5BA0963</vt:lpwstr>
  </property>
</Properties>
</file>