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6" r:id="rId6"/>
  </p:sldMasterIdLst>
  <p:notesMasterIdLst>
    <p:notesMasterId r:id="rId17"/>
  </p:notesMasterIdLst>
  <p:handoutMasterIdLst>
    <p:handoutMasterId r:id="rId18"/>
  </p:handoutMasterIdLst>
  <p:sldIdLst>
    <p:sldId id="287" r:id="rId7"/>
    <p:sldId id="262" r:id="rId8"/>
    <p:sldId id="553" r:id="rId9"/>
    <p:sldId id="857" r:id="rId10"/>
    <p:sldId id="487" r:id="rId11"/>
    <p:sldId id="263" r:id="rId12"/>
    <p:sldId id="303" r:id="rId13"/>
    <p:sldId id="407" r:id="rId14"/>
    <p:sldId id="291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2"/>
    <p:restoredTop sz="94711"/>
  </p:normalViewPr>
  <p:slideViewPr>
    <p:cSldViewPr snapToGrid="0" snapToObjects="1">
      <p:cViewPr varScale="1">
        <p:scale>
          <a:sx n="76" d="100"/>
          <a:sy n="76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4" d="100"/>
          <a:sy n="154" d="100"/>
        </p:scale>
        <p:origin x="3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995E529-E273-D448-ED9B-AFE57A6C10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F74CF3-695C-C7EF-1C21-E7B6BDE3D1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9DC3-53AD-684F-AFE5-DB3873D534E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EA1607-16B1-8573-0E7A-B041869D9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DB0FE0-B1A1-AB2C-42B3-2E839046BC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D130-5ED8-FA45-B0E5-44447B71DB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18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666A-20D5-9B44-8338-A578FBD165BA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0CB1-8A34-8A4F-8A6E-8BB08A91EC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73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39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11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6FD8B-970B-4C9A-AD74-5EE7E0B31A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27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5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E312A2-38D2-3B20-7371-927DF6F5B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69" r="4151"/>
          <a:stretch/>
        </p:blipFill>
        <p:spPr>
          <a:xfrm>
            <a:off x="7525669" y="0"/>
            <a:ext cx="4666332" cy="42767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2F367A-C06D-6A94-EA4C-6F8B95992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202"/>
          <a:stretch/>
        </p:blipFill>
        <p:spPr>
          <a:xfrm>
            <a:off x="8431901" y="5298675"/>
            <a:ext cx="3102594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27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1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7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01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92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F864128D-69E7-C536-8F45-B47E164C4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8A6A1543-D061-6FCE-23F4-D9DFC1EA7C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0256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1E07EA7-27E3-FC7F-71E9-111ADED9EF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415281"/>
            <a:ext cx="3343275" cy="144272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INSERT PICTURE HERE</a:t>
            </a:r>
          </a:p>
        </p:txBody>
      </p:sp>
      <p:sp>
        <p:nvSpPr>
          <p:cNvPr id="21" name="Espace réservé pour une image  11">
            <a:extLst>
              <a:ext uri="{FF2B5EF4-FFF2-40B4-BE49-F238E27FC236}">
                <a16:creationId xmlns:a16="http://schemas.microsoft.com/office/drawing/2014/main" id="{B68B86E5-D1EF-6E59-0A1D-ECED4EECF6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4240" y="1"/>
            <a:ext cx="3343275" cy="201676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1C343DFC-B486-36B8-D674-FEDBAB8B41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44240" y="2123440"/>
            <a:ext cx="3343275" cy="260095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809CC275-A13A-B80A-78DA-F1C1FBC6CE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4240" y="4826001"/>
            <a:ext cx="3343275" cy="203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66810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ISPLA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BCFF42F-7ED1-6676-812D-9BBF43B320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323" y="652193"/>
            <a:ext cx="5862637" cy="5914572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INSERT </a:t>
            </a:r>
          </a:p>
          <a:p>
            <a:r>
              <a:rPr lang="fr-FR" dirty="0"/>
              <a:t>PICTURE HERE</a:t>
            </a:r>
          </a:p>
        </p:txBody>
      </p:sp>
    </p:spTree>
    <p:extLst>
      <p:ext uri="{BB962C8B-B14F-4D97-AF65-F5344CB8AC3E}">
        <p14:creationId xmlns:p14="http://schemas.microsoft.com/office/powerpoint/2010/main" val="232668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87" t="9565" r="19957" b="10291"/>
          <a:stretch/>
        </p:blipFill>
        <p:spPr>
          <a:xfrm rot="16200000">
            <a:off x="-680864" y="680863"/>
            <a:ext cx="6857997" cy="54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76" t="27778" r="18768" b="5249"/>
          <a:stretch/>
        </p:blipFill>
        <p:spPr>
          <a:xfrm rot="16200000">
            <a:off x="-1132488" y="1132491"/>
            <a:ext cx="6857997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1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E312A2-38D2-3B20-7371-927DF6F5B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" t="17150" r="6870" b="-376"/>
          <a:stretch/>
        </p:blipFill>
        <p:spPr>
          <a:xfrm>
            <a:off x="7426712" y="0"/>
            <a:ext cx="4765288" cy="4138768"/>
          </a:xfrm>
          <a:prstGeom prst="rect">
            <a:avLst/>
          </a:prstGeom>
        </p:spPr>
      </p:pic>
      <p:pic>
        <p:nvPicPr>
          <p:cNvPr id="4" name="Image 3" descr="Une image contenant texte, extérieur, vaisselle&#10;&#10;Description générée automatiquement">
            <a:extLst>
              <a:ext uri="{FF2B5EF4-FFF2-40B4-BE49-F238E27FC236}">
                <a16:creationId xmlns:a16="http://schemas.microsoft.com/office/drawing/2014/main" id="{EE33AD32-B89A-B762-CF6E-4B97A4ED6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5109" y="1538563"/>
            <a:ext cx="3702237" cy="18904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0E148C-18FE-0BF1-C631-611A23B49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691"/>
          <a:stretch/>
        </p:blipFill>
        <p:spPr>
          <a:xfrm>
            <a:off x="8441546" y="5268397"/>
            <a:ext cx="3080837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6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640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91C205-1DF8-960E-145E-4EDD772B2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2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FC9987-E87D-1F40-2E3F-897B84C22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8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301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E822AE-7D14-6498-38B9-C371FE7C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4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35B5D1-F0FA-79EC-D55F-B31A680E0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9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3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05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3050AC-247B-CDB4-01F2-B957DF110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93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6DC621-5C9C-36BA-B09C-7070E3248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55CA7A-5F79-1C81-A6CD-69D331F53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17"/>
          <a:stretch/>
        </p:blipFill>
        <p:spPr>
          <a:xfrm>
            <a:off x="0" y="0"/>
            <a:ext cx="12190507" cy="6212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46032D-5353-9782-5BDA-E4252FA7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161"/>
          <a:stretch/>
        </p:blipFill>
        <p:spPr>
          <a:xfrm>
            <a:off x="817294" y="5698346"/>
            <a:ext cx="3104417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7A6F08B-0092-461B-C961-6A2DECCE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84014"/>
          </a:xfrm>
        </p:spPr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71EF77B-C8F3-ADD8-4CC6-7F2E2BD9F2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86686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9781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5C9B252-6BA6-1753-4C9D-AED01EC7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2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C67FCC-6DDE-5257-25A4-10EEC78CA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5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E92D12-A5BA-0CBF-D42B-4B11BE0BC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8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D33458-218C-6FB5-5C6F-4EBCE63E8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55CA7A-5F79-1C81-A6CD-69D331F53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17"/>
          <a:stretch/>
        </p:blipFill>
        <p:spPr>
          <a:xfrm>
            <a:off x="0" y="0"/>
            <a:ext cx="12190507" cy="6212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46032D-5353-9782-5BDA-E4252FA7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418"/>
          <a:stretch/>
        </p:blipFill>
        <p:spPr>
          <a:xfrm>
            <a:off x="702451" y="5698346"/>
            <a:ext cx="3092949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4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58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74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4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7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2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4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3" r:id="rId3"/>
    <p:sldLayoutId id="2147483674" r:id="rId4"/>
    <p:sldLayoutId id="2147483654" r:id="rId5"/>
    <p:sldLayoutId id="2147483685" r:id="rId6"/>
    <p:sldLayoutId id="2147483660" r:id="rId7"/>
    <p:sldLayoutId id="2147483676" r:id="rId8"/>
    <p:sldLayoutId id="2147483677" r:id="rId9"/>
    <p:sldLayoutId id="2147483678" r:id="rId10"/>
    <p:sldLayoutId id="2147483675" r:id="rId11"/>
    <p:sldLayoutId id="2147483671" r:id="rId12"/>
    <p:sldLayoutId id="2147483669" r:id="rId13"/>
    <p:sldLayoutId id="2147483683" r:id="rId14"/>
    <p:sldLayoutId id="2147483672" r:id="rId15"/>
    <p:sldLayoutId id="2147483661" r:id="rId16"/>
    <p:sldLayoutId id="2147483679" r:id="rId17"/>
    <p:sldLayoutId id="2147483680" r:id="rId18"/>
    <p:sldLayoutId id="2147483659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8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A681EF-B61C-5D45-150C-9CA60CFC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8A24D-A371-1C1C-FE71-33C4A7B9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70C42-34A0-F574-38D8-2A3DEBEF6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DEB0-12A3-BA44-A060-554FDDD94BB6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0737D-5B08-0208-4716-935988461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B4D80-05D8-1B1A-467D-0A7086EAF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E780-6655-B448-9A26-ECBC75623A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31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hyperlink" Target="https://portico.urban-initiative.eu/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urbact.eu/iesniedz-pieteikumu-eiropas-pilsetiniciativas-pilsetu-savstarpejam-apmainam-tad-kad-esi-gatavs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ec.europa.eu/eusurvey/runner/1-Call-C2C-exchang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RBACTLatvija" TargetMode="External"/><Relationship Id="rId2" Type="http://schemas.openxmlformats.org/officeDocument/2006/relationships/hyperlink" Target="mailto:lana.radcenko@varam.gov.lv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urban-initiative.eu/" TargetMode="External"/><Relationship Id="rId4" Type="http://schemas.openxmlformats.org/officeDocument/2006/relationships/hyperlink" Target="https://portico.urban-initiative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D828D83-8CEF-06C9-CE35-19F422A5927F}"/>
              </a:ext>
            </a:extLst>
          </p:cNvPr>
          <p:cNvSpPr txBox="1"/>
          <p:nvPr/>
        </p:nvSpPr>
        <p:spPr>
          <a:xfrm>
            <a:off x="597626" y="1499026"/>
            <a:ext cx="702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Eiropas Pilsētiniciatīva</a:t>
            </a:r>
            <a:endParaRPr lang="fr-FR" sz="4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67439A-88E8-87DA-85AF-8E91CDABD223}"/>
              </a:ext>
            </a:extLst>
          </p:cNvPr>
          <p:cNvSpPr txBox="1"/>
          <p:nvPr/>
        </p:nvSpPr>
        <p:spPr>
          <a:xfrm>
            <a:off x="597626" y="3537874"/>
            <a:ext cx="6462923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Lana Radčenko</a:t>
            </a:r>
          </a:p>
          <a:p>
            <a:pPr rtl="0" fontAlgn="base">
              <a:lnSpc>
                <a:spcPct val="120000"/>
              </a:lnSpc>
              <a:spcBef>
                <a:spcPts val="0"/>
              </a:spcBef>
            </a:pPr>
            <a:r>
              <a:rPr lang="lv-LV" sz="1800" b="0" i="0" u="none" strike="noStrike" dirty="0">
                <a:solidFill>
                  <a:schemeClr val="accent6"/>
                </a:solidFill>
                <a:effectLst/>
                <a:latin typeface="+mj-lt"/>
                <a:cs typeface="Times New Roman" panose="02020603050405020304" pitchFamily="18" charset="0"/>
              </a:rPr>
              <a:t>VARAM Valsts ilgtspējīgas attīstības plānošanas departamenta</a:t>
            </a:r>
          </a:p>
          <a:p>
            <a:pPr rtl="0" fontAlgn="base">
              <a:lnSpc>
                <a:spcPct val="120000"/>
              </a:lnSpc>
              <a:spcBef>
                <a:spcPts val="0"/>
              </a:spcBef>
            </a:pPr>
            <a:r>
              <a:rPr lang="lv-LV" sz="1800" b="0" i="0" u="none" strike="noStrike" dirty="0">
                <a:solidFill>
                  <a:schemeClr val="accent6"/>
                </a:solidFill>
                <a:effectLst/>
                <a:latin typeface="+mj-lt"/>
                <a:cs typeface="Times New Roman" panose="02020603050405020304" pitchFamily="18" charset="0"/>
              </a:rPr>
              <a:t>Reģionālās attīstības plānošanas nodaļa</a:t>
            </a:r>
          </a:p>
          <a:p>
            <a:pPr rtl="0" fontAlgn="base">
              <a:lnSpc>
                <a:spcPct val="120000"/>
              </a:lnSpc>
              <a:spcBef>
                <a:spcPts val="0"/>
              </a:spcBef>
            </a:pPr>
            <a:r>
              <a:rPr lang="lv-LV" sz="18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Eiropas Pilsētiniciatīvas</a:t>
            </a:r>
            <a:r>
              <a:rPr lang="lv-LV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kontaktpunkts Latvijā</a:t>
            </a:r>
            <a:endParaRPr lang="en-US" sz="1800" b="0" i="0" dirty="0">
              <a:solidFill>
                <a:schemeClr val="accent6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8F41E3-21EE-D4C1-04F1-AE55B7216B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7CF0688-643A-CDEE-CD67-E666D9DF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828" y="328774"/>
            <a:ext cx="2527546" cy="12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3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CF0A66-E954-F192-8907-591E5FD7D854}"/>
              </a:ext>
            </a:extLst>
          </p:cNvPr>
          <p:cNvSpPr txBox="1"/>
          <p:nvPr/>
        </p:nvSpPr>
        <p:spPr>
          <a:xfrm>
            <a:off x="5389040" y="3198167"/>
            <a:ext cx="287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PALDIES!</a:t>
            </a:r>
            <a:endParaRPr lang="fr-FR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2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39429DA-F053-53DE-69CA-5863E943F571}"/>
              </a:ext>
            </a:extLst>
          </p:cNvPr>
          <p:cNvSpPr txBox="1"/>
          <p:nvPr/>
        </p:nvSpPr>
        <p:spPr>
          <a:xfrm>
            <a:off x="2701470" y="749110"/>
            <a:ext cx="960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Eiropas Pilsētiniciatīva (</a:t>
            </a:r>
            <a:r>
              <a:rPr lang="lv-LV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lv-LV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</a:t>
            </a:r>
            <a:r>
              <a:rPr lang="lv-LV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</a:t>
            </a:r>
            <a:r>
              <a:rPr lang="lv-LV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fr-FR"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D533779-6714-5714-FBB8-56530F152DB4}"/>
              </a:ext>
            </a:extLst>
          </p:cNvPr>
          <p:cNvGrpSpPr/>
          <p:nvPr/>
        </p:nvGrpSpPr>
        <p:grpSpPr>
          <a:xfrm>
            <a:off x="3725815" y="2136152"/>
            <a:ext cx="6028511" cy="830997"/>
            <a:chOff x="3370217" y="2136152"/>
            <a:chExt cx="5776530" cy="830997"/>
          </a:xfrm>
        </p:grpSpPr>
        <p:sp>
          <p:nvSpPr>
            <p:cNvPr id="4" name="N°1">
              <a:extLst>
                <a:ext uri="{FF2B5EF4-FFF2-40B4-BE49-F238E27FC236}">
                  <a16:creationId xmlns:a16="http://schemas.microsoft.com/office/drawing/2014/main" id="{6F7EF164-1439-5EEB-0EC6-C61F6FADB615}"/>
                </a:ext>
              </a:extLst>
            </p:cNvPr>
            <p:cNvSpPr/>
            <p:nvPr/>
          </p:nvSpPr>
          <p:spPr>
            <a:xfrm>
              <a:off x="3370217" y="2214154"/>
              <a:ext cx="738052" cy="7380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811D45D-5A4E-E5BD-3FC4-75BEAF656EEE}"/>
                </a:ext>
              </a:extLst>
            </p:cNvPr>
            <p:cNvSpPr txBox="1"/>
            <p:nvPr/>
          </p:nvSpPr>
          <p:spPr>
            <a:xfrm>
              <a:off x="4315243" y="2136152"/>
              <a:ext cx="4831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lv-LV" sz="1600" b="1" i="0" dirty="0">
                  <a:solidFill>
                    <a:schemeClr val="accent1"/>
                  </a:solidFill>
                  <a:effectLst/>
                  <a:latin typeface="+mj-lt"/>
                </a:rPr>
                <a:t>Eiropas </a:t>
              </a:r>
              <a:r>
                <a:rPr lang="lv-LV" sz="1600" b="1" dirty="0">
                  <a:solidFill>
                    <a:schemeClr val="accent1"/>
                  </a:solidFill>
                  <a:latin typeface="+mj-lt"/>
                </a:rPr>
                <a:t>P</a:t>
              </a:r>
              <a:r>
                <a:rPr lang="lv-LV" sz="1600" b="1" i="0" dirty="0">
                  <a:solidFill>
                    <a:schemeClr val="accent1"/>
                  </a:solidFill>
                  <a:effectLst/>
                  <a:latin typeface="+mj-lt"/>
                </a:rPr>
                <a:t>ilsētiniciatīva ir jauns instruments kohēzijas politikas pilsētvides dimensijas atbalstam 2021.–2027. gadā</a:t>
              </a:r>
              <a:endParaRPr lang="fr-FR" sz="1600" b="1" dirty="0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AB6A14C-E7A1-74C6-7DC8-9CC7A4B6F5A0}"/>
              </a:ext>
            </a:extLst>
          </p:cNvPr>
          <p:cNvGrpSpPr/>
          <p:nvPr/>
        </p:nvGrpSpPr>
        <p:grpSpPr>
          <a:xfrm>
            <a:off x="3725817" y="3024177"/>
            <a:ext cx="6028510" cy="1077218"/>
            <a:chOff x="3370217" y="3024177"/>
            <a:chExt cx="6028510" cy="1077218"/>
          </a:xfrm>
        </p:grpSpPr>
        <p:sp>
          <p:nvSpPr>
            <p:cNvPr id="7" name="N°1">
              <a:extLst>
                <a:ext uri="{FF2B5EF4-FFF2-40B4-BE49-F238E27FC236}">
                  <a16:creationId xmlns:a16="http://schemas.microsoft.com/office/drawing/2014/main" id="{6CF2A3F4-0674-E741-6271-26ACD2BEB8A6}"/>
                </a:ext>
              </a:extLst>
            </p:cNvPr>
            <p:cNvSpPr/>
            <p:nvPr/>
          </p:nvSpPr>
          <p:spPr>
            <a:xfrm>
              <a:off x="3370217" y="3167742"/>
              <a:ext cx="738052" cy="7380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8B4F18F-3468-C6D1-F960-D37BF094D4E6}"/>
                </a:ext>
              </a:extLst>
            </p:cNvPr>
            <p:cNvSpPr txBox="1"/>
            <p:nvPr/>
          </p:nvSpPr>
          <p:spPr>
            <a:xfrm>
              <a:off x="4356464" y="3024177"/>
              <a:ext cx="50422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lv-LV" sz="1600" b="1" dirty="0">
                  <a:solidFill>
                    <a:schemeClr val="accent2"/>
                  </a:solidFill>
                  <a:effectLst/>
                  <a:latin typeface="+mj-lt"/>
                  <a:ea typeface="Calibri" panose="020F0502020204030204" pitchFamily="34" charset="0"/>
                </a:rPr>
                <a:t>Eiropas Savienības «Pilsētu inovatīvās darbības» (URBAN INNOVATIVE ACTIONS), kas tika īstenota 2014.-2020. gada plānošanas periodā, pēctece</a:t>
              </a:r>
              <a:endParaRPr lang="fr-F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84996A8D-30C0-4DCB-63F4-EFC011CF00EE}"/>
              </a:ext>
            </a:extLst>
          </p:cNvPr>
          <p:cNvGrpSpPr/>
          <p:nvPr/>
        </p:nvGrpSpPr>
        <p:grpSpPr>
          <a:xfrm>
            <a:off x="3725817" y="4127155"/>
            <a:ext cx="6028511" cy="1600928"/>
            <a:chOff x="3370217" y="4127155"/>
            <a:chExt cx="6028511" cy="1600928"/>
          </a:xfrm>
        </p:grpSpPr>
        <p:sp>
          <p:nvSpPr>
            <p:cNvPr id="10" name="N°1">
              <a:extLst>
                <a:ext uri="{FF2B5EF4-FFF2-40B4-BE49-F238E27FC236}">
                  <a16:creationId xmlns:a16="http://schemas.microsoft.com/office/drawing/2014/main" id="{7DF09849-6909-9361-BDA9-34D52290AF04}"/>
                </a:ext>
              </a:extLst>
            </p:cNvPr>
            <p:cNvSpPr/>
            <p:nvPr/>
          </p:nvSpPr>
          <p:spPr>
            <a:xfrm>
              <a:off x="3370217" y="4127155"/>
              <a:ext cx="738052" cy="7380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A08EAA1-CD3C-0C7C-2E74-6C78F8FE6E1C}"/>
                </a:ext>
              </a:extLst>
            </p:cNvPr>
            <p:cNvSpPr txBox="1"/>
            <p:nvPr/>
          </p:nvSpPr>
          <p:spPr>
            <a:xfrm>
              <a:off x="4356465" y="4158423"/>
              <a:ext cx="50422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lv-LV" sz="1600" b="1" dirty="0">
                  <a:solidFill>
                    <a:schemeClr val="accent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Šī iniciatīva </a:t>
              </a:r>
              <a:r>
                <a:rPr lang="lv-LV" sz="1600" b="1" i="0" dirty="0">
                  <a:solidFill>
                    <a:schemeClr val="accent1"/>
                  </a:solidFill>
                  <a:effectLst/>
                  <a:latin typeface="+mj-lt"/>
                  <a:cs typeface="Times New Roman" panose="02020603050405020304" pitchFamily="18" charset="0"/>
                </a:rPr>
                <a:t>atbalsta </a:t>
              </a:r>
              <a:r>
                <a:rPr lang="lv-LV" sz="1600" b="1" dirty="0">
                  <a:solidFill>
                    <a:schemeClr val="accent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inovatīvu risinājumu piemērošanu pilsētu izaicinājumiem Eiropas Savienības līmenī, veicina Eiropas </a:t>
              </a:r>
              <a:r>
                <a:rPr lang="lv-LV" sz="1600" b="1" dirty="0" err="1">
                  <a:solidFill>
                    <a:schemeClr val="accent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urbāno</a:t>
              </a:r>
              <a:r>
                <a:rPr lang="lv-LV" sz="1600" b="1" dirty="0">
                  <a:solidFill>
                    <a:schemeClr val="accent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teritoriju </a:t>
              </a:r>
              <a:r>
                <a:rPr lang="lv-LV" sz="1600" b="1" i="0" dirty="0">
                  <a:solidFill>
                    <a:schemeClr val="accent1"/>
                  </a:solidFill>
                  <a:effectLst/>
                  <a:latin typeface="+mj-lt"/>
                  <a:cs typeface="Times New Roman" panose="02020603050405020304" pitchFamily="18" charset="0"/>
                </a:rPr>
                <a:t>kapacitāti, sekmē zināšanu apmaiņu starp pilsētām un piedāvā pamatu politikas veidošanai par ilgtspējīgu pilsētu attīstību.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EA48C02-3B8D-D826-FB72-2586E5F80EAA}"/>
              </a:ext>
            </a:extLst>
          </p:cNvPr>
          <p:cNvGrpSpPr/>
          <p:nvPr/>
        </p:nvGrpSpPr>
        <p:grpSpPr>
          <a:xfrm>
            <a:off x="3725818" y="5728083"/>
            <a:ext cx="6028510" cy="738052"/>
            <a:chOff x="3370217" y="5086568"/>
            <a:chExt cx="6028510" cy="738052"/>
          </a:xfrm>
        </p:grpSpPr>
        <p:sp>
          <p:nvSpPr>
            <p:cNvPr id="13" name="N°1">
              <a:extLst>
                <a:ext uri="{FF2B5EF4-FFF2-40B4-BE49-F238E27FC236}">
                  <a16:creationId xmlns:a16="http://schemas.microsoft.com/office/drawing/2014/main" id="{62AA9A2B-67CB-A557-A23A-32FA26620587}"/>
                </a:ext>
              </a:extLst>
            </p:cNvPr>
            <p:cNvSpPr/>
            <p:nvPr/>
          </p:nvSpPr>
          <p:spPr>
            <a:xfrm>
              <a:off x="3370217" y="5086568"/>
              <a:ext cx="738052" cy="7380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669937D-2248-689D-D567-E99EB12D88C6}"/>
                </a:ext>
              </a:extLst>
            </p:cNvPr>
            <p:cNvSpPr txBox="1"/>
            <p:nvPr/>
          </p:nvSpPr>
          <p:spPr>
            <a:xfrm>
              <a:off x="4356464" y="5191070"/>
              <a:ext cx="5042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endParaRPr lang="lv-LV" sz="1200" b="0" i="0" dirty="0">
                <a:solidFill>
                  <a:srgbClr val="222222"/>
                </a:solidFill>
                <a:effectLst/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2E4FBC-F95B-45F9-5D97-13BD3ABAC63F}"/>
              </a:ext>
            </a:extLst>
          </p:cNvPr>
          <p:cNvSpPr txBox="1"/>
          <p:nvPr/>
        </p:nvSpPr>
        <p:spPr>
          <a:xfrm>
            <a:off x="4712065" y="5924918"/>
            <a:ext cx="5042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chemeClr val="accent2"/>
                </a:solidFill>
                <a:latin typeface="+mj-lt"/>
              </a:rPr>
              <a:t>Koordinē arī ES </a:t>
            </a:r>
            <a:r>
              <a:rPr lang="lv-LV" b="1" dirty="0" err="1">
                <a:solidFill>
                  <a:schemeClr val="accent2"/>
                </a:solidFill>
                <a:latin typeface="+mj-lt"/>
              </a:rPr>
              <a:t>Pilsētprogrammas</a:t>
            </a:r>
            <a:r>
              <a:rPr lang="lv-LV" b="1" dirty="0">
                <a:solidFill>
                  <a:schemeClr val="accent2"/>
                </a:solidFill>
                <a:latin typeface="+mj-lt"/>
              </a:rPr>
              <a:t> aktivitātes.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1232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6D5F95-5506-81BA-C1A2-D6B01F89BA50}"/>
              </a:ext>
            </a:extLst>
          </p:cNvPr>
          <p:cNvSpPr/>
          <p:nvPr/>
        </p:nvSpPr>
        <p:spPr>
          <a:xfrm>
            <a:off x="508325" y="1805183"/>
            <a:ext cx="2927057" cy="4054947"/>
          </a:xfrm>
          <a:prstGeom prst="rect">
            <a:avLst/>
          </a:prstGeom>
          <a:solidFill>
            <a:srgbClr val="E1E0DA">
              <a:alpha val="4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80B03B-9A86-79A8-CEEB-463F5C1430B6}"/>
              </a:ext>
            </a:extLst>
          </p:cNvPr>
          <p:cNvSpPr txBox="1"/>
          <p:nvPr/>
        </p:nvSpPr>
        <p:spPr>
          <a:xfrm>
            <a:off x="447433" y="482544"/>
            <a:ext cx="765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Eiropas Pilsētiniciatīva piedāvā         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+ 1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E428357-0603-D154-EE8C-C61F10199494}"/>
              </a:ext>
            </a:extLst>
          </p:cNvPr>
          <p:cNvSpPr txBox="1"/>
          <p:nvPr/>
        </p:nvSpPr>
        <p:spPr>
          <a:xfrm>
            <a:off x="3926956" y="1760422"/>
            <a:ext cx="6834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lv-LV" sz="2400" dirty="0">
                <a:solidFill>
                  <a:srgbClr val="0C114D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dentificēt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un pilotēt inovatīvu, pārnesamu un pielāgojamu risinājumu piemērošanu pilsētu</a:t>
            </a:r>
            <a:r>
              <a:rPr lang="lv-LV" sz="2400" dirty="0">
                <a:solidFill>
                  <a:srgbClr val="0C114D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izaicinājumiem Eiropas Savienības līmenī;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lv-LV" sz="2400" dirty="0">
                <a:solidFill>
                  <a:srgbClr val="0C114D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eicināt</a:t>
            </a:r>
            <a:r>
              <a:rPr lang="lv-LV" sz="2400" dirty="0">
                <a:solidFill>
                  <a:srgbClr val="0C114D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pilsētu spējas ilgtspējīgu pilsētu attīstības jautājumos;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komunicēt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un izplatīt zināšanas no ieviestiem projektiem, veicināt ideju attīstību, pamatojoties uz gūtajām mācībām un pieredzi</a:t>
            </a:r>
            <a:r>
              <a:rPr lang="lv-LV" sz="2400" dirty="0">
                <a:solidFill>
                  <a:srgbClr val="0C114D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e 35">
            <a:extLst>
              <a:ext uri="{FF2B5EF4-FFF2-40B4-BE49-F238E27FC236}">
                <a16:creationId xmlns:a16="http://schemas.microsoft.com/office/drawing/2014/main" id="{000A028C-9115-E33E-3C50-9B6F3F1A3739}"/>
              </a:ext>
            </a:extLst>
          </p:cNvPr>
          <p:cNvGrpSpPr/>
          <p:nvPr/>
        </p:nvGrpSpPr>
        <p:grpSpPr>
          <a:xfrm>
            <a:off x="491654" y="2009931"/>
            <a:ext cx="2943729" cy="1161488"/>
            <a:chOff x="8320723" y="4592919"/>
            <a:chExt cx="1963381" cy="836302"/>
          </a:xfrm>
        </p:grpSpPr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EA0DF3A9-CDF0-CFAC-3541-F61DBF838CA3}"/>
                </a:ext>
              </a:extLst>
            </p:cNvPr>
            <p:cNvSpPr txBox="1"/>
            <p:nvPr/>
          </p:nvSpPr>
          <p:spPr>
            <a:xfrm>
              <a:off x="8420117" y="4592919"/>
              <a:ext cx="1734772" cy="59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C114D"/>
                  </a:solidFill>
                  <a:effectLst/>
                  <a:uLnTx/>
                  <a:uFillTx/>
                  <a:latin typeface="Tahoma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  <a:r>
                <a:rPr lang="lv-LV" sz="1600" b="1" dirty="0">
                  <a:solidFill>
                    <a:srgbClr val="0C114D"/>
                  </a:solidFill>
                  <a:latin typeface="Tahoma"/>
                  <a:ea typeface="Tahoma" panose="020B0604030504040204" pitchFamily="34" charset="0"/>
                  <a:cs typeface="Tahoma" panose="020B0604030504040204" pitchFamily="34" charset="0"/>
                </a:rPr>
                <a:t>INANSĒJUMU</a:t>
              </a: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C114D"/>
                  </a:solidFill>
                  <a:effectLst/>
                  <a:uLnTx/>
                  <a:uFillTx/>
                  <a:latin typeface="Tahoma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lv-LV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C114D"/>
                  </a:solidFill>
                  <a:effectLst/>
                  <a:uLnTx/>
                  <a:uFillTx/>
                  <a:latin typeface="Tahoma"/>
                  <a:ea typeface="Tahoma" panose="020B0604030504040204" pitchFamily="34" charset="0"/>
                  <a:cs typeface="Tahoma" panose="020B0604030504040204" pitchFamily="34" charset="0"/>
                </a:rPr>
                <a:t>INOVATĪVIEM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1600" dirty="0">
                  <a:solidFill>
                    <a:srgbClr val="0C114D"/>
                  </a:solidFill>
                  <a:latin typeface="Tahoma"/>
                  <a:ea typeface="Tahoma" panose="020B0604030504040204" pitchFamily="34" charset="0"/>
                  <a:cs typeface="Tahoma" panose="020B0604030504040204" pitchFamily="34" charset="0"/>
                </a:rPr>
                <a:t>PILOTPROJEKTIEM</a:t>
              </a:r>
              <a:endPara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Image 34">
              <a:extLst>
                <a:ext uri="{FF2B5EF4-FFF2-40B4-BE49-F238E27FC236}">
                  <a16:creationId xmlns:a16="http://schemas.microsoft.com/office/drawing/2014/main" id="{B6B46EB4-BD6D-E9F0-A737-6EF25353E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0723" y="5089220"/>
              <a:ext cx="1963381" cy="340001"/>
            </a:xfrm>
            <a:prstGeom prst="rect">
              <a:avLst/>
            </a:prstGeom>
          </p:spPr>
        </p:pic>
      </p:grpSp>
      <p:sp>
        <p:nvSpPr>
          <p:cNvPr id="11" name="TextBox 23">
            <a:extLst>
              <a:ext uri="{FF2B5EF4-FFF2-40B4-BE49-F238E27FC236}">
                <a16:creationId xmlns:a16="http://schemas.microsoft.com/office/drawing/2014/main" id="{54CC1D60-908C-E025-68A2-7DA54033DBD3}"/>
              </a:ext>
            </a:extLst>
          </p:cNvPr>
          <p:cNvSpPr txBox="1"/>
          <p:nvPr/>
        </p:nvSpPr>
        <p:spPr>
          <a:xfrm>
            <a:off x="640677" y="3226369"/>
            <a:ext cx="260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ATBALSTU PILSĒTU KAPACITĀTES STIPRINĀŠANAI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CITIES' CAPACITIES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23EFCC3-7BCC-33EB-348C-F81050401BCA}"/>
              </a:ext>
            </a:extLst>
          </p:cNvPr>
          <p:cNvSpPr txBox="1"/>
          <p:nvPr/>
        </p:nvSpPr>
        <p:spPr>
          <a:xfrm>
            <a:off x="636618" y="4347178"/>
            <a:ext cx="260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ZINĀŠANU BĀZI VIENĀ PLATFORMĀ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PORTICO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34">
            <a:extLst>
              <a:ext uri="{FF2B5EF4-FFF2-40B4-BE49-F238E27FC236}">
                <a16:creationId xmlns:a16="http://schemas.microsoft.com/office/drawing/2014/main" id="{84DD26C3-A80F-FEE1-CDA6-7AC43DE6D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97" y="3896927"/>
            <a:ext cx="2943729" cy="491787"/>
          </a:xfrm>
          <a:prstGeom prst="rect">
            <a:avLst/>
          </a:prstGeom>
        </p:spPr>
      </p:pic>
      <p:pic>
        <p:nvPicPr>
          <p:cNvPr id="4" name="Image 34">
            <a:extLst>
              <a:ext uri="{FF2B5EF4-FFF2-40B4-BE49-F238E27FC236}">
                <a16:creationId xmlns:a16="http://schemas.microsoft.com/office/drawing/2014/main" id="{281FCB2B-CEAA-78A8-B757-59563BEC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55" y="5273894"/>
            <a:ext cx="2943729" cy="491787"/>
          </a:xfrm>
          <a:prstGeom prst="rect">
            <a:avLst/>
          </a:prstGeom>
        </p:spPr>
      </p:pic>
      <p:pic>
        <p:nvPicPr>
          <p:cNvPr id="10" name="Picture 9" descr="A logo with buildings and a city in the background&#10;&#10;Description automatically generated">
            <a:extLst>
              <a:ext uri="{FF2B5EF4-FFF2-40B4-BE49-F238E27FC236}">
                <a16:creationId xmlns:a16="http://schemas.microsoft.com/office/drawing/2014/main" id="{83432E93-6A8E-31B5-DE4F-15C3DF0B5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52" y="135992"/>
            <a:ext cx="1265226" cy="12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B276B1-BC68-47A8-6831-EB01EF68AB14}"/>
              </a:ext>
            </a:extLst>
          </p:cNvPr>
          <p:cNvSpPr txBox="1"/>
          <p:nvPr/>
        </p:nvSpPr>
        <p:spPr>
          <a:xfrm>
            <a:off x="941027" y="2336102"/>
            <a:ext cx="3562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KAPACITĀTES</a:t>
            </a:r>
          </a:p>
          <a:p>
            <a:pPr algn="ctr"/>
            <a:r>
              <a:rPr lang="lv-LV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CELŠANAS </a:t>
            </a:r>
          </a:p>
          <a:p>
            <a:pPr algn="ctr"/>
            <a:r>
              <a:rPr lang="lv-LV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PIEDĀVĀJUMS</a:t>
            </a:r>
          </a:p>
        </p:txBody>
      </p:sp>
    </p:spTree>
    <p:extLst>
      <p:ext uri="{BB962C8B-B14F-4D97-AF65-F5344CB8AC3E}">
        <p14:creationId xmlns:p14="http://schemas.microsoft.com/office/powerpoint/2010/main" val="333644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5EC0292-211C-BD3D-8DDF-4A6BAE51361E}"/>
              </a:ext>
            </a:extLst>
          </p:cNvPr>
          <p:cNvSpPr txBox="1">
            <a:spLocks noChangeArrowheads="1"/>
          </p:cNvSpPr>
          <p:nvPr/>
        </p:nvSpPr>
        <p:spPr>
          <a:xfrm>
            <a:off x="1562099" y="1608138"/>
            <a:ext cx="5426711" cy="47418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C114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Kam?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742950" lvl="1" indent="-285750">
              <a:spcBef>
                <a:spcPts val="0"/>
              </a:spcBef>
              <a:spcAft>
                <a:spcPts val="1800"/>
              </a:spcAft>
              <a:buClr>
                <a:srgbClr val="0C114D"/>
              </a:buClr>
              <a:buSzPct val="80000"/>
              <a:buBlip>
                <a:blip r:embed="rId3"/>
              </a:buBlip>
              <a:defRPr/>
            </a:pPr>
            <a:r>
              <a:rPr lang="lv-LV" sz="2400" dirty="0">
                <a:solidFill>
                  <a:schemeClr val="accent1"/>
                </a:solidFill>
                <a:latin typeface="+mj-lt"/>
              </a:rPr>
              <a:t>Eiropas Savienības pilsētām, neatkarīgi no to lieluma, kas ir iesaistītas </a:t>
            </a:r>
            <a:r>
              <a:rPr lang="lv-LV" sz="2400" b="1" dirty="0">
                <a:solidFill>
                  <a:schemeClr val="accent2"/>
                </a:solidFill>
                <a:latin typeface="+mj-lt"/>
              </a:rPr>
              <a:t>Ilgtspējīgā pilsētu attīstībā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Divi </a:t>
            </a:r>
            <a:r>
              <a:rPr kumimoji="0" lang="lv-LV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apakšmērķi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C114D"/>
              </a:buClr>
              <a:buSzPct val="80000"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Pavadīt pilsētas to ceļā </a:t>
            </a:r>
            <a:r>
              <a:rPr lang="lv-LV" sz="2000" dirty="0">
                <a:solidFill>
                  <a:srgbClr val="0C114D"/>
                </a:solidFill>
                <a:latin typeface="Tahoma"/>
                <a:ea typeface="Tahoma"/>
                <a:cs typeface="Tahoma"/>
              </a:rPr>
              <a:t>uz ilgtspējīgu pilsētu attīstību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C114D"/>
              </a:buClr>
              <a:buSzPct val="80000"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lang="lv-LV" sz="2000" dirty="0">
              <a:solidFill>
                <a:srgbClr val="0C114D"/>
              </a:solidFill>
              <a:latin typeface="Tahoma"/>
              <a:ea typeface="Tahoma"/>
              <a:cs typeface="Tahom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C114D"/>
              </a:buClr>
              <a:buSzPct val="80000"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lv-LV" sz="2000" dirty="0">
                <a:solidFill>
                  <a:schemeClr val="accent1"/>
                </a:solidFill>
                <a:latin typeface="+mj-lt"/>
              </a:rPr>
              <a:t>Uzlabot ar </a:t>
            </a:r>
            <a:r>
              <a:rPr lang="lv-LV" sz="2000" b="1" dirty="0">
                <a:solidFill>
                  <a:schemeClr val="accent2"/>
                </a:solidFill>
                <a:latin typeface="+mj-lt"/>
              </a:rPr>
              <a:t>Ilgtspējīgu pilsētu attīstību saistīto stratēģiju, politiku un aktivitāšu </a:t>
            </a:r>
            <a:r>
              <a:rPr lang="lv-LV" sz="2000" dirty="0">
                <a:solidFill>
                  <a:schemeClr val="accent1"/>
                </a:solidFill>
                <a:latin typeface="+mj-lt"/>
              </a:rPr>
              <a:t>izstrādi un ieviešanu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C114D"/>
              </a:buClr>
              <a:buSzPct val="8000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C114D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C114D"/>
              </a:buClr>
              <a:buSzPct val="80000"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6B0CE2-A6F5-C551-2A21-071E30D2D3F7}"/>
              </a:ext>
            </a:extLst>
          </p:cNvPr>
          <p:cNvSpPr txBox="1">
            <a:spLocks/>
          </p:cNvSpPr>
          <p:nvPr/>
        </p:nvSpPr>
        <p:spPr>
          <a:xfrm>
            <a:off x="2238375" y="508001"/>
            <a:ext cx="8429625" cy="7492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2. Eiropas Pilsētiniciatīvas</a:t>
            </a:r>
            <a:r>
              <a:rPr lang="lv-LV" sz="2800" b="1" dirty="0">
                <a:solidFill>
                  <a:srgbClr val="1CAF96"/>
                </a:solidFill>
                <a:latin typeface="Tahoma"/>
              </a:rPr>
              <a:t> </a:t>
            </a:r>
            <a:r>
              <a:rPr lang="lv-LV" sz="2800" b="1" dirty="0">
                <a:solidFill>
                  <a:schemeClr val="accent1"/>
                </a:solidFill>
                <a:latin typeface="Tahoma"/>
              </a:rPr>
              <a:t>kapacitātes celšanas piedāvājums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3" name="Picture 2" descr="A picture containing text, graphics, graphic design, cartoon&#10;&#10;Description automatically generated">
            <a:extLst>
              <a:ext uri="{FF2B5EF4-FFF2-40B4-BE49-F238E27FC236}">
                <a16:creationId xmlns:a16="http://schemas.microsoft.com/office/drawing/2014/main" id="{D77C62CF-40D2-FFFC-1A92-3986C6F3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970" y="1957448"/>
            <a:ext cx="5987688" cy="4416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17999-C2D6-1FB0-B9D0-3D81B3684458}"/>
              </a:ext>
            </a:extLst>
          </p:cNvPr>
          <p:cNvSpPr txBox="1"/>
          <p:nvPr/>
        </p:nvSpPr>
        <p:spPr>
          <a:xfrm>
            <a:off x="7404100" y="1502944"/>
            <a:ext cx="398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C114D"/>
              </a:buClr>
              <a:buSzPct val="80000"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3 aktivitātes: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7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DA4319-7B4B-A5C9-F0FD-0B6A052AC85D}"/>
              </a:ext>
            </a:extLst>
          </p:cNvPr>
          <p:cNvSpPr txBox="1"/>
          <p:nvPr/>
        </p:nvSpPr>
        <p:spPr>
          <a:xfrm>
            <a:off x="4606834" y="2059394"/>
            <a:ext cx="29783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PILSĒTU SAVSTARPĒJĀS APMAIŅAS</a:t>
            </a:r>
          </a:p>
          <a:p>
            <a:pPr algn="ctr"/>
            <a:endParaRPr lang="lv-LV"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(CITY-TO-CITY EXCHANGES)</a:t>
            </a:r>
          </a:p>
        </p:txBody>
      </p:sp>
    </p:spTree>
    <p:extLst>
      <p:ext uri="{BB962C8B-B14F-4D97-AF65-F5344CB8AC3E}">
        <p14:creationId xmlns:p14="http://schemas.microsoft.com/office/powerpoint/2010/main" val="274869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7DEC2-FF5C-F36E-9F58-1CA14D15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>
                <a:solidFill>
                  <a:schemeClr val="accent1"/>
                </a:solidFill>
              </a:rPr>
              <a:t>Kas ir </a:t>
            </a:r>
            <a:r>
              <a:rPr lang="lv-LV" sz="4000" b="1" dirty="0">
                <a:solidFill>
                  <a:srgbClr val="1CAF96"/>
                </a:solidFill>
              </a:rPr>
              <a:t>Pilsētu savstarpējās apmaiņas</a:t>
            </a:r>
            <a:r>
              <a:rPr lang="fr-BE" sz="4000" b="1" dirty="0">
                <a:solidFill>
                  <a:schemeClr val="accent1"/>
                </a:solidFill>
              </a:rPr>
              <a:t>?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63871-5C9D-9823-D894-AAB3B915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702"/>
            <a:ext cx="6413938" cy="4056475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lv-LV" sz="2100" dirty="0">
                <a:solidFill>
                  <a:schemeClr val="tx2"/>
                </a:solidFill>
                <a:latin typeface="+mj-lt"/>
              </a:rPr>
              <a:t>L</a:t>
            </a:r>
            <a:r>
              <a:rPr lang="lv-LV" sz="2100" b="0" i="0" dirty="0">
                <a:solidFill>
                  <a:schemeClr val="tx2"/>
                </a:solidFill>
                <a:effectLst/>
                <a:latin typeface="+mj-lt"/>
              </a:rPr>
              <a:t>abs veids kā ieskatīties citu Eiropas pilsētu praktiskā darbā un pielietot Eiropas pieredzi savas pilsētas stratēģijas izstrādē un aktualizēšanā;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lv-LV" sz="20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vai 2 sadarbības pilsētas ar pieredzi izaicinājuma risināšanā</a:t>
            </a:r>
            <a:r>
              <a:rPr lang="en-GB" sz="20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(‘the peer’)</a:t>
            </a:r>
            <a:r>
              <a:rPr lang="lv-LV" sz="20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GB" sz="2000" dirty="0">
              <a:solidFill>
                <a:schemeClr val="accent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lv-LV" sz="1900" b="1" i="0" dirty="0">
                <a:solidFill>
                  <a:schemeClr val="tx2"/>
                </a:solidFill>
                <a:effectLst/>
                <a:latin typeface="+mj-lt"/>
              </a:rPr>
              <a:t>Īsa, ērta un viegli aizpildāma pieteikuma</a:t>
            </a:r>
            <a:r>
              <a:rPr lang="lv-LV" sz="1900" b="1" i="0" dirty="0">
                <a:solidFill>
                  <a:schemeClr val="accent2"/>
                </a:solidFill>
                <a:effectLst/>
                <a:latin typeface="+mj-lt"/>
              </a:rPr>
              <a:t> </a:t>
            </a:r>
            <a:r>
              <a:rPr lang="lv-LV" sz="1900" b="1" i="0" dirty="0">
                <a:solidFill>
                  <a:schemeClr val="accent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anketa</a:t>
            </a:r>
            <a:r>
              <a:rPr lang="lv-LV" sz="1900" b="1" i="0" dirty="0">
                <a:solidFill>
                  <a:schemeClr val="accent2"/>
                </a:solidFill>
                <a:effectLst/>
                <a:latin typeface="+mj-lt"/>
              </a:rPr>
              <a:t>; </a:t>
            </a:r>
            <a:r>
              <a:rPr lang="lv-LV" sz="1900" b="1" i="0" dirty="0">
                <a:solidFill>
                  <a:schemeClr val="accent1"/>
                </a:solidFill>
                <a:effectLst/>
                <a:latin typeface="+mj-lt"/>
              </a:rPr>
              <a:t>Vizītes ilgums no 2-5 dienām;</a:t>
            </a:r>
            <a:endParaRPr lang="lv-LV" sz="1900" b="1" i="0" dirty="0">
              <a:solidFill>
                <a:schemeClr val="accent2"/>
              </a:solidFill>
              <a:effectLst/>
              <a:latin typeface="+mj-lt"/>
            </a:endParaRP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lv-LV" sz="2000" dirty="0">
                <a:solidFill>
                  <a:srgbClr val="0C11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Konkurss atvērts pilsētām ( Urbanizācijas kategorijā 1 vai 2), bet arī pilsētu funkcionālajām teritorijām;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lv-LV" sz="2000" b="1" dirty="0">
                <a:solidFill>
                  <a:srgbClr val="1CAF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Iesniedz pieteikumu, kad esi gatavs, jo Konkurss atvērts visu laiku;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lv-LV" sz="2000" b="1" dirty="0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Pieteikumi tiek izvērtēti 1 mēneša laikā.</a:t>
            </a:r>
            <a:endParaRPr lang="en-GB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E91A46-4177-A075-DAF8-2B8F339B7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4" y="901700"/>
            <a:ext cx="5455255" cy="3857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BEC37-46B0-2560-8C6F-C3094ED05036}"/>
              </a:ext>
            </a:extLst>
          </p:cNvPr>
          <p:cNvSpPr txBox="1"/>
          <p:nvPr/>
        </p:nvSpPr>
        <p:spPr>
          <a:xfrm>
            <a:off x="838200" y="6123542"/>
            <a:ext cx="1154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Vairāk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lang="lv-LV" dirty="0">
                <a:solidFill>
                  <a:srgbClr val="000000"/>
                </a:solidFill>
                <a:latin typeface="Tahoma"/>
                <a:hlinkClick r:id="rId6"/>
              </a:rPr>
              <a:t>Raksts par konkursu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22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7783-60F2-2326-38FE-B27AE1DA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>
                <a:solidFill>
                  <a:schemeClr val="accent1"/>
                </a:solidFill>
              </a:rPr>
              <a:t>Pilsētu savstarpējās apmaiņas: </a:t>
            </a:r>
            <a:r>
              <a:rPr lang="lv-LV" sz="3600" b="1" dirty="0">
                <a:solidFill>
                  <a:schemeClr val="accent2"/>
                </a:solidFill>
              </a:rPr>
              <a:t>Pieejamais atbalsts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31AA-7585-3C2A-3623-F3D6B5DE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206"/>
            <a:ext cx="10428514" cy="388668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lv-LV" sz="1900" b="1" dirty="0">
                <a:solidFill>
                  <a:srgbClr val="1DA090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Finansējums</a:t>
            </a:r>
            <a:r>
              <a:rPr lang="en-GB" sz="1900" b="1" dirty="0">
                <a:solidFill>
                  <a:srgbClr val="1DA090"/>
                </a:solidFill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lv-LV" sz="1900" dirty="0">
                <a:solidFill>
                  <a:srgbClr val="0C114D"/>
                </a:solidFill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kā iesniedzēja, tā sadarbības pilsētas atbalstam</a:t>
            </a:r>
            <a:r>
              <a:rPr lang="en-GB" sz="1900" dirty="0">
                <a:solidFill>
                  <a:srgbClr val="0C114D"/>
                </a:solidFill>
                <a:latin typeface="+mj-lt"/>
                <a:cs typeface="Tahoma" panose="020B0604030504040204" pitchFamily="34" charset="0"/>
              </a:rPr>
              <a:t>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lv-LV" sz="1900" b="1" u="sng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Izmaksu pozīcija</a:t>
            </a:r>
            <a:r>
              <a:rPr lang="en-GB" sz="1900" b="1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			</a:t>
            </a:r>
            <a:r>
              <a:rPr lang="lv-LV" sz="1900" b="1" u="sng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Iesniedzējs</a:t>
            </a:r>
            <a:r>
              <a:rPr lang="en-GB" sz="1900" b="1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		</a:t>
            </a:r>
            <a:r>
              <a:rPr lang="lv-LV" sz="1900" b="1" u="sng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Sadarbības pilsēta</a:t>
            </a:r>
            <a:endParaRPr lang="en-GB" sz="1900" b="1" u="sng" dirty="0">
              <a:solidFill>
                <a:srgbClr val="0C114D"/>
              </a:solidFill>
              <a:effectLst/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sz="19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C</a:t>
            </a:r>
            <a:r>
              <a:rPr lang="lv-LV" sz="19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eļš un uzturēšanās, dienas nauda </a:t>
            </a:r>
            <a:r>
              <a:rPr lang="en-GB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Līdz 4</a:t>
            </a:r>
            <a:r>
              <a:rPr lang="en-GB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personām </a:t>
            </a:r>
            <a:r>
              <a:rPr lang="en-GB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Līdz </a:t>
            </a:r>
            <a:r>
              <a:rPr lang="en-GB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2 </a:t>
            </a: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personām</a:t>
            </a:r>
            <a:endParaRPr lang="en-GB" sz="1900" dirty="0">
              <a:solidFill>
                <a:srgbClr val="0C114D"/>
              </a:solidFill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Dienas likme, kas sedz darbinieku iesaisti</a:t>
            </a:r>
            <a:r>
              <a:rPr lang="en-GB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	N</a:t>
            </a: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ē</a:t>
            </a:r>
            <a:r>
              <a:rPr lang="en-GB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			</a:t>
            </a: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Līdz </a:t>
            </a:r>
            <a:r>
              <a:rPr lang="en-GB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2 </a:t>
            </a: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personām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900" b="1" dirty="0">
              <a:solidFill>
                <a:srgbClr val="1DA090"/>
              </a:solidFill>
              <a:effectLst/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GB" sz="1900" b="1" dirty="0">
                <a:solidFill>
                  <a:srgbClr val="1DA090"/>
                </a:solidFill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E</a:t>
            </a:r>
            <a:r>
              <a:rPr lang="lv-LV" sz="1900" b="1" dirty="0">
                <a:solidFill>
                  <a:srgbClr val="1DA090"/>
                </a:solidFill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kspertīze</a:t>
            </a:r>
            <a:r>
              <a:rPr lang="en-GB" sz="1900" b="1" dirty="0">
                <a:solidFill>
                  <a:srgbClr val="1DA090"/>
                </a:solidFill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lv-LV" sz="1900" dirty="0">
                <a:solidFill>
                  <a:srgbClr val="0C114D"/>
                </a:solidFill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Eiropas Pilsētiniciatīva </a:t>
            </a:r>
            <a:r>
              <a:rPr lang="lv-LV" sz="1900" b="1" dirty="0">
                <a:solidFill>
                  <a:srgbClr val="0C114D"/>
                </a:solidFill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var nozīmēt moderatoru, kas veicina apmaiņu un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lv-LV" sz="1900" b="1" dirty="0">
                <a:solidFill>
                  <a:srgbClr val="0C114D"/>
                </a:solidFill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mācību procesu.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900" dirty="0">
              <a:effectLst/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lv-LV" sz="1900" b="1" dirty="0">
                <a:solidFill>
                  <a:srgbClr val="1DA090"/>
                </a:solidFill>
                <a:latin typeface="+mj-lt"/>
                <a:cs typeface="Tahoma" panose="020B0604030504040204" pitchFamily="34" charset="0"/>
              </a:rPr>
              <a:t>Sadarbības partneru nozīmēšana</a:t>
            </a:r>
            <a:r>
              <a:rPr lang="en-GB" sz="1900" dirty="0"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mēs varam palīdzēt identificēt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lv-LV" sz="1900" dirty="0">
                <a:solidFill>
                  <a:srgbClr val="0C114D"/>
                </a:solidFill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piemērotākos sadarbības partnerus.</a:t>
            </a:r>
            <a:endParaRPr lang="en-GB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562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966A783-2EDE-6981-FB0C-5121A16C78E3}"/>
              </a:ext>
            </a:extLst>
          </p:cNvPr>
          <p:cNvSpPr txBox="1"/>
          <p:nvPr/>
        </p:nvSpPr>
        <p:spPr>
          <a:xfrm>
            <a:off x="1965373" y="957874"/>
            <a:ext cx="76717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Eiropas Pilsētiniciatīvas kontaktpunkts Latvijā</a:t>
            </a:r>
          </a:p>
          <a:p>
            <a:pPr algn="ctr"/>
            <a:br>
              <a:rPr lang="fr-BE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Lana Radčenko</a:t>
            </a:r>
          </a:p>
          <a:p>
            <a:pPr algn="ctr"/>
            <a:r>
              <a:rPr lang="lv-LV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lana.radcenko@varam.gov.lv</a:t>
            </a:r>
            <a:endParaRPr lang="lv-LV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Tālr. +371 22021242</a:t>
            </a:r>
          </a:p>
          <a:p>
            <a:pPr algn="ctr"/>
            <a:endParaRPr lang="lv-LV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</a:p>
          <a:p>
            <a:pPr algn="ctr"/>
            <a:r>
              <a:rPr lang="lv-LV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https://www.facebook.com/URBACTLatvija</a:t>
            </a:r>
            <a:r>
              <a:rPr lang="lv-LV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lv-LV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Portico</a:t>
            </a:r>
          </a:p>
          <a:p>
            <a:pPr algn="ctr"/>
            <a:r>
              <a:rPr lang="lv-LV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https://portico.urban-initiative.eu/</a:t>
            </a:r>
            <a:endParaRPr lang="lv-LV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lv-LV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Eiropas Pilsētiniciatīvas mājas lapa </a:t>
            </a:r>
            <a:r>
              <a:rPr lang="lv-LV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https://www.urban-initiative.eu/</a:t>
            </a:r>
            <a:r>
              <a:rPr lang="lv-LV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082158"/>
      </p:ext>
    </p:extLst>
  </p:cSld>
  <p:clrMapOvr>
    <a:masterClrMapping/>
  </p:clrMapOvr>
</p:sld>
</file>

<file path=ppt/theme/theme1.xml><?xml version="1.0" encoding="utf-8"?>
<a:theme xmlns:a="http://schemas.openxmlformats.org/drawingml/2006/main" name="EUI - TITLE SLIDES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UI CONTENT SLIDES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9eac05-7837-4e93-8ac1-b7ad357d7e20">
      <Terms xmlns="http://schemas.microsoft.com/office/infopath/2007/PartnerControls"/>
    </lcf76f155ced4ddcb4097134ff3c332f>
    <TaxCatchAll xmlns="e3904bdb-a046-4f17-a83b-387fe53b6b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20E13D5ACF84A98BD039A8D934861" ma:contentTypeVersion="12" ma:contentTypeDescription="Create a new document." ma:contentTypeScope="" ma:versionID="3bd58fffebab48ff07d97c6a6dc2f948">
  <xsd:schema xmlns:xsd="http://www.w3.org/2001/XMLSchema" xmlns:xs="http://www.w3.org/2001/XMLSchema" xmlns:p="http://schemas.microsoft.com/office/2006/metadata/properties" xmlns:ns2="e3904bdb-a046-4f17-a83b-387fe53b6b16" xmlns:ns3="a89eac05-7837-4e93-8ac1-b7ad357d7e20" targetNamespace="http://schemas.microsoft.com/office/2006/metadata/properties" ma:root="true" ma:fieldsID="bfebea71c842ba626295bbfa3ca029ff" ns2:_="" ns3:_="">
    <xsd:import namespace="e3904bdb-a046-4f17-a83b-387fe53b6b16"/>
    <xsd:import namespace="a89eac05-7837-4e93-8ac1-b7ad357d7e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04bdb-a046-4f17-a83b-387fe53b6b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94e7d2a-c2a6-4209-95f8-54f37e08f791}" ma:internalName="TaxCatchAll" ma:showField="CatchAllData" ma:web="e3904bdb-a046-4f17-a83b-387fe53b6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eac05-7837-4e93-8ac1-b7ad357d7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4fd23e0-4e92-4052-93a3-35dc230bb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C3BE8D-38C2-46D8-977C-11A370D798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27F844-331B-43D6-AC75-A5555AF2A8E2}">
  <ds:schemaRefs>
    <ds:schemaRef ds:uri="http://schemas.microsoft.com/office/2006/metadata/properties"/>
    <ds:schemaRef ds:uri="http://schemas.microsoft.com/office/infopath/2007/PartnerControls"/>
    <ds:schemaRef ds:uri="a89eac05-7837-4e93-8ac1-b7ad357d7e20"/>
    <ds:schemaRef ds:uri="e3904bdb-a046-4f17-a83b-387fe53b6b16"/>
  </ds:schemaRefs>
</ds:datastoreItem>
</file>

<file path=customXml/itemProps3.xml><?xml version="1.0" encoding="utf-8"?>
<ds:datastoreItem xmlns:ds="http://schemas.openxmlformats.org/officeDocument/2006/customXml" ds:itemID="{7221FE5E-3867-46BF-89B7-A0B188FA6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04bdb-a046-4f17-a83b-387fe53b6b16"/>
    <ds:schemaRef ds:uri="a89eac05-7837-4e93-8ac1-b7ad357d7e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474</Words>
  <Application>Microsoft Office PowerPoint</Application>
  <PresentationFormat>Widescreen</PresentationFormat>
  <Paragraphs>77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Tahoma</vt:lpstr>
      <vt:lpstr>Ubuntu</vt:lpstr>
      <vt:lpstr>EUI - TITLE SLIDES</vt:lpstr>
      <vt:lpstr>EUI CONTENT SLIDES</vt:lpstr>
      <vt:lpstr>1_Conception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Kas ir Pilsētu savstarpējās apmaiņas?</vt:lpstr>
      <vt:lpstr>Pilsētu savstarpējās apmaiņas: Pieejamais atbalsts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Bacho</dc:creator>
  <cp:lastModifiedBy>Agita Kaupuža</cp:lastModifiedBy>
  <cp:revision>27</cp:revision>
  <dcterms:created xsi:type="dcterms:W3CDTF">2022-05-24T09:16:31Z</dcterms:created>
  <dcterms:modified xsi:type="dcterms:W3CDTF">2024-02-16T08:41:35Z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0x01010058120E13D5ACF84A98BD039A8D934861</vt:lpwstr>
  </property>
</Properties>
</file>