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04" r:id="rId2"/>
    <p:sldId id="332" r:id="rId3"/>
    <p:sldId id="333" r:id="rId4"/>
    <p:sldId id="342" r:id="rId5"/>
    <p:sldId id="323" r:id="rId6"/>
    <p:sldId id="312" r:id="rId7"/>
    <p:sldId id="324" r:id="rId8"/>
    <p:sldId id="325" r:id="rId9"/>
    <p:sldId id="327" r:id="rId10"/>
    <p:sldId id="343" r:id="rId11"/>
    <p:sldId id="317" r:id="rId12"/>
    <p:sldId id="305" r:id="rId13"/>
    <p:sldId id="339" r:id="rId14"/>
    <p:sldId id="340" r:id="rId15"/>
    <p:sldId id="341" r:id="rId16"/>
    <p:sldId id="319" r:id="rId17"/>
    <p:sldId id="346" r:id="rId18"/>
    <p:sldId id="320" r:id="rId19"/>
    <p:sldId id="331" r:id="rId20"/>
    <p:sldId id="330" r:id="rId21"/>
    <p:sldId id="264" r:id="rId22"/>
  </p:sldIdLst>
  <p:sldSz cx="9144000" cy="6858000" type="screen4x3"/>
  <p:notesSz cx="6797675" cy="9926638"/>
  <p:defaultTextStyle>
    <a:defPPr>
      <a:defRPr lang="en-US"/>
    </a:defPPr>
    <a:lvl1pPr algn="l" defTabSz="938213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68313" indent="-11113" algn="l" defTabSz="938213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38213" indent="-23813" algn="l" defTabSz="938213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408113" indent="-36513" algn="l" defTabSz="938213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78013" indent="-49213" algn="l" defTabSz="938213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8B9D"/>
    <a:srgbClr val="00859B"/>
    <a:srgbClr val="009999"/>
    <a:srgbClr val="005374"/>
    <a:srgbClr val="3C605E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13" autoAdjust="0"/>
    <p:restoredTop sz="90258" autoAdjust="0"/>
  </p:normalViewPr>
  <p:slideViewPr>
    <p:cSldViewPr snapToGrid="0" snapToObjects="1">
      <p:cViewPr varScale="1">
        <p:scale>
          <a:sx n="104" d="100"/>
          <a:sy n="104" d="100"/>
        </p:scale>
        <p:origin x="163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JansonsA\AppData\Local\Microsoft\Windows\Temporary%20Internet%20Files\Content.Outlook\1409RN7T\atlidziba_ministrijai_t_3%20(2)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audinaI\AppData\Local\Microsoft\Windows\Temporary%20Internet%20Files\Content.Outlook\1RX6V084\Book1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784223940717988"/>
          <c:y val="0.10331629285743965"/>
          <c:w val="0.45930717328187043"/>
          <c:h val="0.8021137719780930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999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EE8-49AA-A2AE-0F718AD28CFD}"/>
              </c:ext>
            </c:extLst>
          </c:dPt>
          <c:dPt>
            <c:idx val="1"/>
            <c:bubble3D val="0"/>
            <c:spPr>
              <a:solidFill>
                <a:srgbClr val="00537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EE8-49AA-A2AE-0F718AD28CF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EE8-49AA-A2AE-0F718AD28CF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EE8-49AA-A2AE-0F718AD28CFD}"/>
              </c:ext>
            </c:extLst>
          </c:dPt>
          <c:dLbls>
            <c:delete val="1"/>
          </c:dLbls>
          <c:cat>
            <c:strRef>
              <c:f>'[atlidziba_ministrijai_t_3 (2).xlsx]kopsavilkums 20 milj €'!$B$1:$D$1</c:f>
              <c:strCache>
                <c:ptCount val="3"/>
                <c:pt idx="0">
                  <c:v>Zinātnisko ideju komercializācija</c:v>
                </c:pt>
                <c:pt idx="1">
                  <c:v>Uzņēmēju ideju komercializācija</c:v>
                </c:pt>
                <c:pt idx="2">
                  <c:v>Atablsts Startup uzņēmumiem</c:v>
                </c:pt>
              </c:strCache>
            </c:strRef>
          </c:cat>
          <c:val>
            <c:numRef>
              <c:f>'[atlidziba_ministrijai_t_3 (2).xlsx]kopsavilkums 20 milj €'!$B$8:$D$8</c:f>
              <c:numCache>
                <c:formatCode>#,##0.00</c:formatCode>
                <c:ptCount val="3"/>
                <c:pt idx="0">
                  <c:v>13.867635422788009</c:v>
                </c:pt>
                <c:pt idx="1">
                  <c:v>4.4619421337687184</c:v>
                </c:pt>
                <c:pt idx="2">
                  <c:v>1.9645404434432718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EE8-49AA-A2AE-0F718AD28CFD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124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9305555555555557"/>
          <c:y val="0.22453703703703703"/>
          <c:w val="0.42222222222222222"/>
          <c:h val="0.7037037037037037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C9E-491E-AE95-92949F0C2E9E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C9E-491E-AE95-92949F0C2E9E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C9E-491E-AE95-92949F0C2E9E}"/>
              </c:ext>
            </c:extLst>
          </c:dPt>
          <c:dLbls>
            <c:dLbl>
              <c:idx val="0"/>
              <c:layout>
                <c:manualLayout>
                  <c:x val="1.4830606906190237E-2"/>
                  <c:y val="0.1247771523120685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000" b="1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lv-LV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279791312049377"/>
                      <c:h val="0.41323750197958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C9E-491E-AE95-92949F0C2E9E}"/>
                </c:ext>
              </c:extLst>
            </c:dLbl>
            <c:dLbl>
              <c:idx val="1"/>
              <c:layout>
                <c:manualLayout>
                  <c:x val="2.4495651275224526E-3"/>
                  <c:y val="-9.14027407077937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000" b="1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lv-LV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354322182705986"/>
                      <c:h val="0.395632394939973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C9E-491E-AE95-92949F0C2E9E}"/>
                </c:ext>
              </c:extLst>
            </c:dLbl>
            <c:dLbl>
              <c:idx val="2"/>
              <c:layout>
                <c:manualLayout>
                  <c:x val="3.3295027766794896E-2"/>
                  <c:y val="3.3118734970304085E-7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000" b="1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defRPr>
                    </a:pPr>
                    <a:fld id="{07B55B5C-2907-4216-8E2F-8836E438D8D8}" type="CATEGORYNAME">
                      <a:rPr lang="en-US" sz="1000" b="1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pPr>
                        <a:defRPr sz="1000" b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pPr>
                      <a:t>[CATEGORY NAME]</a:t>
                    </a:fld>
                    <a:r>
                      <a:rPr lang="en-US" sz="1000" b="1" baseline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
</a:t>
                    </a:r>
                    <a:fld id="{E5DB1033-21D8-436E-978F-0246A13F04A6}" type="PERCENTAGE">
                      <a:rPr lang="en-US" sz="1000" b="1" baseline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pPr>
                        <a:defRPr sz="1000" b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pPr>
                      <a:t>[PERCENTAGE]</a:t>
                    </a:fld>
                    <a:endParaRPr lang="en-US" sz="1000" b="1" baseline="0" dirty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1528948076983432"/>
                      <c:h val="0.3231946074492226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C9E-491E-AE95-92949F0C2E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lv-LV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(Sheet1!$B$1,Sheet1!$D$1,Sheet1!$F$1)</c:f>
              <c:strCache>
                <c:ptCount val="3"/>
                <c:pt idx="0">
                  <c:v>Rūpnieciskie pētījumi</c:v>
                </c:pt>
                <c:pt idx="1">
                  <c:v>Eksperimentālie pētījumi</c:v>
                </c:pt>
                <c:pt idx="2">
                  <c:v>Tehniski ekonomiskā priekšizpēte</c:v>
                </c:pt>
              </c:strCache>
            </c:strRef>
          </c:cat>
          <c:val>
            <c:numRef>
              <c:f>(Sheet1!$B$11,Sheet1!$D$11,Sheet1!$F$11)</c:f>
              <c:numCache>
                <c:formatCode>General</c:formatCode>
                <c:ptCount val="3"/>
                <c:pt idx="0">
                  <c:v>139</c:v>
                </c:pt>
                <c:pt idx="1">
                  <c:v>151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C9E-491E-AE95-92949F0C2E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lv-LV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5B7B69-7D52-46AA-91DC-5EC2336771F5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lv-LV"/>
        </a:p>
      </dgm:t>
    </dgm:pt>
    <dgm:pt modelId="{9F9AF3DE-30E4-4C8E-A7DD-09C430A361AD}">
      <dgm:prSet phldrT="[Text]" custT="1"/>
      <dgm:spPr/>
      <dgm:t>
        <a:bodyPr/>
        <a:lstStyle/>
        <a:p>
          <a:r>
            <a:rPr lang="lv-LV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Kopējais </a:t>
          </a:r>
        </a:p>
        <a:p>
          <a:r>
            <a:rPr lang="lv-LV" sz="16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ERAF finansējums</a:t>
          </a:r>
        </a:p>
        <a:p>
          <a:r>
            <a:rPr lang="en-US" sz="16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24 908 242 </a:t>
          </a:r>
        </a:p>
        <a:p>
          <a:r>
            <a:rPr lang="lv-LV" sz="16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EUR</a:t>
          </a:r>
        </a:p>
      </dgm:t>
    </dgm:pt>
    <dgm:pt modelId="{7680C217-84A1-4AAA-B739-D4B50F3B5700}" type="parTrans" cxnId="{00463EBF-FDD5-461E-B34B-4E2AFF113E00}">
      <dgm:prSet/>
      <dgm:spPr/>
      <dgm:t>
        <a:bodyPr/>
        <a:lstStyle/>
        <a:p>
          <a:endParaRPr lang="lv-LV"/>
        </a:p>
      </dgm:t>
    </dgm:pt>
    <dgm:pt modelId="{1EB758EA-A5D6-4A9F-BE8A-C366638B5E73}" type="sibTrans" cxnId="{00463EBF-FDD5-461E-B34B-4E2AFF113E00}">
      <dgm:prSet/>
      <dgm:spPr/>
      <dgm:t>
        <a:bodyPr/>
        <a:lstStyle/>
        <a:p>
          <a:endParaRPr lang="lv-LV"/>
        </a:p>
      </dgm:t>
    </dgm:pt>
    <dgm:pt modelId="{4A37B499-46EA-4EC6-B798-5DEBB17D82B9}">
      <dgm:prSet/>
      <dgm:spPr/>
      <dgm:t>
        <a:bodyPr/>
        <a:lstStyle/>
        <a:p>
          <a:endParaRPr lang="lv-LV"/>
        </a:p>
      </dgm:t>
    </dgm:pt>
    <dgm:pt modelId="{CA0F66C6-676A-42FD-AAD6-9D66EFD80C2B}" type="parTrans" cxnId="{D094053B-4553-42D1-8CF1-1C16C6EE0A40}">
      <dgm:prSet/>
      <dgm:spPr/>
      <dgm:t>
        <a:bodyPr/>
        <a:lstStyle/>
        <a:p>
          <a:endParaRPr lang="lv-LV"/>
        </a:p>
      </dgm:t>
    </dgm:pt>
    <dgm:pt modelId="{062F3E8F-83C7-4663-94E7-5AC2FE6DA1C7}" type="sibTrans" cxnId="{D094053B-4553-42D1-8CF1-1C16C6EE0A40}">
      <dgm:prSet/>
      <dgm:spPr/>
      <dgm:t>
        <a:bodyPr/>
        <a:lstStyle/>
        <a:p>
          <a:endParaRPr lang="lv-LV"/>
        </a:p>
      </dgm:t>
    </dgm:pt>
    <dgm:pt modelId="{F089768B-F026-450A-92FC-C8AEA9A9E4D2}">
      <dgm:prSet/>
      <dgm:spPr/>
      <dgm:t>
        <a:bodyPr/>
        <a:lstStyle/>
        <a:p>
          <a:endParaRPr lang="en-US"/>
        </a:p>
      </dgm:t>
    </dgm:pt>
    <dgm:pt modelId="{EBA31BD0-1592-4B75-9398-438E48129023}" type="parTrans" cxnId="{AB38DDE2-D5AD-433A-BBBF-0B636EE4E416}">
      <dgm:prSet/>
      <dgm:spPr/>
      <dgm:t>
        <a:bodyPr/>
        <a:lstStyle/>
        <a:p>
          <a:endParaRPr lang="en-US"/>
        </a:p>
      </dgm:t>
    </dgm:pt>
    <dgm:pt modelId="{55169B39-11AE-4892-8BF9-5548AC8E9418}" type="sibTrans" cxnId="{AB38DDE2-D5AD-433A-BBBF-0B636EE4E416}">
      <dgm:prSet/>
      <dgm:spPr/>
      <dgm:t>
        <a:bodyPr/>
        <a:lstStyle/>
        <a:p>
          <a:endParaRPr lang="en-US"/>
        </a:p>
      </dgm:t>
    </dgm:pt>
    <dgm:pt modelId="{989E5CFB-0C05-4FA1-809E-A6EDACFCC708}" type="pres">
      <dgm:prSet presAssocID="{965B7B69-7D52-46AA-91DC-5EC2336771F5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9E22A15B-65C0-4AF6-987C-EC025DD37452}" type="pres">
      <dgm:prSet presAssocID="{9F9AF3DE-30E4-4C8E-A7DD-09C430A361AD}" presName="Parent" presStyleLbl="node1" presStyleIdx="0" presStyleCnt="1" custScaleX="50081" custScaleY="47898" custLinFactNeighborX="-25563" custLinFactNeighborY="-12790">
        <dgm:presLayoutVars>
          <dgm:chMax val="4"/>
          <dgm:chPref val="3"/>
        </dgm:presLayoutVars>
      </dgm:prSet>
      <dgm:spPr/>
    </dgm:pt>
  </dgm:ptLst>
  <dgm:cxnLst>
    <dgm:cxn modelId="{AB38DDE2-D5AD-433A-BBBF-0B636EE4E416}" srcId="{965B7B69-7D52-46AA-91DC-5EC2336771F5}" destId="{F089768B-F026-450A-92FC-C8AEA9A9E4D2}" srcOrd="1" destOrd="0" parTransId="{EBA31BD0-1592-4B75-9398-438E48129023}" sibTransId="{55169B39-11AE-4892-8BF9-5548AC8E9418}"/>
    <dgm:cxn modelId="{DBAF4995-FB3B-4CE2-B1BB-FEF01E9238C3}" type="presOf" srcId="{9F9AF3DE-30E4-4C8E-A7DD-09C430A361AD}" destId="{9E22A15B-65C0-4AF6-987C-EC025DD37452}" srcOrd="0" destOrd="0" presId="urn:microsoft.com/office/officeart/2011/layout/RadialPictureList"/>
    <dgm:cxn modelId="{D094053B-4553-42D1-8CF1-1C16C6EE0A40}" srcId="{965B7B69-7D52-46AA-91DC-5EC2336771F5}" destId="{4A37B499-46EA-4EC6-B798-5DEBB17D82B9}" srcOrd="2" destOrd="0" parTransId="{CA0F66C6-676A-42FD-AAD6-9D66EFD80C2B}" sibTransId="{062F3E8F-83C7-4663-94E7-5AC2FE6DA1C7}"/>
    <dgm:cxn modelId="{00463EBF-FDD5-461E-B34B-4E2AFF113E00}" srcId="{965B7B69-7D52-46AA-91DC-5EC2336771F5}" destId="{9F9AF3DE-30E4-4C8E-A7DD-09C430A361AD}" srcOrd="0" destOrd="0" parTransId="{7680C217-84A1-4AAA-B739-D4B50F3B5700}" sibTransId="{1EB758EA-A5D6-4A9F-BE8A-C366638B5E73}"/>
    <dgm:cxn modelId="{991E1ECC-7F4B-4FC7-96D9-389CA9D3E387}" type="presOf" srcId="{965B7B69-7D52-46AA-91DC-5EC2336771F5}" destId="{989E5CFB-0C05-4FA1-809E-A6EDACFCC708}" srcOrd="0" destOrd="0" presId="urn:microsoft.com/office/officeart/2011/layout/RadialPictureList"/>
    <dgm:cxn modelId="{E508E98E-72DC-4D8B-A52E-F7AF7AA4C6F8}" type="presParOf" srcId="{989E5CFB-0C05-4FA1-809E-A6EDACFCC708}" destId="{9E22A15B-65C0-4AF6-987C-EC025DD37452}" srcOrd="0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5B7B69-7D52-46AA-91DC-5EC2336771F5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9F9AF3DE-30E4-4C8E-A7DD-09C430A361AD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lv-LV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Kopējais atbalsta apjoms 2.un 4.kārtā</a:t>
          </a:r>
        </a:p>
        <a:p>
          <a:r>
            <a:rPr lang="lv-LV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51,3 milj. EUR</a:t>
          </a:r>
        </a:p>
      </dgm:t>
    </dgm:pt>
    <dgm:pt modelId="{7680C217-84A1-4AAA-B739-D4B50F3B5700}" type="parTrans" cxnId="{00463EBF-FDD5-461E-B34B-4E2AFF113E00}">
      <dgm:prSet/>
      <dgm:spPr/>
      <dgm:t>
        <a:bodyPr/>
        <a:lstStyle/>
        <a:p>
          <a:endParaRPr lang="lv-LV"/>
        </a:p>
      </dgm:t>
    </dgm:pt>
    <dgm:pt modelId="{1EB758EA-A5D6-4A9F-BE8A-C366638B5E73}" type="sibTrans" cxnId="{00463EBF-FDD5-461E-B34B-4E2AFF113E00}">
      <dgm:prSet/>
      <dgm:spPr/>
      <dgm:t>
        <a:bodyPr/>
        <a:lstStyle/>
        <a:p>
          <a:endParaRPr lang="lv-LV"/>
        </a:p>
      </dgm:t>
    </dgm:pt>
    <dgm:pt modelId="{4A37B499-46EA-4EC6-B798-5DEBB17D82B9}">
      <dgm:prSet/>
      <dgm:spPr/>
      <dgm:t>
        <a:bodyPr/>
        <a:lstStyle/>
        <a:p>
          <a:endParaRPr lang="lv-LV"/>
        </a:p>
      </dgm:t>
    </dgm:pt>
    <dgm:pt modelId="{CA0F66C6-676A-42FD-AAD6-9D66EFD80C2B}" type="parTrans" cxnId="{D094053B-4553-42D1-8CF1-1C16C6EE0A40}">
      <dgm:prSet/>
      <dgm:spPr/>
      <dgm:t>
        <a:bodyPr/>
        <a:lstStyle/>
        <a:p>
          <a:endParaRPr lang="lv-LV"/>
        </a:p>
      </dgm:t>
    </dgm:pt>
    <dgm:pt modelId="{062F3E8F-83C7-4663-94E7-5AC2FE6DA1C7}" type="sibTrans" cxnId="{D094053B-4553-42D1-8CF1-1C16C6EE0A40}">
      <dgm:prSet/>
      <dgm:spPr/>
      <dgm:t>
        <a:bodyPr/>
        <a:lstStyle/>
        <a:p>
          <a:endParaRPr lang="lv-LV"/>
        </a:p>
      </dgm:t>
    </dgm:pt>
    <dgm:pt modelId="{F089768B-F026-450A-92FC-C8AEA9A9E4D2}">
      <dgm:prSet/>
      <dgm:spPr/>
      <dgm:t>
        <a:bodyPr/>
        <a:lstStyle/>
        <a:p>
          <a:endParaRPr lang="en-US"/>
        </a:p>
      </dgm:t>
    </dgm:pt>
    <dgm:pt modelId="{EBA31BD0-1592-4B75-9398-438E48129023}" type="parTrans" cxnId="{AB38DDE2-D5AD-433A-BBBF-0B636EE4E416}">
      <dgm:prSet/>
      <dgm:spPr/>
      <dgm:t>
        <a:bodyPr/>
        <a:lstStyle/>
        <a:p>
          <a:endParaRPr lang="en-US"/>
        </a:p>
      </dgm:t>
    </dgm:pt>
    <dgm:pt modelId="{55169B39-11AE-4892-8BF9-5548AC8E9418}" type="sibTrans" cxnId="{AB38DDE2-D5AD-433A-BBBF-0B636EE4E416}">
      <dgm:prSet/>
      <dgm:spPr/>
      <dgm:t>
        <a:bodyPr/>
        <a:lstStyle/>
        <a:p>
          <a:endParaRPr lang="en-US"/>
        </a:p>
      </dgm:t>
    </dgm:pt>
    <dgm:pt modelId="{A6CCD88C-EF70-4660-8068-DE5AAB73AE7E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180000" algn="just"/>
          <a:r>
            <a:rPr lang="lv-LV" sz="1200" b="1" i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Izveidoti 8 KC RIS3 jomās: </a:t>
          </a:r>
        </a:p>
        <a:p>
          <a:pPr marL="180000" algn="l"/>
          <a:r>
            <a:rPr lang="lv-LV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1. «LEO PĒTĪJUMU CENTRS», </a:t>
          </a:r>
        </a:p>
        <a:p>
          <a:pPr marL="180000" algn="l"/>
          <a:r>
            <a:rPr lang="lv-LV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2. «MAŠĪNBŪVES KOMPETENCES CENTRS», </a:t>
          </a:r>
        </a:p>
        <a:p>
          <a:pPr marL="180000" algn="l"/>
          <a:r>
            <a:rPr lang="lv-LV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3.«</a:t>
          </a:r>
          <a:r>
            <a:rPr lang="lv-LV" sz="1200" cap="all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Viedo </a:t>
          </a:r>
          <a:r>
            <a:rPr lang="lv-LV" sz="1200" cap="all" dirty="0" err="1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inženiersistēmu</a:t>
          </a:r>
          <a:r>
            <a:rPr lang="lv-LV" sz="1200" cap="all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, transporta un enerģētikas Kompetences centrs</a:t>
          </a:r>
          <a:r>
            <a:rPr lang="lv-LV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», </a:t>
          </a:r>
        </a:p>
        <a:p>
          <a:pPr marL="180000" algn="l"/>
          <a:r>
            <a:rPr lang="lv-LV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4. «LATVIJAS PĀRTIKAS KOMPETENCES CENTRS», </a:t>
          </a:r>
        </a:p>
        <a:p>
          <a:pPr marL="180000" algn="l"/>
          <a:r>
            <a:rPr lang="lv-LV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5.«VIEDO MATERIĀLU UN TEHNOLOĢIJU KOMPETENCES CENTRS»,</a:t>
          </a:r>
        </a:p>
        <a:p>
          <a:pPr marL="180000" algn="l"/>
          <a:r>
            <a:rPr lang="lv-LV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6. «</a:t>
          </a:r>
          <a:r>
            <a:rPr lang="lv-LV" sz="1200" cap="all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Farmācijas, </a:t>
          </a:r>
          <a:r>
            <a:rPr lang="lv-LV" sz="1200" cap="all" dirty="0" err="1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biomedicīnas</a:t>
          </a:r>
          <a:r>
            <a:rPr lang="lv-LV" sz="1200" cap="all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un medicīnas tehnoloģiju Kompetences centrs</a:t>
          </a:r>
          <a:r>
            <a:rPr lang="lv-LV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», </a:t>
          </a:r>
        </a:p>
        <a:p>
          <a:pPr marL="180000" algn="l"/>
          <a:r>
            <a:rPr lang="lv-LV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7. «IT KOMPETENCES CENTRS», </a:t>
          </a:r>
        </a:p>
        <a:p>
          <a:pPr marL="180000" algn="l"/>
          <a:r>
            <a:rPr lang="lv-LV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8. «</a:t>
          </a:r>
          <a:r>
            <a:rPr lang="pt-BR" sz="1200" cap="all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Meža nozares kompetences centrs</a:t>
          </a:r>
          <a:r>
            <a:rPr lang="lv-LV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»</a:t>
          </a:r>
          <a:endParaRPr lang="lv-LV" sz="1200" b="1" i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5F96F95-4025-4B6B-A86D-D88EDC9C2D8B}" type="sibTrans" cxnId="{4F5F170B-432D-428F-BB9F-9D2BA2566EEF}">
      <dgm:prSet/>
      <dgm:spPr/>
      <dgm:t>
        <a:bodyPr/>
        <a:lstStyle/>
        <a:p>
          <a:endParaRPr lang="lv-LV"/>
        </a:p>
      </dgm:t>
    </dgm:pt>
    <dgm:pt modelId="{24C46B49-3936-4EED-BFBD-1677A6721B5B}" type="parTrans" cxnId="{4F5F170B-432D-428F-BB9F-9D2BA2566EEF}">
      <dgm:prSet/>
      <dgm:spPr/>
      <dgm:t>
        <a:bodyPr/>
        <a:lstStyle/>
        <a:p>
          <a:endParaRPr lang="lv-LV"/>
        </a:p>
      </dgm:t>
    </dgm:pt>
    <dgm:pt modelId="{989E5CFB-0C05-4FA1-809E-A6EDACFCC708}" type="pres">
      <dgm:prSet presAssocID="{965B7B69-7D52-46AA-91DC-5EC2336771F5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9E22A15B-65C0-4AF6-987C-EC025DD37452}" type="pres">
      <dgm:prSet presAssocID="{9F9AF3DE-30E4-4C8E-A7DD-09C430A361AD}" presName="Parent" presStyleLbl="node1" presStyleIdx="0" presStyleCnt="2" custScaleX="82089" custScaleY="80146" custLinFactNeighborX="-88773" custLinFactNeighborY="8805">
        <dgm:presLayoutVars>
          <dgm:chMax val="4"/>
          <dgm:chPref val="3"/>
        </dgm:presLayoutVars>
      </dgm:prSet>
      <dgm:spPr/>
    </dgm:pt>
    <dgm:pt modelId="{23842AF7-6164-4AD8-9BE9-B4922B3171AD}" type="pres">
      <dgm:prSet presAssocID="{A6CCD88C-EF70-4660-8068-DE5AAB73AE7E}" presName="Accent" presStyleLbl="node1" presStyleIdx="1" presStyleCnt="2" custScaleX="135228" custLinFactNeighborX="-63282" custLinFactNeighborY="285"/>
      <dgm:spPr/>
    </dgm:pt>
    <dgm:pt modelId="{A3ACEF8D-6CE0-47CF-BC4E-0FDDA9BCF982}" type="pres">
      <dgm:prSet presAssocID="{A6CCD88C-EF70-4660-8068-DE5AAB73AE7E}" presName="Image1" presStyleLbl="fgImgPlace1" presStyleIdx="0" presStyleCnt="1" custLinFactNeighborX="-91546" custLinFactNeighborY="-45659"/>
      <dgm:spPr>
        <a:noFill/>
        <a:ln>
          <a:noFill/>
        </a:ln>
      </dgm:spPr>
    </dgm:pt>
    <dgm:pt modelId="{6BC2C4DE-CA2A-4FFE-B898-C84D89EFA1A8}" type="pres">
      <dgm:prSet presAssocID="{A6CCD88C-EF70-4660-8068-DE5AAB73AE7E}" presName="Child1" presStyleLbl="revTx" presStyleIdx="0" presStyleCnt="1" custAng="10800000" custFlipVert="1" custScaleX="192997" custScaleY="223427" custLinFactNeighborX="-31092" custLinFactNeighborY="-87287">
        <dgm:presLayoutVars>
          <dgm:chMax val="0"/>
          <dgm:chPref val="0"/>
          <dgm:bulletEnabled val="1"/>
        </dgm:presLayoutVars>
      </dgm:prSet>
      <dgm:spPr/>
    </dgm:pt>
  </dgm:ptLst>
  <dgm:cxnLst>
    <dgm:cxn modelId="{AB38DDE2-D5AD-433A-BBBF-0B636EE4E416}" srcId="{965B7B69-7D52-46AA-91DC-5EC2336771F5}" destId="{F089768B-F026-450A-92FC-C8AEA9A9E4D2}" srcOrd="1" destOrd="0" parTransId="{EBA31BD0-1592-4B75-9398-438E48129023}" sibTransId="{55169B39-11AE-4892-8BF9-5548AC8E9418}"/>
    <dgm:cxn modelId="{4F5F170B-432D-428F-BB9F-9D2BA2566EEF}" srcId="{9F9AF3DE-30E4-4C8E-A7DD-09C430A361AD}" destId="{A6CCD88C-EF70-4660-8068-DE5AAB73AE7E}" srcOrd="0" destOrd="0" parTransId="{24C46B49-3936-4EED-BFBD-1677A6721B5B}" sibTransId="{B5F96F95-4025-4B6B-A86D-D88EDC9C2D8B}"/>
    <dgm:cxn modelId="{D094053B-4553-42D1-8CF1-1C16C6EE0A40}" srcId="{965B7B69-7D52-46AA-91DC-5EC2336771F5}" destId="{4A37B499-46EA-4EC6-B798-5DEBB17D82B9}" srcOrd="2" destOrd="0" parTransId="{CA0F66C6-676A-42FD-AAD6-9D66EFD80C2B}" sibTransId="{062F3E8F-83C7-4663-94E7-5AC2FE6DA1C7}"/>
    <dgm:cxn modelId="{165EA3CD-A076-481C-8C51-DFA8EC29EBD8}" type="presOf" srcId="{9F9AF3DE-30E4-4C8E-A7DD-09C430A361AD}" destId="{9E22A15B-65C0-4AF6-987C-EC025DD37452}" srcOrd="0" destOrd="0" presId="urn:microsoft.com/office/officeart/2011/layout/RadialPictureList"/>
    <dgm:cxn modelId="{69C7583B-E436-4F31-B827-1E5C39024A88}" type="presOf" srcId="{965B7B69-7D52-46AA-91DC-5EC2336771F5}" destId="{989E5CFB-0C05-4FA1-809E-A6EDACFCC708}" srcOrd="0" destOrd="0" presId="urn:microsoft.com/office/officeart/2011/layout/RadialPictureList"/>
    <dgm:cxn modelId="{52C9830B-2B83-4582-8BE2-0FF848465B4A}" type="presOf" srcId="{A6CCD88C-EF70-4660-8068-DE5AAB73AE7E}" destId="{6BC2C4DE-CA2A-4FFE-B898-C84D89EFA1A8}" srcOrd="0" destOrd="0" presId="urn:microsoft.com/office/officeart/2011/layout/RadialPictureList"/>
    <dgm:cxn modelId="{00463EBF-FDD5-461E-B34B-4E2AFF113E00}" srcId="{965B7B69-7D52-46AA-91DC-5EC2336771F5}" destId="{9F9AF3DE-30E4-4C8E-A7DD-09C430A361AD}" srcOrd="0" destOrd="0" parTransId="{7680C217-84A1-4AAA-B739-D4B50F3B5700}" sibTransId="{1EB758EA-A5D6-4A9F-BE8A-C366638B5E73}"/>
    <dgm:cxn modelId="{CBC68144-FB24-4534-8CB0-6247E659D307}" type="presParOf" srcId="{989E5CFB-0C05-4FA1-809E-A6EDACFCC708}" destId="{9E22A15B-65C0-4AF6-987C-EC025DD37452}" srcOrd="0" destOrd="0" presId="urn:microsoft.com/office/officeart/2011/layout/RadialPictureList"/>
    <dgm:cxn modelId="{9D70E62C-D4A5-4B63-9A8A-13788FA2B52E}" type="presParOf" srcId="{989E5CFB-0C05-4FA1-809E-A6EDACFCC708}" destId="{23842AF7-6164-4AD8-9BE9-B4922B3171AD}" srcOrd="1" destOrd="0" presId="urn:microsoft.com/office/officeart/2011/layout/RadialPictureList"/>
    <dgm:cxn modelId="{EC3ACCC2-1B13-4926-A83C-BB9FCC39EEFF}" type="presParOf" srcId="{989E5CFB-0C05-4FA1-809E-A6EDACFCC708}" destId="{A3ACEF8D-6CE0-47CF-BC4E-0FDDA9BCF982}" srcOrd="2" destOrd="0" presId="urn:microsoft.com/office/officeart/2011/layout/RadialPictureList"/>
    <dgm:cxn modelId="{0191DD9B-D1AC-42BA-9326-E92FA074CB6F}" type="presParOf" srcId="{989E5CFB-0C05-4FA1-809E-A6EDACFCC708}" destId="{6BC2C4DE-CA2A-4FFE-B898-C84D89EFA1A8}" srcOrd="3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2A15B-65C0-4AF6-987C-EC025DD37452}">
      <dsp:nvSpPr>
        <dsp:cNvPr id="0" name=""/>
        <dsp:cNvSpPr/>
      </dsp:nvSpPr>
      <dsp:spPr>
        <a:xfrm>
          <a:off x="67332" y="613450"/>
          <a:ext cx="2316734" cy="221574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Kopējais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b="1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ERAF finansējums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24 908 242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b="1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EUR</a:t>
          </a:r>
        </a:p>
      </dsp:txBody>
      <dsp:txXfrm>
        <a:off x="406610" y="937939"/>
        <a:ext cx="1638178" cy="15667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2A15B-65C0-4AF6-987C-EC025DD37452}">
      <dsp:nvSpPr>
        <dsp:cNvPr id="0" name=""/>
        <dsp:cNvSpPr/>
      </dsp:nvSpPr>
      <dsp:spPr>
        <a:xfrm>
          <a:off x="0" y="1914957"/>
          <a:ext cx="2114692" cy="2064741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Kopējais atbalsta apjoms 2.un 4.kārtā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51,3 milj. EUR</a:t>
          </a:r>
        </a:p>
      </dsp:txBody>
      <dsp:txXfrm>
        <a:off x="309689" y="2217331"/>
        <a:ext cx="1495314" cy="1459993"/>
      </dsp:txXfrm>
    </dsp:sp>
    <dsp:sp modelId="{23842AF7-6164-4AD8-9BE9-B4922B3171AD}">
      <dsp:nvSpPr>
        <dsp:cNvPr id="0" name=""/>
        <dsp:cNvSpPr/>
      </dsp:nvSpPr>
      <dsp:spPr>
        <a:xfrm>
          <a:off x="-3511187" y="15428"/>
          <a:ext cx="7022374" cy="5413375"/>
        </a:xfrm>
        <a:prstGeom prst="blockArc">
          <a:avLst>
            <a:gd name="adj1" fmla="val 18657792"/>
            <a:gd name="adj2" fmla="val 2965590"/>
            <a:gd name="adj3" fmla="val 56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ACEF8D-6CE0-47CF-BC4E-0FDDA9BCF982}">
      <dsp:nvSpPr>
        <dsp:cNvPr id="0" name=""/>
        <dsp:cNvSpPr/>
      </dsp:nvSpPr>
      <dsp:spPr>
        <a:xfrm>
          <a:off x="3772254" y="1396485"/>
          <a:ext cx="1380024" cy="1380410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C2C4DE-CA2A-4FFE-B898-C84D89EFA1A8}">
      <dsp:nvSpPr>
        <dsp:cNvPr id="0" name=""/>
        <dsp:cNvSpPr/>
      </dsp:nvSpPr>
      <dsp:spPr>
        <a:xfrm rot="10800000" flipV="1">
          <a:off x="5094744" y="0"/>
          <a:ext cx="3565072" cy="308421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180000" lvl="0" indent="0" algn="just" defTabSz="5334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lv-LV" sz="1200" b="1" i="1" u="sng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Izveidoti 8 KC RIS3 jomās: </a:t>
          </a:r>
        </a:p>
        <a:p>
          <a:pPr marL="180000" lvl="0" indent="0" algn="l" defTabSz="5334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lv-LV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1. «LEO PĒTĪJUMU CENTRS», </a:t>
          </a:r>
        </a:p>
        <a:p>
          <a:pPr marL="180000" lvl="0" indent="0" algn="l" defTabSz="5334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lv-LV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2. «MAŠĪNBŪVES KOMPETENCES CENTRS», </a:t>
          </a:r>
        </a:p>
        <a:p>
          <a:pPr marL="180000" lvl="0" indent="0" algn="l" defTabSz="5334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lv-LV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3.«</a:t>
          </a:r>
          <a:r>
            <a:rPr lang="lv-LV" sz="1200" kern="1200" cap="all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Viedo </a:t>
          </a:r>
          <a:r>
            <a:rPr lang="lv-LV" sz="1200" kern="1200" cap="all" dirty="0" err="1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inženiersistēmu</a:t>
          </a:r>
          <a:r>
            <a:rPr lang="lv-LV" sz="1200" kern="1200" cap="all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, transporta un enerģētikas Kompetences centrs</a:t>
          </a:r>
          <a:r>
            <a:rPr lang="lv-LV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», </a:t>
          </a:r>
        </a:p>
        <a:p>
          <a:pPr marL="180000" lvl="0" indent="0" algn="l" defTabSz="5334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lv-LV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4. «LATVIJAS PĀRTIKAS KOMPETENCES CENTRS», </a:t>
          </a:r>
        </a:p>
        <a:p>
          <a:pPr marL="180000" lvl="0" indent="0" algn="l" defTabSz="5334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lv-LV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5.«VIEDO MATERIĀLU UN TEHNOLOĢIJU KOMPETENCES CENTRS»,</a:t>
          </a:r>
        </a:p>
        <a:p>
          <a:pPr marL="180000" lvl="0" indent="0" algn="l" defTabSz="5334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lv-LV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6. «</a:t>
          </a:r>
          <a:r>
            <a:rPr lang="lv-LV" sz="1200" kern="1200" cap="all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Farmācijas, </a:t>
          </a:r>
          <a:r>
            <a:rPr lang="lv-LV" sz="1200" kern="1200" cap="all" dirty="0" err="1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biomedicīnas</a:t>
          </a:r>
          <a:r>
            <a:rPr lang="lv-LV" sz="1200" kern="1200" cap="all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un medicīnas tehnoloģiju Kompetences centrs</a:t>
          </a:r>
          <a:r>
            <a:rPr lang="lv-LV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», </a:t>
          </a:r>
        </a:p>
        <a:p>
          <a:pPr marL="180000" lvl="0" indent="0" algn="l" defTabSz="5334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lv-LV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7. «IT KOMPETENCES CENTRS», </a:t>
          </a:r>
        </a:p>
        <a:p>
          <a:pPr marL="180000" lvl="0" indent="0" algn="l" defTabSz="5334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lv-LV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8. «</a:t>
          </a:r>
          <a:r>
            <a:rPr lang="pt-BR" sz="1200" kern="1200" cap="all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Meža nozares kompetences centrs</a:t>
          </a:r>
          <a:r>
            <a:rPr lang="lv-LV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»</a:t>
          </a:r>
          <a:endParaRPr lang="lv-LV" sz="1200" b="1" i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10800000">
        <a:off x="5094744" y="0"/>
        <a:ext cx="3565072" cy="30842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0.7141</cdr:x>
      <cdr:y>0.15236</cdr:y>
    </cdr:from>
    <cdr:to>
      <cdr:x>0.94802</cdr:x>
      <cdr:y>0.34171</cdr:y>
    </cdr:to>
    <cdr:sp macro="" textlink="">
      <cdr:nvSpPr>
        <cdr:cNvPr id="3" name="TextBox 4"/>
        <cdr:cNvSpPr txBox="1"/>
      </cdr:nvSpPr>
      <cdr:spPr>
        <a:xfrm xmlns:a="http://schemas.openxmlformats.org/drawingml/2006/main">
          <a:off x="5075379" y="594373"/>
          <a:ext cx="1662546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defTabSz="938213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1pPr>
          <a:lvl2pPr marL="468313" indent="-11113" algn="l" defTabSz="938213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2pPr>
          <a:lvl3pPr marL="938213" indent="-23813" algn="l" defTabSz="938213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3pPr>
          <a:lvl4pPr marL="1408113" indent="-36513" algn="l" defTabSz="938213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4pPr>
          <a:lvl5pPr marL="1878013" indent="-49213" algn="l" defTabSz="938213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1700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1700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1700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1700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lv-LV" sz="1400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Inovācijas vaučers</a:t>
          </a:r>
        </a:p>
        <a:p xmlns:a="http://schemas.openxmlformats.org/drawingml/2006/main">
          <a:r>
            <a:rPr lang="lv-LV" sz="1400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~9 milj. EUR</a:t>
          </a:r>
        </a:p>
      </cdr:txBody>
    </cdr:sp>
  </cdr:relSizeAnchor>
  <cdr:relSizeAnchor xmlns:cdr="http://schemas.openxmlformats.org/drawingml/2006/chartDrawing">
    <cdr:from>
      <cdr:x>0</cdr:x>
      <cdr:y>0.35578</cdr:y>
    </cdr:from>
    <cdr:to>
      <cdr:x>0.26771</cdr:x>
      <cdr:y>0.65558</cdr:y>
    </cdr:to>
    <cdr:sp macro="" textlink="">
      <cdr:nvSpPr>
        <cdr:cNvPr id="4" name="TextBox 4"/>
        <cdr:cNvSpPr txBox="1"/>
      </cdr:nvSpPr>
      <cdr:spPr>
        <a:xfrm xmlns:a="http://schemas.openxmlformats.org/drawingml/2006/main">
          <a:off x="0" y="1387923"/>
          <a:ext cx="1902688" cy="116955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400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Pētniecisko izstrādņu komercializācija un atbalsts</a:t>
          </a:r>
        </a:p>
        <a:p xmlns:a="http://schemas.openxmlformats.org/drawingml/2006/main">
          <a:r>
            <a:rPr lang="lv-LV" sz="1400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27,6 milj. EUR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CBDDC4E7-7FC4-4BFE-97CC-3976FB24DF14}" type="datetimeFigureOut">
              <a:rPr lang="lv-LV"/>
              <a:pPr>
                <a:defRPr/>
              </a:pPr>
              <a:t>27.09.2017.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E4940DEE-5F81-481A-A7EC-3C7D2805BDBD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60627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3957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3957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929B60D-6B71-4D6E-BF85-1C2BB4438148}" type="datetimeFigureOut">
              <a:rPr lang="lv-LV"/>
              <a:pPr>
                <a:defRPr/>
              </a:pPr>
              <a:t>27.09.2017.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v-LV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3957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3957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9167152-0D40-45CD-BF12-A3E7728A2143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836526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83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82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081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780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995DF-9B1C-4AE8-850B-0183AC496184}" type="slidenum">
              <a:rPr lang="lv-LV" altLang="lv-LV" smtClean="0"/>
              <a:pPr/>
              <a:t>2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822612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lv-LV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995DF-9B1C-4AE8-850B-0183AC496184}" type="slidenum">
              <a:rPr lang="lv-LV" altLang="lv-LV" smtClean="0"/>
              <a:pPr/>
              <a:t>3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447762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0E7A8-634C-47FC-A9BD-2179D00B7CE1}" type="slidenum">
              <a:rPr lang="lv-LV" altLang="lv-LV" smtClean="0"/>
              <a:pPr>
                <a:defRPr/>
              </a:pPr>
              <a:t>4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4075074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167152-0D40-45CD-BF12-A3E7728A2143}" type="slidenum">
              <a:rPr lang="lv-LV" smtClean="0"/>
              <a:pPr>
                <a:defRPr/>
              </a:pPr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08506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995DF-9B1C-4AE8-850B-0183AC496184}" type="slidenum">
              <a:rPr lang="lv-LV" altLang="lv-LV" smtClean="0"/>
              <a:pPr/>
              <a:t>8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268108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lv-LV" altLang="lv-LV"/>
              <a:t>2) </a:t>
            </a:r>
            <a:r>
              <a:rPr lang="lv-LV" altLang="lv-LV" b="1" i="1">
                <a:cs typeface="Times New Roman" panose="02020603050405020304" pitchFamily="18" charset="0"/>
              </a:rPr>
              <a:t>EM līdzdalība projektu vērtēšanā – tiek vērtēti projekti pēc CFLA UN KC noslēgtā līguma.</a:t>
            </a:r>
            <a:endParaRPr lang="lv-LV" altLang="lv-LV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defTabSz="942975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defTabSz="942975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defTabSz="942975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defTabSz="942975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335213" indent="-49213" defTabSz="9429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792413" indent="-49213" defTabSz="9429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249613" indent="-49213" defTabSz="9429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706813" indent="-49213" defTabSz="9429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42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2F0BD-D269-4886-AF2F-924213255C3E}" type="slidenum">
              <a:rPr kumimoji="0" lang="lv-LV" alt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429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lv-LV" alt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099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F78EEC3-B8C1-4B84-8DDB-F4993D05342F}" type="slidenum">
              <a:rPr lang="lv-LV" altLang="lv-LV"/>
              <a:pPr/>
              <a:t>18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846029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0056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878E8-7845-4E61-BE38-CD43CD2905AF}" type="datetime1">
              <a:rPr lang="en-US"/>
              <a:pPr>
                <a:defRPr/>
              </a:pPr>
              <a:t>9/27/2017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3237C-B0A7-41FA-BABC-FF13648C2C32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44322023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/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/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/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 defTabSz="938213" eaLnBrk="0" hangingPunct="0">
              <a:defRPr sz="1000">
                <a:latin typeface="Verdana" panose="020B0604030504040204" pitchFamily="34" charset="0"/>
              </a:defRPr>
            </a:lvl1pPr>
          </a:lstStyle>
          <a:p>
            <a:fld id="{7DA6369B-8447-4529-8F96-427E0F10D53C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707913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204200" y="6324600"/>
            <a:ext cx="6350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2DCBC56A-BD29-46C5-9424-553C1695C1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161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23EFF287-F21E-4B1A-9F11-15954BAEF2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312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657600"/>
            <a:ext cx="6096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381000"/>
            <a:ext cx="6096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11538DF9-8C41-4139-BDC4-B2475F2002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201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1752600"/>
            <a:ext cx="2895600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752600"/>
            <a:ext cx="2971800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1C28C1E1-0410-43BB-BF24-278E69F8FE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305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2386940"/>
            <a:ext cx="28956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386940"/>
            <a:ext cx="29718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590800" y="1852613"/>
            <a:ext cx="28956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715000" y="1851953"/>
            <a:ext cx="29718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18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657D28FA-F6DD-4360-B2A1-DD36C5A690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80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22B37DFB-014F-41CC-BFF8-668D5C775D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558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93E7A299-7993-4445-B0FA-49ED01806E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06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2975"/>
            <a:ext cx="2751026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527" y="273054"/>
            <a:ext cx="3269672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1435119"/>
            <a:ext cx="2751026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86483F9E-4295-4222-A282-E0B60397FE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41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185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l" defTabSz="93957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887D15-3D53-4CE3-B29E-463B99FC47B1}" type="datetime1">
              <a:rPr lang="en-US"/>
              <a:pPr>
                <a:defRPr/>
              </a:pPr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7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r" defTabSz="93957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C0CBE0-F9D9-4535-858C-013E0CEF8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9" r:id="rId1"/>
    <p:sldLayoutId id="2147484660" r:id="rId2"/>
    <p:sldLayoutId id="2147484661" r:id="rId3"/>
    <p:sldLayoutId id="2147484662" r:id="rId4"/>
    <p:sldLayoutId id="2147484663" r:id="rId5"/>
    <p:sldLayoutId id="2147484664" r:id="rId6"/>
    <p:sldLayoutId id="2147484665" r:id="rId7"/>
    <p:sldLayoutId id="2147484666" r:id="rId8"/>
    <p:sldLayoutId id="2147484667" r:id="rId9"/>
    <p:sldLayoutId id="2147484669" r:id="rId10"/>
    <p:sldLayoutId id="2147484670" r:id="rId11"/>
    <p:sldLayoutId id="2147484671" r:id="rId12"/>
  </p:sldLayoutIdLst>
  <p:hf hdr="0" ftr="0" dt="0"/>
  <p:txStyles>
    <p:titleStyle>
      <a:lvl1pPr algn="ctr" defTabSz="938213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2pPr>
      <a:lvl3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3pPr>
      <a:lvl4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4pPr>
      <a:lvl5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5pPr>
      <a:lvl6pPr marL="4572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4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6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8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8" indent="-350838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92100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3163" indent="-233363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063" indent="-233363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12963" indent="-233363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29.png"/><Relationship Id="rId4" Type="http://schemas.openxmlformats.org/officeDocument/2006/relationships/diagramData" Target="../diagrams/data2.xml"/><Relationship Id="rId9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.gov.lv/" TargetMode="External"/><Relationship Id="rId2" Type="http://schemas.openxmlformats.org/officeDocument/2006/relationships/hyperlink" Target="mailto:pasts@em.gov.lv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www.facebook.com/atbalstsuznemejiem" TargetMode="External"/><Relationship Id="rId4" Type="http://schemas.openxmlformats.org/officeDocument/2006/relationships/hyperlink" Target="http://www.youtube.com/ekonomikasministrija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35000" y="3265487"/>
            <a:ext cx="7772400" cy="1336675"/>
          </a:xfrm>
        </p:spPr>
        <p:txBody>
          <a:bodyPr>
            <a:normAutofit/>
          </a:bodyPr>
          <a:lstStyle/>
          <a:p>
            <a:r>
              <a:rPr lang="lv-LV" altLang="lv-LV" dirty="0">
                <a:solidFill>
                  <a:srgbClr val="0085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Atbalsts inovācijai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endParaRPr lang="lv-LV" altLang="lv-LV" dirty="0"/>
          </a:p>
          <a:p>
            <a:endParaRPr lang="lv-LV" altLang="lv-LV" dirty="0"/>
          </a:p>
        </p:txBody>
      </p:sp>
      <p:sp>
        <p:nvSpPr>
          <p:cNvPr id="12292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34999" y="4861719"/>
            <a:ext cx="7772400" cy="639762"/>
          </a:xfrm>
        </p:spPr>
        <p:txBody>
          <a:bodyPr anchor="ctr"/>
          <a:lstStyle/>
          <a:p>
            <a:r>
              <a:rPr lang="lv-LV" altLang="lv-LV" dirty="0"/>
              <a:t>Mārtiņš Jansons</a:t>
            </a:r>
          </a:p>
          <a:p>
            <a:r>
              <a:rPr lang="lv-LV" altLang="lv-LV" dirty="0"/>
              <a:t>28.09.2017.</a:t>
            </a:r>
          </a:p>
        </p:txBody>
      </p:sp>
      <p:pic>
        <p:nvPicPr>
          <p:cNvPr id="1229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016" y="5761038"/>
            <a:ext cx="3112367" cy="64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425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4"/>
          <a:stretch>
            <a:fillRect/>
          </a:stretch>
        </p:blipFill>
        <p:spPr bwMode="auto">
          <a:xfrm>
            <a:off x="320675" y="0"/>
            <a:ext cx="1304925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2565400" y="257969"/>
            <a:ext cx="6578600" cy="7524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lv-LV" altLang="lv-LV" sz="2400" b="1" dirty="0">
                <a:solidFill>
                  <a:srgbClr val="0085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Nodarbināto apmācību programma</a:t>
            </a:r>
          </a:p>
        </p:txBody>
      </p:sp>
      <p:grpSp>
        <p:nvGrpSpPr>
          <p:cNvPr id="21509" name="Group 12"/>
          <p:cNvGrpSpPr>
            <a:grpSpLocks/>
          </p:cNvGrpSpPr>
          <p:nvPr/>
        </p:nvGrpSpPr>
        <p:grpSpPr bwMode="auto">
          <a:xfrm>
            <a:off x="-35719" y="1226127"/>
            <a:ext cx="4816475" cy="5312785"/>
            <a:chOff x="213669" y="185664"/>
            <a:chExt cx="4294566" cy="6217144"/>
          </a:xfrm>
        </p:grpSpPr>
        <p:graphicFrame>
          <p:nvGraphicFramePr>
            <p:cNvPr id="12" name="Diagram 11"/>
            <p:cNvGraphicFramePr/>
            <p:nvPr>
              <p:extLst>
                <p:ext uri="{D42A27DB-BD31-4B8C-83A1-F6EECF244321}">
                  <p14:modId xmlns:p14="http://schemas.microsoft.com/office/powerpoint/2010/main" val="1602177748"/>
                </p:ext>
              </p:extLst>
            </p:nvPr>
          </p:nvGraphicFramePr>
          <p:xfrm>
            <a:off x="213669" y="989385"/>
            <a:ext cx="4294566" cy="541342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3" name="Oval 12"/>
            <p:cNvSpPr/>
            <p:nvPr/>
          </p:nvSpPr>
          <p:spPr>
            <a:xfrm>
              <a:off x="2428930" y="185664"/>
              <a:ext cx="1900247" cy="242366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lv-LV" sz="12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Tehnoloģiskās apmācības </a:t>
              </a:r>
            </a:p>
            <a:p>
              <a:pPr algn="ctr" eaLnBrk="1" hangingPunct="1">
                <a:defRPr/>
              </a:pPr>
              <a:endParaRPr lang="lv-LV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eaLnBrk="1" hangingPunct="1">
                <a:defRPr/>
              </a:pPr>
              <a:r>
                <a:rPr lang="lv-LV" sz="12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18 milj. EUR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2339398" y="3355085"/>
              <a:ext cx="2049229" cy="265760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lv-LV" sz="12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Netehnoloģiskās apmācības </a:t>
              </a:r>
            </a:p>
            <a:p>
              <a:pPr algn="ctr" eaLnBrk="1" hangingPunct="1">
                <a:defRPr/>
              </a:pPr>
              <a:endParaRPr lang="lv-LV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eaLnBrk="1" hangingPunct="1">
                <a:defRPr/>
              </a:pPr>
              <a:r>
                <a:rPr lang="lv-LV" sz="12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6,9 milj. EUR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680347" y="1085850"/>
            <a:ext cx="4445000" cy="560885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lv-LV" sz="1275" dirty="0"/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4646613" y="1123950"/>
            <a:ext cx="4378325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lv-LV" altLang="lv-LV" sz="1600" b="1" dirty="0">
                <a:solidFill>
                  <a:srgbClr val="0085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Tehnoloģiskās apmācības</a:t>
            </a:r>
          </a:p>
          <a:p>
            <a:pPr>
              <a:defRPr/>
            </a:pPr>
            <a:endParaRPr lang="lv-LV" altLang="lv-LV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lv-LV" altLang="lv-LV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Finansējums</a:t>
            </a:r>
            <a:r>
              <a:rPr lang="lv-LV" altLang="lv-LV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9 000 000 EUR (1.kārta)</a:t>
            </a:r>
          </a:p>
          <a:p>
            <a:pPr>
              <a:defRPr/>
            </a:pPr>
            <a:r>
              <a:rPr lang="lv-LV" altLang="lv-LV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Termiņš</a:t>
            </a:r>
            <a:r>
              <a:rPr lang="lv-LV" altLang="lv-LV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31.12.2018.</a:t>
            </a:r>
          </a:p>
          <a:p>
            <a:pPr>
              <a:defRPr/>
            </a:pPr>
            <a:r>
              <a:rPr lang="lv-LV" altLang="lv-LV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Finansējuma saņēmējs </a:t>
            </a:r>
            <a:r>
              <a:rPr lang="lv-LV" altLang="lv-LV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 nozaru asociācijas:</a:t>
            </a:r>
          </a:p>
          <a:p>
            <a:pPr marL="214313" indent="-214313">
              <a:buFont typeface="Wingdings" panose="05000000000000000000" pitchFamily="2" charset="2"/>
              <a:buChar char="ü"/>
              <a:defRPr/>
            </a:pPr>
            <a:r>
              <a:rPr lang="lv-LV" altLang="lv-LV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Latvijas Ķīmijas un farmācijas uzņēmēju asociācija </a:t>
            </a:r>
          </a:p>
          <a:p>
            <a:pPr marL="214313" indent="-214313">
              <a:buFont typeface="Wingdings" panose="05000000000000000000" pitchFamily="2" charset="2"/>
              <a:buChar char="ü"/>
              <a:defRPr/>
            </a:pPr>
            <a:r>
              <a:rPr lang="lv-LV" altLang="lv-LV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Mašīnbūves un metālapstrādes rūpniecības asociācija </a:t>
            </a:r>
          </a:p>
          <a:p>
            <a:pPr marL="214313" indent="-214313">
              <a:buFont typeface="Wingdings" panose="05000000000000000000" pitchFamily="2" charset="2"/>
              <a:buChar char="ü"/>
              <a:defRPr/>
            </a:pPr>
            <a:r>
              <a:rPr lang="lv-LV" altLang="lv-LV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Latvijas Informācijas un komunikācijas tehnoloģijas asociācija </a:t>
            </a:r>
          </a:p>
          <a:p>
            <a:pPr marL="214313" indent="-214313">
              <a:buFont typeface="Wingdings" panose="05000000000000000000" pitchFamily="2" charset="2"/>
              <a:buChar char="ü"/>
              <a:defRPr/>
            </a:pPr>
            <a:r>
              <a:rPr lang="lv-LV" altLang="lv-LV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Zaļās mājas </a:t>
            </a:r>
          </a:p>
          <a:p>
            <a:pPr marL="214313" indent="-214313">
              <a:buFont typeface="Wingdings" panose="05000000000000000000" pitchFamily="2" charset="2"/>
              <a:buChar char="ü"/>
              <a:defRPr/>
            </a:pPr>
            <a:r>
              <a:rPr lang="lv-LV" altLang="lv-LV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Latvijas Logu un durvju ražotāju asociācija </a:t>
            </a:r>
          </a:p>
          <a:p>
            <a:pPr marL="214313" indent="-214313">
              <a:buFont typeface="Wingdings" panose="05000000000000000000" pitchFamily="2" charset="2"/>
              <a:buChar char="ü"/>
              <a:defRPr/>
            </a:pPr>
            <a:r>
              <a:rPr lang="lv-LV" altLang="lv-LV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Latvijas Pārtikas uzņēmumu federācija </a:t>
            </a:r>
          </a:p>
          <a:p>
            <a:pPr marL="214313" indent="-214313">
              <a:buFont typeface="Wingdings" panose="05000000000000000000" pitchFamily="2" charset="2"/>
              <a:buChar char="ü"/>
              <a:defRPr/>
            </a:pPr>
            <a:r>
              <a:rPr lang="lv-LV" altLang="lv-LV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Latvijas Poligrāfijas uzņēmumu asociācija </a:t>
            </a:r>
          </a:p>
          <a:p>
            <a:pPr marL="214313" indent="-214313">
              <a:buFont typeface="Wingdings" panose="05000000000000000000" pitchFamily="2" charset="2"/>
              <a:buChar char="ü"/>
              <a:defRPr/>
            </a:pPr>
            <a:r>
              <a:rPr lang="lv-LV" altLang="lv-LV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Vieglās Rūpniecības uzņēmumu asociācija </a:t>
            </a:r>
          </a:p>
          <a:p>
            <a:pPr marL="214313" indent="-214313">
              <a:buFont typeface="Wingdings" panose="05000000000000000000" pitchFamily="2" charset="2"/>
              <a:buChar char="ü"/>
              <a:defRPr/>
            </a:pPr>
            <a:r>
              <a:rPr lang="lv-LV" altLang="lv-LV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Latvijas Viesnīcu un restorānu asociācija </a:t>
            </a:r>
          </a:p>
          <a:p>
            <a:pPr marL="214313" indent="-214313">
              <a:buFont typeface="Wingdings" panose="05000000000000000000" pitchFamily="2" charset="2"/>
              <a:buChar char="ü"/>
              <a:defRPr/>
            </a:pPr>
            <a:r>
              <a:rPr lang="lv-LV" altLang="lv-LV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Latvijas Elektrotehnikas un elektronikas rūpniecības asociācija 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lv-LV" altLang="lv-LV" sz="12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lv-LV" altLang="lv-LV" sz="1600" b="1" dirty="0">
                <a:solidFill>
                  <a:srgbClr val="0085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Netehnoloģiskās apmācības</a:t>
            </a:r>
          </a:p>
          <a:p>
            <a:pPr>
              <a:defRPr/>
            </a:pPr>
            <a:endParaRPr lang="lv-LV" altLang="lv-LV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lv-LV" altLang="lv-LV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Finansējums</a:t>
            </a:r>
            <a:r>
              <a:rPr lang="lv-LV" altLang="lv-LV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6 908 242 EUR</a:t>
            </a:r>
          </a:p>
          <a:p>
            <a:pPr>
              <a:defRPr/>
            </a:pPr>
            <a:r>
              <a:rPr lang="lv-LV" altLang="lv-LV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Termiņš</a:t>
            </a:r>
            <a:r>
              <a:rPr lang="lv-LV" altLang="lv-LV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31.12.2020.</a:t>
            </a:r>
          </a:p>
          <a:p>
            <a:pPr>
              <a:defRPr/>
            </a:pPr>
            <a:r>
              <a:rPr lang="lv-LV" altLang="lv-LV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Finansējuma saņēmējs </a:t>
            </a:r>
            <a:r>
              <a:rPr lang="lv-LV" altLang="lv-LV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nozaru asociācijas, valsts pārvaldes institūcija: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lv-LV" altLang="lv-LV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Latvijas Informācijas un komunikācijas tehnoloģijas asociācija 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lv-LV" altLang="lv-LV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Latvijas Tirdzniecības un rūpniecības kamera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lv-LV" altLang="lv-LV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Latvijas Investīciju un attīstības aģentūra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27084">
            <a:off x="1849089" y="2163620"/>
            <a:ext cx="855663" cy="10250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62748">
            <a:off x="1709269" y="4185679"/>
            <a:ext cx="855663" cy="102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69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874" y="2718845"/>
            <a:ext cx="5938887" cy="1240411"/>
          </a:xfrm>
        </p:spPr>
        <p:txBody>
          <a:bodyPr>
            <a:noAutofit/>
          </a:bodyPr>
          <a:lstStyle/>
          <a:p>
            <a:pPr algn="ctr"/>
            <a:r>
              <a:rPr lang="lv-LV" sz="3600" dirty="0">
                <a:solidFill>
                  <a:srgbClr val="0085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Tehnoloģiju pārneses programma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4873" y="6324600"/>
            <a:ext cx="404327" cy="304800"/>
          </a:xfrm>
        </p:spPr>
        <p:txBody>
          <a:bodyPr/>
          <a:lstStyle/>
          <a:p>
            <a:pPr>
              <a:defRPr/>
            </a:pPr>
            <a:fld id="{23EFF287-F21E-4B1A-9F11-15954BAEF2B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941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53535" y="6324600"/>
            <a:ext cx="385665" cy="304800"/>
          </a:xfrm>
        </p:spPr>
        <p:txBody>
          <a:bodyPr/>
          <a:lstStyle/>
          <a:p>
            <a:pPr>
              <a:defRPr/>
            </a:pPr>
            <a:fld id="{23EFF287-F21E-4B1A-9F11-15954BAEF2B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1958749"/>
              </p:ext>
            </p:extLst>
          </p:nvPr>
        </p:nvGraphicFramePr>
        <p:xfrm>
          <a:off x="798947" y="2603325"/>
          <a:ext cx="7107381" cy="3901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49072" y="1703161"/>
            <a:ext cx="8204463" cy="749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C000"/>
              </a:buClr>
            </a:pPr>
            <a:r>
              <a:rPr lang="lv-LV" altLang="lv-LV" dirty="0"/>
              <a:t>ES fondu + valsts budžeta finansējums (2017.-2022.g.)</a:t>
            </a:r>
          </a:p>
          <a:p>
            <a:pPr algn="ctr" eaLnBrk="1" hangingPunct="1">
              <a:spcBef>
                <a:spcPct val="0"/>
              </a:spcBef>
              <a:buClr>
                <a:srgbClr val="FFC000"/>
              </a:buClr>
            </a:pPr>
            <a:r>
              <a:rPr lang="lv-LV" altLang="lv-LV" dirty="0"/>
              <a:t>40,6 milj. EUR</a:t>
            </a:r>
          </a:p>
          <a:p>
            <a:pPr algn="ctr" eaLnBrk="1" hangingPunct="1">
              <a:spcBef>
                <a:spcPct val="0"/>
              </a:spcBef>
              <a:buClr>
                <a:srgbClr val="FFC000"/>
              </a:buClr>
            </a:pPr>
            <a:r>
              <a:rPr lang="lv-LV" altLang="lv-LV" i="1" dirty="0"/>
              <a:t>  </a:t>
            </a:r>
            <a:endParaRPr lang="lv-LV" altLang="lv-LV" sz="1600" i="1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72239" y="394354"/>
            <a:ext cx="7371761" cy="1036642"/>
          </a:xfrm>
        </p:spPr>
        <p:txBody>
          <a:bodyPr>
            <a:noAutofit/>
          </a:bodyPr>
          <a:lstStyle/>
          <a:p>
            <a:r>
              <a:rPr lang="lv-LV" dirty="0">
                <a:solidFill>
                  <a:srgbClr val="00859B"/>
                </a:solidFill>
              </a:rPr>
              <a:t>Tehnoloģiju </a:t>
            </a:r>
            <a:r>
              <a:rPr lang="lv-LV" dirty="0" err="1">
                <a:solidFill>
                  <a:srgbClr val="00859B"/>
                </a:solidFill>
              </a:rPr>
              <a:t>pārneses</a:t>
            </a:r>
            <a:r>
              <a:rPr lang="lv-LV" dirty="0">
                <a:solidFill>
                  <a:srgbClr val="00859B"/>
                </a:solidFill>
              </a:rPr>
              <a:t> veicināšana</a:t>
            </a:r>
            <a:endParaRPr lang="lv-LV" dirty="0"/>
          </a:p>
        </p:txBody>
      </p:sp>
      <p:sp>
        <p:nvSpPr>
          <p:cNvPr id="2" name="Rectangle 1"/>
          <p:cNvSpPr/>
          <p:nvPr/>
        </p:nvSpPr>
        <p:spPr>
          <a:xfrm>
            <a:off x="257430" y="5851359"/>
            <a:ext cx="26164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spcBef>
                <a:spcPts val="0"/>
              </a:spcBef>
              <a:spcAft>
                <a:spcPts val="400"/>
              </a:spcAft>
              <a:buClr>
                <a:srgbClr val="008080"/>
              </a:buClr>
            </a:pPr>
            <a:r>
              <a:rPr lang="lv-LV" altLang="lv-LV" sz="1600" b="1" dirty="0">
                <a:solidFill>
                  <a:srgbClr val="0085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Plašāka informācija: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72" y="6268907"/>
            <a:ext cx="4716068" cy="3865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464" y="3811363"/>
            <a:ext cx="1943678" cy="12495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49599" y="3360208"/>
            <a:ext cx="157018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Komercializācijas un patentēšanas fonds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61853" y="5098710"/>
            <a:ext cx="17456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Vienotais tehnoloģiju pārneses centrs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74326" y="4625130"/>
            <a:ext cx="21602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Atbalsts jaunuzņēmumiem ~4 milj. EUR</a:t>
            </a:r>
          </a:p>
        </p:txBody>
      </p:sp>
    </p:spTree>
    <p:extLst>
      <p:ext uri="{BB962C8B-B14F-4D97-AF65-F5344CB8AC3E}">
        <p14:creationId xmlns:p14="http://schemas.microsoft.com/office/powerpoint/2010/main" val="1069788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2239" y="394354"/>
            <a:ext cx="7371761" cy="1036642"/>
          </a:xfrm>
        </p:spPr>
        <p:txBody>
          <a:bodyPr>
            <a:noAutofit/>
          </a:bodyPr>
          <a:lstStyle/>
          <a:p>
            <a:r>
              <a:rPr lang="lv-LV" dirty="0">
                <a:solidFill>
                  <a:srgbClr val="00859B"/>
                </a:solidFill>
              </a:rPr>
              <a:t>Zinātnisko ideju komercializācija (I)</a:t>
            </a:r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53535" y="6324600"/>
            <a:ext cx="385665" cy="304800"/>
          </a:xfrm>
        </p:spPr>
        <p:txBody>
          <a:bodyPr/>
          <a:lstStyle/>
          <a:p>
            <a:pPr>
              <a:defRPr/>
            </a:pPr>
            <a:fld id="{23EFF287-F21E-4B1A-9F11-15954BAEF2B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57" y="1417642"/>
            <a:ext cx="8346334" cy="5211757"/>
          </a:xfrm>
        </p:spPr>
        <p:txBody>
          <a:bodyPr numCol="1">
            <a:noAutofit/>
          </a:bodyPr>
          <a:lstStyle/>
          <a:p>
            <a:pPr marL="285750" indent="-285750" algn="just" eaLnBrk="1" hangingPunct="1">
              <a:spcBef>
                <a:spcPts val="0"/>
              </a:spcBef>
              <a:buClr>
                <a:srgbClr val="008080"/>
              </a:buClr>
              <a:buFont typeface="Wingdings" panose="05000000000000000000" pitchFamily="2" charset="2"/>
              <a:buChar char="Ø"/>
              <a:defRPr/>
            </a:pPr>
            <a:r>
              <a:rPr lang="lv-LV" altLang="lv-LV" sz="1800" b="1" dirty="0">
                <a:solidFill>
                  <a:srgbClr val="00859B"/>
                </a:solidFill>
              </a:rPr>
              <a:t>Izstrādņu komercializācija pētniecības institūcijām</a:t>
            </a:r>
          </a:p>
          <a:p>
            <a:pPr marL="1047750" lvl="1" indent="-285750" algn="just" eaLnBrk="1" hangingPunct="1">
              <a:spcBef>
                <a:spcPts val="0"/>
              </a:spcBef>
              <a:spcAft>
                <a:spcPts val="400"/>
              </a:spcAft>
              <a:buClr>
                <a:srgbClr val="008080"/>
              </a:buClr>
              <a:buFont typeface="Wingdings" panose="05000000000000000000" pitchFamily="2" charset="2"/>
              <a:buChar char="ü"/>
              <a:defRPr/>
            </a:pPr>
            <a:r>
              <a:rPr lang="lv-LV" altLang="lv-LV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Tehniski ekonomiskā </a:t>
            </a:r>
            <a:r>
              <a:rPr lang="lv-LV" altLang="lv-LV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priekšizpēte</a:t>
            </a:r>
            <a:r>
              <a:rPr lang="lv-LV" altLang="lv-LV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 </a:t>
            </a:r>
            <a:r>
              <a:rPr lang="lv-LV" altLang="lv-LV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komercializācijas</a:t>
            </a:r>
            <a:r>
              <a:rPr lang="lv-LV" altLang="lv-LV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stratēģijas izstrāde</a:t>
            </a:r>
          </a:p>
          <a:p>
            <a:pPr marL="1047750" lvl="1" indent="-285750" algn="just" eaLnBrk="1" hangingPunct="1">
              <a:spcBef>
                <a:spcPts val="0"/>
              </a:spcBef>
              <a:spcAft>
                <a:spcPts val="400"/>
              </a:spcAft>
              <a:buClr>
                <a:srgbClr val="008080"/>
              </a:buClr>
              <a:buFont typeface="Wingdings" panose="05000000000000000000" pitchFamily="2" charset="2"/>
              <a:buChar char="ü"/>
              <a:defRPr/>
            </a:pPr>
            <a:r>
              <a:rPr lang="lv-LV" altLang="lv-LV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Rūpnieciskie pētījumi un eksperimentālā izstrāde</a:t>
            </a:r>
          </a:p>
          <a:p>
            <a:pPr marL="1047750" lvl="1" indent="-285750" algn="just" eaLnBrk="1" hangingPunct="1">
              <a:spcBef>
                <a:spcPts val="0"/>
              </a:spcBef>
              <a:spcAft>
                <a:spcPts val="400"/>
              </a:spcAft>
              <a:buClr>
                <a:srgbClr val="008080"/>
              </a:buClr>
              <a:buFont typeface="Wingdings" panose="05000000000000000000" pitchFamily="2" charset="2"/>
              <a:buChar char="ü"/>
              <a:defRPr/>
            </a:pPr>
            <a:r>
              <a:rPr lang="lv-LV" altLang="lv-LV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Rūpniecisko īpašumtiesību nostiprināšana</a:t>
            </a:r>
          </a:p>
          <a:p>
            <a:pPr marL="1047750" lvl="1" indent="-285750" algn="just" eaLnBrk="1" hangingPunct="1">
              <a:spcBef>
                <a:spcPts val="0"/>
              </a:spcBef>
              <a:spcAft>
                <a:spcPts val="400"/>
              </a:spcAft>
              <a:buClr>
                <a:srgbClr val="008080"/>
              </a:buClr>
              <a:buFont typeface="Wingdings" panose="05000000000000000000" pitchFamily="2" charset="2"/>
              <a:buChar char="ü"/>
              <a:defRPr/>
            </a:pPr>
            <a:r>
              <a:rPr lang="lv-LV" altLang="lv-LV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Investoru/pircēju piesaiste</a:t>
            </a:r>
          </a:p>
          <a:p>
            <a:pPr marL="1047750" lvl="1" indent="-285750" algn="just" eaLnBrk="1" hangingPunct="1">
              <a:spcBef>
                <a:spcPts val="0"/>
              </a:spcBef>
              <a:spcAft>
                <a:spcPts val="400"/>
              </a:spcAft>
              <a:buClr>
                <a:srgbClr val="008080"/>
              </a:buClr>
              <a:buFont typeface="Wingdings" panose="05000000000000000000" pitchFamily="2" charset="2"/>
              <a:buChar char="ü"/>
              <a:defRPr/>
            </a:pPr>
            <a:r>
              <a:rPr lang="lv-LV" altLang="lv-LV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Intelektuālā īpašuma nodošanas līgumu sagatavošana</a:t>
            </a:r>
          </a:p>
          <a:p>
            <a:pPr marL="1047750" lvl="1" indent="-285750" algn="just" eaLnBrk="1" hangingPunct="1">
              <a:spcBef>
                <a:spcPts val="0"/>
              </a:spcBef>
              <a:spcAft>
                <a:spcPts val="400"/>
              </a:spcAft>
              <a:buClr>
                <a:srgbClr val="008080"/>
              </a:buClr>
              <a:buFont typeface="Wingdings" panose="05000000000000000000" pitchFamily="2" charset="2"/>
              <a:buChar char="ü"/>
              <a:defRPr/>
            </a:pPr>
            <a:r>
              <a:rPr lang="lv-LV" altLang="lv-LV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Pētījumu monitorings un analīze</a:t>
            </a:r>
          </a:p>
          <a:p>
            <a:pPr marL="1047750" lvl="1" indent="-285750" algn="just" eaLnBrk="1" hangingPunct="1">
              <a:spcBef>
                <a:spcPts val="0"/>
              </a:spcBef>
              <a:spcAft>
                <a:spcPts val="400"/>
              </a:spcAft>
              <a:buClr>
                <a:srgbClr val="008080"/>
              </a:buClr>
              <a:buFont typeface="Wingdings" panose="05000000000000000000" pitchFamily="2" charset="2"/>
              <a:buChar char="ü"/>
              <a:defRPr/>
            </a:pPr>
            <a:r>
              <a:rPr lang="lv-LV" altLang="lv-LV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Zinātniskā personāla kvalifikācijas celšana </a:t>
            </a:r>
            <a:r>
              <a:rPr lang="lv-LV" altLang="lv-LV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komercializācijas</a:t>
            </a:r>
            <a:r>
              <a:rPr lang="lv-LV" altLang="lv-LV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jomā</a:t>
            </a:r>
          </a:p>
          <a:p>
            <a:pPr marL="285750" indent="-285750" algn="just" eaLnBrk="1" hangingPunct="1">
              <a:spcBef>
                <a:spcPts val="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/>
            </a:pPr>
            <a:r>
              <a:rPr lang="lv-LV" altLang="lv-LV" sz="1800" dirty="0"/>
              <a:t>Tehniski ekonomiskajai </a:t>
            </a:r>
            <a:r>
              <a:rPr lang="lv-LV" altLang="lv-LV" sz="1800" dirty="0" err="1"/>
              <a:t>priekšizpētei</a:t>
            </a:r>
            <a:r>
              <a:rPr lang="lv-LV" altLang="lv-LV" sz="1800" dirty="0"/>
              <a:t> un </a:t>
            </a:r>
            <a:r>
              <a:rPr lang="lv-LV" altLang="lv-LV" sz="1800" dirty="0" err="1"/>
              <a:t>komercializācijas</a:t>
            </a:r>
            <a:r>
              <a:rPr lang="lv-LV" altLang="lv-LV" sz="1800" dirty="0"/>
              <a:t> stratēģiju izstrādei līdz 25 tūkst. EUR</a:t>
            </a:r>
          </a:p>
          <a:p>
            <a:pPr marL="285750" indent="-285750" algn="just" eaLnBrk="1" hangingPunct="1">
              <a:spcBef>
                <a:spcPts val="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/>
            </a:pPr>
            <a:r>
              <a:rPr lang="lv-LV" altLang="lv-LV" sz="1800" dirty="0"/>
              <a:t>Maksimālais atbalsta finansējums vienam tehnoloģiju pārneses projektam ir 300 tūkst. EUR* un atbalsta intensitāte līdz 90%</a:t>
            </a:r>
          </a:p>
        </p:txBody>
      </p:sp>
    </p:spTree>
    <p:extLst>
      <p:ext uri="{BB962C8B-B14F-4D97-AF65-F5344CB8AC3E}">
        <p14:creationId xmlns:p14="http://schemas.microsoft.com/office/powerpoint/2010/main" val="2450928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0944" y="381000"/>
            <a:ext cx="6865856" cy="1036642"/>
          </a:xfrm>
        </p:spPr>
        <p:txBody>
          <a:bodyPr>
            <a:noAutofit/>
          </a:bodyPr>
          <a:lstStyle/>
          <a:p>
            <a:r>
              <a:rPr lang="lv-LV" dirty="0">
                <a:solidFill>
                  <a:srgbClr val="00859B"/>
                </a:solidFill>
              </a:rPr>
              <a:t>Uzņēmēju ideju komercializācija</a:t>
            </a:r>
            <a:br>
              <a:rPr lang="lv-LV" sz="3200" dirty="0">
                <a:solidFill>
                  <a:srgbClr val="00859B"/>
                </a:solidFill>
              </a:rPr>
            </a:br>
            <a:endParaRPr lang="lv-LV" sz="3200" dirty="0">
              <a:solidFill>
                <a:srgbClr val="00859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53535" y="6324600"/>
            <a:ext cx="385665" cy="304800"/>
          </a:xfrm>
        </p:spPr>
        <p:txBody>
          <a:bodyPr/>
          <a:lstStyle/>
          <a:p>
            <a:pPr>
              <a:defRPr/>
            </a:pPr>
            <a:fld id="{23EFF287-F21E-4B1A-9F11-15954BAEF2B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023" y="1461710"/>
            <a:ext cx="7893377" cy="4858437"/>
          </a:xfrm>
        </p:spPr>
        <p:txBody>
          <a:bodyPr>
            <a:normAutofit lnSpcReduction="10000"/>
          </a:bodyPr>
          <a:lstStyle/>
          <a:p>
            <a:pPr marL="285750" indent="-285750" algn="just" eaLnBrk="1" hangingPunct="1">
              <a:spcBef>
                <a:spcPts val="0"/>
              </a:spcBef>
              <a:spcAft>
                <a:spcPts val="4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lv-LV" altLang="lv-LV" sz="1800" b="1" dirty="0">
              <a:solidFill>
                <a:srgbClr val="00859B"/>
              </a:solidFill>
            </a:endParaRPr>
          </a:p>
          <a:p>
            <a:pPr marL="285750" indent="-285750" algn="just" eaLnBrk="1" hangingPunct="1">
              <a:spcBef>
                <a:spcPts val="0"/>
              </a:spcBef>
              <a:spcAft>
                <a:spcPts val="4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lv-LV" altLang="lv-LV" sz="1800" b="1" dirty="0">
              <a:solidFill>
                <a:srgbClr val="00859B"/>
              </a:solidFill>
            </a:endParaRPr>
          </a:p>
          <a:p>
            <a:pPr marL="285750" indent="-285750" algn="just" eaLnBrk="1" hangingPunct="1">
              <a:spcBef>
                <a:spcPts val="0"/>
              </a:spcBef>
              <a:spcAft>
                <a:spcPts val="4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lv-LV" altLang="lv-LV" sz="1800" b="1" dirty="0">
              <a:solidFill>
                <a:srgbClr val="00859B"/>
              </a:solidFill>
            </a:endParaRPr>
          </a:p>
          <a:p>
            <a:pPr marL="285750" indent="-285750" algn="just" eaLnBrk="1" hangingPunct="1">
              <a:spcBef>
                <a:spcPts val="0"/>
              </a:spcBef>
              <a:spcAft>
                <a:spcPts val="4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lv-LV" altLang="lv-LV" sz="1800" b="1" dirty="0">
              <a:solidFill>
                <a:srgbClr val="00859B"/>
              </a:solidFill>
            </a:endParaRPr>
          </a:p>
          <a:p>
            <a:pPr marL="285750" indent="-285750" algn="just" eaLnBrk="1" hangingPunct="1">
              <a:spcBef>
                <a:spcPts val="0"/>
              </a:spcBef>
              <a:spcAft>
                <a:spcPts val="4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lv-LV" altLang="lv-LV" sz="1800" b="1" dirty="0">
                <a:solidFill>
                  <a:srgbClr val="00859B"/>
                </a:solidFill>
              </a:rPr>
              <a:t>Inovācijas «vaučers»</a:t>
            </a:r>
          </a:p>
          <a:p>
            <a:pPr marL="1047750" lvl="1" indent="-285750" algn="just" eaLnBrk="1" hangingPunct="1">
              <a:spcBef>
                <a:spcPts val="0"/>
              </a:spcBef>
              <a:spcAft>
                <a:spcPts val="400"/>
              </a:spcAft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lv-LV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Tehniski ekonomiskā </a:t>
            </a:r>
            <a:r>
              <a:rPr lang="lv-LV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priekšizpēte</a:t>
            </a:r>
            <a:endParaRPr lang="lv-LV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47750" lvl="1" indent="-285750" algn="just" eaLnBrk="1" hangingPunct="1">
              <a:spcBef>
                <a:spcPts val="0"/>
              </a:spcBef>
              <a:spcAft>
                <a:spcPts val="400"/>
              </a:spcAft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lv-LV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Rūpnieciskie pētījumi</a:t>
            </a:r>
          </a:p>
          <a:p>
            <a:pPr marL="1047750" lvl="1" indent="-285750" algn="just" eaLnBrk="1" hangingPunct="1">
              <a:spcBef>
                <a:spcPts val="0"/>
              </a:spcBef>
              <a:spcAft>
                <a:spcPts val="400"/>
              </a:spcAft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lv-LV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Eksperimentālā izstrāde</a:t>
            </a:r>
          </a:p>
          <a:p>
            <a:pPr marL="1047750" lvl="1" indent="-285750" algn="just" eaLnBrk="1" hangingPunct="1">
              <a:spcBef>
                <a:spcPts val="0"/>
              </a:spcBef>
              <a:spcAft>
                <a:spcPts val="400"/>
              </a:spcAft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lv-LV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Produkta rūpnieciskā dizaina izstrāde</a:t>
            </a:r>
          </a:p>
          <a:p>
            <a:pPr marL="1047750" lvl="1" indent="-285750" algn="just" eaLnBrk="1" hangingPunct="1">
              <a:spcBef>
                <a:spcPts val="0"/>
              </a:spcBef>
              <a:spcAft>
                <a:spcPts val="400"/>
              </a:spcAft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lv-LV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Jauna produkta vai tehnoloģijas sertificēšana un testēšana</a:t>
            </a:r>
          </a:p>
          <a:p>
            <a:pPr marL="1047750" lvl="1" indent="-285750" algn="just" eaLnBrk="1" hangingPunct="1">
              <a:spcBef>
                <a:spcPts val="0"/>
              </a:spcBef>
              <a:spcAft>
                <a:spcPts val="400"/>
              </a:spcAft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lv-LV" altLang="lv-LV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Rūpnieciskā īpašuma tiesību nostiprināšana</a:t>
            </a:r>
          </a:p>
          <a:p>
            <a:pPr marL="285750" indent="-285750" algn="just" eaLnBrk="1" hangingPunct="1">
              <a:spcBef>
                <a:spcPts val="0"/>
              </a:spcBef>
              <a:spcAft>
                <a:spcPts val="400"/>
              </a:spcAft>
              <a:buClr>
                <a:srgbClr val="008080"/>
              </a:buClr>
              <a:buFont typeface="Wingdings" panose="05000000000000000000" pitchFamily="2" charset="2"/>
              <a:buChar char="§"/>
            </a:pPr>
            <a:r>
              <a:rPr lang="lv-LV" altLang="lv-LV" sz="1800" dirty="0"/>
              <a:t>Atbalsta intensitāte – 60%*</a:t>
            </a:r>
          </a:p>
          <a:p>
            <a:pPr marL="285750" indent="-285750" algn="just" eaLnBrk="1" hangingPunct="1">
              <a:spcBef>
                <a:spcPts val="0"/>
              </a:spcBef>
              <a:spcAft>
                <a:spcPts val="400"/>
              </a:spcAft>
              <a:buClr>
                <a:srgbClr val="008080"/>
              </a:buClr>
              <a:buFont typeface="Wingdings" panose="05000000000000000000" pitchFamily="2" charset="2"/>
              <a:buChar char="§"/>
            </a:pPr>
            <a:r>
              <a:rPr lang="lv-LV" altLang="lv-LV" sz="1800" dirty="0"/>
              <a:t>Vienam projektam – līdz 25 tūkst. EUR*</a:t>
            </a:r>
          </a:p>
          <a:p>
            <a:pPr algn="just" eaLnBrk="1" hangingPunct="1">
              <a:spcBef>
                <a:spcPts val="0"/>
              </a:spcBef>
              <a:spcAft>
                <a:spcPts val="400"/>
              </a:spcAft>
              <a:buClr>
                <a:srgbClr val="008080"/>
              </a:buClr>
            </a:pPr>
            <a:endParaRPr lang="lv-LV" altLang="lv-LV" sz="1600" b="1" dirty="0">
              <a:solidFill>
                <a:srgbClr val="00859B"/>
              </a:solidFill>
            </a:endParaRPr>
          </a:p>
          <a:p>
            <a:pPr algn="just" eaLnBrk="1" hangingPunct="1">
              <a:spcBef>
                <a:spcPts val="0"/>
              </a:spcBef>
              <a:spcAft>
                <a:spcPts val="400"/>
              </a:spcAft>
              <a:buClr>
                <a:srgbClr val="008080"/>
              </a:buClr>
            </a:pPr>
            <a:r>
              <a:rPr lang="lv-LV" altLang="lv-LV" sz="1600" b="1" dirty="0">
                <a:solidFill>
                  <a:srgbClr val="00859B"/>
                </a:solidFill>
              </a:rPr>
              <a:t>Plašāka informācija: </a:t>
            </a:r>
          </a:p>
          <a:p>
            <a:pPr algn="just" eaLnBrk="1" hangingPunct="1">
              <a:spcBef>
                <a:spcPts val="0"/>
              </a:spcBef>
              <a:spcAft>
                <a:spcPts val="400"/>
              </a:spcAft>
              <a:buClr>
                <a:srgbClr val="008080"/>
              </a:buClr>
            </a:pPr>
            <a:endParaRPr lang="lv-LV" altLang="lv-LV" sz="1600" b="1" dirty="0">
              <a:solidFill>
                <a:srgbClr val="00859B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7137" y="5122868"/>
            <a:ext cx="1606792" cy="16242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49" y="6146218"/>
            <a:ext cx="4716068" cy="3865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4281" y="1365294"/>
            <a:ext cx="8366255" cy="125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72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861" y="413208"/>
            <a:ext cx="6733539" cy="706465"/>
          </a:xfrm>
        </p:spPr>
        <p:txBody>
          <a:bodyPr>
            <a:noAutofit/>
          </a:bodyPr>
          <a:lstStyle/>
          <a:p>
            <a:r>
              <a:rPr lang="lv-LV" dirty="0">
                <a:solidFill>
                  <a:srgbClr val="00859B"/>
                </a:solidFill>
              </a:rPr>
              <a:t>Atbalsts </a:t>
            </a:r>
            <a:r>
              <a:rPr lang="lv-LV" i="1" dirty="0">
                <a:solidFill>
                  <a:srgbClr val="00859B"/>
                </a:solidFill>
              </a:rPr>
              <a:t>start-</a:t>
            </a:r>
            <a:r>
              <a:rPr lang="lv-LV" i="1" dirty="0" err="1">
                <a:solidFill>
                  <a:srgbClr val="00859B"/>
                </a:solidFill>
              </a:rPr>
              <a:t>up</a:t>
            </a:r>
            <a:r>
              <a:rPr lang="lv-LV" dirty="0">
                <a:solidFill>
                  <a:srgbClr val="00859B"/>
                </a:solidFill>
              </a:rPr>
              <a:t> uzņēmumiem</a:t>
            </a:r>
            <a:endParaRPr lang="lv-LV" sz="3200" dirty="0">
              <a:solidFill>
                <a:srgbClr val="00859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55844" y="6324600"/>
            <a:ext cx="383356" cy="304800"/>
          </a:xfrm>
        </p:spPr>
        <p:txBody>
          <a:bodyPr/>
          <a:lstStyle/>
          <a:p>
            <a:pPr>
              <a:defRPr/>
            </a:pPr>
            <a:fld id="{23EFF287-F21E-4B1A-9F11-15954BAEF2B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024" y="1783116"/>
            <a:ext cx="7814820" cy="4858437"/>
          </a:xfrm>
        </p:spPr>
        <p:txBody>
          <a:bodyPr>
            <a:normAutofit/>
          </a:bodyPr>
          <a:lstStyle/>
          <a:p>
            <a:pPr marL="285750" indent="-285750" eaLnBrk="1" hangingPunct="1">
              <a:spcBef>
                <a:spcPts val="30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lv-LV" altLang="lv-LV" b="1" dirty="0">
                <a:solidFill>
                  <a:srgbClr val="00859B"/>
                </a:solidFill>
              </a:rPr>
              <a:t>Augstas kvalifikācijas darbinieku piesaiste </a:t>
            </a:r>
            <a:r>
              <a:rPr lang="lv-LV" altLang="lv-LV" b="1" i="1" dirty="0">
                <a:solidFill>
                  <a:srgbClr val="00859B"/>
                </a:solidFill>
              </a:rPr>
              <a:t>start-</a:t>
            </a:r>
            <a:r>
              <a:rPr lang="lv-LV" altLang="lv-LV" b="1" i="1" dirty="0" err="1">
                <a:solidFill>
                  <a:srgbClr val="00859B"/>
                </a:solidFill>
              </a:rPr>
              <a:t>up</a:t>
            </a:r>
            <a:endParaRPr lang="lv-LV" altLang="lv-LV" dirty="0">
              <a:solidFill>
                <a:srgbClr val="00859B"/>
              </a:solidFill>
            </a:endParaRPr>
          </a:p>
          <a:p>
            <a:pPr marL="1047750" lvl="1" indent="-285750" algn="just" eaLnBrk="1" hangingPunct="1">
              <a:spcBef>
                <a:spcPts val="30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lv-LV" altLang="lv-LV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Līdzfinansējums </a:t>
            </a:r>
            <a:r>
              <a:rPr lang="lv-LV" altLang="lv-LV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jaunuzņēmumu</a:t>
            </a:r>
            <a:r>
              <a:rPr lang="lv-LV" altLang="lv-LV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start-</a:t>
            </a:r>
            <a:r>
              <a:rPr lang="lv-LV" altLang="lv-LV" sz="18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</a:t>
            </a:r>
            <a:r>
              <a:rPr lang="lv-LV" altLang="lv-LV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darbinieku atalgojumam, kas izstrādā jaunus produktus un tehnoloģijas</a:t>
            </a:r>
            <a:endParaRPr lang="lv-LV" altLang="lv-LV" sz="1800" b="1" dirty="0"/>
          </a:p>
          <a:p>
            <a:pPr marL="342900" indent="-342900" algn="just" eaLnBrk="1" hangingPunct="1">
              <a:spcBef>
                <a:spcPts val="30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§"/>
            </a:pPr>
            <a:r>
              <a:rPr lang="lv-LV" altLang="lv-LV" sz="1800" dirty="0"/>
              <a:t>Atbalsta intensitāte – 45%</a:t>
            </a:r>
          </a:p>
          <a:p>
            <a:pPr marL="342900" indent="-342900" algn="just" eaLnBrk="1" hangingPunct="1">
              <a:spcBef>
                <a:spcPts val="30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lv-LV" altLang="lv-LV" b="1" dirty="0">
              <a:solidFill>
                <a:srgbClr val="00859B"/>
              </a:solidFill>
            </a:endParaRPr>
          </a:p>
          <a:p>
            <a:pPr marL="342900" indent="-342900" algn="just" eaLnBrk="1" hangingPunct="1">
              <a:spcBef>
                <a:spcPts val="30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lv-LV" altLang="lv-LV" b="1" dirty="0">
                <a:solidFill>
                  <a:srgbClr val="00859B"/>
                </a:solidFill>
              </a:rPr>
              <a:t>Sasniedzamais rādītājs</a:t>
            </a:r>
          </a:p>
          <a:p>
            <a:pPr marL="1047750" lvl="1" indent="-285750" algn="just" eaLnBrk="1" hangingPunct="1">
              <a:spcBef>
                <a:spcPts val="30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lv-LV" altLang="lv-LV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 atbalstīti </a:t>
            </a:r>
            <a:r>
              <a:rPr lang="lv-LV" altLang="lv-LV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jaunuzņēmumi</a:t>
            </a:r>
            <a:r>
              <a:rPr lang="lv-LV" altLang="lv-LV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start-</a:t>
            </a:r>
            <a:r>
              <a:rPr lang="lv-LV" altLang="lv-LV" sz="18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</a:t>
            </a:r>
            <a:endParaRPr lang="lv-LV" altLang="lv-LV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47750" lvl="1" indent="-285750" algn="just" eaLnBrk="1" hangingPunct="1">
              <a:spcBef>
                <a:spcPts val="30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lv-LV" altLang="lv-LV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 atbalstīti augstas kvalifikācijas darbinieki</a:t>
            </a:r>
          </a:p>
        </p:txBody>
      </p:sp>
      <p:sp>
        <p:nvSpPr>
          <p:cNvPr id="7" name="Rectangle 6"/>
          <p:cNvSpPr/>
          <p:nvPr/>
        </p:nvSpPr>
        <p:spPr>
          <a:xfrm>
            <a:off x="257668" y="5682082"/>
            <a:ext cx="26164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spcBef>
                <a:spcPts val="0"/>
              </a:spcBef>
              <a:spcAft>
                <a:spcPts val="400"/>
              </a:spcAft>
              <a:buClr>
                <a:srgbClr val="008080"/>
              </a:buClr>
            </a:pPr>
            <a:r>
              <a:rPr lang="lv-LV" altLang="lv-LV" sz="1600" b="1" dirty="0">
                <a:solidFill>
                  <a:srgbClr val="0085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Plašāka informācija: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97" y="6089091"/>
            <a:ext cx="4716068" cy="38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74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3473" y="2718845"/>
            <a:ext cx="5318288" cy="1240411"/>
          </a:xfrm>
        </p:spPr>
        <p:txBody>
          <a:bodyPr>
            <a:noAutofit/>
          </a:bodyPr>
          <a:lstStyle/>
          <a:p>
            <a:r>
              <a:rPr lang="lv-LV" sz="3600" dirty="0">
                <a:solidFill>
                  <a:srgbClr val="0085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Kompetences centri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3EFF287-F21E-4B1A-9F11-15954BAEF2B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181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19201" y="276205"/>
            <a:ext cx="5172364" cy="103663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400" b="1" i="0" u="none" strike="noStrike" kern="1200" cap="none" spc="-50" normalizeH="0" baseline="0" noProof="0" dirty="0">
                <a:ln>
                  <a:noFill/>
                </a:ln>
                <a:solidFill>
                  <a:srgbClr val="00859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Kompetences centri (I)</a:t>
            </a:r>
          </a:p>
        </p:txBody>
      </p:sp>
      <p:pic>
        <p:nvPicPr>
          <p:cNvPr id="22532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4"/>
          <a:stretch>
            <a:fillRect/>
          </a:stretch>
        </p:blipFill>
        <p:spPr bwMode="auto">
          <a:xfrm>
            <a:off x="295275" y="0"/>
            <a:ext cx="1362075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3" name="Group 12"/>
          <p:cNvGrpSpPr>
            <a:grpSpLocks/>
          </p:cNvGrpSpPr>
          <p:nvPr/>
        </p:nvGrpSpPr>
        <p:grpSpPr bwMode="auto">
          <a:xfrm>
            <a:off x="0" y="922666"/>
            <a:ext cx="8997950" cy="5413375"/>
            <a:chOff x="156041" y="1172594"/>
            <a:chExt cx="8997821" cy="5413423"/>
          </a:xfrm>
        </p:grpSpPr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2122208158"/>
                </p:ext>
              </p:extLst>
            </p:nvPr>
          </p:nvGraphicFramePr>
          <p:xfrm>
            <a:off x="156041" y="1172594"/>
            <a:ext cx="8997821" cy="541342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5" name="Oval 4"/>
            <p:cNvSpPr/>
            <p:nvPr/>
          </p:nvSpPr>
          <p:spPr>
            <a:xfrm>
              <a:off x="2711447" y="1621556"/>
              <a:ext cx="2080172" cy="2130523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38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II Kārta</a:t>
              </a:r>
            </a:p>
            <a:p>
              <a:pPr marL="0" marR="0" lvl="0" indent="0" algn="ctr" defTabSz="938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25,65 milj. </a:t>
              </a:r>
              <a:r>
                <a:rPr lang="lv-LV" sz="1600" b="1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EUR</a:t>
              </a:r>
              <a:r>
                <a:rPr kumimoji="0" lang="lv-LV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</a:p>
            <a:p>
              <a:pPr marL="0" marR="0" lvl="0" indent="0" algn="ctr" defTabSz="938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(2016.-2018.)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613271" y="4136238"/>
              <a:ext cx="2164307" cy="22110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38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IV Kārta</a:t>
              </a:r>
            </a:p>
            <a:p>
              <a:pPr marL="0" marR="0" lvl="0" indent="0" algn="ctr" defTabSz="938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25,65 milj. EUR</a:t>
              </a:r>
            </a:p>
            <a:p>
              <a:pPr marL="0" marR="0" lvl="0" indent="0" algn="ctr" defTabSz="938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(2018.-2021.) </a:t>
              </a:r>
            </a:p>
          </p:txBody>
        </p:sp>
      </p:grpSp>
      <p:graphicFrame>
        <p:nvGraphicFramePr>
          <p:cNvPr id="16" name="Chart 15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7340844"/>
              </p:ext>
            </p:extLst>
          </p:nvPr>
        </p:nvGraphicFramePr>
        <p:xfrm>
          <a:off x="4922454" y="4111941"/>
          <a:ext cx="3937433" cy="2632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27084">
            <a:off x="1897446" y="2403423"/>
            <a:ext cx="855663" cy="11449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56091">
            <a:off x="1802474" y="4259750"/>
            <a:ext cx="855663" cy="114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62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2044700" y="550863"/>
            <a:ext cx="6442075" cy="7667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altLang="lv-LV" sz="2800" dirty="0">
                <a:solidFill>
                  <a:srgbClr val="00859B"/>
                </a:solidFill>
              </a:rPr>
              <a:t>Kompetences centri (II) 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433388" y="1581165"/>
            <a:ext cx="8253412" cy="5021247"/>
          </a:xfrm>
        </p:spPr>
        <p:txBody>
          <a:bodyPr/>
          <a:lstStyle/>
          <a:p>
            <a:pPr marL="342900" indent="-342900" eaLnBrk="1" hangingPunct="1">
              <a:spcBef>
                <a:spcPct val="0"/>
              </a:spcBef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lv-LV" altLang="lv-LV" sz="1700" dirty="0"/>
              <a:t>Atbalsta intensitāte (pēc pētījuma veida): 25–80%</a:t>
            </a:r>
          </a:p>
          <a:p>
            <a:pPr marL="342900" indent="-342900" eaLnBrk="1" hangingPunct="1">
              <a:spcBef>
                <a:spcPct val="0"/>
              </a:spcBef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lv-LV" altLang="lv-LV" sz="1700" dirty="0"/>
              <a:t>Vienam kompetences centram pieejamais finansējums vienā kārtā ir 3,2 milj. EUR</a:t>
            </a:r>
          </a:p>
          <a:p>
            <a:pPr lvl="1" indent="0" eaLnBrk="1" hangingPunct="1">
              <a:spcBef>
                <a:spcPct val="0"/>
              </a:spcBef>
              <a:buClr>
                <a:srgbClr val="008080"/>
              </a:buClr>
              <a:buNone/>
            </a:pPr>
            <a:endParaRPr lang="lv-LV" altLang="lv-LV" sz="1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defTabSz="914400" eaLnBrk="1" hangingPunct="1">
              <a:spcBef>
                <a:spcPct val="0"/>
              </a:spcBef>
              <a:spcAft>
                <a:spcPts val="200"/>
              </a:spcAft>
              <a:buClr>
                <a:srgbClr val="FFC000"/>
              </a:buClr>
              <a:buFont typeface="Calibri" panose="020F0502020204030204" pitchFamily="34" charset="0"/>
              <a:buChar char=" "/>
            </a:pPr>
            <a:r>
              <a:rPr lang="lv-LV" altLang="lv-LV" sz="1700" dirty="0"/>
              <a:t>Atbalstāmās darbības kompetences centros:</a:t>
            </a:r>
          </a:p>
          <a:p>
            <a:pPr lvl="1" defTabSz="914400" eaLnBrk="1" hangingPunct="1">
              <a:spcBef>
                <a:spcPct val="0"/>
              </a:spcBef>
              <a:spcAft>
                <a:spcPts val="4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lv-LV" altLang="lv-LV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Jaunu produktu un tehnoloģiju izstrāde, nepieciešamā eksperimentālā izstrādne un rūpnieciskie pētījumi</a:t>
            </a:r>
          </a:p>
          <a:p>
            <a:pPr lvl="1" defTabSz="914400" eaLnBrk="1" hangingPunct="1">
              <a:spcBef>
                <a:spcPct val="0"/>
              </a:spcBef>
              <a:spcAft>
                <a:spcPts val="4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lv-LV" altLang="lv-LV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Komercializācijas iespēju </a:t>
            </a:r>
            <a:r>
              <a:rPr lang="lv-LV" altLang="lv-LV" sz="1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priekšizpēte</a:t>
            </a:r>
            <a:r>
              <a:rPr lang="lv-LV" altLang="lv-LV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plānotajiem pētniecības projektiem, kuru kopsumma pārsniedz 250 tūkst. EUR</a:t>
            </a:r>
          </a:p>
          <a:p>
            <a:pPr lvl="1" defTabSz="914400" eaLnBrk="1" hangingPunct="1">
              <a:spcBef>
                <a:spcPct val="0"/>
              </a:spcBef>
              <a:spcAft>
                <a:spcPts val="4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lv-LV" altLang="lv-LV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Nozares pētniecības projektu koordinācija un īstenošanas uzraudzība, t.sk. atbalsts kompetences centram, lai veicinātu komersantu iesaisti starptautiskos pētniecības projektos, piemēram, Apvārsnis 2020 u.c.</a:t>
            </a:r>
          </a:p>
          <a:p>
            <a:pPr eaLnBrk="1" hangingPunct="1">
              <a:spcBef>
                <a:spcPct val="0"/>
              </a:spcBef>
              <a:buClr>
                <a:srgbClr val="008080"/>
              </a:buClr>
            </a:pPr>
            <a:r>
              <a:rPr lang="lv-LV" altLang="lv-LV" sz="1700" dirty="0"/>
              <a:t>Pētniecības projekti tiek atbalstīti, ja komersants:</a:t>
            </a:r>
          </a:p>
          <a:p>
            <a:pPr marL="285750" indent="-285750" eaLnBrk="1" hangingPunct="1">
              <a:spcBef>
                <a:spcPct val="0"/>
              </a:spcBef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lv-LV" altLang="lv-LV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 demonstrēt plānoto rezultātu ietekmi uz saimniecisko darbību (apgrozījuma pieaugums, darba vietu, eksporta apjoma pieaugums)</a:t>
            </a:r>
          </a:p>
          <a:p>
            <a:pPr marL="285750" indent="-285750" eaLnBrk="1" hangingPunct="1">
              <a:spcBef>
                <a:spcPct val="0"/>
              </a:spcBef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lv-LV" altLang="lv-LV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komersanta rīcībā ir resursi vai ir pamatots plāns resursu piesaistei, lai nodrošinātu ieviešanu</a:t>
            </a:r>
          </a:p>
          <a:p>
            <a:pPr eaLnBrk="1" hangingPunct="1">
              <a:spcBef>
                <a:spcPct val="0"/>
              </a:spcBef>
              <a:buClr>
                <a:srgbClr val="FFC000"/>
              </a:buClr>
            </a:pPr>
            <a:endParaRPr lang="lv-LV" altLang="lv-LV" sz="18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97875" y="6297613"/>
            <a:ext cx="423863" cy="304800"/>
          </a:xfrm>
        </p:spPr>
        <p:txBody>
          <a:bodyPr rtlCol="0"/>
          <a:lstStyle/>
          <a:p>
            <a:pPr>
              <a:defRPr/>
            </a:pPr>
            <a:r>
              <a:rPr lang="lv-LV" altLang="lv-LV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altLang="lv-LV" sz="9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199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629" y="2731560"/>
            <a:ext cx="6274982" cy="1240411"/>
          </a:xfrm>
        </p:spPr>
        <p:txBody>
          <a:bodyPr>
            <a:noAutofit/>
          </a:bodyPr>
          <a:lstStyle/>
          <a:p>
            <a:pPr algn="ctr"/>
            <a:r>
              <a:rPr lang="lv-LV" sz="3600" dirty="0">
                <a:solidFill>
                  <a:srgbClr val="0085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Jaunu produktu ieviešana ražošanā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3EFF287-F21E-4B1A-9F11-15954BAEF2B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664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462" y="1752600"/>
            <a:ext cx="7619738" cy="4373573"/>
          </a:xfrm>
        </p:spPr>
        <p:txBody>
          <a:bodyPr>
            <a:normAutofit/>
          </a:bodyPr>
          <a:lstStyle/>
          <a:p>
            <a:r>
              <a:rPr lang="lv-LV" sz="1800" b="1" dirty="0"/>
              <a:t>Globālās konkurētspējas indekss</a:t>
            </a:r>
            <a:r>
              <a:rPr lang="en-US" sz="1800" b="1" dirty="0"/>
              <a:t> 2016</a:t>
            </a:r>
            <a:r>
              <a:rPr lang="lv-LV" sz="1800" b="1" dirty="0"/>
              <a:t>-2017</a:t>
            </a:r>
            <a:endParaRPr lang="en-US" sz="1800" b="1" dirty="0"/>
          </a:p>
          <a:p>
            <a:r>
              <a:rPr lang="lv-LV" sz="1800" dirty="0"/>
              <a:t>        </a:t>
            </a:r>
            <a:r>
              <a:rPr lang="en-US" sz="1800" dirty="0"/>
              <a:t>N</a:t>
            </a:r>
            <a:r>
              <a:rPr lang="lv-LV" sz="1800" dirty="0"/>
              <a:t>r.</a:t>
            </a:r>
            <a:r>
              <a:rPr lang="en-US" sz="1800" dirty="0"/>
              <a:t>49/</a:t>
            </a:r>
            <a:r>
              <a:rPr lang="lv-LV" sz="1800" dirty="0"/>
              <a:t> </a:t>
            </a:r>
            <a:r>
              <a:rPr lang="en-US" sz="1800" dirty="0"/>
              <a:t>140</a:t>
            </a:r>
          </a:p>
          <a:p>
            <a:endParaRPr lang="en-US" sz="1800" b="1" dirty="0"/>
          </a:p>
          <a:p>
            <a:r>
              <a:rPr lang="en-US" sz="1800" b="1" dirty="0"/>
              <a:t>Glob</a:t>
            </a:r>
            <a:r>
              <a:rPr lang="lv-LV" sz="1800" b="1" dirty="0" err="1"/>
              <a:t>ālais</a:t>
            </a:r>
            <a:r>
              <a:rPr lang="lv-LV" sz="1800" b="1" dirty="0"/>
              <a:t> inovācijas indekss</a:t>
            </a:r>
            <a:r>
              <a:rPr lang="en-US" sz="1800" b="1" dirty="0"/>
              <a:t> 201</a:t>
            </a:r>
            <a:r>
              <a:rPr lang="lv-LV" sz="1800" b="1" dirty="0"/>
              <a:t>7</a:t>
            </a:r>
            <a:endParaRPr lang="en-US" sz="1800" b="1" dirty="0"/>
          </a:p>
          <a:p>
            <a:r>
              <a:rPr lang="lv-LV" sz="1800" dirty="0"/>
              <a:t>        </a:t>
            </a:r>
            <a:r>
              <a:rPr lang="en-US" sz="1800" dirty="0"/>
              <a:t>N</a:t>
            </a:r>
            <a:r>
              <a:rPr lang="lv-LV" sz="1800" dirty="0"/>
              <a:t>r.</a:t>
            </a:r>
            <a:r>
              <a:rPr lang="en-US" sz="1800" dirty="0"/>
              <a:t>3</a:t>
            </a:r>
            <a:r>
              <a:rPr lang="lv-LV" sz="1800" dirty="0"/>
              <a:t>3</a:t>
            </a:r>
            <a:r>
              <a:rPr lang="en-US" sz="1800" dirty="0"/>
              <a:t>/</a:t>
            </a:r>
            <a:r>
              <a:rPr lang="lv-LV" sz="1800" dirty="0"/>
              <a:t> 127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b="1" dirty="0"/>
          </a:p>
          <a:p>
            <a:r>
              <a:rPr lang="en-US" sz="1800" b="1" dirty="0"/>
              <a:t>Bloomberg </a:t>
            </a:r>
            <a:r>
              <a:rPr lang="lv-LV" sz="1800" b="1" dirty="0"/>
              <a:t>inovācijas indekss </a:t>
            </a:r>
            <a:r>
              <a:rPr lang="en-US" sz="1800" b="1" dirty="0"/>
              <a:t>201</a:t>
            </a:r>
            <a:r>
              <a:rPr lang="lv-LV" sz="1800" b="1" dirty="0"/>
              <a:t>7</a:t>
            </a:r>
            <a:r>
              <a:rPr lang="en-US" sz="1800" b="1" dirty="0"/>
              <a:t> </a:t>
            </a:r>
          </a:p>
          <a:p>
            <a:r>
              <a:rPr lang="lv-LV" sz="1800" dirty="0"/>
              <a:t>        </a:t>
            </a:r>
            <a:r>
              <a:rPr lang="en-US" sz="1800" dirty="0"/>
              <a:t>N</a:t>
            </a:r>
            <a:r>
              <a:rPr lang="lv-LV" sz="1800" dirty="0"/>
              <a:t>r.39</a:t>
            </a:r>
            <a:r>
              <a:rPr lang="en-US" sz="1800" dirty="0"/>
              <a:t>/ </a:t>
            </a:r>
            <a:r>
              <a:rPr lang="lv-LV" sz="1800" dirty="0"/>
              <a:t>pasaules ranga top</a:t>
            </a:r>
            <a:r>
              <a:rPr lang="en-US" sz="1800" dirty="0"/>
              <a:t> 50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b="1" dirty="0"/>
          </a:p>
          <a:p>
            <a:r>
              <a:rPr lang="lv-LV" sz="1800" b="1" dirty="0"/>
              <a:t>Eiropas inovāciju rezultātu pārskats </a:t>
            </a:r>
            <a:r>
              <a:rPr lang="en-US" sz="1800" b="1" dirty="0"/>
              <a:t>201</a:t>
            </a:r>
            <a:r>
              <a:rPr lang="lv-LV" sz="1800" b="1" dirty="0"/>
              <a:t>7</a:t>
            </a:r>
            <a:endParaRPr lang="en-US" sz="1800" b="1" dirty="0"/>
          </a:p>
          <a:p>
            <a:r>
              <a:rPr lang="lv-LV" sz="1800" dirty="0"/>
              <a:t>        </a:t>
            </a:r>
            <a:r>
              <a:rPr lang="en-US" sz="1800" dirty="0"/>
              <a:t>N</a:t>
            </a:r>
            <a:r>
              <a:rPr lang="lv-LV" sz="1800" dirty="0"/>
              <a:t>r.</a:t>
            </a:r>
            <a:r>
              <a:rPr lang="en-US" sz="1800" dirty="0"/>
              <a:t>2</a:t>
            </a:r>
            <a:r>
              <a:rPr lang="lv-LV" sz="1800" dirty="0"/>
              <a:t>4</a:t>
            </a:r>
            <a:r>
              <a:rPr lang="en-US" sz="1800" dirty="0"/>
              <a:t>/</a:t>
            </a:r>
            <a:r>
              <a:rPr lang="lv-LV" sz="1800" dirty="0"/>
              <a:t> </a:t>
            </a:r>
            <a:r>
              <a:rPr lang="en-US" sz="1800" dirty="0"/>
              <a:t>28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DCBC56A-BD29-46C5-9424-553C1695C15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065" y="3892241"/>
            <a:ext cx="1724556" cy="7928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462" y="2122505"/>
            <a:ext cx="745526" cy="4903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212" y="3123415"/>
            <a:ext cx="743776" cy="4938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212" y="4099255"/>
            <a:ext cx="743776" cy="4938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212" y="5075095"/>
            <a:ext cx="743776" cy="493819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1981200" y="418084"/>
            <a:ext cx="6705600" cy="91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Autofit/>
          </a:bodyPr>
          <a:lstStyle>
            <a:lvl1pPr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2pPr>
            <a:lvl3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3pPr>
            <a:lvl4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4pPr>
            <a:lvl5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lv-LV" altLang="lv-LV" dirty="0">
                <a:solidFill>
                  <a:srgbClr val="00859B"/>
                </a:solidFill>
              </a:rPr>
              <a:t>Esošā situācija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4147" y="4784271"/>
            <a:ext cx="1575188" cy="7846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4146" y="2695089"/>
            <a:ext cx="1540611" cy="11971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9249" y="1666666"/>
            <a:ext cx="1545508" cy="98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21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ttēlu rezultāti vaicājumam “manufacturing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65102"/>
            <a:ext cx="1982138" cy="148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2244436" y="682550"/>
            <a:ext cx="6442364" cy="1036637"/>
          </a:xfrm>
        </p:spPr>
        <p:txBody>
          <a:bodyPr>
            <a:normAutofit/>
          </a:bodyPr>
          <a:lstStyle/>
          <a:p>
            <a:r>
              <a:rPr lang="lv-LV" altLang="lv-LV" dirty="0">
                <a:solidFill>
                  <a:srgbClr val="00859B"/>
                </a:solidFill>
              </a:rPr>
              <a:t>Jaunu produktu ieviešana ražošanā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342901" y="1399592"/>
            <a:ext cx="8343900" cy="5121281"/>
          </a:xfrm>
        </p:spPr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lv-LV" altLang="lv-LV" sz="1800" dirty="0"/>
              <a:t>ES fondu finansējums: 60 milj. EUR (2.kārtā – 34,2 milj. EUR)</a:t>
            </a:r>
          </a:p>
          <a:p>
            <a:pPr marL="1219200" lvl="1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lv-LV" altLang="lv-LV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maksimāli pieejamais finansējums 1 projektam: 4 milj. EUR</a:t>
            </a:r>
          </a:p>
          <a:p>
            <a:pPr marL="1219200" lvl="1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lv-LV" altLang="lv-LV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Minimāli attiecināmās izmaksas: 0,5 milj. EUR</a:t>
            </a:r>
          </a:p>
          <a:p>
            <a:pPr marL="1219200" lvl="1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lv-LV" altLang="lv-LV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Maksimālā atbalsta intensitāte: 35-55%*</a:t>
            </a:r>
          </a:p>
          <a:p>
            <a:pPr marL="1219200" lvl="1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lv-LV" altLang="lv-LV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Projekta īstenošanas termiņš – 4 gadi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lv-LV" altLang="lv-LV" sz="1800" dirty="0"/>
              <a:t>Atbalsts tiek piešķirts eksperimentālām tehnoloģijām, kuras iepriekš nav izmantotas komerciālos nolūkos:</a:t>
            </a:r>
          </a:p>
          <a:p>
            <a:pPr marL="1219200" lvl="1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lv-LV" altLang="lv-LV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Vismaz 20% no projekta izmaksām ir unikālas komponentes, 80% – esošu  detaļu iegāde</a:t>
            </a:r>
          </a:p>
          <a:p>
            <a:pPr marL="1219200" lvl="1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lv-LV" altLang="lv-LV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EK skaidrojums – ES fondu grantu atbalsts nav paredzams «sērijveidā ražotu» ražošanas iekārtu iegādei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lv-LV" altLang="lv-LV" sz="1800" dirty="0"/>
              <a:t>Atbalstu piešķir Latvijas komersantiem, kuri definē prasības eksperimentālajai tehnoloģijai un testē šo tehnoloģiju reālā ražošanas vidē līdz tehnoloģiju gatavības līmenim Nr.8 (TRL8)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14327" y="6324600"/>
            <a:ext cx="424873" cy="304800"/>
          </a:xfrm>
        </p:spPr>
        <p:txBody>
          <a:bodyPr/>
          <a:lstStyle/>
          <a:p>
            <a:r>
              <a:rPr lang="lv-LV" altLang="lv-LV" dirty="0"/>
              <a:t>15</a:t>
            </a:r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452914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5800" y="3362325"/>
            <a:ext cx="7772400" cy="14224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lv-LV" altLang="lv-LV" sz="3600" b="1" dirty="0">
                <a:solidFill>
                  <a:srgbClr val="228B9D"/>
                </a:solidFill>
                <a:ea typeface="MS PGothic" pitchFamily="34" charset="-128"/>
              </a:rPr>
              <a:t>Paldies!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endParaRPr lang="lv-LV" altLang="lv-LV" sz="4000" dirty="0">
              <a:ea typeface="MS PGothic" pitchFamily="34" charset="-128"/>
            </a:endParaRPr>
          </a:p>
        </p:txBody>
      </p:sp>
      <p:sp>
        <p:nvSpPr>
          <p:cNvPr id="1945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85800" y="4784725"/>
            <a:ext cx="7772400" cy="164306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DAEDA9"/>
              </a:buClr>
              <a:tabLst>
                <a:tab pos="984250" algn="l"/>
              </a:tabLst>
              <a:defRPr/>
            </a:pPr>
            <a:r>
              <a:rPr lang="lv-LV" altLang="lv-LV" b="1" dirty="0">
                <a:cs typeface="Arial" pitchFamily="34" charset="0"/>
              </a:rPr>
              <a:t>Ekonomikas ministrija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DAEDA9"/>
              </a:buClr>
              <a:tabLst>
                <a:tab pos="984250" algn="l"/>
              </a:tabLst>
              <a:defRPr/>
            </a:pPr>
            <a:r>
              <a:rPr lang="lv-LV" altLang="lv-LV" dirty="0">
                <a:cs typeface="Arial" pitchFamily="34" charset="0"/>
              </a:rPr>
              <a:t>Adrese: Brīvības iela 55, Rīga, LV-1519</a:t>
            </a:r>
            <a:br>
              <a:rPr lang="lv-LV" altLang="lv-LV" dirty="0">
                <a:cs typeface="Arial" pitchFamily="34" charset="0"/>
              </a:rPr>
            </a:br>
            <a:r>
              <a:rPr lang="lv-LV" altLang="lv-LV" dirty="0">
                <a:cs typeface="Arial" pitchFamily="34" charset="0"/>
              </a:rPr>
              <a:t>Tālrunis: +371 6 7013 100</a:t>
            </a:r>
            <a:br>
              <a:rPr lang="lv-LV" altLang="lv-LV" dirty="0">
                <a:cs typeface="Arial" pitchFamily="34" charset="0"/>
              </a:rPr>
            </a:br>
            <a:r>
              <a:rPr lang="lv-LV" altLang="lv-LV" dirty="0">
                <a:cs typeface="Arial" pitchFamily="34" charset="0"/>
              </a:rPr>
              <a:t>Fakss: +371 6 7280 882</a:t>
            </a:r>
            <a:br>
              <a:rPr lang="lv-LV" altLang="lv-LV" dirty="0">
                <a:solidFill>
                  <a:srgbClr val="005374"/>
                </a:solidFill>
                <a:cs typeface="Arial" pitchFamily="34" charset="0"/>
              </a:rPr>
            </a:br>
            <a:r>
              <a:rPr lang="lv-LV" altLang="lv-LV" dirty="0">
                <a:cs typeface="Arial" pitchFamily="34" charset="0"/>
              </a:rPr>
              <a:t>E-pasts:</a:t>
            </a:r>
            <a:r>
              <a:rPr lang="lv-LV" altLang="lv-LV" dirty="0">
                <a:solidFill>
                  <a:srgbClr val="83D7EA"/>
                </a:solidFill>
                <a:cs typeface="Arial" pitchFamily="34" charset="0"/>
              </a:rPr>
              <a:t> </a:t>
            </a:r>
            <a:r>
              <a:rPr lang="lv-LV" altLang="lv-LV" dirty="0" err="1">
                <a:solidFill>
                  <a:srgbClr val="83D7EA"/>
                </a:solidFill>
                <a:cs typeface="Arial" pitchFamily="34" charset="0"/>
                <a:hlinkClick r:id="rId2"/>
              </a:rPr>
              <a:t>pasts@em.gov.lv</a:t>
            </a:r>
            <a:endParaRPr lang="lv-LV" altLang="lv-LV" dirty="0">
              <a:solidFill>
                <a:srgbClr val="83D7EA"/>
              </a:solidFill>
              <a:cs typeface="Arial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DAEDA9"/>
              </a:buClr>
              <a:tabLst>
                <a:tab pos="984250" algn="l"/>
              </a:tabLst>
              <a:defRPr/>
            </a:pPr>
            <a:r>
              <a:rPr lang="lv-LV" altLang="lv-LV" dirty="0" err="1">
                <a:cs typeface="Arial" pitchFamily="34" charset="0"/>
              </a:rPr>
              <a:t>Mājaslapa</a:t>
            </a:r>
            <a:r>
              <a:rPr lang="lv-LV" altLang="lv-LV" dirty="0">
                <a:cs typeface="Arial" pitchFamily="34" charset="0"/>
              </a:rPr>
              <a:t>:</a:t>
            </a:r>
            <a:r>
              <a:rPr lang="lv-LV" altLang="lv-LV" dirty="0">
                <a:solidFill>
                  <a:srgbClr val="005374"/>
                </a:solidFill>
                <a:cs typeface="Arial" pitchFamily="34" charset="0"/>
              </a:rPr>
              <a:t> </a:t>
            </a:r>
            <a:r>
              <a:rPr lang="lv-LV" altLang="lv-LV" dirty="0" err="1">
                <a:solidFill>
                  <a:srgbClr val="005374"/>
                </a:solidFill>
                <a:cs typeface="Arial" pitchFamily="34" charset="0"/>
                <a:hlinkClick r:id="rId3"/>
              </a:rPr>
              <a:t>www.em.gov.lv</a:t>
            </a:r>
            <a:endParaRPr lang="lv-LV" altLang="lv-LV" dirty="0">
              <a:solidFill>
                <a:srgbClr val="005374"/>
              </a:solidFill>
              <a:cs typeface="Arial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DAEDA9"/>
              </a:buClr>
              <a:tabLst>
                <a:tab pos="984250" algn="l"/>
              </a:tabLst>
              <a:defRPr/>
            </a:pPr>
            <a:r>
              <a:rPr lang="lv-LV" altLang="lv-LV" dirty="0" err="1">
                <a:cs typeface="Arial" pitchFamily="34" charset="0"/>
              </a:rPr>
              <a:t>Twitter</a:t>
            </a:r>
            <a:r>
              <a:rPr lang="lv-LV" altLang="lv-LV" dirty="0">
                <a:cs typeface="Arial" pitchFamily="34" charset="0"/>
              </a:rPr>
              <a:t>: @</a:t>
            </a:r>
            <a:r>
              <a:rPr lang="lv-LV" altLang="lv-LV" dirty="0" err="1">
                <a:cs typeface="Arial" pitchFamily="34" charset="0"/>
              </a:rPr>
              <a:t>EM_gov_lv</a:t>
            </a:r>
            <a:r>
              <a:rPr lang="lv-LV" altLang="lv-LV" dirty="0">
                <a:cs typeface="Arial" pitchFamily="34" charset="0"/>
              </a:rPr>
              <a:t>, @</a:t>
            </a:r>
            <a:r>
              <a:rPr lang="lv-LV" altLang="lv-LV" dirty="0" err="1">
                <a:cs typeface="Arial" pitchFamily="34" charset="0"/>
              </a:rPr>
              <a:t>siltinam</a:t>
            </a:r>
            <a:endParaRPr lang="lv-LV" altLang="lv-LV" dirty="0">
              <a:cs typeface="Arial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DAEDA9"/>
              </a:buClr>
              <a:tabLst>
                <a:tab pos="984250" algn="l"/>
              </a:tabLst>
              <a:defRPr/>
            </a:pPr>
            <a:r>
              <a:rPr lang="lv-LV" altLang="lv-LV" dirty="0" err="1">
                <a:cs typeface="Arial" pitchFamily="34" charset="0"/>
              </a:rPr>
              <a:t>Youtube</a:t>
            </a:r>
            <a:r>
              <a:rPr lang="lv-LV" altLang="lv-LV" dirty="0">
                <a:cs typeface="Arial" pitchFamily="34" charset="0"/>
              </a:rPr>
              <a:t>: </a:t>
            </a:r>
            <a:r>
              <a:rPr lang="lv-LV" altLang="lv-LV" u="sng" dirty="0">
                <a:solidFill>
                  <a:srgbClr val="005374"/>
                </a:solidFill>
                <a:cs typeface="Arial" pitchFamily="34" charset="0"/>
                <a:hlinkClick r:id="rId4"/>
              </a:rPr>
              <a:t>http://www.youtube.com/ekonomikasministrija</a:t>
            </a:r>
            <a:endParaRPr lang="lv-LV" altLang="lv-LV" u="sng" dirty="0">
              <a:solidFill>
                <a:srgbClr val="005374"/>
              </a:solidFill>
              <a:cs typeface="Arial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DAEDA9"/>
              </a:buClr>
              <a:tabLst>
                <a:tab pos="984250" algn="l"/>
              </a:tabLst>
              <a:defRPr/>
            </a:pPr>
            <a:r>
              <a:rPr lang="lv-LV" altLang="lv-LV" dirty="0" err="1">
                <a:cs typeface="Arial" pitchFamily="34" charset="0"/>
              </a:rPr>
              <a:t>Facebook</a:t>
            </a:r>
            <a:r>
              <a:rPr lang="lv-LV" altLang="lv-LV" dirty="0">
                <a:cs typeface="Arial" pitchFamily="34" charset="0"/>
              </a:rPr>
              <a:t>:</a:t>
            </a:r>
            <a:r>
              <a:rPr lang="en-AU" dirty="0"/>
              <a:t> </a:t>
            </a:r>
            <a:r>
              <a:rPr lang="en-AU" dirty="0">
                <a:hlinkClick r:id="rId5"/>
              </a:rPr>
              <a:t>http:/</a:t>
            </a:r>
            <a:r>
              <a:rPr lang="lv-LV" dirty="0">
                <a:hlinkClick r:id="rId5"/>
              </a:rPr>
              <a:t>/</a:t>
            </a:r>
            <a:r>
              <a:rPr lang="en-AU" u="sng" dirty="0">
                <a:hlinkClick r:id="rId5"/>
              </a:rPr>
              <a:t>www.facebook.com/atbalstsuznemejiem</a:t>
            </a:r>
            <a:r>
              <a:rPr lang="lv-LV" u="sng" dirty="0"/>
              <a:t> </a:t>
            </a:r>
            <a:endParaRPr lang="lv-LV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DAEDA9"/>
              </a:buClr>
              <a:tabLst>
                <a:tab pos="984250" algn="l"/>
              </a:tabLst>
              <a:defRPr/>
            </a:pPr>
            <a:endParaRPr lang="lv-LV" altLang="lv-LV" dirty="0">
              <a:solidFill>
                <a:srgbClr val="005374"/>
              </a:solidFill>
              <a:cs typeface="Arial" pitchFamily="34" charset="0"/>
            </a:endParaRPr>
          </a:p>
          <a:p>
            <a:pPr>
              <a:defRPr/>
            </a:pPr>
            <a:endParaRPr lang="lv-LV" altLang="lv-LV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850F3BE-B8D8-40A4-B1BC-D2C948BB0006}" type="slidenum">
              <a:rPr lang="en-US" altLang="lv-LV" smtClean="0"/>
              <a:pPr/>
              <a:t>3</a:t>
            </a:fld>
            <a:endParaRPr lang="en-US" alt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009" y="1752600"/>
            <a:ext cx="7988300" cy="4572000"/>
          </a:xfrm>
        </p:spPr>
        <p:txBody>
          <a:bodyPr>
            <a:normAutofit/>
          </a:bodyPr>
          <a:lstStyle/>
          <a:p>
            <a:pPr lvl="0"/>
            <a:endParaRPr lang="lv-LV" sz="1800" dirty="0">
              <a:solidFill>
                <a:srgbClr val="00859B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endParaRPr lang="lv-LV" sz="1800" dirty="0">
              <a:solidFill>
                <a:srgbClr val="00859B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5119" y="1593564"/>
            <a:ext cx="81611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Latvi</a:t>
            </a:r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kopš 2016.gada atrodas grupā «</a:t>
            </a:r>
            <a:r>
              <a:rPr lang="lv-LV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Vidēji </a:t>
            </a:r>
            <a:r>
              <a:rPr lang="en-GB" sz="1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inovator</a:t>
            </a:r>
            <a:r>
              <a:rPr lang="lv-LV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i»</a:t>
            </a:r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(inovācijas veiktspēja – 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50% </a:t>
            </a:r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līdz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90% </a:t>
            </a:r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vidējā rādītāja)</a:t>
            </a:r>
            <a:endParaRPr lang="en-GB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1981200" y="418084"/>
            <a:ext cx="6705600" cy="91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Autofit/>
          </a:bodyPr>
          <a:lstStyle>
            <a:lvl1pPr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2pPr>
            <a:lvl3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3pPr>
            <a:lvl4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4pPr>
            <a:lvl5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lv-LV" altLang="lv-LV" dirty="0">
                <a:solidFill>
                  <a:srgbClr val="00859B"/>
                </a:solidFill>
              </a:rPr>
              <a:t>Esošā situācija: Eiropas inovāciju rezultātu pārskats 2017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91314"/>
            <a:ext cx="5867400" cy="3895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77014"/>
            <a:ext cx="5691909" cy="228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7181" y="4829802"/>
            <a:ext cx="1630219" cy="163830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V="1">
            <a:off x="1140254" y="5745018"/>
            <a:ext cx="4813591" cy="46182"/>
          </a:xfrm>
          <a:prstGeom prst="line">
            <a:avLst/>
          </a:prstGeom>
          <a:ln w="508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140254" y="4304757"/>
            <a:ext cx="4813591" cy="33209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76078" y="2935545"/>
            <a:ext cx="15886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Inovāciju līderi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6078" y="3631956"/>
            <a:ext cx="18380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Spēcīgie inovatori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10422" y="4956539"/>
            <a:ext cx="18036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Vidējie inovatori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10422" y="6088574"/>
            <a:ext cx="21472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Pieticīgie inovatori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66903">
            <a:off x="4144589" y="3837529"/>
            <a:ext cx="806591" cy="80659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34186">
            <a:off x="3823819" y="4671837"/>
            <a:ext cx="1402886" cy="113165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9813" y="3125811"/>
            <a:ext cx="4123373" cy="311525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8205" y="5820478"/>
            <a:ext cx="674648" cy="57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92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686800" y="6477000"/>
            <a:ext cx="304800" cy="304800"/>
          </a:xfrm>
        </p:spPr>
        <p:txBody>
          <a:bodyPr/>
          <a:lstStyle/>
          <a:p>
            <a:pPr>
              <a:defRPr/>
            </a:pPr>
            <a:fld id="{895567A7-0F9D-442F-83E6-775795910048}" type="slidenum">
              <a:rPr lang="en-US" altLang="lv-LV" smtClean="0"/>
              <a:pPr>
                <a:defRPr/>
              </a:pPr>
              <a:t>4</a:t>
            </a:fld>
            <a:endParaRPr lang="en-US" altLang="lv-LV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11898" y="402737"/>
            <a:ext cx="5216753" cy="655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Autofit/>
          </a:bodyPr>
          <a:lstStyle>
            <a:lvl1pPr algn="l" defTabSz="938213" rtl="0" eaLnBrk="1" fontAlgn="base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2pPr>
            <a:lvl3pPr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3pPr>
            <a:lvl4pPr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4pPr>
            <a:lvl5pPr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lv-LV" sz="2600" cap="all" dirty="0">
                <a:solidFill>
                  <a:srgbClr val="22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LATVIJAS Inovāciju sistēmas vājās vietas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682685"/>
              </p:ext>
            </p:extLst>
          </p:nvPr>
        </p:nvGraphicFramePr>
        <p:xfrm>
          <a:off x="417443" y="1585841"/>
          <a:ext cx="8411818" cy="4409440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4205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5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UZŅĒMĒJDARBĪBA</a:t>
                      </a:r>
                    </a:p>
                    <a:p>
                      <a:pPr algn="ctr"/>
                      <a:r>
                        <a:rPr lang="lv-LV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Pieprasījuma puse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85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ZINĀTNE, AUGSTSKOLAS</a:t>
                      </a:r>
                    </a:p>
                    <a:p>
                      <a:pPr algn="ctr"/>
                      <a:r>
                        <a:rPr lang="lv-LV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Piedāvājuma puse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00859B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lv-LV" altLang="lv-LV" sz="13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rPr>
                        <a:t>Ierobežota uzņēmumu kapacitāte ieguldīt pētniecībā, izstrādē, tehnoloģijās</a:t>
                      </a:r>
                    </a:p>
                    <a:p>
                      <a:pPr marL="285750" indent="-285750">
                        <a:spcAft>
                          <a:spcPts val="200"/>
                        </a:spcAft>
                        <a:buClr>
                          <a:srgbClr val="00859B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lv-LV" altLang="lv-LV" sz="13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rPr>
                        <a:t>Nepietiekami attīstīta tehnoloģiju pārneses infrastruktūra</a:t>
                      </a:r>
                    </a:p>
                    <a:p>
                      <a:pPr marL="285750" indent="-285750">
                        <a:spcAft>
                          <a:spcPts val="200"/>
                        </a:spcAft>
                        <a:buClr>
                          <a:srgbClr val="00859B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lv-LV" altLang="lv-LV" sz="13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rPr>
                        <a:t>Vāja uzņēmēju un pētniecības sektora sadarbība</a:t>
                      </a:r>
                    </a:p>
                    <a:p>
                      <a:pPr marL="285750" indent="-285750">
                        <a:spcAft>
                          <a:spcPts val="200"/>
                        </a:spcAft>
                        <a:buClr>
                          <a:srgbClr val="00859B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lv-LV" altLang="lv-LV" sz="13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rPr>
                        <a:t>Nepietiekami attīstīta uzņēmumu tīklošanās kultūra un klasteru sadarbība</a:t>
                      </a:r>
                    </a:p>
                    <a:p>
                      <a:pPr marL="285750" indent="-285750">
                        <a:spcAft>
                          <a:spcPts val="200"/>
                        </a:spcAft>
                        <a:buClr>
                          <a:srgbClr val="00859B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lv-LV" altLang="lv-LV" sz="13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rPr>
                        <a:t>Uzņēmumu motivācijas trūkums, biznesa stratēģijas nav orientētas uz inovāciju</a:t>
                      </a:r>
                    </a:p>
                    <a:p>
                      <a:pPr marL="285750" indent="-285750">
                        <a:spcAft>
                          <a:spcPts val="200"/>
                        </a:spcAft>
                        <a:buClr>
                          <a:srgbClr val="00859B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lv-LV" altLang="lv-LV" sz="13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rPr>
                        <a:t>Nepietiekams</a:t>
                      </a:r>
                      <a:r>
                        <a:rPr lang="lv-LV" altLang="lv-LV" sz="1300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rPr>
                        <a:t> ā</a:t>
                      </a:r>
                      <a:r>
                        <a:rPr lang="lv-LV" altLang="lv-LV" sz="13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rPr>
                        <a:t>rvalstu investīciju apjoma</a:t>
                      </a:r>
                      <a:r>
                        <a:rPr lang="lv-LV" altLang="lv-LV" sz="1300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rPr>
                        <a:t> pieaugums</a:t>
                      </a:r>
                      <a:endParaRPr lang="lv-LV" altLang="lv-LV" sz="1300" dirty="0">
                        <a:solidFill>
                          <a:schemeClr val="tx1"/>
                        </a:solidFill>
                        <a:latin typeface="Verdana" panose="020B0604030504040204" pitchFamily="34" charset="0"/>
                      </a:endParaRPr>
                    </a:p>
                    <a:p>
                      <a:pPr marL="285750" indent="-285750">
                        <a:spcAft>
                          <a:spcPts val="200"/>
                        </a:spcAft>
                        <a:buClr>
                          <a:srgbClr val="00859B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lv-LV" altLang="lv-LV" sz="13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rPr>
                        <a:t>Kvalificēta</a:t>
                      </a:r>
                      <a:r>
                        <a:rPr lang="lv-LV" altLang="lv-LV" sz="1300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rPr>
                        <a:t> darbaspēka trūkums (piem., STEM), kā arī zems P&amp;A darbinieku skaits nozarē</a:t>
                      </a:r>
                    </a:p>
                    <a:p>
                      <a:pPr marL="285750" indent="-285750">
                        <a:spcAft>
                          <a:spcPts val="200"/>
                        </a:spcAft>
                        <a:buClr>
                          <a:srgbClr val="00859B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lv-LV" altLang="lv-LV" sz="13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rPr>
                        <a:t>Uzņēmumu iesaistīšanās darbinieku apmācībā</a:t>
                      </a:r>
                    </a:p>
                    <a:p>
                      <a:pPr>
                        <a:spcAft>
                          <a:spcPts val="200"/>
                        </a:spcAft>
                      </a:pPr>
                      <a:endParaRPr lang="lv-LV" sz="13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 algn="l" defTabSz="939575" rtl="0" eaLnBrk="1" latinLnBrk="0" hangingPunct="1">
                        <a:spcAft>
                          <a:spcPts val="20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lv-LV" altLang="lv-LV" sz="130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Sadrumstalots studiju programmu piedāvājums</a:t>
                      </a:r>
                    </a:p>
                    <a:p>
                      <a:pPr marL="285750" indent="-285750" algn="l" defTabSz="939575" rtl="0" eaLnBrk="1" latinLnBrk="0" hangingPunct="1">
                        <a:spcAft>
                          <a:spcPts val="20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lv-LV" altLang="lv-LV" sz="130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Nepietiekams absolventu skaits STEM studiju virzienos</a:t>
                      </a:r>
                    </a:p>
                    <a:p>
                      <a:pPr marL="285750" indent="-285750" algn="l" defTabSz="939575" rtl="0" eaLnBrk="1" latinLnBrk="0" hangingPunct="1">
                        <a:spcAft>
                          <a:spcPts val="20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lv-LV" altLang="lv-LV" sz="130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Fragmentēta augstākās izglītības institucionālā struktūra</a:t>
                      </a:r>
                    </a:p>
                    <a:p>
                      <a:pPr marL="285750" indent="-285750" algn="l" defTabSz="939575" rtl="0" eaLnBrk="1" latinLnBrk="0" hangingPunct="1">
                        <a:spcAft>
                          <a:spcPts val="20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lv-LV" altLang="lv-LV" sz="130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Neefektīva un fragmentēta zinātnisko institūciju pārvaldība</a:t>
                      </a:r>
                    </a:p>
                    <a:p>
                      <a:pPr marL="285750" indent="-285750" algn="l" defTabSz="939575" rtl="0" eaLnBrk="1" latinLnBrk="0" hangingPunct="1">
                        <a:spcAft>
                          <a:spcPts val="20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lv-LV" altLang="lv-LV" sz="130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Ilgstoši nepietiekams P&amp;A publiskais finansējums</a:t>
                      </a:r>
                    </a:p>
                    <a:p>
                      <a:pPr marL="285750" indent="-285750" algn="l" defTabSz="939575" rtl="0" eaLnBrk="1" latinLnBrk="0" hangingPunct="1">
                        <a:spcAft>
                          <a:spcPts val="20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lv-LV" altLang="lv-LV" sz="130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Nepietiekama cilvēkresursu atjaunotne augstākajā izglītībā un zinātnē </a:t>
                      </a:r>
                    </a:p>
                    <a:p>
                      <a:pPr marL="285750" indent="-285750" algn="l" defTabSz="939575" rtl="0" eaLnBrk="1" latinLnBrk="0" hangingPunct="1">
                        <a:spcAft>
                          <a:spcPts val="20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lv-LV" altLang="lv-LV" sz="130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Zema zinātnes starptautiskā konkurētspēja</a:t>
                      </a:r>
                    </a:p>
                    <a:p>
                      <a:pPr marL="285750" indent="-285750" algn="l" defTabSz="939575" rtl="0" eaLnBrk="1" latinLnBrk="0" hangingPunct="1">
                        <a:spcAft>
                          <a:spcPts val="20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lv-LV" altLang="lv-LV" sz="130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Zema zinātnisko rakstu </a:t>
                      </a:r>
                      <a:r>
                        <a:rPr lang="lv-LV" altLang="lv-LV" sz="1300" kern="120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citējamība</a:t>
                      </a:r>
                      <a:endParaRPr lang="lv-LV" altLang="lv-LV" sz="13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  <a:p>
                      <a:pPr marL="285750" indent="-285750" algn="l" defTabSz="939575" rtl="0" eaLnBrk="1" latinLnBrk="0" hangingPunct="1">
                        <a:spcAft>
                          <a:spcPts val="20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lv-LV" altLang="lv-LV" sz="130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Zems universitāšu vērtējums  starptautiskajos reitingos</a:t>
                      </a:r>
                    </a:p>
                    <a:p>
                      <a:pPr marL="285750" indent="-285750">
                        <a:spcAft>
                          <a:spcPts val="20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endParaRPr lang="lv-LV" altLang="lv-LV" sz="1300" dirty="0">
                        <a:solidFill>
                          <a:schemeClr val="tx1"/>
                        </a:solidFill>
                        <a:latin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237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534400" y="6464401"/>
            <a:ext cx="304800" cy="304800"/>
          </a:xfrm>
        </p:spPr>
        <p:txBody>
          <a:bodyPr/>
          <a:lstStyle/>
          <a:p>
            <a:pPr>
              <a:defRPr/>
            </a:pPr>
            <a:fld id="{23EFF287-F21E-4B1A-9F11-15954BAEF2B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49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: Rounded Corners 4"/>
          <p:cNvSpPr/>
          <p:nvPr/>
        </p:nvSpPr>
        <p:spPr>
          <a:xfrm>
            <a:off x="717550" y="2815215"/>
            <a:ext cx="1225550" cy="2182812"/>
          </a:xfrm>
          <a:prstGeom prst="round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78028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382000" cy="5211762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lv-LV" altLang="lv-LV" sz="1600" dirty="0"/>
          </a:p>
          <a:p>
            <a:pPr>
              <a:lnSpc>
                <a:spcPct val="80000"/>
              </a:lnSpc>
            </a:pPr>
            <a:endParaRPr lang="lv-LV" altLang="lv-LV" sz="1400" dirty="0"/>
          </a:p>
          <a:p>
            <a:pPr>
              <a:lnSpc>
                <a:spcPct val="80000"/>
              </a:lnSpc>
            </a:pPr>
            <a:endParaRPr lang="lv-LV" altLang="lv-LV" sz="1400" dirty="0"/>
          </a:p>
          <a:p>
            <a:pPr algn="just">
              <a:lnSpc>
                <a:spcPct val="90000"/>
              </a:lnSpc>
            </a:pPr>
            <a:endParaRPr lang="lv-LV" altLang="lv-LV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3838335" y="10210664"/>
            <a:ext cx="304800" cy="304800"/>
          </a:xfrm>
        </p:spPr>
        <p:txBody>
          <a:bodyPr/>
          <a:lstStyle/>
          <a:p>
            <a:pPr>
              <a:defRPr/>
            </a:pPr>
            <a:fld id="{4D0956EC-8462-45B1-AD88-D220E7B5D80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2078813" y="446447"/>
            <a:ext cx="6760388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Autofit/>
          </a:bodyPr>
          <a:lstStyle>
            <a:lvl1pPr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2pPr>
            <a:lvl3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3pPr>
            <a:lvl4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4pPr>
            <a:lvl5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lv-LV" altLang="lv-LV" dirty="0">
                <a:solidFill>
                  <a:srgbClr val="00859B"/>
                </a:solidFill>
              </a:rPr>
              <a:t>Atbalsta aktivitātes inovācijas sekmēšanai</a:t>
            </a:r>
          </a:p>
        </p:txBody>
      </p:sp>
      <p:sp>
        <p:nvSpPr>
          <p:cNvPr id="22" name="Chevron 21"/>
          <p:cNvSpPr/>
          <p:nvPr/>
        </p:nvSpPr>
        <p:spPr>
          <a:xfrm>
            <a:off x="0" y="1775210"/>
            <a:ext cx="9144000" cy="1009650"/>
          </a:xfrm>
          <a:prstGeom prst="chevron">
            <a:avLst/>
          </a:prstGeom>
          <a:solidFill>
            <a:srgbClr val="00859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endParaRPr lang="lv-LV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3569453" y="2299617"/>
            <a:ext cx="2005094" cy="2048232"/>
          </a:xfrm>
          <a:prstGeom prst="ellipse">
            <a:avLst/>
          </a:prstGeom>
          <a:noFill/>
          <a:ln w="127000">
            <a:solidFill>
              <a:srgbClr val="FF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v-LV"/>
          </a:p>
        </p:txBody>
      </p:sp>
      <p:sp>
        <p:nvSpPr>
          <p:cNvPr id="29" name="Oval 28"/>
          <p:cNvSpPr/>
          <p:nvPr/>
        </p:nvSpPr>
        <p:spPr>
          <a:xfrm>
            <a:off x="3507350" y="4338138"/>
            <a:ext cx="1382341" cy="1356598"/>
          </a:xfrm>
          <a:prstGeom prst="ellipse">
            <a:avLst/>
          </a:prstGeom>
          <a:noFill/>
          <a:ln w="127000">
            <a:solidFill>
              <a:srgbClr val="FF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v-LV"/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3336617" y="4745315"/>
            <a:ext cx="1723806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lv-LV" altLang="lv-LV" sz="1300" b="1" dirty="0">
                <a:solidFill>
                  <a:srgbClr val="00859B"/>
                </a:solidFill>
                <a:latin typeface="Verdana" panose="020B0604030504040204" pitchFamily="34" charset="0"/>
              </a:rPr>
              <a:t>Inovācijas</a:t>
            </a:r>
          </a:p>
          <a:p>
            <a:pPr algn="ctr">
              <a:spcBef>
                <a:spcPts val="600"/>
              </a:spcBef>
            </a:pPr>
            <a:r>
              <a:rPr lang="lv-LV" altLang="lv-LV" sz="1300" b="1" dirty="0">
                <a:solidFill>
                  <a:srgbClr val="00859B"/>
                </a:solidFill>
                <a:latin typeface="Verdana" panose="020B0604030504040204" pitchFamily="34" charset="0"/>
              </a:rPr>
              <a:t> </a:t>
            </a:r>
            <a:r>
              <a:rPr lang="lv-LV" altLang="lv-LV" sz="1300" b="1" dirty="0" err="1">
                <a:solidFill>
                  <a:srgbClr val="00859B"/>
                </a:solidFill>
                <a:latin typeface="Verdana" panose="020B0604030504040204" pitchFamily="34" charset="0"/>
              </a:rPr>
              <a:t>vaučers</a:t>
            </a:r>
            <a:endParaRPr lang="lv-LV" altLang="lv-LV" sz="1300" b="1" dirty="0">
              <a:solidFill>
                <a:srgbClr val="00859B"/>
              </a:solidFill>
              <a:latin typeface="Verdana" panose="020B0604030504040204" pitchFamily="34" charset="0"/>
            </a:endParaRPr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2010547" y="3007363"/>
            <a:ext cx="172380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lv-LV" altLang="lv-LV" sz="1400" b="1" dirty="0">
                <a:solidFill>
                  <a:srgbClr val="00859B"/>
                </a:solidFill>
                <a:latin typeface="Verdana" panose="020B0604030504040204" pitchFamily="34" charset="0"/>
              </a:rPr>
              <a:t>Nodarbināto</a:t>
            </a:r>
          </a:p>
          <a:p>
            <a:pPr algn="ctr">
              <a:spcBef>
                <a:spcPts val="600"/>
              </a:spcBef>
            </a:pPr>
            <a:r>
              <a:rPr lang="lv-LV" altLang="lv-LV" sz="1400" b="1" dirty="0">
                <a:solidFill>
                  <a:srgbClr val="00859B"/>
                </a:solidFill>
                <a:latin typeface="Verdana" panose="020B0604030504040204" pitchFamily="34" charset="0"/>
              </a:rPr>
              <a:t>apmācības</a:t>
            </a:r>
          </a:p>
        </p:txBody>
      </p: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224311" y="2988055"/>
            <a:ext cx="172380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lv-LV" altLang="lv-LV" sz="1400" b="1" dirty="0">
                <a:solidFill>
                  <a:srgbClr val="00859B"/>
                </a:solidFill>
                <a:latin typeface="Verdana" panose="020B0604030504040204" pitchFamily="34" charset="0"/>
              </a:rPr>
              <a:t>Inovācijas</a:t>
            </a:r>
          </a:p>
          <a:p>
            <a:pPr algn="ctr">
              <a:spcBef>
                <a:spcPts val="600"/>
              </a:spcBef>
            </a:pPr>
            <a:r>
              <a:rPr lang="lv-LV" altLang="lv-LV" sz="1400" b="1" dirty="0">
                <a:solidFill>
                  <a:srgbClr val="00859B"/>
                </a:solidFill>
                <a:latin typeface="Verdana" panose="020B0604030504040204" pitchFamily="34" charset="0"/>
              </a:rPr>
              <a:t>motivācija</a:t>
            </a:r>
          </a:p>
        </p:txBody>
      </p:sp>
      <p:sp>
        <p:nvSpPr>
          <p:cNvPr id="25" name="TextBox 8"/>
          <p:cNvSpPr txBox="1">
            <a:spLocks noChangeArrowheads="1"/>
          </p:cNvSpPr>
          <p:nvPr/>
        </p:nvSpPr>
        <p:spPr bwMode="auto">
          <a:xfrm>
            <a:off x="3725455" y="3028266"/>
            <a:ext cx="172380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lv-LV" altLang="lv-LV" sz="1400" b="1" dirty="0">
                <a:solidFill>
                  <a:srgbClr val="00859B"/>
                </a:solidFill>
                <a:latin typeface="Verdana" panose="020B0604030504040204" pitchFamily="34" charset="0"/>
              </a:rPr>
              <a:t>Tehnoloģiju</a:t>
            </a:r>
          </a:p>
          <a:p>
            <a:pPr algn="ctr">
              <a:spcBef>
                <a:spcPts val="600"/>
              </a:spcBef>
            </a:pPr>
            <a:r>
              <a:rPr lang="lv-LV" altLang="lv-LV" sz="1400" b="1" dirty="0">
                <a:solidFill>
                  <a:srgbClr val="00859B"/>
                </a:solidFill>
                <a:latin typeface="Verdana" panose="020B0604030504040204" pitchFamily="34" charset="0"/>
              </a:rPr>
              <a:t>pārnese</a:t>
            </a:r>
          </a:p>
        </p:txBody>
      </p:sp>
      <p:sp>
        <p:nvSpPr>
          <p:cNvPr id="28" name="Oval 27"/>
          <p:cNvSpPr/>
          <p:nvPr/>
        </p:nvSpPr>
        <p:spPr>
          <a:xfrm>
            <a:off x="5284362" y="2308330"/>
            <a:ext cx="2005094" cy="2048232"/>
          </a:xfrm>
          <a:prstGeom prst="ellipse">
            <a:avLst/>
          </a:prstGeom>
          <a:noFill/>
          <a:ln w="127000">
            <a:solidFill>
              <a:srgbClr val="FF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v-LV"/>
          </a:p>
        </p:txBody>
      </p:sp>
      <p:sp>
        <p:nvSpPr>
          <p:cNvPr id="31" name="TextBox 8"/>
          <p:cNvSpPr txBox="1">
            <a:spLocks noChangeArrowheads="1"/>
          </p:cNvSpPr>
          <p:nvPr/>
        </p:nvSpPr>
        <p:spPr bwMode="auto">
          <a:xfrm>
            <a:off x="5449262" y="2999183"/>
            <a:ext cx="172380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lv-LV" altLang="lv-LV" sz="1400" b="1" dirty="0">
                <a:solidFill>
                  <a:srgbClr val="00859B"/>
                </a:solidFill>
                <a:latin typeface="Verdana" panose="020B0604030504040204" pitchFamily="34" charset="0"/>
              </a:rPr>
              <a:t>Kompetences</a:t>
            </a:r>
          </a:p>
          <a:p>
            <a:pPr algn="ctr">
              <a:spcBef>
                <a:spcPts val="600"/>
              </a:spcBef>
            </a:pPr>
            <a:r>
              <a:rPr lang="lv-LV" altLang="lv-LV" sz="1400" b="1" dirty="0">
                <a:solidFill>
                  <a:srgbClr val="00859B"/>
                </a:solidFill>
                <a:latin typeface="Verdana" panose="020B0604030504040204" pitchFamily="34" charset="0"/>
              </a:rPr>
              <a:t> centri</a:t>
            </a:r>
          </a:p>
        </p:txBody>
      </p:sp>
      <p:sp>
        <p:nvSpPr>
          <p:cNvPr id="34" name="TextBox 8"/>
          <p:cNvSpPr txBox="1">
            <a:spLocks noChangeArrowheads="1"/>
          </p:cNvSpPr>
          <p:nvPr/>
        </p:nvSpPr>
        <p:spPr bwMode="auto">
          <a:xfrm>
            <a:off x="7099204" y="2882072"/>
            <a:ext cx="204479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lv-LV" altLang="lv-LV" sz="1400" b="1" dirty="0">
                <a:solidFill>
                  <a:srgbClr val="00859B"/>
                </a:solidFill>
                <a:latin typeface="Verdana" panose="020B0604030504040204" pitchFamily="34" charset="0"/>
              </a:rPr>
              <a:t>Jaunu produktu</a:t>
            </a:r>
          </a:p>
          <a:p>
            <a:pPr algn="ctr">
              <a:spcBef>
                <a:spcPts val="600"/>
              </a:spcBef>
            </a:pPr>
            <a:r>
              <a:rPr lang="lv-LV" altLang="lv-LV" sz="1400" b="1" dirty="0">
                <a:solidFill>
                  <a:srgbClr val="00859B"/>
                </a:solidFill>
                <a:latin typeface="Verdana" panose="020B0604030504040204" pitchFamily="34" charset="0"/>
              </a:rPr>
              <a:t>ieviešana</a:t>
            </a:r>
          </a:p>
          <a:p>
            <a:pPr algn="ctr">
              <a:spcBef>
                <a:spcPts val="600"/>
              </a:spcBef>
            </a:pPr>
            <a:r>
              <a:rPr lang="lv-LV" altLang="lv-LV" sz="1400" b="1" dirty="0">
                <a:solidFill>
                  <a:srgbClr val="00859B"/>
                </a:solidFill>
                <a:latin typeface="Verdana" panose="020B0604030504040204" pitchFamily="34" charset="0"/>
              </a:rPr>
              <a:t>ražošanā</a:t>
            </a:r>
          </a:p>
        </p:txBody>
      </p:sp>
      <p:sp>
        <p:nvSpPr>
          <p:cNvPr id="23" name="Slide Number Placeholder 5"/>
          <p:cNvSpPr txBox="1">
            <a:spLocks/>
          </p:cNvSpPr>
          <p:nvPr/>
        </p:nvSpPr>
        <p:spPr>
          <a:xfrm>
            <a:off x="8534400" y="6425306"/>
            <a:ext cx="304800" cy="304800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defPPr>
              <a:defRPr lang="en-US"/>
            </a:defPPr>
            <a:lvl1pPr algn="r" defTabSz="939575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8313" indent="-11113" algn="l" defTabSz="938213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38213" indent="-23813" algn="l" defTabSz="938213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408113" indent="-36513" algn="l" defTabSz="938213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78013" indent="-49213" algn="l" defTabSz="938213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3EFF287-F21E-4B1A-9F11-15954BAEF2B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09543" y="2299617"/>
            <a:ext cx="2005094" cy="2048232"/>
          </a:xfrm>
          <a:prstGeom prst="ellipse">
            <a:avLst/>
          </a:prstGeom>
          <a:noFill/>
          <a:ln w="127000">
            <a:solidFill>
              <a:srgbClr val="FF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v-LV"/>
          </a:p>
        </p:txBody>
      </p:sp>
      <p:sp>
        <p:nvSpPr>
          <p:cNvPr id="27" name="Oval 26"/>
          <p:cNvSpPr/>
          <p:nvPr/>
        </p:nvSpPr>
        <p:spPr>
          <a:xfrm>
            <a:off x="1851073" y="2257977"/>
            <a:ext cx="2005094" cy="2048232"/>
          </a:xfrm>
          <a:prstGeom prst="ellipse">
            <a:avLst/>
          </a:prstGeom>
          <a:noFill/>
          <a:ln w="127000">
            <a:solidFill>
              <a:srgbClr val="FF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v-LV"/>
          </a:p>
        </p:txBody>
      </p:sp>
      <p:sp>
        <p:nvSpPr>
          <p:cNvPr id="30" name="Oval 29"/>
          <p:cNvSpPr/>
          <p:nvPr/>
        </p:nvSpPr>
        <p:spPr>
          <a:xfrm>
            <a:off x="7066995" y="2257977"/>
            <a:ext cx="2005094" cy="2048232"/>
          </a:xfrm>
          <a:prstGeom prst="ellipse">
            <a:avLst/>
          </a:prstGeom>
          <a:noFill/>
          <a:ln w="127000">
            <a:solidFill>
              <a:srgbClr val="FF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07062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629" y="2731560"/>
            <a:ext cx="6274982" cy="1240411"/>
          </a:xfrm>
        </p:spPr>
        <p:txBody>
          <a:bodyPr>
            <a:noAutofit/>
          </a:bodyPr>
          <a:lstStyle/>
          <a:p>
            <a:pPr algn="ctr"/>
            <a:r>
              <a:rPr lang="lv-LV" sz="3600" dirty="0">
                <a:solidFill>
                  <a:srgbClr val="0085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Inovācijas motivācijas programma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3EFF287-F21E-4B1A-9F11-15954BAEF2B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922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927654" y="448829"/>
            <a:ext cx="6759146" cy="1036637"/>
          </a:xfrm>
        </p:spPr>
        <p:txBody>
          <a:bodyPr>
            <a:noAutofit/>
          </a:bodyPr>
          <a:lstStyle/>
          <a:p>
            <a:r>
              <a:rPr lang="lv-LV" altLang="lv-LV" dirty="0">
                <a:solidFill>
                  <a:srgbClr val="00859B"/>
                </a:solidFill>
              </a:rPr>
              <a:t>Inovācijas motivācijas programma (I)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2583" y="1710747"/>
            <a:ext cx="8339964" cy="5147253"/>
          </a:xfrm>
        </p:spPr>
        <p:txBody>
          <a:bodyPr>
            <a:noAutofit/>
          </a:bodyPr>
          <a:lstStyle/>
          <a:p>
            <a:pPr marL="342900" indent="-342900"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lv-LV" altLang="lv-LV" sz="1900" dirty="0"/>
              <a:t>ES fondu finansējums – 5,7 milj. EUR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lv-LV" altLang="lv-LV" sz="1900" dirty="0"/>
              <a:t>Programmas īstenotājs – LIAA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lv-LV" altLang="lv-LV" sz="1900" dirty="0"/>
              <a:t>Mērķauditorija: visa sabiedrība (īpaši – skolnieki, studenti, biznesa ideju attīstītāji)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</a:pPr>
            <a:r>
              <a:rPr lang="lv-LV" altLang="lv-LV" sz="1900" b="1" dirty="0"/>
              <a:t>Atbalstāmās darbības/ virzieni:</a:t>
            </a:r>
          </a:p>
          <a:p>
            <a:pPr marL="1104900" lvl="1" indent="-342900"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lv-LV" altLang="lv-LV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Atbalsta pasākumu nodrošināšana inovatīvas uzņēmējdarbības uzsācēju un esošo inovatīvo uzņēmumu motivācijai</a:t>
            </a:r>
          </a:p>
          <a:p>
            <a:pPr marL="1104900" lvl="1" indent="-342900"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lv-LV" altLang="lv-LV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Pasākumi uzņēmējdarbības un inovācijas aktivitātes sekmēšanai</a:t>
            </a:r>
          </a:p>
          <a:p>
            <a:pPr marL="1104900" lvl="1" indent="-342900"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lv-LV" altLang="lv-LV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Tehnoloģiskās intereses un jaunrades veicināšanas pasākumi</a:t>
            </a:r>
          </a:p>
          <a:p>
            <a:pPr marL="1104900" lvl="1" indent="-342900"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lv-LV" altLang="lv-LV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Inovāciju marketinga un reklāmas aktivitātes, audio un vizuālās publicitātes nodrošināšana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lv-LV" altLang="lv-LV" sz="1900" i="1" dirty="0"/>
          </a:p>
          <a:p>
            <a:pPr marL="1104900" lvl="1" indent="-342900" algn="just">
              <a:spcBef>
                <a:spcPts val="600"/>
              </a:spcBef>
              <a:spcAft>
                <a:spcPts val="0"/>
              </a:spcAft>
              <a:buClr>
                <a:srgbClr val="228B9D"/>
              </a:buClr>
              <a:buFont typeface="Wingdings" panose="05000000000000000000" pitchFamily="2" charset="2"/>
              <a:buChar char="§"/>
            </a:pPr>
            <a:endParaRPr lang="lv-LV" altLang="lv-LV" sz="1600" i="1" dirty="0">
              <a:latin typeface="Century Gothic" panose="020B0502020202020204" pitchFamily="34" charset="0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/>
          <a:p>
            <a:pPr>
              <a:defRPr/>
            </a:pPr>
            <a:fld id="{23EFF287-F21E-4B1A-9F11-15954BAEF2B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30" y="6099015"/>
            <a:ext cx="1743097" cy="4108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027" y="5784780"/>
            <a:ext cx="2076939" cy="10393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090" y="5858819"/>
            <a:ext cx="1806583" cy="9822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673" y="5996867"/>
            <a:ext cx="1612047" cy="52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39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629" y="2731560"/>
            <a:ext cx="6274982" cy="1240411"/>
          </a:xfrm>
        </p:spPr>
        <p:txBody>
          <a:bodyPr>
            <a:noAutofit/>
          </a:bodyPr>
          <a:lstStyle/>
          <a:p>
            <a:pPr algn="ctr"/>
            <a:r>
              <a:rPr lang="lv-LV" sz="3600" dirty="0">
                <a:solidFill>
                  <a:srgbClr val="0085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Nodarbināto apmācības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07400" y="6324600"/>
            <a:ext cx="431800" cy="304800"/>
          </a:xfrm>
        </p:spPr>
        <p:txBody>
          <a:bodyPr/>
          <a:lstStyle/>
          <a:p>
            <a:pPr>
              <a:defRPr/>
            </a:pPr>
            <a:fld id="{23EFF287-F21E-4B1A-9F11-15954BAEF2B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349470"/>
      </p:ext>
    </p:extLst>
  </p:cSld>
  <p:clrMapOvr>
    <a:masterClrMapping/>
  </p:clrMapOvr>
</p:sld>
</file>

<file path=ppt/theme/theme1.xml><?xml version="1.0" encoding="utf-8"?>
<a:theme xmlns:a="http://schemas.openxmlformats.org/drawingml/2006/main" name="89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89_Prezentacija_templateLV</Template>
  <TotalTime>0</TotalTime>
  <Words>1106</Words>
  <Application>Microsoft Office PowerPoint</Application>
  <PresentationFormat>On-screen Show (4:3)</PresentationFormat>
  <Paragraphs>229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MS PGothic</vt:lpstr>
      <vt:lpstr>Arial</vt:lpstr>
      <vt:lpstr>Calibri</vt:lpstr>
      <vt:lpstr>Century Gothic</vt:lpstr>
      <vt:lpstr>Segoe UI</vt:lpstr>
      <vt:lpstr>Times New Roman</vt:lpstr>
      <vt:lpstr>Verdana</vt:lpstr>
      <vt:lpstr>Wingdings</vt:lpstr>
      <vt:lpstr>89_Prezentacija_templateLV</vt:lpstr>
      <vt:lpstr>Atbalsts inovācijai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Inovācijas motivācijas programma</vt:lpstr>
      <vt:lpstr>Inovācijas motivācijas programma (I)</vt:lpstr>
      <vt:lpstr>Nodarbināto apmācības</vt:lpstr>
      <vt:lpstr>PowerPoint Presentation</vt:lpstr>
      <vt:lpstr>Tehnoloģiju pārneses programma</vt:lpstr>
      <vt:lpstr>Tehnoloģiju pārneses veicināšana</vt:lpstr>
      <vt:lpstr>Zinātnisko ideju komercializācija (I)</vt:lpstr>
      <vt:lpstr>Uzņēmēju ideju komercializācija </vt:lpstr>
      <vt:lpstr>Atbalsts start-up uzņēmumiem</vt:lpstr>
      <vt:lpstr>Kompetences centri</vt:lpstr>
      <vt:lpstr>PowerPoint Presentation</vt:lpstr>
      <vt:lpstr>Kompetences centri (II) </vt:lpstr>
      <vt:lpstr>Jaunu produktu ieviešana ražošanā</vt:lpstr>
      <vt:lpstr>Jaunu produktu ieviešana ražošanā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Dagnija</dc:creator>
  <cp:lastModifiedBy>Mārtiņš Jansons</cp:lastModifiedBy>
  <cp:revision>375</cp:revision>
  <cp:lastPrinted>2015-01-05T10:31:46Z</cp:lastPrinted>
  <dcterms:created xsi:type="dcterms:W3CDTF">2014-11-20T14:46:47Z</dcterms:created>
  <dcterms:modified xsi:type="dcterms:W3CDTF">2017-09-27T10:30:17Z</dcterms:modified>
</cp:coreProperties>
</file>