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378" r:id="rId5"/>
    <p:sldId id="375" r:id="rId6"/>
    <p:sldId id="372" r:id="rId7"/>
    <p:sldId id="376" r:id="rId8"/>
    <p:sldId id="371" r:id="rId9"/>
    <p:sldId id="377" r:id="rId10"/>
    <p:sldId id="279" r:id="rId11"/>
    <p:sldId id="379" r:id="rId12"/>
  </p:sldIdLst>
  <p:sldSz cx="12192000" cy="6858000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 Sakniņa" initials="ES" lastIdx="1" clrIdx="0">
    <p:extLst>
      <p:ext uri="{19B8F6BF-5375-455C-9EA6-DF929625EA0E}">
        <p15:presenceInfo xmlns:p15="http://schemas.microsoft.com/office/powerpoint/2012/main" userId="Elīna Sakniņ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723D03-70B9-418E-A3C3-C975EBF77877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3A8A8D9-AC94-4552-BE43-E0CBEB1E101C}">
      <dgm:prSet phldrT="[Text]" custT="1"/>
      <dgm:spPr/>
      <dgm:t>
        <a:bodyPr/>
        <a:lstStyle/>
        <a:p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ES, EKII un citas ārvalstu finanšu palīdzības līdzfinansēti projekti: </a:t>
          </a:r>
          <a:endParaRPr lang="lv-LV" sz="16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67533D4-F75E-45BD-AB6B-AB8FB0D447AA}" type="sibTrans" cxnId="{B24EBD16-DF8D-4F10-9188-03149000B1B2}">
      <dgm:prSet/>
      <dgm:spPr/>
      <dgm:t>
        <a:bodyPr/>
        <a:lstStyle/>
        <a:p>
          <a:endParaRPr lang="lv-LV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2D03F5D-9405-4BDC-96E9-EFDD69D7E448}" type="parTrans" cxnId="{B24EBD16-DF8D-4F10-9188-03149000B1B2}">
      <dgm:prSet/>
      <dgm:spPr/>
      <dgm:t>
        <a:bodyPr/>
        <a:lstStyle/>
        <a:p>
          <a:endParaRPr lang="lv-LV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28D0B8D-EEA8-4966-A1A3-93E3DB3AE9E0}">
      <dgm:prSet custT="1"/>
      <dgm:spPr/>
      <dgm:t>
        <a:bodyPr/>
        <a:lstStyle/>
        <a:p>
          <a:pPr algn="just"/>
          <a:r>
            <a:rPr lang="lv-LV" altLang="lv-LV" sz="1400" dirty="0">
              <a:latin typeface="Verdana" panose="020B0604030504040204" pitchFamily="34" charset="0"/>
              <a:ea typeface="Verdana" panose="020B0604030504040204" pitchFamily="34" charset="0"/>
            </a:rPr>
            <a:t>Aizņēmuma apmērs nepārsniedz attiecināmo izmaksu kopējo summu.</a:t>
          </a:r>
          <a:endParaRPr lang="lv-LV" sz="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11E9547-47BE-46CE-BD4F-F2860D096C1B}" type="parTrans" cxnId="{631922F8-9C5C-4F9A-B0AD-A94AB16AACF5}">
      <dgm:prSet/>
      <dgm:spPr/>
      <dgm:t>
        <a:bodyPr/>
        <a:lstStyle/>
        <a:p>
          <a:endParaRPr lang="lv-LV"/>
        </a:p>
      </dgm:t>
    </dgm:pt>
    <dgm:pt modelId="{3ECA8C53-C0E8-45BF-8CBA-8DEB7679756D}" type="sibTrans" cxnId="{631922F8-9C5C-4F9A-B0AD-A94AB16AACF5}">
      <dgm:prSet/>
      <dgm:spPr/>
      <dgm:t>
        <a:bodyPr/>
        <a:lstStyle/>
        <a:p>
          <a:endParaRPr lang="lv-LV"/>
        </a:p>
      </dgm:t>
    </dgm:pt>
    <dgm:pt modelId="{FE0252D2-1B79-4A03-B34A-BE9F9B5BD0D0}">
      <dgm:prSet custT="1"/>
      <dgm:spPr/>
      <dgm:t>
        <a:bodyPr/>
        <a:lstStyle/>
        <a:p>
          <a:pPr algn="just"/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Pirmsskolas izglītības iestādes būvniecība vai paplašināšana: </a:t>
          </a:r>
        </a:p>
      </dgm:t>
    </dgm:pt>
    <dgm:pt modelId="{82C9B281-1BDC-4FF3-AACE-4500BF637F14}" type="parTrans" cxnId="{76086323-91ED-4BD8-BB54-EFBA079D3A57}">
      <dgm:prSet/>
      <dgm:spPr/>
      <dgm:t>
        <a:bodyPr/>
        <a:lstStyle/>
        <a:p>
          <a:endParaRPr lang="lv-LV"/>
        </a:p>
      </dgm:t>
    </dgm:pt>
    <dgm:pt modelId="{DC4ADB66-034C-4F5F-A324-39F82ED74FE4}" type="sibTrans" cxnId="{76086323-91ED-4BD8-BB54-EFBA079D3A57}">
      <dgm:prSet/>
      <dgm:spPr/>
      <dgm:t>
        <a:bodyPr/>
        <a:lstStyle/>
        <a:p>
          <a:endParaRPr lang="lv-LV"/>
        </a:p>
      </dgm:t>
    </dgm:pt>
    <dgm:pt modelId="{24980876-22D7-46BD-9416-B5586E90E5FE}">
      <dgm:prSet custT="1"/>
      <dgm:spPr/>
      <dgm:t>
        <a:bodyPr/>
        <a:lstStyle/>
        <a:p>
          <a:pPr algn="just"/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</a:rPr>
            <a:t>Pašvaldības līdzfinansējums </a:t>
          </a:r>
          <a:r>
            <a:rPr lang="lv-LV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10%. </a:t>
          </a:r>
        </a:p>
      </dgm:t>
    </dgm:pt>
    <dgm:pt modelId="{54B2D318-F14C-45F4-ADAA-CF1D4B9DC8C9}" type="parTrans" cxnId="{2EA3AEE5-5F4D-422E-97D7-61F6A4500A7F}">
      <dgm:prSet/>
      <dgm:spPr/>
      <dgm:t>
        <a:bodyPr/>
        <a:lstStyle/>
        <a:p>
          <a:endParaRPr lang="lv-LV"/>
        </a:p>
      </dgm:t>
    </dgm:pt>
    <dgm:pt modelId="{1E550304-B4FE-4DDD-8EA7-73352C6B24CB}" type="sibTrans" cxnId="{2EA3AEE5-5F4D-422E-97D7-61F6A4500A7F}">
      <dgm:prSet/>
      <dgm:spPr/>
      <dgm:t>
        <a:bodyPr/>
        <a:lstStyle/>
        <a:p>
          <a:endParaRPr lang="lv-LV"/>
        </a:p>
      </dgm:t>
    </dgm:pt>
    <dgm:pt modelId="{2517F1AC-4217-480C-B4B0-EFA880AD2488}">
      <dgm:prSet custT="1"/>
      <dgm:spPr/>
      <dgm:t>
        <a:bodyPr/>
        <a:lstStyle/>
        <a:p>
          <a:pPr algn="just"/>
          <a:r>
            <a:rPr lang="lv-LV" alt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C54ADF-EABC-424F-A89B-D1F9012FD69C}" type="parTrans" cxnId="{60B6BA83-40FD-458D-9288-8FA262CD6BB3}">
      <dgm:prSet/>
      <dgm:spPr/>
      <dgm:t>
        <a:bodyPr/>
        <a:lstStyle/>
        <a:p>
          <a:endParaRPr lang="lv-LV"/>
        </a:p>
      </dgm:t>
    </dgm:pt>
    <dgm:pt modelId="{E77231CC-2972-4A26-9BFE-9BF253B248FD}" type="sibTrans" cxnId="{60B6BA83-40FD-458D-9288-8FA262CD6BB3}">
      <dgm:prSet/>
      <dgm:spPr/>
      <dgm:t>
        <a:bodyPr/>
        <a:lstStyle/>
        <a:p>
          <a:endParaRPr lang="lv-LV"/>
        </a:p>
      </dgm:t>
    </dgm:pt>
    <dgm:pt modelId="{B891E272-F41B-4333-9F84-9B110222CF00}">
      <dgm:prSet custT="1"/>
      <dgm:spPr/>
      <dgm:t>
        <a:bodyPr/>
        <a:lstStyle/>
        <a:p>
          <a:pPr algn="just"/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Katras pašvaldības ne vairāk kā 2 prioritārie investīciju projekti: </a:t>
          </a:r>
        </a:p>
      </dgm:t>
    </dgm:pt>
    <dgm:pt modelId="{ED8110D6-8A75-4D5D-95DE-0DDA85169E6C}" type="parTrans" cxnId="{5515F09D-4DCC-4F81-BDED-67DFD146468F}">
      <dgm:prSet/>
      <dgm:spPr/>
      <dgm:t>
        <a:bodyPr/>
        <a:lstStyle/>
        <a:p>
          <a:endParaRPr lang="lv-LV"/>
        </a:p>
      </dgm:t>
    </dgm:pt>
    <dgm:pt modelId="{2C20412A-F594-4C5D-8A5D-36BB9A9FAA1D}" type="sibTrans" cxnId="{5515F09D-4DCC-4F81-BDED-67DFD146468F}">
      <dgm:prSet/>
      <dgm:spPr/>
      <dgm:t>
        <a:bodyPr/>
        <a:lstStyle/>
        <a:p>
          <a:endParaRPr lang="lv-LV"/>
        </a:p>
      </dgm:t>
    </dgm:pt>
    <dgm:pt modelId="{4F285B29-C5D7-421C-93DD-062D0B09739A}">
      <dgm:prSet custT="1"/>
      <dgm:spPr/>
      <dgm:t>
        <a:bodyPr/>
        <a:lstStyle/>
        <a:p>
          <a:pPr algn="just"/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</a:rPr>
            <a:t>Maksimālā pašvaldības kopējā aizņēmuma summa </a:t>
          </a:r>
          <a:r>
            <a:rPr lang="lv-LV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 milj</a:t>
          </a:r>
          <a:r>
            <a:rPr lang="lv-LV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lv-LV" sz="1400" b="1" i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euro</a:t>
          </a:r>
          <a:r>
            <a:rPr lang="lv-LV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r>
            <a:rPr lang="lv-LV" sz="1400" b="1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rPr>
            <a:t>  </a:t>
          </a:r>
          <a:endParaRPr lang="lv-LV" sz="1400" b="1" i="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52F466C-0A4D-4661-B74E-5B114D314939}" type="parTrans" cxnId="{A0D11529-4B05-4FC5-8231-E21E9AA1E67C}">
      <dgm:prSet/>
      <dgm:spPr/>
      <dgm:t>
        <a:bodyPr/>
        <a:lstStyle/>
        <a:p>
          <a:endParaRPr lang="lv-LV"/>
        </a:p>
      </dgm:t>
    </dgm:pt>
    <dgm:pt modelId="{001E4D68-A076-4F76-9F54-B427A51263EA}" type="sibTrans" cxnId="{A0D11529-4B05-4FC5-8231-E21E9AA1E67C}">
      <dgm:prSet/>
      <dgm:spPr/>
      <dgm:t>
        <a:bodyPr/>
        <a:lstStyle/>
        <a:p>
          <a:endParaRPr lang="lv-LV"/>
        </a:p>
      </dgm:t>
    </dgm:pt>
    <dgm:pt modelId="{C80A2144-B5C7-4297-9504-8D18EFDAC85F}">
      <dgm:prSet custT="1"/>
      <dgm:spPr/>
      <dgm:t>
        <a:bodyPr/>
        <a:lstStyle/>
        <a:p>
          <a:pPr algn="just"/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VARAM noteikto jomu investīciju projekti, tajā skaitā izglītības iestāžu investīciju projekti:</a:t>
          </a:r>
          <a:endParaRPr lang="lv-LV" sz="1600" b="1" i="1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FD67DF-C3E1-4C98-8DFD-459FD38EC7D2}" type="parTrans" cxnId="{79B0181A-3174-4119-93A2-9D69341E6D47}">
      <dgm:prSet/>
      <dgm:spPr/>
      <dgm:t>
        <a:bodyPr/>
        <a:lstStyle/>
        <a:p>
          <a:endParaRPr lang="lv-LV"/>
        </a:p>
      </dgm:t>
    </dgm:pt>
    <dgm:pt modelId="{EA188920-B0C0-4830-830D-E505DD576308}" type="sibTrans" cxnId="{79B0181A-3174-4119-93A2-9D69341E6D47}">
      <dgm:prSet/>
      <dgm:spPr/>
      <dgm:t>
        <a:bodyPr/>
        <a:lstStyle/>
        <a:p>
          <a:endParaRPr lang="lv-LV"/>
        </a:p>
      </dgm:t>
    </dgm:pt>
    <dgm:pt modelId="{8A4BCEE4-E7A5-45CF-9C21-F33F9683B38D}">
      <dgm:prSet custT="1"/>
      <dgm:spPr/>
      <dgm:t>
        <a:bodyPr/>
        <a:lstStyle/>
        <a:p>
          <a:pPr algn="just"/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</a:rPr>
            <a:t>Pašvaldības līdzfinansējums </a:t>
          </a:r>
          <a:r>
            <a:rPr lang="lv-LV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15%. </a:t>
          </a:r>
        </a:p>
      </dgm:t>
    </dgm:pt>
    <dgm:pt modelId="{B6D00ED3-DF42-4BCF-ABDA-49D4F4A93489}" type="parTrans" cxnId="{2B39FC82-A18A-4A1D-B862-6FA74FB742F1}">
      <dgm:prSet/>
      <dgm:spPr/>
      <dgm:t>
        <a:bodyPr/>
        <a:lstStyle/>
        <a:p>
          <a:endParaRPr lang="lv-LV"/>
        </a:p>
      </dgm:t>
    </dgm:pt>
    <dgm:pt modelId="{42ADF998-5F38-4734-881C-B7CFF96A6FFC}" type="sibTrans" cxnId="{2B39FC82-A18A-4A1D-B862-6FA74FB742F1}">
      <dgm:prSet/>
      <dgm:spPr/>
      <dgm:t>
        <a:bodyPr/>
        <a:lstStyle/>
        <a:p>
          <a:endParaRPr lang="lv-LV"/>
        </a:p>
      </dgm:t>
    </dgm:pt>
    <dgm:pt modelId="{242D54C9-6E94-40CF-B731-BADC6F549528}">
      <dgm:prSet custT="1"/>
      <dgm:spPr/>
      <dgm:t>
        <a:bodyPr/>
        <a:lstStyle/>
        <a:p>
          <a:pPr algn="just"/>
          <a:r>
            <a:rPr lang="lv-LV" alt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F09A310-E5F8-4652-8379-D08D3582B6F9}" type="parTrans" cxnId="{9F2222F6-3666-4C51-B399-41F7DBB377C0}">
      <dgm:prSet/>
      <dgm:spPr/>
      <dgm:t>
        <a:bodyPr/>
        <a:lstStyle/>
        <a:p>
          <a:endParaRPr lang="lv-LV"/>
        </a:p>
      </dgm:t>
    </dgm:pt>
    <dgm:pt modelId="{DD7781CC-6F11-45EA-9D1F-DF6B4E141CC0}" type="sibTrans" cxnId="{9F2222F6-3666-4C51-B399-41F7DBB377C0}">
      <dgm:prSet/>
      <dgm:spPr/>
      <dgm:t>
        <a:bodyPr/>
        <a:lstStyle/>
        <a:p>
          <a:endParaRPr lang="lv-LV"/>
        </a:p>
      </dgm:t>
    </dgm:pt>
    <dgm:pt modelId="{9520BC2A-21EE-4501-B455-62903C9CC3CA}">
      <dgm:prSet custT="1"/>
      <dgm:spPr/>
      <dgm:t>
        <a:bodyPr/>
        <a:lstStyle/>
        <a:p>
          <a:pPr algn="just"/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Budžeta un finanšu vadība:</a:t>
          </a:r>
        </a:p>
      </dgm:t>
    </dgm:pt>
    <dgm:pt modelId="{7392BDD7-7AB7-4C1E-993C-8138A168FC24}" type="parTrans" cxnId="{6A332279-1D39-49AE-B965-E81101A30FFF}">
      <dgm:prSet/>
      <dgm:spPr/>
      <dgm:t>
        <a:bodyPr/>
        <a:lstStyle/>
        <a:p>
          <a:endParaRPr lang="lv-LV"/>
        </a:p>
      </dgm:t>
    </dgm:pt>
    <dgm:pt modelId="{415FD790-78C6-4496-85FC-0B4824C50E3C}" type="sibTrans" cxnId="{6A332279-1D39-49AE-B965-E81101A30FFF}">
      <dgm:prSet/>
      <dgm:spPr/>
      <dgm:t>
        <a:bodyPr/>
        <a:lstStyle/>
        <a:p>
          <a:endParaRPr lang="lv-LV"/>
        </a:p>
      </dgm:t>
    </dgm:pt>
    <dgm:pt modelId="{B92A08C4-BC14-448C-8689-B02B0E036E0B}">
      <dgm:prSet custT="1"/>
      <dgm:spPr/>
      <dgm:t>
        <a:bodyPr/>
        <a:lstStyle/>
        <a:p>
          <a:pPr algn="just"/>
          <a:r>
            <a:rPr lang="lv-LV" sz="1600" b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400" b="0" dirty="0">
              <a:latin typeface="Verdana" panose="020B0604030504040204" pitchFamily="34" charset="0"/>
              <a:ea typeface="Verdana" panose="020B0604030504040204" pitchFamily="34" charset="0"/>
            </a:rPr>
            <a:t>Atmaksas termiņš līdz 3 gadiem. </a:t>
          </a:r>
        </a:p>
      </dgm:t>
    </dgm:pt>
    <dgm:pt modelId="{FAFC1227-A7C9-48FC-A10D-107D52AC23FB}" type="parTrans" cxnId="{3A6F6900-F967-4C12-A4F9-62C90048096D}">
      <dgm:prSet/>
      <dgm:spPr/>
      <dgm:t>
        <a:bodyPr/>
        <a:lstStyle/>
        <a:p>
          <a:endParaRPr lang="lv-LV"/>
        </a:p>
      </dgm:t>
    </dgm:pt>
    <dgm:pt modelId="{CD7F8377-F235-4E55-AF1A-69B70CBED9DE}" type="sibTrans" cxnId="{3A6F6900-F967-4C12-A4F9-62C90048096D}">
      <dgm:prSet/>
      <dgm:spPr/>
      <dgm:t>
        <a:bodyPr/>
        <a:lstStyle/>
        <a:p>
          <a:endParaRPr lang="lv-LV"/>
        </a:p>
      </dgm:t>
    </dgm:pt>
    <dgm:pt modelId="{A6277216-2FF5-429E-A110-E86DA8F24C2C}">
      <dgm:prSet custT="1"/>
      <dgm:spPr/>
      <dgm:t>
        <a:bodyPr/>
        <a:lstStyle/>
        <a:p>
          <a:pPr algn="just"/>
          <a:r>
            <a:rPr lang="lv-LV" alt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i="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DB35A31-B189-439C-8E6B-78D9DBE3C5AA}" type="parTrans" cxnId="{9EDF15B6-0EDE-48C8-9730-02787171EBCF}">
      <dgm:prSet/>
      <dgm:spPr/>
      <dgm:t>
        <a:bodyPr/>
        <a:lstStyle/>
        <a:p>
          <a:endParaRPr lang="lv-LV"/>
        </a:p>
      </dgm:t>
    </dgm:pt>
    <dgm:pt modelId="{4604B240-BD7E-4CE5-BB54-D901E84FAF2B}" type="sibTrans" cxnId="{9EDF15B6-0EDE-48C8-9730-02787171EBCF}">
      <dgm:prSet/>
      <dgm:spPr/>
      <dgm:t>
        <a:bodyPr/>
        <a:lstStyle/>
        <a:p>
          <a:endParaRPr lang="lv-LV"/>
        </a:p>
      </dgm:t>
    </dgm:pt>
    <dgm:pt modelId="{ED2BF9D4-72A9-4EFE-8343-2F1D48DFD4B9}">
      <dgm:prSet custT="1"/>
      <dgm:spPr/>
      <dgm:t>
        <a:bodyPr/>
        <a:lstStyle/>
        <a:p>
          <a:pPr algn="just"/>
          <a:r>
            <a:rPr lang="lv-LV" sz="1400" b="0" i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Aizņēmums jāizņem 2022.gadā. </a:t>
          </a:r>
        </a:p>
      </dgm:t>
    </dgm:pt>
    <dgm:pt modelId="{9228B9C4-452B-4192-A4C2-94E4A1056362}" type="parTrans" cxnId="{F13DFAF6-9CBA-42A5-BD9C-27AA4E694209}">
      <dgm:prSet/>
      <dgm:spPr/>
      <dgm:t>
        <a:bodyPr/>
        <a:lstStyle/>
        <a:p>
          <a:endParaRPr lang="lv-LV"/>
        </a:p>
      </dgm:t>
    </dgm:pt>
    <dgm:pt modelId="{DE3ED0E1-5EC4-4EB2-BA9B-B1267FE76E7F}" type="sibTrans" cxnId="{F13DFAF6-9CBA-42A5-BD9C-27AA4E694209}">
      <dgm:prSet/>
      <dgm:spPr/>
      <dgm:t>
        <a:bodyPr/>
        <a:lstStyle/>
        <a:p>
          <a:endParaRPr lang="lv-LV"/>
        </a:p>
      </dgm:t>
    </dgm:pt>
    <dgm:pt modelId="{68628294-F893-4896-832C-826F8466FD90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"/>
          </a:pPr>
          <a:r>
            <a:rPr lang="lv-LV" altLang="lv-LV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Netiek piešķirts pašvaldības līdzfinansējuma daļas nodrošināšanu citos investīciju projektos. </a:t>
          </a:r>
          <a:endParaRPr lang="lv-LV" sz="1400" b="0" i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3C9C490-5F6D-4119-BE82-F195DEE6FC12}" type="parTrans" cxnId="{5651A7A0-3A63-4005-8AFC-E8A03782A23E}">
      <dgm:prSet/>
      <dgm:spPr/>
      <dgm:t>
        <a:bodyPr/>
        <a:lstStyle/>
        <a:p>
          <a:endParaRPr lang="lv-LV"/>
        </a:p>
      </dgm:t>
    </dgm:pt>
    <dgm:pt modelId="{68818587-1F35-4AED-9575-C5EF838D6A36}" type="sibTrans" cxnId="{5651A7A0-3A63-4005-8AFC-E8A03782A23E}">
      <dgm:prSet/>
      <dgm:spPr/>
      <dgm:t>
        <a:bodyPr/>
        <a:lstStyle/>
        <a:p>
          <a:endParaRPr lang="lv-LV"/>
        </a:p>
      </dgm:t>
    </dgm:pt>
    <dgm:pt modelId="{49F7EDB5-31E7-46F6-A989-F3FF3F4438E4}" type="pres">
      <dgm:prSet presAssocID="{A6723D03-70B9-418E-A3C3-C975EBF77877}" presName="linear" presStyleCnt="0">
        <dgm:presLayoutVars>
          <dgm:dir/>
          <dgm:animLvl val="lvl"/>
          <dgm:resizeHandles val="exact"/>
        </dgm:presLayoutVars>
      </dgm:prSet>
      <dgm:spPr/>
    </dgm:pt>
    <dgm:pt modelId="{40E228B0-5203-4E5D-B54C-7DAAF2202996}" type="pres">
      <dgm:prSet presAssocID="{03A8A8D9-AC94-4552-BE43-E0CBEB1E101C}" presName="parentLin" presStyleCnt="0"/>
      <dgm:spPr/>
    </dgm:pt>
    <dgm:pt modelId="{F0EA964E-E832-465A-A986-BC4953E3433B}" type="pres">
      <dgm:prSet presAssocID="{03A8A8D9-AC94-4552-BE43-E0CBEB1E101C}" presName="parentLeftMargin" presStyleLbl="node1" presStyleIdx="0" presStyleCnt="5"/>
      <dgm:spPr/>
    </dgm:pt>
    <dgm:pt modelId="{DA33E5AF-AE15-42CC-B4BC-9FBCB99188DD}" type="pres">
      <dgm:prSet presAssocID="{03A8A8D9-AC94-4552-BE43-E0CBEB1E101C}" presName="parentText" presStyleLbl="node1" presStyleIdx="0" presStyleCnt="5" custScaleX="133966" custScaleY="255055" custLinFactNeighborX="-12084" custLinFactNeighborY="-1994">
        <dgm:presLayoutVars>
          <dgm:chMax val="0"/>
          <dgm:bulletEnabled val="1"/>
        </dgm:presLayoutVars>
      </dgm:prSet>
      <dgm:spPr/>
    </dgm:pt>
    <dgm:pt modelId="{15503640-2685-414E-84AC-7B9D21C208AC}" type="pres">
      <dgm:prSet presAssocID="{03A8A8D9-AC94-4552-BE43-E0CBEB1E101C}" presName="negativeSpace" presStyleCnt="0"/>
      <dgm:spPr/>
    </dgm:pt>
    <dgm:pt modelId="{DC77E88B-559A-4999-BFD1-6D920C51AD69}" type="pres">
      <dgm:prSet presAssocID="{03A8A8D9-AC94-4552-BE43-E0CBEB1E101C}" presName="childText" presStyleLbl="conFgAcc1" presStyleIdx="0" presStyleCnt="5" custScaleY="106592" custLinFactNeighborY="7839">
        <dgm:presLayoutVars>
          <dgm:bulletEnabled val="1"/>
        </dgm:presLayoutVars>
      </dgm:prSet>
      <dgm:spPr/>
    </dgm:pt>
    <dgm:pt modelId="{079420F3-07AA-412C-889D-348DB60D29F1}" type="pres">
      <dgm:prSet presAssocID="{E67533D4-F75E-45BD-AB6B-AB8FB0D447AA}" presName="spaceBetweenRectangles" presStyleCnt="0"/>
      <dgm:spPr/>
    </dgm:pt>
    <dgm:pt modelId="{3438B13E-A823-41B6-879C-F249DEF08DA7}" type="pres">
      <dgm:prSet presAssocID="{FE0252D2-1B79-4A03-B34A-BE9F9B5BD0D0}" presName="parentLin" presStyleCnt="0"/>
      <dgm:spPr/>
    </dgm:pt>
    <dgm:pt modelId="{160B6EDF-7E09-4C5B-A0EA-E73E43C7194A}" type="pres">
      <dgm:prSet presAssocID="{FE0252D2-1B79-4A03-B34A-BE9F9B5BD0D0}" presName="parentLeftMargin" presStyleLbl="node1" presStyleIdx="0" presStyleCnt="5"/>
      <dgm:spPr/>
    </dgm:pt>
    <dgm:pt modelId="{7F8E8229-9D19-4B60-B2EF-85303193EE4A}" type="pres">
      <dgm:prSet presAssocID="{FE0252D2-1B79-4A03-B34A-BE9F9B5BD0D0}" presName="parentText" presStyleLbl="node1" presStyleIdx="1" presStyleCnt="5" custScaleX="132833" custScaleY="238072">
        <dgm:presLayoutVars>
          <dgm:chMax val="0"/>
          <dgm:bulletEnabled val="1"/>
        </dgm:presLayoutVars>
      </dgm:prSet>
      <dgm:spPr/>
    </dgm:pt>
    <dgm:pt modelId="{08A178A3-A828-4D80-A2F4-CCB8F0323EA2}" type="pres">
      <dgm:prSet presAssocID="{FE0252D2-1B79-4A03-B34A-BE9F9B5BD0D0}" presName="negativeSpace" presStyleCnt="0"/>
      <dgm:spPr/>
    </dgm:pt>
    <dgm:pt modelId="{B018B702-016A-4BE5-BC3E-FE40DD6D39B0}" type="pres">
      <dgm:prSet presAssocID="{FE0252D2-1B79-4A03-B34A-BE9F9B5BD0D0}" presName="childText" presStyleLbl="conFgAcc1" presStyleIdx="1" presStyleCnt="5" custLinFactNeighborY="82969">
        <dgm:presLayoutVars>
          <dgm:bulletEnabled val="1"/>
        </dgm:presLayoutVars>
      </dgm:prSet>
      <dgm:spPr/>
    </dgm:pt>
    <dgm:pt modelId="{0B6AACC9-E9F5-47C0-BE63-34DA7A1D1A00}" type="pres">
      <dgm:prSet presAssocID="{DC4ADB66-034C-4F5F-A324-39F82ED74FE4}" presName="spaceBetweenRectangles" presStyleCnt="0"/>
      <dgm:spPr/>
    </dgm:pt>
    <dgm:pt modelId="{39ECE6B5-EB32-48B1-BD8A-71E5051A473C}" type="pres">
      <dgm:prSet presAssocID="{B891E272-F41B-4333-9F84-9B110222CF00}" presName="parentLin" presStyleCnt="0"/>
      <dgm:spPr/>
    </dgm:pt>
    <dgm:pt modelId="{5301544F-DDE8-49D4-8560-D3C455A73641}" type="pres">
      <dgm:prSet presAssocID="{B891E272-F41B-4333-9F84-9B110222CF00}" presName="parentLeftMargin" presStyleLbl="node1" presStyleIdx="1" presStyleCnt="5"/>
      <dgm:spPr/>
    </dgm:pt>
    <dgm:pt modelId="{84024646-A802-4C97-B87B-BDDA6D57BD46}" type="pres">
      <dgm:prSet presAssocID="{B891E272-F41B-4333-9F84-9B110222CF00}" presName="parentText" presStyleLbl="node1" presStyleIdx="2" presStyleCnt="5" custScaleX="142857" custScaleY="253352">
        <dgm:presLayoutVars>
          <dgm:chMax val="0"/>
          <dgm:bulletEnabled val="1"/>
        </dgm:presLayoutVars>
      </dgm:prSet>
      <dgm:spPr/>
    </dgm:pt>
    <dgm:pt modelId="{2AF0A90D-8D6C-4F02-98CB-1577C32878B7}" type="pres">
      <dgm:prSet presAssocID="{B891E272-F41B-4333-9F84-9B110222CF00}" presName="negativeSpace" presStyleCnt="0"/>
      <dgm:spPr/>
    </dgm:pt>
    <dgm:pt modelId="{5EC87D33-A577-48BF-A05E-57A913D7A411}" type="pres">
      <dgm:prSet presAssocID="{B891E272-F41B-4333-9F84-9B110222CF00}" presName="childText" presStyleLbl="conFgAcc1" presStyleIdx="2" presStyleCnt="5">
        <dgm:presLayoutVars>
          <dgm:bulletEnabled val="1"/>
        </dgm:presLayoutVars>
      </dgm:prSet>
      <dgm:spPr/>
    </dgm:pt>
    <dgm:pt modelId="{BD580DD9-87A5-4492-A971-2EE9BD146F01}" type="pres">
      <dgm:prSet presAssocID="{2C20412A-F594-4C5D-8A5D-36BB9A9FAA1D}" presName="spaceBetweenRectangles" presStyleCnt="0"/>
      <dgm:spPr/>
    </dgm:pt>
    <dgm:pt modelId="{FB131BE5-E3C5-42DE-B1E1-F78A9677A4BA}" type="pres">
      <dgm:prSet presAssocID="{C80A2144-B5C7-4297-9504-8D18EFDAC85F}" presName="parentLin" presStyleCnt="0"/>
      <dgm:spPr/>
    </dgm:pt>
    <dgm:pt modelId="{5D7B451D-7D6A-4063-9F1D-57B1BE8AA238}" type="pres">
      <dgm:prSet presAssocID="{C80A2144-B5C7-4297-9504-8D18EFDAC85F}" presName="parentLeftMargin" presStyleLbl="node1" presStyleIdx="2" presStyleCnt="5"/>
      <dgm:spPr/>
    </dgm:pt>
    <dgm:pt modelId="{9D8A602B-362B-422A-B3F4-6B45BBA7457D}" type="pres">
      <dgm:prSet presAssocID="{C80A2144-B5C7-4297-9504-8D18EFDAC85F}" presName="parentText" presStyleLbl="node1" presStyleIdx="3" presStyleCnt="5" custScaleX="142857" custScaleY="377227" custLinFactNeighborX="515" custLinFactNeighborY="-26889">
        <dgm:presLayoutVars>
          <dgm:chMax val="0"/>
          <dgm:bulletEnabled val="1"/>
        </dgm:presLayoutVars>
      </dgm:prSet>
      <dgm:spPr/>
    </dgm:pt>
    <dgm:pt modelId="{27862F8F-03CA-47A1-B2A9-516EDCCC270A}" type="pres">
      <dgm:prSet presAssocID="{C80A2144-B5C7-4297-9504-8D18EFDAC85F}" presName="negativeSpace" presStyleCnt="0"/>
      <dgm:spPr/>
    </dgm:pt>
    <dgm:pt modelId="{D2CD0B2D-4CD2-42CE-A08F-4389BD6CF55F}" type="pres">
      <dgm:prSet presAssocID="{C80A2144-B5C7-4297-9504-8D18EFDAC85F}" presName="childText" presStyleLbl="conFgAcc1" presStyleIdx="3" presStyleCnt="5">
        <dgm:presLayoutVars>
          <dgm:bulletEnabled val="1"/>
        </dgm:presLayoutVars>
      </dgm:prSet>
      <dgm:spPr/>
    </dgm:pt>
    <dgm:pt modelId="{B2FEFEFB-99E7-4F3E-9813-4ED368BA47E1}" type="pres">
      <dgm:prSet presAssocID="{EA188920-B0C0-4830-830D-E505DD576308}" presName="spaceBetweenRectangles" presStyleCnt="0"/>
      <dgm:spPr/>
    </dgm:pt>
    <dgm:pt modelId="{5C30CA0E-4600-465F-B512-B8D4E57BA868}" type="pres">
      <dgm:prSet presAssocID="{9520BC2A-21EE-4501-B455-62903C9CC3CA}" presName="parentLin" presStyleCnt="0"/>
      <dgm:spPr/>
    </dgm:pt>
    <dgm:pt modelId="{F63EDD25-8C2D-4322-A10D-6404D81EDE17}" type="pres">
      <dgm:prSet presAssocID="{9520BC2A-21EE-4501-B455-62903C9CC3CA}" presName="parentLeftMargin" presStyleLbl="node1" presStyleIdx="3" presStyleCnt="5"/>
      <dgm:spPr/>
    </dgm:pt>
    <dgm:pt modelId="{4969E3AC-10E4-4EB5-8D56-680E19EDBD9B}" type="pres">
      <dgm:prSet presAssocID="{9520BC2A-21EE-4501-B455-62903C9CC3CA}" presName="parentText" presStyleLbl="node1" presStyleIdx="4" presStyleCnt="5" custScaleX="142857" custScaleY="186993" custLinFactNeighborX="515">
        <dgm:presLayoutVars>
          <dgm:chMax val="0"/>
          <dgm:bulletEnabled val="1"/>
        </dgm:presLayoutVars>
      </dgm:prSet>
      <dgm:spPr/>
    </dgm:pt>
    <dgm:pt modelId="{98E61CB5-540B-406C-88DF-5D36EF938E29}" type="pres">
      <dgm:prSet presAssocID="{9520BC2A-21EE-4501-B455-62903C9CC3CA}" presName="negativeSpace" presStyleCnt="0"/>
      <dgm:spPr/>
    </dgm:pt>
    <dgm:pt modelId="{D1CB8353-57AB-41F6-B778-23320B1344C1}" type="pres">
      <dgm:prSet presAssocID="{9520BC2A-21EE-4501-B455-62903C9CC3CA}" presName="childText" presStyleLbl="conFgAcc1" presStyleIdx="4" presStyleCnt="5" custLinFactNeighborY="-15117">
        <dgm:presLayoutVars>
          <dgm:bulletEnabled val="1"/>
        </dgm:presLayoutVars>
      </dgm:prSet>
      <dgm:spPr/>
    </dgm:pt>
  </dgm:ptLst>
  <dgm:cxnLst>
    <dgm:cxn modelId="{3A6F6900-F967-4C12-A4F9-62C90048096D}" srcId="{9520BC2A-21EE-4501-B455-62903C9CC3CA}" destId="{B92A08C4-BC14-448C-8689-B02B0E036E0B}" srcOrd="0" destOrd="0" parTransId="{FAFC1227-A7C9-48FC-A10D-107D52AC23FB}" sibTransId="{CD7F8377-F235-4E55-AF1A-69B70CBED9DE}"/>
    <dgm:cxn modelId="{12E8D10B-690F-40F6-85BA-00E245163AF3}" type="presOf" srcId="{C80A2144-B5C7-4297-9504-8D18EFDAC85F}" destId="{9D8A602B-362B-422A-B3F4-6B45BBA7457D}" srcOrd="1" destOrd="0" presId="urn:microsoft.com/office/officeart/2005/8/layout/list1"/>
    <dgm:cxn modelId="{B24EBD16-DF8D-4F10-9188-03149000B1B2}" srcId="{A6723D03-70B9-418E-A3C3-C975EBF77877}" destId="{03A8A8D9-AC94-4552-BE43-E0CBEB1E101C}" srcOrd="0" destOrd="0" parTransId="{82D03F5D-9405-4BDC-96E9-EFDD69D7E448}" sibTransId="{E67533D4-F75E-45BD-AB6B-AB8FB0D447AA}"/>
    <dgm:cxn modelId="{AF1A2018-3762-4D59-BBC7-CD8556E2BB76}" type="presOf" srcId="{B92A08C4-BC14-448C-8689-B02B0E036E0B}" destId="{D1CB8353-57AB-41F6-B778-23320B1344C1}" srcOrd="0" destOrd="0" presId="urn:microsoft.com/office/officeart/2005/8/layout/list1"/>
    <dgm:cxn modelId="{79B0181A-3174-4119-93A2-9D69341E6D47}" srcId="{A6723D03-70B9-418E-A3C3-C975EBF77877}" destId="{C80A2144-B5C7-4297-9504-8D18EFDAC85F}" srcOrd="3" destOrd="0" parTransId="{4FFD67DF-C3E1-4C98-8DFD-459FD38EC7D2}" sibTransId="{EA188920-B0C0-4830-830D-E505DD576308}"/>
    <dgm:cxn modelId="{76086323-91ED-4BD8-BB54-EFBA079D3A57}" srcId="{A6723D03-70B9-418E-A3C3-C975EBF77877}" destId="{FE0252D2-1B79-4A03-B34A-BE9F9B5BD0D0}" srcOrd="1" destOrd="0" parTransId="{82C9B281-1BDC-4FF3-AACE-4500BF637F14}" sibTransId="{DC4ADB66-034C-4F5F-A324-39F82ED74FE4}"/>
    <dgm:cxn modelId="{A0D11529-4B05-4FC5-8231-E21E9AA1E67C}" srcId="{B891E272-F41B-4333-9F84-9B110222CF00}" destId="{4F285B29-C5D7-421C-93DD-062D0B09739A}" srcOrd="0" destOrd="0" parTransId="{E52F466C-0A4D-4661-B74E-5B114D314939}" sibTransId="{001E4D68-A076-4F76-9F54-B427A51263EA}"/>
    <dgm:cxn modelId="{D5B3E62B-BFCF-47BD-A313-73340D6D5A48}" type="presOf" srcId="{9520BC2A-21EE-4501-B455-62903C9CC3CA}" destId="{4969E3AC-10E4-4EB5-8D56-680E19EDBD9B}" srcOrd="1" destOrd="0" presId="urn:microsoft.com/office/officeart/2005/8/layout/list1"/>
    <dgm:cxn modelId="{99473A2F-BC56-4BAA-8E88-90DF4E3FED00}" type="presOf" srcId="{FE0252D2-1B79-4A03-B34A-BE9F9B5BD0D0}" destId="{7F8E8229-9D19-4B60-B2EF-85303193EE4A}" srcOrd="1" destOrd="0" presId="urn:microsoft.com/office/officeart/2005/8/layout/list1"/>
    <dgm:cxn modelId="{DA118434-255B-4884-905D-EF2A626154DE}" type="presOf" srcId="{B891E272-F41B-4333-9F84-9B110222CF00}" destId="{5301544F-DDE8-49D4-8560-D3C455A73641}" srcOrd="0" destOrd="0" presId="urn:microsoft.com/office/officeart/2005/8/layout/list1"/>
    <dgm:cxn modelId="{8D05273F-6977-425C-A988-6B5A3198167D}" type="presOf" srcId="{4F285B29-C5D7-421C-93DD-062D0B09739A}" destId="{5EC87D33-A577-48BF-A05E-57A913D7A411}" srcOrd="0" destOrd="0" presId="urn:microsoft.com/office/officeart/2005/8/layout/list1"/>
    <dgm:cxn modelId="{BF8D8743-575A-4741-AADD-2E2FACA5A969}" type="presOf" srcId="{24980876-22D7-46BD-9416-B5586E90E5FE}" destId="{B018B702-016A-4BE5-BC3E-FE40DD6D39B0}" srcOrd="0" destOrd="0" presId="urn:microsoft.com/office/officeart/2005/8/layout/list1"/>
    <dgm:cxn modelId="{3B1F6A65-2493-489E-80B5-10A76FE2F7DB}" type="presOf" srcId="{03A8A8D9-AC94-4552-BE43-E0CBEB1E101C}" destId="{DA33E5AF-AE15-42CC-B4BC-9FBCB99188DD}" srcOrd="1" destOrd="0" presId="urn:microsoft.com/office/officeart/2005/8/layout/list1"/>
    <dgm:cxn modelId="{10D6126B-B0C8-4DF1-B354-D6D6BF452BE6}" type="presOf" srcId="{03A8A8D9-AC94-4552-BE43-E0CBEB1E101C}" destId="{F0EA964E-E832-465A-A986-BC4953E3433B}" srcOrd="0" destOrd="0" presId="urn:microsoft.com/office/officeart/2005/8/layout/list1"/>
    <dgm:cxn modelId="{D5B44358-1725-498D-9CFB-B240D8CA9017}" type="presOf" srcId="{C80A2144-B5C7-4297-9504-8D18EFDAC85F}" destId="{5D7B451D-7D6A-4063-9F1D-57B1BE8AA238}" srcOrd="0" destOrd="0" presId="urn:microsoft.com/office/officeart/2005/8/layout/list1"/>
    <dgm:cxn modelId="{6A332279-1D39-49AE-B965-E81101A30FFF}" srcId="{A6723D03-70B9-418E-A3C3-C975EBF77877}" destId="{9520BC2A-21EE-4501-B455-62903C9CC3CA}" srcOrd="4" destOrd="0" parTransId="{7392BDD7-7AB7-4C1E-993C-8138A168FC24}" sibTransId="{415FD790-78C6-4496-85FC-0B4824C50E3C}"/>
    <dgm:cxn modelId="{2B39FC82-A18A-4A1D-B862-6FA74FB742F1}" srcId="{C80A2144-B5C7-4297-9504-8D18EFDAC85F}" destId="{8A4BCEE4-E7A5-45CF-9C21-F33F9683B38D}" srcOrd="0" destOrd="0" parTransId="{B6D00ED3-DF42-4BCF-ABDA-49D4F4A93489}" sibTransId="{42ADF998-5F38-4734-881C-B7CFF96A6FFC}"/>
    <dgm:cxn modelId="{60B6BA83-40FD-458D-9288-8FA262CD6BB3}" srcId="{FE0252D2-1B79-4A03-B34A-BE9F9B5BD0D0}" destId="{2517F1AC-4217-480C-B4B0-EFA880AD2488}" srcOrd="1" destOrd="0" parTransId="{EEC54ADF-EABC-424F-A89B-D1F9012FD69C}" sibTransId="{E77231CC-2972-4A26-9BFE-9BF253B248FD}"/>
    <dgm:cxn modelId="{27EC7387-B82C-46C1-ACF0-70E0277E4C78}" type="presOf" srcId="{A6277216-2FF5-429E-A110-E86DA8F24C2C}" destId="{5EC87D33-A577-48BF-A05E-57A913D7A411}" srcOrd="0" destOrd="1" presId="urn:microsoft.com/office/officeart/2005/8/layout/list1"/>
    <dgm:cxn modelId="{36C9098D-6D8C-4768-AE6C-A487295A6EA7}" type="presOf" srcId="{8A4BCEE4-E7A5-45CF-9C21-F33F9683B38D}" destId="{D2CD0B2D-4CD2-42CE-A08F-4389BD6CF55F}" srcOrd="0" destOrd="0" presId="urn:microsoft.com/office/officeart/2005/8/layout/list1"/>
    <dgm:cxn modelId="{F3965290-ECC8-4622-8DE5-2C2ADF345104}" type="presOf" srcId="{9520BC2A-21EE-4501-B455-62903C9CC3CA}" destId="{F63EDD25-8C2D-4322-A10D-6404D81EDE17}" srcOrd="0" destOrd="0" presId="urn:microsoft.com/office/officeart/2005/8/layout/list1"/>
    <dgm:cxn modelId="{5515F09D-4DCC-4F81-BDED-67DFD146468F}" srcId="{A6723D03-70B9-418E-A3C3-C975EBF77877}" destId="{B891E272-F41B-4333-9F84-9B110222CF00}" srcOrd="2" destOrd="0" parTransId="{ED8110D6-8A75-4D5D-95DE-0DDA85169E6C}" sibTransId="{2C20412A-F594-4C5D-8A5D-36BB9A9FAA1D}"/>
    <dgm:cxn modelId="{5651A7A0-3A63-4005-8AFC-E8A03782A23E}" srcId="{B891E272-F41B-4333-9F84-9B110222CF00}" destId="{68628294-F893-4896-832C-826F8466FD90}" srcOrd="3" destOrd="0" parTransId="{23C9C490-5F6D-4119-BE82-F195DEE6FC12}" sibTransId="{68818587-1F35-4AED-9575-C5EF838D6A36}"/>
    <dgm:cxn modelId="{E5D3F8A5-C00B-4BC2-846B-A54E309FCE3F}" type="presOf" srcId="{2517F1AC-4217-480C-B4B0-EFA880AD2488}" destId="{B018B702-016A-4BE5-BC3E-FE40DD6D39B0}" srcOrd="0" destOrd="1" presId="urn:microsoft.com/office/officeart/2005/8/layout/list1"/>
    <dgm:cxn modelId="{65765EA9-5F30-4B98-8F5F-62F3365BA9B1}" type="presOf" srcId="{242D54C9-6E94-40CF-B731-BADC6F549528}" destId="{D2CD0B2D-4CD2-42CE-A08F-4389BD6CF55F}" srcOrd="0" destOrd="1" presId="urn:microsoft.com/office/officeart/2005/8/layout/list1"/>
    <dgm:cxn modelId="{EE663AB4-211B-4B2A-BCDF-6DE184DFABC1}" type="presOf" srcId="{528D0B8D-EEA8-4966-A1A3-93E3DB3AE9E0}" destId="{DC77E88B-559A-4999-BFD1-6D920C51AD69}" srcOrd="0" destOrd="0" presId="urn:microsoft.com/office/officeart/2005/8/layout/list1"/>
    <dgm:cxn modelId="{9EDF15B6-0EDE-48C8-9730-02787171EBCF}" srcId="{B891E272-F41B-4333-9F84-9B110222CF00}" destId="{A6277216-2FF5-429E-A110-E86DA8F24C2C}" srcOrd="1" destOrd="0" parTransId="{8DB35A31-B189-439C-8E6B-78D9DBE3C5AA}" sibTransId="{4604B240-BD7E-4CE5-BB54-D901E84FAF2B}"/>
    <dgm:cxn modelId="{87FC12BF-C76E-4689-AA18-477A5EDF28C2}" type="presOf" srcId="{ED2BF9D4-72A9-4EFE-8343-2F1D48DFD4B9}" destId="{5EC87D33-A577-48BF-A05E-57A913D7A411}" srcOrd="0" destOrd="2" presId="urn:microsoft.com/office/officeart/2005/8/layout/list1"/>
    <dgm:cxn modelId="{00B97ECC-BBF1-41C1-95CF-AE6D22729F7B}" type="presOf" srcId="{B891E272-F41B-4333-9F84-9B110222CF00}" destId="{84024646-A802-4C97-B87B-BDDA6D57BD46}" srcOrd="1" destOrd="0" presId="urn:microsoft.com/office/officeart/2005/8/layout/list1"/>
    <dgm:cxn modelId="{E8C018DB-9990-49CE-9F64-4E53D46FF4ED}" type="presOf" srcId="{A6723D03-70B9-418E-A3C3-C975EBF77877}" destId="{49F7EDB5-31E7-46F6-A989-F3FF3F4438E4}" srcOrd="0" destOrd="0" presId="urn:microsoft.com/office/officeart/2005/8/layout/list1"/>
    <dgm:cxn modelId="{EE63CFE1-187A-4A1A-A277-551F87C498E9}" type="presOf" srcId="{FE0252D2-1B79-4A03-B34A-BE9F9B5BD0D0}" destId="{160B6EDF-7E09-4C5B-A0EA-E73E43C7194A}" srcOrd="0" destOrd="0" presId="urn:microsoft.com/office/officeart/2005/8/layout/list1"/>
    <dgm:cxn modelId="{19F101E4-2C72-4729-83C2-F1ABADB2D12A}" type="presOf" srcId="{68628294-F893-4896-832C-826F8466FD90}" destId="{5EC87D33-A577-48BF-A05E-57A913D7A411}" srcOrd="0" destOrd="3" presId="urn:microsoft.com/office/officeart/2005/8/layout/list1"/>
    <dgm:cxn modelId="{2EA3AEE5-5F4D-422E-97D7-61F6A4500A7F}" srcId="{FE0252D2-1B79-4A03-B34A-BE9F9B5BD0D0}" destId="{24980876-22D7-46BD-9416-B5586E90E5FE}" srcOrd="0" destOrd="0" parTransId="{54B2D318-F14C-45F4-ADAA-CF1D4B9DC8C9}" sibTransId="{1E550304-B4FE-4DDD-8EA7-73352C6B24CB}"/>
    <dgm:cxn modelId="{9F2222F6-3666-4C51-B399-41F7DBB377C0}" srcId="{C80A2144-B5C7-4297-9504-8D18EFDAC85F}" destId="{242D54C9-6E94-40CF-B731-BADC6F549528}" srcOrd="1" destOrd="0" parTransId="{8F09A310-E5F8-4652-8379-D08D3582B6F9}" sibTransId="{DD7781CC-6F11-45EA-9D1F-DF6B4E141CC0}"/>
    <dgm:cxn modelId="{F13DFAF6-9CBA-42A5-BD9C-27AA4E694209}" srcId="{B891E272-F41B-4333-9F84-9B110222CF00}" destId="{ED2BF9D4-72A9-4EFE-8343-2F1D48DFD4B9}" srcOrd="2" destOrd="0" parTransId="{9228B9C4-452B-4192-A4C2-94E4A1056362}" sibTransId="{DE3ED0E1-5EC4-4EB2-BA9B-B1267FE76E7F}"/>
    <dgm:cxn modelId="{631922F8-9C5C-4F9A-B0AD-A94AB16AACF5}" srcId="{03A8A8D9-AC94-4552-BE43-E0CBEB1E101C}" destId="{528D0B8D-EEA8-4966-A1A3-93E3DB3AE9E0}" srcOrd="0" destOrd="0" parTransId="{A11E9547-47BE-46CE-BD4F-F2860D096C1B}" sibTransId="{3ECA8C53-C0E8-45BF-8CBA-8DEB7679756D}"/>
    <dgm:cxn modelId="{26817CF4-480E-4001-A266-D1325FBF12EB}" type="presParOf" srcId="{49F7EDB5-31E7-46F6-A989-F3FF3F4438E4}" destId="{40E228B0-5203-4E5D-B54C-7DAAF2202996}" srcOrd="0" destOrd="0" presId="urn:microsoft.com/office/officeart/2005/8/layout/list1"/>
    <dgm:cxn modelId="{C395EC53-5FAF-40FE-8A70-4F3460D89C6C}" type="presParOf" srcId="{40E228B0-5203-4E5D-B54C-7DAAF2202996}" destId="{F0EA964E-E832-465A-A986-BC4953E3433B}" srcOrd="0" destOrd="0" presId="urn:microsoft.com/office/officeart/2005/8/layout/list1"/>
    <dgm:cxn modelId="{E4E56FBF-76AC-47A1-8A13-66EEFD785285}" type="presParOf" srcId="{40E228B0-5203-4E5D-B54C-7DAAF2202996}" destId="{DA33E5AF-AE15-42CC-B4BC-9FBCB99188DD}" srcOrd="1" destOrd="0" presId="urn:microsoft.com/office/officeart/2005/8/layout/list1"/>
    <dgm:cxn modelId="{66B09484-2CE3-413F-B6CB-69BBDFD1778C}" type="presParOf" srcId="{49F7EDB5-31E7-46F6-A989-F3FF3F4438E4}" destId="{15503640-2685-414E-84AC-7B9D21C208AC}" srcOrd="1" destOrd="0" presId="urn:microsoft.com/office/officeart/2005/8/layout/list1"/>
    <dgm:cxn modelId="{C18C1B9B-5002-4F81-8788-54560A7B1211}" type="presParOf" srcId="{49F7EDB5-31E7-46F6-A989-F3FF3F4438E4}" destId="{DC77E88B-559A-4999-BFD1-6D920C51AD69}" srcOrd="2" destOrd="0" presId="urn:microsoft.com/office/officeart/2005/8/layout/list1"/>
    <dgm:cxn modelId="{7AF13D16-318A-4DDB-97F0-469FE5DD0047}" type="presParOf" srcId="{49F7EDB5-31E7-46F6-A989-F3FF3F4438E4}" destId="{079420F3-07AA-412C-889D-348DB60D29F1}" srcOrd="3" destOrd="0" presId="urn:microsoft.com/office/officeart/2005/8/layout/list1"/>
    <dgm:cxn modelId="{181E8B0F-0891-4171-A715-DA438CB9962A}" type="presParOf" srcId="{49F7EDB5-31E7-46F6-A989-F3FF3F4438E4}" destId="{3438B13E-A823-41B6-879C-F249DEF08DA7}" srcOrd="4" destOrd="0" presId="urn:microsoft.com/office/officeart/2005/8/layout/list1"/>
    <dgm:cxn modelId="{21567449-C1C1-4FF6-AFE2-66EE0F4B1F03}" type="presParOf" srcId="{3438B13E-A823-41B6-879C-F249DEF08DA7}" destId="{160B6EDF-7E09-4C5B-A0EA-E73E43C7194A}" srcOrd="0" destOrd="0" presId="urn:microsoft.com/office/officeart/2005/8/layout/list1"/>
    <dgm:cxn modelId="{2FFD7F7F-BB1D-4F3F-ACA1-DE86B898CB65}" type="presParOf" srcId="{3438B13E-A823-41B6-879C-F249DEF08DA7}" destId="{7F8E8229-9D19-4B60-B2EF-85303193EE4A}" srcOrd="1" destOrd="0" presId="urn:microsoft.com/office/officeart/2005/8/layout/list1"/>
    <dgm:cxn modelId="{18DA6A6E-50CB-4850-B53D-1836FBB17B32}" type="presParOf" srcId="{49F7EDB5-31E7-46F6-A989-F3FF3F4438E4}" destId="{08A178A3-A828-4D80-A2F4-CCB8F0323EA2}" srcOrd="5" destOrd="0" presId="urn:microsoft.com/office/officeart/2005/8/layout/list1"/>
    <dgm:cxn modelId="{30E062BB-FB93-4BA4-A37F-3EC729296FB5}" type="presParOf" srcId="{49F7EDB5-31E7-46F6-A989-F3FF3F4438E4}" destId="{B018B702-016A-4BE5-BC3E-FE40DD6D39B0}" srcOrd="6" destOrd="0" presId="urn:microsoft.com/office/officeart/2005/8/layout/list1"/>
    <dgm:cxn modelId="{ADBCB974-175B-4D48-8420-9935453F4F9A}" type="presParOf" srcId="{49F7EDB5-31E7-46F6-A989-F3FF3F4438E4}" destId="{0B6AACC9-E9F5-47C0-BE63-34DA7A1D1A00}" srcOrd="7" destOrd="0" presId="urn:microsoft.com/office/officeart/2005/8/layout/list1"/>
    <dgm:cxn modelId="{F701700B-5730-4B89-BE98-4DFC7D2A5DEE}" type="presParOf" srcId="{49F7EDB5-31E7-46F6-A989-F3FF3F4438E4}" destId="{39ECE6B5-EB32-48B1-BD8A-71E5051A473C}" srcOrd="8" destOrd="0" presId="urn:microsoft.com/office/officeart/2005/8/layout/list1"/>
    <dgm:cxn modelId="{B890B861-1E0F-40DE-B114-CBECE9EE61A4}" type="presParOf" srcId="{39ECE6B5-EB32-48B1-BD8A-71E5051A473C}" destId="{5301544F-DDE8-49D4-8560-D3C455A73641}" srcOrd="0" destOrd="0" presId="urn:microsoft.com/office/officeart/2005/8/layout/list1"/>
    <dgm:cxn modelId="{A4CC63F8-7EEB-41A4-80B9-B434180FF051}" type="presParOf" srcId="{39ECE6B5-EB32-48B1-BD8A-71E5051A473C}" destId="{84024646-A802-4C97-B87B-BDDA6D57BD46}" srcOrd="1" destOrd="0" presId="urn:microsoft.com/office/officeart/2005/8/layout/list1"/>
    <dgm:cxn modelId="{557E8A7C-4AE8-416B-A6A8-B600EB0A509C}" type="presParOf" srcId="{49F7EDB5-31E7-46F6-A989-F3FF3F4438E4}" destId="{2AF0A90D-8D6C-4F02-98CB-1577C32878B7}" srcOrd="9" destOrd="0" presId="urn:microsoft.com/office/officeart/2005/8/layout/list1"/>
    <dgm:cxn modelId="{F2FA4FB3-222E-4F12-9B82-1E6E7B1D6769}" type="presParOf" srcId="{49F7EDB5-31E7-46F6-A989-F3FF3F4438E4}" destId="{5EC87D33-A577-48BF-A05E-57A913D7A411}" srcOrd="10" destOrd="0" presId="urn:microsoft.com/office/officeart/2005/8/layout/list1"/>
    <dgm:cxn modelId="{D2C48C47-8D6C-4644-9ECE-1B33F43993CB}" type="presParOf" srcId="{49F7EDB5-31E7-46F6-A989-F3FF3F4438E4}" destId="{BD580DD9-87A5-4492-A971-2EE9BD146F01}" srcOrd="11" destOrd="0" presId="urn:microsoft.com/office/officeart/2005/8/layout/list1"/>
    <dgm:cxn modelId="{EFB43596-B8D7-4907-B494-AD143CFC1141}" type="presParOf" srcId="{49F7EDB5-31E7-46F6-A989-F3FF3F4438E4}" destId="{FB131BE5-E3C5-42DE-B1E1-F78A9677A4BA}" srcOrd="12" destOrd="0" presId="urn:microsoft.com/office/officeart/2005/8/layout/list1"/>
    <dgm:cxn modelId="{347AF61E-DE99-4CE0-8FE3-C9A3CA9CA9BE}" type="presParOf" srcId="{FB131BE5-E3C5-42DE-B1E1-F78A9677A4BA}" destId="{5D7B451D-7D6A-4063-9F1D-57B1BE8AA238}" srcOrd="0" destOrd="0" presId="urn:microsoft.com/office/officeart/2005/8/layout/list1"/>
    <dgm:cxn modelId="{30BE10FA-AEEE-46F3-BAEF-E8ACCAC700BB}" type="presParOf" srcId="{FB131BE5-E3C5-42DE-B1E1-F78A9677A4BA}" destId="{9D8A602B-362B-422A-B3F4-6B45BBA7457D}" srcOrd="1" destOrd="0" presId="urn:microsoft.com/office/officeart/2005/8/layout/list1"/>
    <dgm:cxn modelId="{0A2F8BA1-EE77-4ECE-A004-FEF516A25DF8}" type="presParOf" srcId="{49F7EDB5-31E7-46F6-A989-F3FF3F4438E4}" destId="{27862F8F-03CA-47A1-B2A9-516EDCCC270A}" srcOrd="13" destOrd="0" presId="urn:microsoft.com/office/officeart/2005/8/layout/list1"/>
    <dgm:cxn modelId="{CA964E27-F24F-4115-B11C-103A0EADD52B}" type="presParOf" srcId="{49F7EDB5-31E7-46F6-A989-F3FF3F4438E4}" destId="{D2CD0B2D-4CD2-42CE-A08F-4389BD6CF55F}" srcOrd="14" destOrd="0" presId="urn:microsoft.com/office/officeart/2005/8/layout/list1"/>
    <dgm:cxn modelId="{F78E568F-1AAC-45E7-A2ED-73310CE04715}" type="presParOf" srcId="{49F7EDB5-31E7-46F6-A989-F3FF3F4438E4}" destId="{B2FEFEFB-99E7-4F3E-9813-4ED368BA47E1}" srcOrd="15" destOrd="0" presId="urn:microsoft.com/office/officeart/2005/8/layout/list1"/>
    <dgm:cxn modelId="{F85E6978-AEDB-4F00-8243-26A4B4A9A076}" type="presParOf" srcId="{49F7EDB5-31E7-46F6-A989-F3FF3F4438E4}" destId="{5C30CA0E-4600-465F-B512-B8D4E57BA868}" srcOrd="16" destOrd="0" presId="urn:microsoft.com/office/officeart/2005/8/layout/list1"/>
    <dgm:cxn modelId="{41BEBC04-0E86-4A3C-B87F-0415DAB124B6}" type="presParOf" srcId="{5C30CA0E-4600-465F-B512-B8D4E57BA868}" destId="{F63EDD25-8C2D-4322-A10D-6404D81EDE17}" srcOrd="0" destOrd="0" presId="urn:microsoft.com/office/officeart/2005/8/layout/list1"/>
    <dgm:cxn modelId="{D3EB93DB-B3D1-4348-85A7-E75EB3355DE3}" type="presParOf" srcId="{5C30CA0E-4600-465F-B512-B8D4E57BA868}" destId="{4969E3AC-10E4-4EB5-8D56-680E19EDBD9B}" srcOrd="1" destOrd="0" presId="urn:microsoft.com/office/officeart/2005/8/layout/list1"/>
    <dgm:cxn modelId="{48477881-4274-4BEB-BCDF-C03B8A7B4E56}" type="presParOf" srcId="{49F7EDB5-31E7-46F6-A989-F3FF3F4438E4}" destId="{98E61CB5-540B-406C-88DF-5D36EF938E29}" srcOrd="17" destOrd="0" presId="urn:microsoft.com/office/officeart/2005/8/layout/list1"/>
    <dgm:cxn modelId="{71EF9946-7B86-4D6A-B20F-6265D41ED581}" type="presParOf" srcId="{49F7EDB5-31E7-46F6-A989-F3FF3F4438E4}" destId="{D1CB8353-57AB-41F6-B778-23320B1344C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7E88B-559A-4999-BFD1-6D920C51AD69}">
      <dsp:nvSpPr>
        <dsp:cNvPr id="0" name=""/>
        <dsp:cNvSpPr/>
      </dsp:nvSpPr>
      <dsp:spPr>
        <a:xfrm>
          <a:off x="0" y="452632"/>
          <a:ext cx="10937876" cy="42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901" tIns="104140" rIns="848901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alt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Aizņēmuma apmērs nepārsniedz attiecināmo izmaksu kopējo summu.</a:t>
          </a:r>
          <a:endParaRPr lang="lv-LV" sz="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452632"/>
        <a:ext cx="10937876" cy="428100"/>
      </dsp:txXfrm>
    </dsp:sp>
    <dsp:sp modelId="{DA33E5AF-AE15-42CC-B4BC-9FBCB99188DD}">
      <dsp:nvSpPr>
        <dsp:cNvPr id="0" name=""/>
        <dsp:cNvSpPr/>
      </dsp:nvSpPr>
      <dsp:spPr>
        <a:xfrm>
          <a:off x="480807" y="144911"/>
          <a:ext cx="10257124" cy="3764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398" tIns="0" rIns="2893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ES, EKII un citas ārvalstu finanšu palīdzības līdzfinansēti projekti: </a:t>
          </a:r>
          <a:endParaRPr lang="lv-LV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99184" y="163288"/>
        <a:ext cx="10220370" cy="339707"/>
      </dsp:txXfrm>
    </dsp:sp>
    <dsp:sp modelId="{B018B702-016A-4BE5-BC3E-FE40DD6D39B0}">
      <dsp:nvSpPr>
        <dsp:cNvPr id="0" name=""/>
        <dsp:cNvSpPr/>
      </dsp:nvSpPr>
      <dsp:spPr>
        <a:xfrm>
          <a:off x="0" y="1205611"/>
          <a:ext cx="1093787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901" tIns="104140" rIns="848901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Pašvaldības līdzfinansējums </a:t>
          </a:r>
          <a:r>
            <a:rPr lang="lv-LV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10%.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alt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1205611"/>
        <a:ext cx="10937876" cy="630000"/>
      </dsp:txXfrm>
    </dsp:sp>
    <dsp:sp modelId="{7F8E8229-9D19-4B60-B2EF-85303193EE4A}">
      <dsp:nvSpPr>
        <dsp:cNvPr id="0" name=""/>
        <dsp:cNvSpPr/>
      </dsp:nvSpPr>
      <dsp:spPr>
        <a:xfrm>
          <a:off x="546893" y="905615"/>
          <a:ext cx="10170376" cy="3513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398" tIns="0" rIns="289398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Pirmsskolas izglītības iestādes būvniecība vai paplašināšana: </a:t>
          </a:r>
        </a:p>
      </dsp:txBody>
      <dsp:txXfrm>
        <a:off x="564047" y="922769"/>
        <a:ext cx="10136068" cy="317086"/>
      </dsp:txXfrm>
    </dsp:sp>
    <dsp:sp modelId="{5EC87D33-A577-48BF-A05E-57A913D7A411}">
      <dsp:nvSpPr>
        <dsp:cNvPr id="0" name=""/>
        <dsp:cNvSpPr/>
      </dsp:nvSpPr>
      <dsp:spPr>
        <a:xfrm>
          <a:off x="0" y="2140357"/>
          <a:ext cx="10937876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901" tIns="104140" rIns="848901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Maksimālā pašvaldības kopējā aizņēmuma summa </a:t>
          </a:r>
          <a:r>
            <a:rPr lang="lv-LV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 milj</a:t>
          </a:r>
          <a:r>
            <a:rPr lang="lv-LV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lv-LV" sz="1400" b="1" i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euro</a:t>
          </a:r>
          <a:r>
            <a:rPr lang="lv-LV" sz="1400" b="1" i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r>
            <a:rPr lang="lv-LV" sz="1400" b="1" i="1" kern="12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rPr>
            <a:t>  </a:t>
          </a:r>
          <a:endParaRPr lang="lv-LV" sz="1400" b="1" i="0" kern="120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alt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i="0" kern="120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b="0" i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Aizņēmums jāizņem 2022.gadā.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lv-LV" altLang="lv-LV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Netiek piešķirts pašvaldības līdzfinansējuma daļas nodrošināšanu citos investīciju projektos. </a:t>
          </a:r>
          <a:endParaRPr lang="lv-LV" sz="1400" b="0" i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140357"/>
        <a:ext cx="10937876" cy="1134000"/>
      </dsp:txXfrm>
    </dsp:sp>
    <dsp:sp modelId="{84024646-A802-4C97-B87B-BDDA6D57BD46}">
      <dsp:nvSpPr>
        <dsp:cNvPr id="0" name=""/>
        <dsp:cNvSpPr/>
      </dsp:nvSpPr>
      <dsp:spPr>
        <a:xfrm>
          <a:off x="520724" y="1840210"/>
          <a:ext cx="10414471" cy="37394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398" tIns="0" rIns="289398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Katras pašvaldības ne vairāk kā 2 prioritārie investīciju projekti: </a:t>
          </a:r>
        </a:p>
      </dsp:txBody>
      <dsp:txXfrm>
        <a:off x="538979" y="1858465"/>
        <a:ext cx="10377961" cy="337437"/>
      </dsp:txXfrm>
    </dsp:sp>
    <dsp:sp modelId="{D2CD0B2D-4CD2-42CE-A08F-4389BD6CF55F}">
      <dsp:nvSpPr>
        <dsp:cNvPr id="0" name=""/>
        <dsp:cNvSpPr/>
      </dsp:nvSpPr>
      <dsp:spPr>
        <a:xfrm>
          <a:off x="0" y="3784344"/>
          <a:ext cx="1093787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901" tIns="104140" rIns="848901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Pašvaldības līdzfinansējums </a:t>
          </a:r>
          <a:r>
            <a:rPr lang="lv-LV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15%.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alt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VARAM pozitīvs atzinums.</a:t>
          </a:r>
          <a:endParaRPr lang="lv-LV" sz="14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784344"/>
        <a:ext cx="10937876" cy="630000"/>
      </dsp:txXfrm>
    </dsp:sp>
    <dsp:sp modelId="{9D8A602B-362B-422A-B3F4-6B45BBA7457D}">
      <dsp:nvSpPr>
        <dsp:cNvPr id="0" name=""/>
        <dsp:cNvSpPr/>
      </dsp:nvSpPr>
      <dsp:spPr>
        <a:xfrm>
          <a:off x="523404" y="3261669"/>
          <a:ext cx="10414471" cy="5567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398" tIns="0" rIns="289398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VARAM noteikto jomu investīciju projekti, tajā skaitā izglītības iestāžu investīciju projekti:</a:t>
          </a:r>
          <a:endParaRPr lang="lv-LV" sz="1600" b="1" i="1" kern="1200" dirty="0">
            <a:solidFill>
              <a:srgbClr val="FF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50584" y="3288849"/>
        <a:ext cx="10360111" cy="502427"/>
      </dsp:txXfrm>
    </dsp:sp>
    <dsp:sp modelId="{D1CB8353-57AB-41F6-B778-23320B1344C1}">
      <dsp:nvSpPr>
        <dsp:cNvPr id="0" name=""/>
        <dsp:cNvSpPr/>
      </dsp:nvSpPr>
      <dsp:spPr>
        <a:xfrm>
          <a:off x="0" y="4632390"/>
          <a:ext cx="10937876" cy="44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901" tIns="104140" rIns="848901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Atmaksas termiņš līdz 3 gadiem. </a:t>
          </a:r>
        </a:p>
      </dsp:txBody>
      <dsp:txXfrm>
        <a:off x="0" y="4632390"/>
        <a:ext cx="10937876" cy="441000"/>
      </dsp:txXfrm>
    </dsp:sp>
    <dsp:sp modelId="{4969E3AC-10E4-4EB5-8D56-680E19EDBD9B}">
      <dsp:nvSpPr>
        <dsp:cNvPr id="0" name=""/>
        <dsp:cNvSpPr/>
      </dsp:nvSpPr>
      <dsp:spPr>
        <a:xfrm>
          <a:off x="523404" y="4441344"/>
          <a:ext cx="10414471" cy="2760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398" tIns="0" rIns="289398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Budžeta un finanšu vadība:</a:t>
          </a:r>
        </a:p>
      </dsp:txBody>
      <dsp:txXfrm>
        <a:off x="536877" y="4454817"/>
        <a:ext cx="10387525" cy="249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25.10.2021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1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3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8689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9293" y="6324600"/>
            <a:ext cx="59630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3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3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3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6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6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98288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00690" y="6324600"/>
            <a:ext cx="584911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78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2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64C9-2ECC-46AA-BA91-BB812A35F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2838450"/>
            <a:ext cx="10496550" cy="1600200"/>
          </a:xfrm>
        </p:spPr>
        <p:txBody>
          <a:bodyPr>
            <a:noAutofit/>
          </a:bodyPr>
          <a:lstStyle/>
          <a:p>
            <a:br>
              <a:rPr lang="lv-LV" sz="2800" dirty="0"/>
            </a:br>
            <a:r>
              <a:rPr lang="lv-LV" sz="2800" dirty="0"/>
              <a:t>Latvijas Pašvaldību savienības finanšu komiteja </a:t>
            </a:r>
            <a:br>
              <a:rPr lang="lv-LV" sz="2800" dirty="0"/>
            </a:br>
            <a:br>
              <a:rPr lang="lv-LV" sz="2800" dirty="0"/>
            </a:br>
            <a:endParaRPr lang="lv-LV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8F8E5-59F7-490C-A52D-D90B4DE3ED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r"/>
            <a:r>
              <a:rPr lang="lv-LV" sz="1800" dirty="0"/>
              <a:t>2021.gada 26.oktobrī</a:t>
            </a:r>
          </a:p>
        </p:txBody>
      </p:sp>
    </p:spTree>
    <p:extLst>
      <p:ext uri="{BB962C8B-B14F-4D97-AF65-F5344CB8AC3E}">
        <p14:creationId xmlns:p14="http://schemas.microsoft.com/office/powerpoint/2010/main" val="90907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D452-B22C-4709-BF41-630A9FFB5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5663" y="239337"/>
            <a:ext cx="8128000" cy="1036642"/>
          </a:xfrm>
        </p:spPr>
        <p:txBody>
          <a:bodyPr>
            <a:normAutofit/>
          </a:bodyPr>
          <a:lstStyle/>
          <a:p>
            <a:pPr algn="ctr"/>
            <a:r>
              <a:rPr lang="lv-LV" dirty="0"/>
              <a:t>Pašvaldībām tiek nodrošināta stabila finanšu resursu pieejamība pie IIN proporcijas 75/25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EFAC-DD61-4398-9B8A-1C75DDDE94C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510CB08C-E5EC-45DF-8B90-803E62DB9208}"/>
              </a:ext>
            </a:extLst>
          </p:cNvPr>
          <p:cNvSpPr/>
          <p:nvPr/>
        </p:nvSpPr>
        <p:spPr>
          <a:xfrm>
            <a:off x="128750" y="1579629"/>
            <a:ext cx="4332932" cy="16298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9" h="21600" extrusionOk="0">
                <a:moveTo>
                  <a:pt x="21427" y="12898"/>
                </a:moveTo>
                <a:lnTo>
                  <a:pt x="18302" y="5929"/>
                </a:lnTo>
                <a:cubicBezTo>
                  <a:pt x="18147" y="5583"/>
                  <a:pt x="17922" y="5506"/>
                  <a:pt x="17732" y="5775"/>
                </a:cubicBezTo>
                <a:cubicBezTo>
                  <a:pt x="17577" y="5968"/>
                  <a:pt x="17508" y="6314"/>
                  <a:pt x="17508" y="6699"/>
                </a:cubicBezTo>
                <a:lnTo>
                  <a:pt x="17508" y="8432"/>
                </a:lnTo>
                <a:lnTo>
                  <a:pt x="10498" y="8432"/>
                </a:lnTo>
                <a:lnTo>
                  <a:pt x="10498" y="0"/>
                </a:lnTo>
                <a:lnTo>
                  <a:pt x="0" y="0"/>
                </a:lnTo>
                <a:lnTo>
                  <a:pt x="0" y="5621"/>
                </a:lnTo>
                <a:cubicBezTo>
                  <a:pt x="0" y="7932"/>
                  <a:pt x="846" y="9818"/>
                  <a:pt x="1882" y="9818"/>
                </a:cubicBezTo>
                <a:lnTo>
                  <a:pt x="17646" y="9818"/>
                </a:lnTo>
                <a:cubicBezTo>
                  <a:pt x="17905" y="9818"/>
                  <a:pt x="18112" y="9356"/>
                  <a:pt x="18112" y="8779"/>
                </a:cubicBezTo>
                <a:lnTo>
                  <a:pt x="18112" y="7431"/>
                </a:lnTo>
                <a:lnTo>
                  <a:pt x="20892" y="13630"/>
                </a:lnTo>
                <a:lnTo>
                  <a:pt x="18112" y="19829"/>
                </a:lnTo>
                <a:lnTo>
                  <a:pt x="18112" y="18481"/>
                </a:lnTo>
                <a:cubicBezTo>
                  <a:pt x="18112" y="17904"/>
                  <a:pt x="17905" y="17442"/>
                  <a:pt x="17646" y="17442"/>
                </a:cubicBezTo>
                <a:lnTo>
                  <a:pt x="10947" y="17442"/>
                </a:lnTo>
                <a:lnTo>
                  <a:pt x="10947" y="18789"/>
                </a:lnTo>
                <a:lnTo>
                  <a:pt x="17508" y="18789"/>
                </a:lnTo>
                <a:lnTo>
                  <a:pt x="17508" y="20522"/>
                </a:lnTo>
                <a:cubicBezTo>
                  <a:pt x="17508" y="20907"/>
                  <a:pt x="17594" y="21292"/>
                  <a:pt x="17750" y="21446"/>
                </a:cubicBezTo>
                <a:cubicBezTo>
                  <a:pt x="17819" y="21523"/>
                  <a:pt x="17905" y="21600"/>
                  <a:pt x="17991" y="21600"/>
                </a:cubicBezTo>
                <a:cubicBezTo>
                  <a:pt x="18112" y="21600"/>
                  <a:pt x="18233" y="21484"/>
                  <a:pt x="18319" y="21292"/>
                </a:cubicBezTo>
                <a:lnTo>
                  <a:pt x="21445" y="14323"/>
                </a:lnTo>
                <a:cubicBezTo>
                  <a:pt x="21600" y="13976"/>
                  <a:pt x="21600" y="13322"/>
                  <a:pt x="21427" y="12898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8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05FF218-0969-4002-94F3-9020623CA531}"/>
              </a:ext>
            </a:extLst>
          </p:cNvPr>
          <p:cNvSpPr txBox="1"/>
          <p:nvPr/>
        </p:nvSpPr>
        <p:spPr>
          <a:xfrm>
            <a:off x="4940472" y="1374728"/>
            <a:ext cx="138678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2022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55C1DDE-2715-4492-BCBB-F7BDBDDEE100}"/>
              </a:ext>
            </a:extLst>
          </p:cNvPr>
          <p:cNvSpPr txBox="1"/>
          <p:nvPr/>
        </p:nvSpPr>
        <p:spPr>
          <a:xfrm>
            <a:off x="7251427" y="1394720"/>
            <a:ext cx="138678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2023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4409C5A-A084-4AFE-A1A3-D5C8DB7DBA9B}"/>
              </a:ext>
            </a:extLst>
          </p:cNvPr>
          <p:cNvSpPr txBox="1"/>
          <p:nvPr/>
        </p:nvSpPr>
        <p:spPr>
          <a:xfrm>
            <a:off x="9685894" y="1353645"/>
            <a:ext cx="138678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2024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77558100-F1B9-448C-A9F6-7019C3B1D12A}"/>
              </a:ext>
            </a:extLst>
          </p:cNvPr>
          <p:cNvSpPr/>
          <p:nvPr/>
        </p:nvSpPr>
        <p:spPr>
          <a:xfrm>
            <a:off x="4753997" y="2123411"/>
            <a:ext cx="2038223" cy="897622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16548830-AB26-4C94-9AD5-C34BD5CE0E58}"/>
              </a:ext>
            </a:extLst>
          </p:cNvPr>
          <p:cNvSpPr/>
          <p:nvPr/>
        </p:nvSpPr>
        <p:spPr>
          <a:xfrm>
            <a:off x="7219663" y="2109507"/>
            <a:ext cx="2038223" cy="89762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16346811-C1F1-4716-BFED-5E317F87D19F}"/>
              </a:ext>
            </a:extLst>
          </p:cNvPr>
          <p:cNvSpPr/>
          <p:nvPr/>
        </p:nvSpPr>
        <p:spPr>
          <a:xfrm>
            <a:off x="9627923" y="2052793"/>
            <a:ext cx="2038223" cy="8976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74703E2-5FEE-4B9E-9867-92896CBC5131}"/>
              </a:ext>
            </a:extLst>
          </p:cNvPr>
          <p:cNvSpPr/>
          <p:nvPr/>
        </p:nvSpPr>
        <p:spPr>
          <a:xfrm>
            <a:off x="2157042" y="2473678"/>
            <a:ext cx="9066436" cy="2102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88A52EF-5CA4-42D9-AB02-13128748F634}"/>
              </a:ext>
            </a:extLst>
          </p:cNvPr>
          <p:cNvSpPr txBox="1"/>
          <p:nvPr/>
        </p:nvSpPr>
        <p:spPr>
          <a:xfrm>
            <a:off x="12324" y="4617542"/>
            <a:ext cx="4289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IIN ieņēmumu pieaugums pašvaldībām, salīdzinot ar 2021.gadu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9495417-5A50-43F0-B0A4-49797E975262}"/>
              </a:ext>
            </a:extLst>
          </p:cNvPr>
          <p:cNvSpPr/>
          <p:nvPr/>
        </p:nvSpPr>
        <p:spPr>
          <a:xfrm>
            <a:off x="7162257" y="4168731"/>
            <a:ext cx="2038223" cy="89762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C49AB7C-8176-4188-A8D0-34DB952B7506}"/>
              </a:ext>
            </a:extLst>
          </p:cNvPr>
          <p:cNvSpPr/>
          <p:nvPr/>
        </p:nvSpPr>
        <p:spPr>
          <a:xfrm>
            <a:off x="9609052" y="4126067"/>
            <a:ext cx="2038223" cy="8976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9" name="Shape">
            <a:extLst>
              <a:ext uri="{FF2B5EF4-FFF2-40B4-BE49-F238E27FC236}">
                <a16:creationId xmlns:a16="http://schemas.microsoft.com/office/drawing/2014/main" id="{8E1AA46A-3A99-42DA-807E-E436C2DF3FAA}"/>
              </a:ext>
            </a:extLst>
          </p:cNvPr>
          <p:cNvSpPr/>
          <p:nvPr/>
        </p:nvSpPr>
        <p:spPr>
          <a:xfrm>
            <a:off x="211910" y="3793087"/>
            <a:ext cx="4332932" cy="16298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9" h="21600" extrusionOk="0">
                <a:moveTo>
                  <a:pt x="21427" y="12898"/>
                </a:moveTo>
                <a:lnTo>
                  <a:pt x="18302" y="5929"/>
                </a:lnTo>
                <a:cubicBezTo>
                  <a:pt x="18147" y="5583"/>
                  <a:pt x="17922" y="5506"/>
                  <a:pt x="17732" y="5775"/>
                </a:cubicBezTo>
                <a:cubicBezTo>
                  <a:pt x="17577" y="5968"/>
                  <a:pt x="17508" y="6314"/>
                  <a:pt x="17508" y="6699"/>
                </a:cubicBezTo>
                <a:lnTo>
                  <a:pt x="17508" y="8432"/>
                </a:lnTo>
                <a:lnTo>
                  <a:pt x="10498" y="8432"/>
                </a:lnTo>
                <a:lnTo>
                  <a:pt x="10498" y="0"/>
                </a:lnTo>
                <a:lnTo>
                  <a:pt x="0" y="0"/>
                </a:lnTo>
                <a:lnTo>
                  <a:pt x="0" y="5621"/>
                </a:lnTo>
                <a:cubicBezTo>
                  <a:pt x="0" y="7932"/>
                  <a:pt x="846" y="9818"/>
                  <a:pt x="1882" y="9818"/>
                </a:cubicBezTo>
                <a:lnTo>
                  <a:pt x="17646" y="9818"/>
                </a:lnTo>
                <a:cubicBezTo>
                  <a:pt x="17905" y="9818"/>
                  <a:pt x="18112" y="9356"/>
                  <a:pt x="18112" y="8779"/>
                </a:cubicBezTo>
                <a:lnTo>
                  <a:pt x="18112" y="7431"/>
                </a:lnTo>
                <a:lnTo>
                  <a:pt x="20892" y="13630"/>
                </a:lnTo>
                <a:lnTo>
                  <a:pt x="18112" y="19829"/>
                </a:lnTo>
                <a:lnTo>
                  <a:pt x="18112" y="18481"/>
                </a:lnTo>
                <a:cubicBezTo>
                  <a:pt x="18112" y="17904"/>
                  <a:pt x="17905" y="17442"/>
                  <a:pt x="17646" y="17442"/>
                </a:cubicBezTo>
                <a:lnTo>
                  <a:pt x="10947" y="17442"/>
                </a:lnTo>
                <a:lnTo>
                  <a:pt x="10947" y="18789"/>
                </a:lnTo>
                <a:lnTo>
                  <a:pt x="17508" y="18789"/>
                </a:lnTo>
                <a:lnTo>
                  <a:pt x="17508" y="20522"/>
                </a:lnTo>
                <a:cubicBezTo>
                  <a:pt x="17508" y="20907"/>
                  <a:pt x="17594" y="21292"/>
                  <a:pt x="17750" y="21446"/>
                </a:cubicBezTo>
                <a:cubicBezTo>
                  <a:pt x="17819" y="21523"/>
                  <a:pt x="17905" y="21600"/>
                  <a:pt x="17991" y="21600"/>
                </a:cubicBezTo>
                <a:cubicBezTo>
                  <a:pt x="18112" y="21600"/>
                  <a:pt x="18233" y="21484"/>
                  <a:pt x="18319" y="21292"/>
                </a:cubicBezTo>
                <a:lnTo>
                  <a:pt x="21445" y="14323"/>
                </a:lnTo>
                <a:cubicBezTo>
                  <a:pt x="21600" y="13976"/>
                  <a:pt x="21600" y="13322"/>
                  <a:pt x="21427" y="12898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280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65C1E37-930D-4E09-B77E-0585081F44EC}"/>
              </a:ext>
            </a:extLst>
          </p:cNvPr>
          <p:cNvSpPr/>
          <p:nvPr/>
        </p:nvSpPr>
        <p:spPr>
          <a:xfrm>
            <a:off x="4780835" y="4136762"/>
            <a:ext cx="2038223" cy="891948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FECB087-A0CD-48D2-885B-BE166CE3919B}"/>
              </a:ext>
            </a:extLst>
          </p:cNvPr>
          <p:cNvSpPr/>
          <p:nvPr/>
        </p:nvSpPr>
        <p:spPr>
          <a:xfrm>
            <a:off x="5238039" y="4660256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53C2C8A-AD33-43B0-8C8A-4882BAE0106A}"/>
              </a:ext>
            </a:extLst>
          </p:cNvPr>
          <p:cNvSpPr txBox="1"/>
          <p:nvPr/>
        </p:nvSpPr>
        <p:spPr>
          <a:xfrm>
            <a:off x="4971372" y="4242414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+63,5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BCA6C14-60BF-4E39-919B-1C9853FD94FA}"/>
              </a:ext>
            </a:extLst>
          </p:cNvPr>
          <p:cNvSpPr txBox="1"/>
          <p:nvPr/>
        </p:nvSpPr>
        <p:spPr>
          <a:xfrm>
            <a:off x="9825874" y="4160129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+186,7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07EE35B-980C-47F7-8112-49E36A294719}"/>
              </a:ext>
            </a:extLst>
          </p:cNvPr>
          <p:cNvSpPr txBox="1"/>
          <p:nvPr/>
        </p:nvSpPr>
        <p:spPr>
          <a:xfrm>
            <a:off x="7308361" y="4228363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+104,2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36D9B84-98DE-4380-B9D4-E408F6A34F44}"/>
              </a:ext>
            </a:extLst>
          </p:cNvPr>
          <p:cNvSpPr/>
          <p:nvPr/>
        </p:nvSpPr>
        <p:spPr>
          <a:xfrm>
            <a:off x="7612085" y="4643568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27964B3-66D3-4A55-B616-6F74446C3FDA}"/>
              </a:ext>
            </a:extLst>
          </p:cNvPr>
          <p:cNvSpPr/>
          <p:nvPr/>
        </p:nvSpPr>
        <p:spPr>
          <a:xfrm>
            <a:off x="10100327" y="4592516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BC9231-71EA-4752-9F95-854577624C85}"/>
              </a:ext>
            </a:extLst>
          </p:cNvPr>
          <p:cNvSpPr txBox="1"/>
          <p:nvPr/>
        </p:nvSpPr>
        <p:spPr>
          <a:xfrm>
            <a:off x="4942684" y="2143707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+70,2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0611FC-449D-487E-80CD-FD12402FA7CE}"/>
              </a:ext>
            </a:extLst>
          </p:cNvPr>
          <p:cNvSpPr txBox="1"/>
          <p:nvPr/>
        </p:nvSpPr>
        <p:spPr>
          <a:xfrm>
            <a:off x="7364218" y="2147692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+115,8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20F26F-1828-41B0-9AEF-FE52FFC110BD}"/>
              </a:ext>
            </a:extLst>
          </p:cNvPr>
          <p:cNvSpPr txBox="1"/>
          <p:nvPr/>
        </p:nvSpPr>
        <p:spPr>
          <a:xfrm>
            <a:off x="9720101" y="2096481"/>
            <a:ext cx="151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+202,4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390E71A-8625-4AE8-AF87-D5D25C9AC300}"/>
              </a:ext>
            </a:extLst>
          </p:cNvPr>
          <p:cNvSpPr/>
          <p:nvPr/>
        </p:nvSpPr>
        <p:spPr>
          <a:xfrm>
            <a:off x="7612085" y="2587719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AAB3AC6-2309-4579-AE6B-33F7B8BAA982}"/>
              </a:ext>
            </a:extLst>
          </p:cNvPr>
          <p:cNvSpPr/>
          <p:nvPr/>
        </p:nvSpPr>
        <p:spPr>
          <a:xfrm>
            <a:off x="9993507" y="2509399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EE29DD-F3AB-4E9F-A6C3-897C4C2C78C1}"/>
              </a:ext>
            </a:extLst>
          </p:cNvPr>
          <p:cNvSpPr/>
          <p:nvPr/>
        </p:nvSpPr>
        <p:spPr>
          <a:xfrm>
            <a:off x="5136277" y="2587718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66B74D5-2F2E-49E9-A4B7-F11CB6A7679E}"/>
              </a:ext>
            </a:extLst>
          </p:cNvPr>
          <p:cNvSpPr txBox="1"/>
          <p:nvPr/>
        </p:nvSpPr>
        <p:spPr>
          <a:xfrm>
            <a:off x="172246" y="2295972"/>
            <a:ext cx="4109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</a:rPr>
              <a:t>Kopējo nodokļu ieņēmumu pieaugums pašvaldībām, salīdzinot ar 2021.gadu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5351B8-CD6E-487B-A018-60DE52B578CA}"/>
              </a:ext>
            </a:extLst>
          </p:cNvPr>
          <p:cNvSpPr txBox="1"/>
          <p:nvPr/>
        </p:nvSpPr>
        <p:spPr>
          <a:xfrm>
            <a:off x="733425" y="5779428"/>
            <a:ext cx="7981762" cy="87716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endParaRPr lang="lv-LV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</a:rPr>
              <a:t>2022.gadā pašvaldībām IIN tiek garantēts 100% apmērā.</a:t>
            </a:r>
          </a:p>
          <a:p>
            <a:endParaRPr lang="lv-LV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2" name="Graphic 41" descr="Badge Tick1 with solid fill">
            <a:extLst>
              <a:ext uri="{FF2B5EF4-FFF2-40B4-BE49-F238E27FC236}">
                <a16:creationId xmlns:a16="http://schemas.microsoft.com/office/drawing/2014/main" id="{C7434E59-5DB4-4664-AD1B-6BED8C3F5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58099" y="5451970"/>
            <a:ext cx="897773" cy="8977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A76D93-41C6-4D1C-9428-A0324B80F75F}"/>
              </a:ext>
            </a:extLst>
          </p:cNvPr>
          <p:cNvSpPr txBox="1"/>
          <p:nvPr/>
        </p:nvSpPr>
        <p:spPr>
          <a:xfrm>
            <a:off x="2314921" y="3453026"/>
            <a:ext cx="258059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i="1" dirty="0"/>
              <a:t>IIN prognoze, milj. </a:t>
            </a:r>
            <a:r>
              <a:rPr lang="lv-LV" b="1" i="1" dirty="0" err="1"/>
              <a:t>euro</a:t>
            </a:r>
            <a:endParaRPr lang="lv-LV" b="1" i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AC0BE3-0033-416A-ACD9-DE9DBC82AF98}"/>
              </a:ext>
            </a:extLst>
          </p:cNvPr>
          <p:cNvSpPr/>
          <p:nvPr/>
        </p:nvSpPr>
        <p:spPr>
          <a:xfrm>
            <a:off x="4743356" y="3326220"/>
            <a:ext cx="2065061" cy="6000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i="1" dirty="0">
                <a:solidFill>
                  <a:schemeClr val="tx1"/>
                </a:solidFill>
              </a:rPr>
              <a:t>1 396,5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9CA5C11-6518-4821-A576-6ADA479BAC46}"/>
              </a:ext>
            </a:extLst>
          </p:cNvPr>
          <p:cNvSpPr/>
          <p:nvPr/>
        </p:nvSpPr>
        <p:spPr>
          <a:xfrm>
            <a:off x="7162257" y="3321555"/>
            <a:ext cx="2065061" cy="6000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i="1" dirty="0">
                <a:solidFill>
                  <a:schemeClr val="tx1"/>
                </a:solidFill>
              </a:rPr>
              <a:t>1 437,2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6C0F235-E7DD-4326-998C-0644C1F5132E}"/>
              </a:ext>
            </a:extLst>
          </p:cNvPr>
          <p:cNvSpPr/>
          <p:nvPr/>
        </p:nvSpPr>
        <p:spPr>
          <a:xfrm>
            <a:off x="9614503" y="3329947"/>
            <a:ext cx="2065061" cy="6000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i="1" dirty="0">
                <a:solidFill>
                  <a:schemeClr val="tx1"/>
                </a:solidFill>
              </a:rPr>
              <a:t>1 519,6</a:t>
            </a:r>
          </a:p>
        </p:txBody>
      </p:sp>
    </p:spTree>
    <p:extLst>
      <p:ext uri="{BB962C8B-B14F-4D97-AF65-F5344CB8AC3E}">
        <p14:creationId xmlns:p14="http://schemas.microsoft.com/office/powerpoint/2010/main" val="71156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D452-B22C-4709-BF41-630A9FFB5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003" y="241440"/>
            <a:ext cx="8128000" cy="1036642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2022.gadā tiks nodrošināts pašvaldību izlīdzināto ieņēmumu pieaugums vidēji 3,1% apmērā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EFAC-DD61-4398-9B8A-1C75DDDE94C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74703E2-5FEE-4B9E-9867-92896CBC5131}"/>
              </a:ext>
            </a:extLst>
          </p:cNvPr>
          <p:cNvSpPr/>
          <p:nvPr/>
        </p:nvSpPr>
        <p:spPr>
          <a:xfrm>
            <a:off x="2157042" y="2473678"/>
            <a:ext cx="9066436" cy="2102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0434A-3241-4FA0-A06E-3EDF390DBDEB}"/>
              </a:ext>
            </a:extLst>
          </p:cNvPr>
          <p:cNvSpPr/>
          <p:nvPr/>
        </p:nvSpPr>
        <p:spPr>
          <a:xfrm>
            <a:off x="552450" y="1575713"/>
            <a:ext cx="5682735" cy="44422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u="sng" dirty="0">
                <a:latin typeface="Verdana" panose="020B0604030504040204" pitchFamily="34" charset="0"/>
                <a:ea typeface="Verdana" panose="020B0604030504040204" pitchFamily="34" charset="0"/>
              </a:rPr>
              <a:t>Vienošanās:</a:t>
            </a:r>
          </a:p>
          <a:p>
            <a:pPr algn="ctr"/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ctr"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Par speciālu risinājumu, lai atbalstītu pašvaldības ar zemākiem ieņēmumiem</a:t>
            </a:r>
          </a:p>
          <a:p>
            <a:pPr algn="ctr"/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2. Par priekšlikumu sagatavošanu PFI izmaiņām un diskusijas uzsākšanu ar LPS</a:t>
            </a:r>
          </a:p>
          <a:p>
            <a:pPr algn="ctr"/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82C4CB-A38F-4B47-9825-755456AA5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97834"/>
              </p:ext>
            </p:extLst>
          </p:nvPr>
        </p:nvGraphicFramePr>
        <p:xfrm>
          <a:off x="6495218" y="1705329"/>
          <a:ext cx="5290384" cy="4312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3281">
                  <a:extLst>
                    <a:ext uri="{9D8B030D-6E8A-4147-A177-3AD203B41FA5}">
                      <a16:colId xmlns:a16="http://schemas.microsoft.com/office/drawing/2014/main" val="2148631064"/>
                    </a:ext>
                  </a:extLst>
                </a:gridCol>
                <a:gridCol w="2297103">
                  <a:extLst>
                    <a:ext uri="{9D8B030D-6E8A-4147-A177-3AD203B41FA5}">
                      <a16:colId xmlns:a16="http://schemas.microsoft.com/office/drawing/2014/main" val="2870999171"/>
                    </a:ext>
                  </a:extLst>
                </a:gridCol>
              </a:tblGrid>
              <a:tr h="485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Pašvaldība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i="1" dirty="0" err="1">
                          <a:solidFill>
                            <a:schemeClr val="tx1"/>
                          </a:solidFill>
                          <a:effectLst/>
                        </a:rPr>
                        <a:t>Euro</a:t>
                      </a:r>
                      <a:endParaRPr lang="lv-LV" sz="2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351338"/>
                  </a:ext>
                </a:extLst>
              </a:tr>
              <a:tr h="464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 dirty="0">
                          <a:solidFill>
                            <a:schemeClr val="tx1"/>
                          </a:solidFill>
                          <a:effectLst/>
                        </a:rPr>
                        <a:t>Augšdaugavas novads</a:t>
                      </a:r>
                      <a:endParaRPr lang="lv-LV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82 427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67356"/>
                  </a:ext>
                </a:extLst>
              </a:tr>
              <a:tr h="496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 dirty="0">
                          <a:solidFill>
                            <a:schemeClr val="tx1"/>
                          </a:solidFill>
                          <a:effectLst/>
                        </a:rPr>
                        <a:t>Jēkabpils novads</a:t>
                      </a:r>
                      <a:endParaRPr lang="lv-LV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16 584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088856"/>
                  </a:ext>
                </a:extLst>
              </a:tr>
              <a:tr h="496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 dirty="0">
                          <a:solidFill>
                            <a:schemeClr val="tx1"/>
                          </a:solidFill>
                          <a:effectLst/>
                        </a:rPr>
                        <a:t>Krāslavas novads</a:t>
                      </a:r>
                      <a:endParaRPr lang="lv-LV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366 828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14905"/>
                  </a:ext>
                </a:extLst>
              </a:tr>
              <a:tr h="496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 dirty="0">
                          <a:solidFill>
                            <a:schemeClr val="tx1"/>
                          </a:solidFill>
                          <a:effectLst/>
                        </a:rPr>
                        <a:t>Līvānu novads</a:t>
                      </a:r>
                      <a:endParaRPr lang="lv-LV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131 463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725126"/>
                  </a:ext>
                </a:extLst>
              </a:tr>
              <a:tr h="496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>
                          <a:solidFill>
                            <a:schemeClr val="tx1"/>
                          </a:solidFill>
                          <a:effectLst/>
                        </a:rPr>
                        <a:t>Rēzeknes novads</a:t>
                      </a:r>
                      <a:endParaRPr lang="lv-LV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250 507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36960"/>
                  </a:ext>
                </a:extLst>
              </a:tr>
              <a:tr h="496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0" dirty="0">
                          <a:solidFill>
                            <a:schemeClr val="tx1"/>
                          </a:solidFill>
                          <a:effectLst/>
                        </a:rPr>
                        <a:t>Varakļānu novads</a:t>
                      </a:r>
                      <a:endParaRPr lang="lv-LV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21 469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7130"/>
                  </a:ext>
                </a:extLst>
              </a:tr>
              <a:tr h="880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Kopā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400" b="1" dirty="0">
                          <a:solidFill>
                            <a:schemeClr val="tx1"/>
                          </a:solidFill>
                          <a:effectLst/>
                        </a:rPr>
                        <a:t>869 278</a:t>
                      </a:r>
                      <a:endParaRPr lang="lv-LV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152443"/>
                  </a:ext>
                </a:extLst>
              </a:tr>
            </a:tbl>
          </a:graphicData>
        </a:graphic>
      </p:graphicFrame>
      <p:pic>
        <p:nvPicPr>
          <p:cNvPr id="14" name="Graphic 13" descr="Badge Tick1 with solid fill">
            <a:extLst>
              <a:ext uri="{FF2B5EF4-FFF2-40B4-BE49-F238E27FC236}">
                <a16:creationId xmlns:a16="http://schemas.microsoft.com/office/drawing/2014/main" id="{5F03CC40-3119-4DC1-979D-AE4EB9ED5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980" y="1447927"/>
            <a:ext cx="1003549" cy="100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1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EF47-0CCD-4406-B7DF-8639253E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059" y="252549"/>
            <a:ext cx="9067800" cy="495300"/>
          </a:xfrm>
        </p:spPr>
        <p:txBody>
          <a:bodyPr>
            <a:normAutofit fontScale="90000"/>
          </a:bodyPr>
          <a:lstStyle/>
          <a:p>
            <a:r>
              <a:rPr lang="lv-LV" dirty="0"/>
              <a:t>Pašvaldību izlīdzināto ieņēmumu pieaugums 2022.gadā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ABDE9-F185-4787-84F0-ED45F4AC14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4</a:t>
            </a:fld>
            <a:endParaRPr lang="en-US" altLang="lv-LV"/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A78DFD6E-19F5-41A7-AAA6-F30C42BD94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747848"/>
            <a:ext cx="10153298" cy="572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475" y="228600"/>
            <a:ext cx="8924925" cy="802178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Papildus finansējums pašvaldībām 2022.gada valsts budžeta projektā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5</a:t>
            </a:fld>
            <a:endParaRPr lang="en-US" altLang="lv-LV"/>
          </a:p>
        </p:txBody>
      </p:sp>
      <p:grpSp>
        <p:nvGrpSpPr>
          <p:cNvPr id="7" name="Group 6"/>
          <p:cNvGrpSpPr/>
          <p:nvPr/>
        </p:nvGrpSpPr>
        <p:grpSpPr>
          <a:xfrm>
            <a:off x="4077064" y="2094734"/>
            <a:ext cx="4585214" cy="4408154"/>
            <a:chOff x="1462911" y="-13605"/>
            <a:chExt cx="448403" cy="44840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Oval 7"/>
            <p:cNvSpPr/>
            <p:nvPr/>
          </p:nvSpPr>
          <p:spPr>
            <a:xfrm>
              <a:off x="1462911" y="-13605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1597755" y="131464"/>
              <a:ext cx="166381" cy="14921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8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+82</a:t>
              </a:r>
              <a:r>
                <a:rPr lang="lv-LV" sz="28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,3</a:t>
              </a:r>
              <a:endParaRPr lang="en-US" sz="28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399854" y="4534655"/>
            <a:ext cx="1188000" cy="1188000"/>
            <a:chOff x="1441461" y="5394"/>
            <a:chExt cx="448403" cy="44840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1" name="Oval 10"/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 txBox="1"/>
            <p:nvPr/>
          </p:nvSpPr>
          <p:spPr>
            <a:xfrm>
              <a:off x="1507128" y="71061"/>
              <a:ext cx="317069" cy="31706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2,3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43675" y="5442643"/>
            <a:ext cx="1443578" cy="1299251"/>
            <a:chOff x="1441461" y="5394"/>
            <a:chExt cx="448403" cy="44840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5" name="Oval 34"/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 txBox="1"/>
            <p:nvPr/>
          </p:nvSpPr>
          <p:spPr>
            <a:xfrm>
              <a:off x="1507128" y="71061"/>
              <a:ext cx="317069" cy="3170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6</a:t>
              </a:r>
              <a:r>
                <a:rPr lang="lv-LV" sz="20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,7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7915432" y="5597723"/>
            <a:ext cx="3164002" cy="101566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Atalgojuma paaugstināšanai aprūpētājiem ilgstošas sociālās aprūpes un sociālās rehabilitācijas institūcijās - Pašvaldību iestādēm un līgumu izpildei. 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7DD9363-41A8-4A42-AA67-AF32158C7538}"/>
              </a:ext>
            </a:extLst>
          </p:cNvPr>
          <p:cNvGrpSpPr/>
          <p:nvPr/>
        </p:nvGrpSpPr>
        <p:grpSpPr>
          <a:xfrm>
            <a:off x="3686175" y="1961456"/>
            <a:ext cx="1546236" cy="1509243"/>
            <a:chOff x="1441461" y="5394"/>
            <a:chExt cx="448403" cy="44840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053AC574-D770-4CE6-A9E7-F621D231F609}"/>
                </a:ext>
              </a:extLst>
            </p:cNvPr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9" name="Oval 4">
              <a:extLst>
                <a:ext uri="{FF2B5EF4-FFF2-40B4-BE49-F238E27FC236}">
                  <a16:creationId xmlns:a16="http://schemas.microsoft.com/office/drawing/2014/main" id="{F0E7CB8D-3846-43D2-ADB7-9C6DAE791E6F}"/>
                </a:ext>
              </a:extLst>
            </p:cNvPr>
            <p:cNvSpPr txBox="1"/>
            <p:nvPr/>
          </p:nvSpPr>
          <p:spPr>
            <a:xfrm>
              <a:off x="1517306" y="109439"/>
              <a:ext cx="278181" cy="23981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11,2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07CE2F0-260E-4CCD-9081-9A3500B614F5}"/>
              </a:ext>
            </a:extLst>
          </p:cNvPr>
          <p:cNvGrpSpPr/>
          <p:nvPr/>
        </p:nvGrpSpPr>
        <p:grpSpPr>
          <a:xfrm>
            <a:off x="5999891" y="1191162"/>
            <a:ext cx="1188000" cy="1188000"/>
            <a:chOff x="1441461" y="5394"/>
            <a:chExt cx="448403" cy="448403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47C4520-15A7-41B0-9E86-A7EB0690C4F5}"/>
                </a:ext>
              </a:extLst>
            </p:cNvPr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Oval 4">
              <a:extLst>
                <a:ext uri="{FF2B5EF4-FFF2-40B4-BE49-F238E27FC236}">
                  <a16:creationId xmlns:a16="http://schemas.microsoft.com/office/drawing/2014/main" id="{A3E66BB8-F909-4A41-AD07-27803A4A9A50}"/>
                </a:ext>
              </a:extLst>
            </p:cNvPr>
            <p:cNvSpPr txBox="1"/>
            <p:nvPr/>
          </p:nvSpPr>
          <p:spPr>
            <a:xfrm>
              <a:off x="1495662" y="65412"/>
              <a:ext cx="317069" cy="31706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2,5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3B9058C3-949A-4855-8C3E-E345818EB7E8}"/>
              </a:ext>
            </a:extLst>
          </p:cNvPr>
          <p:cNvSpPr txBox="1"/>
          <p:nvPr/>
        </p:nvSpPr>
        <p:spPr>
          <a:xfrm>
            <a:off x="6813967" y="1254417"/>
            <a:ext cx="3809764" cy="46166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Latvijas valsts simtgadē uzsākto iniciatīvu ilgtspējai (skolas soma)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432710" y="1855727"/>
            <a:ext cx="1747048" cy="1766174"/>
            <a:chOff x="1441461" y="5394"/>
            <a:chExt cx="448403" cy="44840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" name="Oval 22"/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 txBox="1"/>
            <p:nvPr/>
          </p:nvSpPr>
          <p:spPr>
            <a:xfrm>
              <a:off x="1530996" y="80452"/>
              <a:ext cx="263104" cy="21282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57,7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208962" y="2323345"/>
            <a:ext cx="2647083" cy="46166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Pedagogu darba samaksas pieauguma grafika īstenošanai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363851" y="5111115"/>
            <a:ext cx="2195733" cy="1015663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Pirmsskolas pedagogu minimālās algas likmes nodrošināšanai 872 eiro apmērā 5-6 gadīgo PII pedagogiem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30A5441-1C31-4C9F-A9B6-1DC1847C01BA}"/>
              </a:ext>
            </a:extLst>
          </p:cNvPr>
          <p:cNvSpPr/>
          <p:nvPr/>
        </p:nvSpPr>
        <p:spPr>
          <a:xfrm>
            <a:off x="5916335" y="4509336"/>
            <a:ext cx="11833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AD1A277-601F-4E7F-B01B-3291AC467681}"/>
              </a:ext>
            </a:extLst>
          </p:cNvPr>
          <p:cNvSpPr/>
          <p:nvPr/>
        </p:nvSpPr>
        <p:spPr>
          <a:xfrm>
            <a:off x="6143491" y="1866025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CE225D5-1E8F-4A57-B756-00847864C002}"/>
              </a:ext>
            </a:extLst>
          </p:cNvPr>
          <p:cNvSpPr/>
          <p:nvPr/>
        </p:nvSpPr>
        <p:spPr>
          <a:xfrm>
            <a:off x="6867752" y="6206661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415B378-35F0-4A58-9FDD-40C73F2E3CD0}"/>
              </a:ext>
            </a:extLst>
          </p:cNvPr>
          <p:cNvSpPr/>
          <p:nvPr/>
        </p:nvSpPr>
        <p:spPr>
          <a:xfrm>
            <a:off x="4018755" y="2839950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A1013A4-FF88-482F-B8C2-E37E427D4A34}"/>
              </a:ext>
            </a:extLst>
          </p:cNvPr>
          <p:cNvSpPr/>
          <p:nvPr/>
        </p:nvSpPr>
        <p:spPr>
          <a:xfrm>
            <a:off x="3621022" y="5250471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2DDA46A-074E-4104-AF67-51AA7E037760}"/>
              </a:ext>
            </a:extLst>
          </p:cNvPr>
          <p:cNvSpPr/>
          <p:nvPr/>
        </p:nvSpPr>
        <p:spPr>
          <a:xfrm>
            <a:off x="7879674" y="2738039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18849" y="2715242"/>
            <a:ext cx="2513087" cy="461665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Valsts reģionālo autoceļu pārbūvei un atjaunošanai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D699FE8-6742-44C9-8BA7-CA95F35E3128}"/>
              </a:ext>
            </a:extLst>
          </p:cNvPr>
          <p:cNvGrpSpPr/>
          <p:nvPr/>
        </p:nvGrpSpPr>
        <p:grpSpPr>
          <a:xfrm>
            <a:off x="8059475" y="4068718"/>
            <a:ext cx="985597" cy="928931"/>
            <a:chOff x="1441461" y="5394"/>
            <a:chExt cx="448403" cy="448403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71D04CF-1DE9-4BCA-AB79-EA885AD17C3B}"/>
                </a:ext>
              </a:extLst>
            </p:cNvPr>
            <p:cNvSpPr/>
            <p:nvPr/>
          </p:nvSpPr>
          <p:spPr>
            <a:xfrm>
              <a:off x="1441461" y="5394"/>
              <a:ext cx="448403" cy="4484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Oval 4">
              <a:extLst>
                <a:ext uri="{FF2B5EF4-FFF2-40B4-BE49-F238E27FC236}">
                  <a16:creationId xmlns:a16="http://schemas.microsoft.com/office/drawing/2014/main" id="{E81A0D70-46D5-4EC8-828B-84D3C7EB3C89}"/>
                </a:ext>
              </a:extLst>
            </p:cNvPr>
            <p:cNvSpPr txBox="1"/>
            <p:nvPr/>
          </p:nvSpPr>
          <p:spPr>
            <a:xfrm>
              <a:off x="1518062" y="82648"/>
              <a:ext cx="279030" cy="26129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1,9</a:t>
              </a:r>
              <a:endParaRPr lang="en-US" sz="2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02F636C5-D821-42CC-B49C-61DE36AC7B9A}"/>
              </a:ext>
            </a:extLst>
          </p:cNvPr>
          <p:cNvSpPr/>
          <p:nvPr/>
        </p:nvSpPr>
        <p:spPr>
          <a:xfrm>
            <a:off x="8167715" y="4594014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44E9292-0D83-4663-8453-4EE5EA4394B4}"/>
              </a:ext>
            </a:extLst>
          </p:cNvPr>
          <p:cNvSpPr txBox="1"/>
          <p:nvPr/>
        </p:nvSpPr>
        <p:spPr>
          <a:xfrm>
            <a:off x="8901287" y="4179216"/>
            <a:ext cx="2647083" cy="46166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Finansējums mērķdotācijām sociālajiem darbiniekiem</a:t>
            </a:r>
          </a:p>
        </p:txBody>
      </p:sp>
    </p:spTree>
    <p:extLst>
      <p:ext uri="{BB962C8B-B14F-4D97-AF65-F5344CB8AC3E}">
        <p14:creationId xmlns:p14="http://schemas.microsoft.com/office/powerpoint/2010/main" val="380577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C9135-D960-4764-945F-354A22542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383" y="147040"/>
            <a:ext cx="8581092" cy="1100461"/>
          </a:xfrm>
        </p:spPr>
        <p:txBody>
          <a:bodyPr>
            <a:normAutofit/>
          </a:bodyPr>
          <a:lstStyle/>
          <a:p>
            <a:pPr algn="ctr"/>
            <a:r>
              <a:rPr lang="lv-LV" dirty="0"/>
              <a:t>Pašvaldībām ir nodrošināta iespēja īstenot investīciju projektus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85DC-6CB3-4999-8FA9-D82E5504C6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6</a:t>
            </a:fld>
            <a:endParaRPr lang="en-US" altLang="lv-LV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1FE19ED-DBCB-4490-A682-06745827D513}"/>
              </a:ext>
            </a:extLst>
          </p:cNvPr>
          <p:cNvGrpSpPr/>
          <p:nvPr/>
        </p:nvGrpSpPr>
        <p:grpSpPr>
          <a:xfrm>
            <a:off x="236986" y="1234471"/>
            <a:ext cx="11718026" cy="5251813"/>
            <a:chOff x="-284142" y="780827"/>
            <a:chExt cx="11718026" cy="5033013"/>
          </a:xfrm>
        </p:grpSpPr>
        <p:sp>
          <p:nvSpPr>
            <p:cNvPr id="8" name="Arrow: Pentagon 52">
              <a:extLst>
                <a:ext uri="{FF2B5EF4-FFF2-40B4-BE49-F238E27FC236}">
                  <a16:creationId xmlns:a16="http://schemas.microsoft.com/office/drawing/2014/main" id="{8BB4D74B-5D5C-459D-9995-2262A6EC922C}"/>
                </a:ext>
              </a:extLst>
            </p:cNvPr>
            <p:cNvSpPr/>
            <p:nvPr/>
          </p:nvSpPr>
          <p:spPr>
            <a:xfrm>
              <a:off x="-284142" y="1342489"/>
              <a:ext cx="4183577" cy="1122594"/>
            </a:xfrm>
            <a:prstGeom prst="homePlate">
              <a:avLst>
                <a:gd name="adj" fmla="val 46420"/>
              </a:avLst>
            </a:prstGeom>
            <a:solidFill>
              <a:schemeClr val="accent1"/>
            </a:solidFill>
            <a:ln w="63500" cap="flat" cmpd="sng" algn="ctr">
              <a:noFill/>
              <a:prstDash val="solid"/>
              <a:miter lim="800000"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9" name="Rectangle: Rounded Corners 53">
              <a:extLst>
                <a:ext uri="{FF2B5EF4-FFF2-40B4-BE49-F238E27FC236}">
                  <a16:creationId xmlns:a16="http://schemas.microsoft.com/office/drawing/2014/main" id="{2E44FDED-8878-4282-997B-1CC41770A587}"/>
                </a:ext>
              </a:extLst>
            </p:cNvPr>
            <p:cNvSpPr/>
            <p:nvPr/>
          </p:nvSpPr>
          <p:spPr>
            <a:xfrm>
              <a:off x="3977394" y="2548436"/>
              <a:ext cx="2530927" cy="1414804"/>
            </a:xfrm>
            <a:prstGeom prst="roundRect">
              <a:avLst>
                <a:gd name="adj" fmla="val 12714"/>
              </a:avLst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11AD219-6911-4753-AB96-9B4E746A5F16}"/>
                </a:ext>
              </a:extLst>
            </p:cNvPr>
            <p:cNvGrpSpPr/>
            <p:nvPr/>
          </p:nvGrpSpPr>
          <p:grpSpPr>
            <a:xfrm>
              <a:off x="3982752" y="1326085"/>
              <a:ext cx="2112796" cy="880472"/>
              <a:chOff x="3395003" y="1344124"/>
              <a:chExt cx="2112796" cy="880472"/>
            </a:xfrm>
          </p:grpSpPr>
          <p:sp>
            <p:nvSpPr>
              <p:cNvPr id="7" name="Rectangle: Rounded Corners 51">
                <a:extLst>
                  <a:ext uri="{FF2B5EF4-FFF2-40B4-BE49-F238E27FC236}">
                    <a16:creationId xmlns:a16="http://schemas.microsoft.com/office/drawing/2014/main" id="{52875C4B-0A0F-48F0-AA0D-617736DD215C}"/>
                  </a:ext>
                </a:extLst>
              </p:cNvPr>
              <p:cNvSpPr/>
              <p:nvPr/>
            </p:nvSpPr>
            <p:spPr>
              <a:xfrm>
                <a:off x="3395003" y="1344124"/>
                <a:ext cx="2112796" cy="880472"/>
              </a:xfrm>
              <a:prstGeom prst="roundRect">
                <a:avLst>
                  <a:gd name="adj" fmla="val 12714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0A28CAF-1403-4180-9BCA-EE21E89EEFA4}"/>
                  </a:ext>
                </a:extLst>
              </p:cNvPr>
              <p:cNvSpPr txBox="1"/>
              <p:nvPr/>
            </p:nvSpPr>
            <p:spPr>
              <a:xfrm>
                <a:off x="3589389" y="1480308"/>
                <a:ext cx="1600803" cy="50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2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118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E047BC7-8F46-4994-B4D5-04CEDCCF38A2}"/>
                  </a:ext>
                </a:extLst>
              </p:cNvPr>
              <p:cNvSpPr/>
              <p:nvPr/>
            </p:nvSpPr>
            <p:spPr>
              <a:xfrm>
                <a:off x="4008360" y="1805175"/>
                <a:ext cx="1183336" cy="3231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milj. </a:t>
                </a:r>
                <a:r>
                  <a:rPr lang="lv-LV" sz="1500" i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euro</a:t>
                </a:r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858F0E-3680-410F-AE9D-31D07D8BA7FB}"/>
                </a:ext>
              </a:extLst>
            </p:cNvPr>
            <p:cNvSpPr/>
            <p:nvPr/>
          </p:nvSpPr>
          <p:spPr>
            <a:xfrm>
              <a:off x="-52170" y="1515433"/>
              <a:ext cx="3331968" cy="7963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1600" b="1" dirty="0">
                  <a:latin typeface="Verdana" panose="020B0604030504040204" pitchFamily="34" charset="0"/>
                  <a:ea typeface="Verdana" panose="020B0604030504040204" pitchFamily="34" charset="0"/>
                </a:rPr>
                <a:t>Pašvaldību aizņēmumu kopējais pieļaujamais palielinājums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1D0E586-5007-48DC-8871-79EB5AA15205}"/>
                </a:ext>
              </a:extLst>
            </p:cNvPr>
            <p:cNvSpPr txBox="1"/>
            <p:nvPr/>
          </p:nvSpPr>
          <p:spPr>
            <a:xfrm>
              <a:off x="4265206" y="780827"/>
              <a:ext cx="1600803" cy="561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800" b="1" dirty="0">
                  <a:latin typeface="Verdana" panose="020B0604030504040204" pitchFamily="34" charset="0"/>
                  <a:ea typeface="Verdana" panose="020B0604030504040204" pitchFamily="34" charset="0"/>
                </a:rPr>
                <a:t>2022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F2F824A-8DC4-4C3A-A290-256B216255BF}"/>
                </a:ext>
              </a:extLst>
            </p:cNvPr>
            <p:cNvSpPr txBox="1"/>
            <p:nvPr/>
          </p:nvSpPr>
          <p:spPr>
            <a:xfrm>
              <a:off x="6903203" y="835511"/>
              <a:ext cx="1600803" cy="561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800" b="1" dirty="0">
                  <a:latin typeface="Verdana" panose="020B0604030504040204" pitchFamily="34" charset="0"/>
                  <a:ea typeface="Verdana" panose="020B0604030504040204" pitchFamily="34" charset="0"/>
                </a:rPr>
                <a:t>2023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937B1AA-33AE-4EDF-81C5-A3CF5F92202D}"/>
                </a:ext>
              </a:extLst>
            </p:cNvPr>
            <p:cNvSpPr txBox="1"/>
            <p:nvPr/>
          </p:nvSpPr>
          <p:spPr>
            <a:xfrm>
              <a:off x="9555379" y="831452"/>
              <a:ext cx="1600803" cy="561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800" b="1" dirty="0">
                  <a:latin typeface="Verdana" panose="020B0604030504040204" pitchFamily="34" charset="0"/>
                  <a:ea typeface="Verdana" panose="020B0604030504040204" pitchFamily="34" charset="0"/>
                </a:rPr>
                <a:t>2024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43C2771-E34D-447E-87A2-91DAC2F22105}"/>
                </a:ext>
              </a:extLst>
            </p:cNvPr>
            <p:cNvGrpSpPr/>
            <p:nvPr/>
          </p:nvGrpSpPr>
          <p:grpSpPr>
            <a:xfrm>
              <a:off x="6611325" y="1345874"/>
              <a:ext cx="2112796" cy="880472"/>
              <a:chOff x="5769732" y="1359016"/>
              <a:chExt cx="2112796" cy="880472"/>
            </a:xfrm>
          </p:grpSpPr>
          <p:sp>
            <p:nvSpPr>
              <p:cNvPr id="25" name="Rectangle: Rounded Corners 51">
                <a:extLst>
                  <a:ext uri="{FF2B5EF4-FFF2-40B4-BE49-F238E27FC236}">
                    <a16:creationId xmlns:a16="http://schemas.microsoft.com/office/drawing/2014/main" id="{F3F488C3-1160-401F-AB89-7B966D2AB5E5}"/>
                  </a:ext>
                </a:extLst>
              </p:cNvPr>
              <p:cNvSpPr/>
              <p:nvPr/>
            </p:nvSpPr>
            <p:spPr>
              <a:xfrm>
                <a:off x="5769732" y="1359016"/>
                <a:ext cx="2112796" cy="880472"/>
              </a:xfrm>
              <a:prstGeom prst="roundRect">
                <a:avLst>
                  <a:gd name="adj" fmla="val 12714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EEDC633-DBA4-4046-B56B-7FC6D35EF6EE}"/>
                  </a:ext>
                </a:extLst>
              </p:cNvPr>
              <p:cNvSpPr txBox="1"/>
              <p:nvPr/>
            </p:nvSpPr>
            <p:spPr>
              <a:xfrm>
                <a:off x="5956085" y="1493019"/>
                <a:ext cx="1600803" cy="561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2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118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D5352C5-6156-40E1-AB7E-A318DA2A9216}"/>
                  </a:ext>
                </a:extLst>
              </p:cNvPr>
              <p:cNvSpPr/>
              <p:nvPr/>
            </p:nvSpPr>
            <p:spPr>
              <a:xfrm>
                <a:off x="6270344" y="1864952"/>
                <a:ext cx="1183336" cy="3231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milj. </a:t>
                </a:r>
                <a:r>
                  <a:rPr lang="lv-LV" sz="1500" i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euro</a:t>
                </a:r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C8E3349-FCE4-4830-A96D-CF0D5C301671}"/>
                </a:ext>
              </a:extLst>
            </p:cNvPr>
            <p:cNvGrpSpPr/>
            <p:nvPr/>
          </p:nvGrpSpPr>
          <p:grpSpPr>
            <a:xfrm>
              <a:off x="9321088" y="1331492"/>
              <a:ext cx="2112796" cy="880472"/>
              <a:chOff x="8721642" y="1339931"/>
              <a:chExt cx="2112796" cy="880472"/>
            </a:xfrm>
          </p:grpSpPr>
          <p:sp>
            <p:nvSpPr>
              <p:cNvPr id="26" name="Rectangle: Rounded Corners 51">
                <a:extLst>
                  <a:ext uri="{FF2B5EF4-FFF2-40B4-BE49-F238E27FC236}">
                    <a16:creationId xmlns:a16="http://schemas.microsoft.com/office/drawing/2014/main" id="{92E7529B-672D-45CF-A6BC-7F57B83DD91B}"/>
                  </a:ext>
                </a:extLst>
              </p:cNvPr>
              <p:cNvSpPr/>
              <p:nvPr/>
            </p:nvSpPr>
            <p:spPr>
              <a:xfrm>
                <a:off x="8721642" y="1339931"/>
                <a:ext cx="2112796" cy="880472"/>
              </a:xfrm>
              <a:prstGeom prst="roundRect">
                <a:avLst>
                  <a:gd name="adj" fmla="val 12714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B8506BE-0ADE-462C-A00D-A8F8F9E383DD}"/>
                  </a:ext>
                </a:extLst>
              </p:cNvPr>
              <p:cNvSpPr/>
              <p:nvPr/>
            </p:nvSpPr>
            <p:spPr>
              <a:xfrm>
                <a:off x="9438406" y="1834941"/>
                <a:ext cx="1183336" cy="3231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milj. </a:t>
                </a:r>
                <a:r>
                  <a:rPr lang="lv-LV" sz="1500" i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euro</a:t>
                </a:r>
                <a:r>
                  <a:rPr lang="lv-LV" sz="15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F1F09DA-E720-4645-8D7B-2D64F8F45DE2}"/>
                  </a:ext>
                </a:extLst>
              </p:cNvPr>
              <p:cNvSpPr txBox="1"/>
              <p:nvPr/>
            </p:nvSpPr>
            <p:spPr>
              <a:xfrm>
                <a:off x="9058209" y="1460738"/>
                <a:ext cx="1600803" cy="561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2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118</a:t>
                </a:r>
              </a:p>
            </p:txBody>
          </p:sp>
        </p:grpSp>
        <p:sp>
          <p:nvSpPr>
            <p:cNvPr id="37" name="Arrow: Pentagon 52">
              <a:extLst>
                <a:ext uri="{FF2B5EF4-FFF2-40B4-BE49-F238E27FC236}">
                  <a16:creationId xmlns:a16="http://schemas.microsoft.com/office/drawing/2014/main" id="{C3441A26-BB23-4642-9D63-59B159DEF0A6}"/>
                </a:ext>
              </a:extLst>
            </p:cNvPr>
            <p:cNvSpPr/>
            <p:nvPr/>
          </p:nvSpPr>
          <p:spPr>
            <a:xfrm>
              <a:off x="-284142" y="3702261"/>
              <a:ext cx="4054197" cy="743566"/>
            </a:xfrm>
            <a:prstGeom prst="homePlate">
              <a:avLst>
                <a:gd name="adj" fmla="val 46420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2EC057F-EA1D-4E7A-84D6-9955DA7C651B}"/>
                </a:ext>
              </a:extLst>
            </p:cNvPr>
            <p:cNvSpPr/>
            <p:nvPr/>
          </p:nvSpPr>
          <p:spPr>
            <a:xfrm>
              <a:off x="54867" y="3624043"/>
              <a:ext cx="2868813" cy="7373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lv-LV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lv-LV" sz="1600" b="1" dirty="0">
                  <a:latin typeface="Verdana" panose="020B0604030504040204" pitchFamily="34" charset="0"/>
                  <a:ea typeface="Verdana" panose="020B0604030504040204" pitchFamily="34" charset="0"/>
                </a:rPr>
                <a:t>Papildu finansējums investīcijām  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F6772AF-5798-4002-A98E-9150FE38FF23}"/>
                </a:ext>
              </a:extLst>
            </p:cNvPr>
            <p:cNvSpPr txBox="1"/>
            <p:nvPr/>
          </p:nvSpPr>
          <p:spPr>
            <a:xfrm>
              <a:off x="4481461" y="2706004"/>
              <a:ext cx="1600803" cy="442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70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0C6D8D-7EA1-40BB-A13B-577BC37EE21B}"/>
                </a:ext>
              </a:extLst>
            </p:cNvPr>
            <p:cNvSpPr/>
            <p:nvPr/>
          </p:nvSpPr>
          <p:spPr>
            <a:xfrm>
              <a:off x="4533902" y="3019387"/>
              <a:ext cx="1561646" cy="7521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lv-LV" sz="1500" dirty="0">
                  <a:latin typeface="Verdana" panose="020B0604030504040204" pitchFamily="34" charset="0"/>
                  <a:ea typeface="Verdana" panose="020B0604030504040204" pitchFamily="34" charset="0"/>
                </a:rPr>
                <a:t>milj. </a:t>
              </a:r>
              <a:r>
                <a:rPr lang="lv-LV" sz="1500" i="1" dirty="0" err="1">
                  <a:latin typeface="Verdana" panose="020B0604030504040204" pitchFamily="34" charset="0"/>
                  <a:ea typeface="Verdana" panose="020B0604030504040204" pitchFamily="34" charset="0"/>
                </a:rPr>
                <a:t>euro</a:t>
              </a:r>
              <a:endParaRPr lang="lv-LV" sz="1500" i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lv-LV" sz="1500" b="1" dirty="0">
                  <a:latin typeface="Verdana" panose="020B0604030504040204" pitchFamily="34" charset="0"/>
                  <a:ea typeface="Verdana" panose="020B0604030504040204" pitchFamily="34" charset="0"/>
                </a:rPr>
                <a:t>Aizņēmumi </a:t>
              </a:r>
            </a:p>
            <a:p>
              <a:pPr algn="ctr"/>
              <a:r>
                <a:rPr lang="lv-LV" sz="1500" b="1" dirty="0">
                  <a:latin typeface="Verdana" panose="020B0604030504040204" pitchFamily="34" charset="0"/>
                  <a:ea typeface="Verdana" panose="020B0604030504040204" pitchFamily="34" charset="0"/>
                </a:rPr>
                <a:t>investīcijām </a:t>
              </a:r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28639A5-8B4D-4B91-AF9D-E8C6A98D313B}"/>
                </a:ext>
              </a:extLst>
            </p:cNvPr>
            <p:cNvSpPr/>
            <p:nvPr/>
          </p:nvSpPr>
          <p:spPr>
            <a:xfrm>
              <a:off x="7959380" y="2784910"/>
              <a:ext cx="184730" cy="3465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320183A-F2F3-4809-BB94-5E645E6B5B08}"/>
                </a:ext>
              </a:extLst>
            </p:cNvPr>
            <p:cNvSpPr/>
            <p:nvPr/>
          </p:nvSpPr>
          <p:spPr>
            <a:xfrm>
              <a:off x="10766777" y="2786669"/>
              <a:ext cx="184730" cy="3465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8583ED9-DF00-4B63-82DC-0333291939A6}"/>
                </a:ext>
              </a:extLst>
            </p:cNvPr>
            <p:cNvSpPr txBox="1"/>
            <p:nvPr/>
          </p:nvSpPr>
          <p:spPr>
            <a:xfrm>
              <a:off x="4410216" y="5067809"/>
              <a:ext cx="1600803" cy="495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0EA9164-03AE-4E70-B21E-7737DF76F575}"/>
                </a:ext>
              </a:extLst>
            </p:cNvPr>
            <p:cNvSpPr/>
            <p:nvPr/>
          </p:nvSpPr>
          <p:spPr>
            <a:xfrm>
              <a:off x="5167308" y="5467282"/>
              <a:ext cx="184730" cy="3465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F55B63-9A03-4C8C-986E-B3D3145DA13E}"/>
                </a:ext>
              </a:extLst>
            </p:cNvPr>
            <p:cNvSpPr txBox="1"/>
            <p:nvPr/>
          </p:nvSpPr>
          <p:spPr>
            <a:xfrm>
              <a:off x="7251233" y="5057757"/>
              <a:ext cx="1600803" cy="495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A00BDC4-7F32-481D-8CFE-DF3E2F03B786}"/>
                </a:ext>
              </a:extLst>
            </p:cNvPr>
            <p:cNvSpPr/>
            <p:nvPr/>
          </p:nvSpPr>
          <p:spPr>
            <a:xfrm>
              <a:off x="8023495" y="5438816"/>
              <a:ext cx="184730" cy="3465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BB8488F-60E2-4A7F-B9B2-4942DEC2F986}"/>
                </a:ext>
              </a:extLst>
            </p:cNvPr>
            <p:cNvSpPr/>
            <p:nvPr/>
          </p:nvSpPr>
          <p:spPr>
            <a:xfrm>
              <a:off x="10870751" y="5414385"/>
              <a:ext cx="184730" cy="3465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lv-LV" sz="15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: Rounded Corners 53">
            <a:extLst>
              <a:ext uri="{FF2B5EF4-FFF2-40B4-BE49-F238E27FC236}">
                <a16:creationId xmlns:a16="http://schemas.microsoft.com/office/drawing/2014/main" id="{D8F3FEAE-6447-4E89-A296-5A9B0211DDCA}"/>
              </a:ext>
            </a:extLst>
          </p:cNvPr>
          <p:cNvSpPr/>
          <p:nvPr/>
        </p:nvSpPr>
        <p:spPr>
          <a:xfrm>
            <a:off x="4525800" y="4799243"/>
            <a:ext cx="2503650" cy="1447993"/>
          </a:xfrm>
          <a:prstGeom prst="roundRect">
            <a:avLst>
              <a:gd name="adj" fmla="val 12714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/>
            <a:endParaRPr lang="lv-LV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30</a:t>
            </a:r>
          </a:p>
          <a:p>
            <a:pPr algn="ctr"/>
            <a:r>
              <a:rPr lang="lv-LV" sz="15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milj. </a:t>
            </a:r>
            <a:r>
              <a:rPr lang="lv-LV" sz="15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5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500" b="1" dirty="0">
                <a:latin typeface="Verdana" panose="020B0604030504040204" pitchFamily="34" charset="0"/>
                <a:ea typeface="Verdana" panose="020B0604030504040204" pitchFamily="34" charset="0"/>
              </a:rPr>
              <a:t>Valsts budžeta līdzfinansējums projektiem   </a:t>
            </a:r>
          </a:p>
          <a:p>
            <a:pPr algn="ctr"/>
            <a:endParaRPr lang="lv-LV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86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03652A5-FB68-4012-9127-72F91D245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611" y="401638"/>
            <a:ext cx="8599889" cy="712787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</a:rPr>
              <a:t>Galvenās aizņēmumu prioritātes vidējā termiņā un 2022.gadam</a:t>
            </a:r>
            <a:endParaRPr lang="lv-LV" altLang="lv-LV" dirty="0"/>
          </a:p>
        </p:txBody>
      </p:sp>
      <p:sp>
        <p:nvSpPr>
          <p:cNvPr id="16387" name="Slide Number Placeholder 8">
            <a:extLst>
              <a:ext uri="{FF2B5EF4-FFF2-40B4-BE49-F238E27FC236}">
                <a16:creationId xmlns:a16="http://schemas.microsoft.com/office/drawing/2014/main" id="{4B8C8A08-59C0-4184-8CE0-E96E6B9CE8A8}"/>
              </a:ext>
            </a:extLst>
          </p:cNvPr>
          <p:cNvSpPr>
            <a:spLocks noGrp="1" noChangeArrowheads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ED02939-7E76-42FA-A968-4DF07F0ADB30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01813E2-9B1C-43B3-9460-B1669183F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4328908"/>
              </p:ext>
            </p:extLst>
          </p:nvPr>
        </p:nvGraphicFramePr>
        <p:xfrm>
          <a:off x="406399" y="1397000"/>
          <a:ext cx="10937876" cy="5232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4B391C-A4CD-4086-B980-CD04409754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3219450"/>
            <a:ext cx="10363200" cy="1143000"/>
          </a:xfrm>
        </p:spPr>
        <p:txBody>
          <a:bodyPr>
            <a:normAutofit/>
          </a:bodyPr>
          <a:lstStyle/>
          <a:p>
            <a:r>
              <a:rPr lang="lv-LV" sz="2800" b="1" dirty="0"/>
              <a:t>Uz turpmāku sadarbību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E9433-D27B-4987-8F94-346A6A6216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333903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M-Presentation_LV.pptx" id="{02C5A7C7-E12E-4316-85F3-17B400FB557F}" vid="{558787D4-1F96-4AEC-9C62-B2AAD389BF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3ECE284423E42A4E2FF8FE0071043" ma:contentTypeVersion="5" ma:contentTypeDescription="Create a new document." ma:contentTypeScope="" ma:versionID="7d7192ad384c0a16edaba943b8332ce7">
  <xsd:schema xmlns:xsd="http://www.w3.org/2001/XMLSchema" xmlns:xs="http://www.w3.org/2001/XMLSchema" xmlns:p="http://schemas.microsoft.com/office/2006/metadata/properties" xmlns:ns3="e5534ccd-c54f-4ae6-9d1c-7855d77a211c" xmlns:ns4="5c273623-a73f-44c6-a1ab-f5a3cffc58f9" targetNamespace="http://schemas.microsoft.com/office/2006/metadata/properties" ma:root="true" ma:fieldsID="841f2703129a816b714f0f448a4cb6b2" ns3:_="" ns4:_="">
    <xsd:import namespace="e5534ccd-c54f-4ae6-9d1c-7855d77a211c"/>
    <xsd:import namespace="5c273623-a73f-44c6-a1ab-f5a3cffc58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534ccd-c54f-4ae6-9d1c-7855d77a21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73623-a73f-44c6-a1ab-f5a3cffc58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70EADB-421F-458D-AFAF-18F77B6F8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534ccd-c54f-4ae6-9d1c-7855d77a211c"/>
    <ds:schemaRef ds:uri="5c273623-a73f-44c6-a1ab-f5a3cffc58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1686BC-4040-4C55-B61B-2D61E1828D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0452BC-2159-499B-B2EE-D0DD5767A27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c273623-a73f-44c6-a1ab-f5a3cffc58f9"/>
    <ds:schemaRef ds:uri="http://purl.org/dc/dcmitype/"/>
    <ds:schemaRef ds:uri="e5534ccd-c54f-4ae6-9d1c-7855d77a211c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FM-Presentation_LV</Template>
  <TotalTime>1237</TotalTime>
  <Words>439</Words>
  <Application>Microsoft Office PowerPoint</Application>
  <PresentationFormat>Widescreen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</vt:lpstr>
      <vt:lpstr>89_Prezentacija_templateLV</vt:lpstr>
      <vt:lpstr> Latvijas Pašvaldību savienības finanšu komiteja   </vt:lpstr>
      <vt:lpstr>Pašvaldībām tiek nodrošināta stabila finanšu resursu pieejamība pie IIN proporcijas 75/25</vt:lpstr>
      <vt:lpstr>2022.gadā tiks nodrošināts pašvaldību izlīdzināto ieņēmumu pieaugums vidēji 3,1% apmērā</vt:lpstr>
      <vt:lpstr>Pašvaldību izlīdzināto ieņēmumu pieaugums 2022.gadā </vt:lpstr>
      <vt:lpstr>Papildus finansējums pašvaldībām 2022.gada valsts budžeta projektā</vt:lpstr>
      <vt:lpstr>Pašvaldībām ir nodrošināta iespēja īstenot investīciju projektus </vt:lpstr>
      <vt:lpstr>Galvenās aizņēmumu prioritātes vidējā termiņā un 2022.gadam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Klinta Stafecka</dc:creator>
  <cp:lastModifiedBy>Inta Komisare</cp:lastModifiedBy>
  <cp:revision>140</cp:revision>
  <dcterms:created xsi:type="dcterms:W3CDTF">2021-09-22T07:34:56Z</dcterms:created>
  <dcterms:modified xsi:type="dcterms:W3CDTF">2021-10-25T07:11:04Z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0x0101003403ECE284423E42A4E2FF8FE0071043</vt:lpwstr>
  </property>
</Properties>
</file>