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3"/>
  </p:notesMasterIdLst>
  <p:handoutMasterIdLst>
    <p:handoutMasterId r:id="rId34"/>
  </p:handoutMasterIdLst>
  <p:sldIdLst>
    <p:sldId id="544" r:id="rId2"/>
    <p:sldId id="385" r:id="rId3"/>
    <p:sldId id="537" r:id="rId4"/>
    <p:sldId id="498" r:id="rId5"/>
    <p:sldId id="527" r:id="rId6"/>
    <p:sldId id="528" r:id="rId7"/>
    <p:sldId id="529" r:id="rId8"/>
    <p:sldId id="538" r:id="rId9"/>
    <p:sldId id="539" r:id="rId10"/>
    <p:sldId id="520" r:id="rId11"/>
    <p:sldId id="530" r:id="rId12"/>
    <p:sldId id="531" r:id="rId13"/>
    <p:sldId id="533" r:id="rId14"/>
    <p:sldId id="532" r:id="rId15"/>
    <p:sldId id="534" r:id="rId16"/>
    <p:sldId id="474" r:id="rId17"/>
    <p:sldId id="501" r:id="rId18"/>
    <p:sldId id="502" r:id="rId19"/>
    <p:sldId id="518" r:id="rId20"/>
    <p:sldId id="525" r:id="rId21"/>
    <p:sldId id="516" r:id="rId22"/>
    <p:sldId id="526" r:id="rId23"/>
    <p:sldId id="542" r:id="rId24"/>
    <p:sldId id="543" r:id="rId25"/>
    <p:sldId id="546" r:id="rId26"/>
    <p:sldId id="541" r:id="rId27"/>
    <p:sldId id="540" r:id="rId28"/>
    <p:sldId id="547" r:id="rId29"/>
    <p:sldId id="536" r:id="rId30"/>
    <p:sldId id="470" r:id="rId31"/>
    <p:sldId id="545" r:id="rId32"/>
  </p:sldIdLst>
  <p:sldSz cx="9144000" cy="6858000" type="screen4x3"/>
  <p:notesSz cx="6797675" cy="9926638"/>
  <p:defaultTextStyle>
    <a:defPPr>
      <a:defRPr lang="lv-LV"/>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AFAFA"/>
    <a:srgbClr val="E6E6E6"/>
    <a:srgbClr val="990000"/>
    <a:srgbClr val="800000"/>
    <a:srgbClr val="006600"/>
    <a:srgbClr val="DDDDDD"/>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3" autoAdjust="0"/>
    <p:restoredTop sz="88407" autoAdjust="0"/>
  </p:normalViewPr>
  <p:slideViewPr>
    <p:cSldViewPr>
      <p:cViewPr varScale="1">
        <p:scale>
          <a:sx n="64" d="100"/>
          <a:sy n="64" d="100"/>
        </p:scale>
        <p:origin x="184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58"/>
    </p:cViewPr>
  </p:sorterViewPr>
  <p:notesViewPr>
    <p:cSldViewPr>
      <p:cViewPr varScale="1">
        <p:scale>
          <a:sx n="81" d="100"/>
          <a:sy n="81" d="100"/>
        </p:scale>
        <p:origin x="-3972" y="-102"/>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2089" tIns="46045" rIns="92089" bIns="46045" rtlCol="0"/>
          <a:lstStyle>
            <a:lvl1pPr algn="l">
              <a:defRPr sz="1200">
                <a:cs typeface="+mn-cs"/>
              </a:defRPr>
            </a:lvl1pPr>
          </a:lstStyle>
          <a:p>
            <a:pPr>
              <a:defRPr/>
            </a:pPr>
            <a:endParaRPr lang="lv-LV"/>
          </a:p>
        </p:txBody>
      </p:sp>
      <p:sp>
        <p:nvSpPr>
          <p:cNvPr id="3" name="Date Placeholder 2"/>
          <p:cNvSpPr>
            <a:spLocks noGrp="1"/>
          </p:cNvSpPr>
          <p:nvPr>
            <p:ph type="dt" sz="quarter" idx="1"/>
          </p:nvPr>
        </p:nvSpPr>
        <p:spPr>
          <a:xfrm>
            <a:off x="3849688" y="0"/>
            <a:ext cx="2946400" cy="496888"/>
          </a:xfrm>
          <a:prstGeom prst="rect">
            <a:avLst/>
          </a:prstGeom>
        </p:spPr>
        <p:txBody>
          <a:bodyPr vert="horz" lIns="92089" tIns="46045" rIns="92089" bIns="46045" rtlCol="0"/>
          <a:lstStyle>
            <a:lvl1pPr algn="r">
              <a:defRPr sz="1200">
                <a:cs typeface="+mn-cs"/>
              </a:defRPr>
            </a:lvl1pPr>
          </a:lstStyle>
          <a:p>
            <a:pPr>
              <a:defRPr/>
            </a:pPr>
            <a:fld id="{67C01B69-448C-4C79-AE2E-1A7F0C1A8351}" type="datetimeFigureOut">
              <a:rPr lang="lv-LV"/>
              <a:pPr>
                <a:defRPr/>
              </a:pPr>
              <a:t>2017.11.24.</a:t>
            </a:fld>
            <a:endParaRPr lang="lv-LV"/>
          </a:p>
        </p:txBody>
      </p:sp>
      <p:sp>
        <p:nvSpPr>
          <p:cNvPr id="4" name="Footer Placeholder 3"/>
          <p:cNvSpPr>
            <a:spLocks noGrp="1"/>
          </p:cNvSpPr>
          <p:nvPr>
            <p:ph type="ftr" sz="quarter" idx="2"/>
          </p:nvPr>
        </p:nvSpPr>
        <p:spPr>
          <a:xfrm>
            <a:off x="0" y="9428163"/>
            <a:ext cx="2946400" cy="496887"/>
          </a:xfrm>
          <a:prstGeom prst="rect">
            <a:avLst/>
          </a:prstGeom>
        </p:spPr>
        <p:txBody>
          <a:bodyPr vert="horz" lIns="92089" tIns="46045" rIns="92089" bIns="46045" rtlCol="0" anchor="b"/>
          <a:lstStyle>
            <a:lvl1pPr algn="l">
              <a:defRPr sz="1200">
                <a:cs typeface="+mn-cs"/>
              </a:defRPr>
            </a:lvl1pPr>
          </a:lstStyle>
          <a:p>
            <a:pPr>
              <a:defRPr/>
            </a:pPr>
            <a:endParaRPr lang="lv-LV"/>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2089" tIns="46045" rIns="92089" bIns="46045" rtlCol="0" anchor="b"/>
          <a:lstStyle>
            <a:lvl1pPr algn="r">
              <a:defRPr sz="1200">
                <a:cs typeface="+mn-cs"/>
              </a:defRPr>
            </a:lvl1pPr>
          </a:lstStyle>
          <a:p>
            <a:pPr>
              <a:defRPr/>
            </a:pPr>
            <a:fld id="{E64C042B-BAC5-4B96-BA1A-C478CE9EE65F}" type="slidenum">
              <a:rPr lang="lv-LV"/>
              <a:pPr>
                <a:defRPr/>
              </a:pPr>
              <a:t>‹#›</a:t>
            </a:fld>
            <a:endParaRPr lang="lv-LV"/>
          </a:p>
        </p:txBody>
      </p:sp>
    </p:spTree>
    <p:extLst>
      <p:ext uri="{BB962C8B-B14F-4D97-AF65-F5344CB8AC3E}">
        <p14:creationId xmlns:p14="http://schemas.microsoft.com/office/powerpoint/2010/main" val="3716673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89" tIns="46045" rIns="92089" bIns="46045" numCol="1" anchor="t" anchorCtr="0" compatLnSpc="1">
            <a:prstTxWarp prst="textNoShape">
              <a:avLst/>
            </a:prstTxWarp>
          </a:bodyPr>
          <a:lstStyle>
            <a:lvl1pPr>
              <a:defRPr sz="1200">
                <a:latin typeface="Arial" pitchFamily="34" charset="0"/>
                <a:cs typeface="+mn-cs"/>
              </a:defRPr>
            </a:lvl1pPr>
          </a:lstStyle>
          <a:p>
            <a:pPr>
              <a:defRPr/>
            </a:pPr>
            <a:endParaRPr lang="lv-LV"/>
          </a:p>
        </p:txBody>
      </p:sp>
      <p:sp>
        <p:nvSpPr>
          <p:cNvPr id="409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89" tIns="46045" rIns="92089" bIns="46045" numCol="1" anchor="t" anchorCtr="0" compatLnSpc="1">
            <a:prstTxWarp prst="textNoShape">
              <a:avLst/>
            </a:prstTxWarp>
          </a:bodyPr>
          <a:lstStyle>
            <a:lvl1pPr algn="r">
              <a:defRPr sz="1200">
                <a:latin typeface="Arial" pitchFamily="34" charset="0"/>
                <a:cs typeface="+mn-cs"/>
              </a:defRPr>
            </a:lvl1pPr>
          </a:lstStyle>
          <a:p>
            <a:pPr>
              <a:defRPr/>
            </a:pPr>
            <a:endParaRPr lang="lv-LV"/>
          </a:p>
        </p:txBody>
      </p:sp>
      <p:sp>
        <p:nvSpPr>
          <p:cNvPr id="1229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89" tIns="46045" rIns="92089" bIns="46045" numCol="1" anchor="t" anchorCtr="0" compatLnSpc="1">
            <a:prstTxWarp prst="textNoShape">
              <a:avLst/>
            </a:prstTxWarp>
          </a:bodyPr>
          <a:lstStyle/>
          <a:p>
            <a:pPr lvl="0"/>
            <a:r>
              <a:rPr lang="lv-LV" noProof="0"/>
              <a:t>Click to edit Master text styles</a:t>
            </a:r>
          </a:p>
          <a:p>
            <a:pPr lvl="1"/>
            <a:r>
              <a:rPr lang="lv-LV" noProof="0"/>
              <a:t>Second level</a:t>
            </a:r>
          </a:p>
          <a:p>
            <a:pPr lvl="2"/>
            <a:r>
              <a:rPr lang="lv-LV" noProof="0"/>
              <a:t>Third level</a:t>
            </a:r>
          </a:p>
          <a:p>
            <a:pPr lvl="3"/>
            <a:r>
              <a:rPr lang="lv-LV" noProof="0"/>
              <a:t>Fourth level</a:t>
            </a:r>
          </a:p>
          <a:p>
            <a:pPr lvl="4"/>
            <a:r>
              <a:rPr lang="lv-LV" noProof="0"/>
              <a:t>Fifth level</a:t>
            </a:r>
          </a:p>
        </p:txBody>
      </p:sp>
      <p:sp>
        <p:nvSpPr>
          <p:cNvPr id="410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89" tIns="46045" rIns="92089" bIns="46045" numCol="1" anchor="b" anchorCtr="0" compatLnSpc="1">
            <a:prstTxWarp prst="textNoShape">
              <a:avLst/>
            </a:prstTxWarp>
          </a:bodyPr>
          <a:lstStyle>
            <a:lvl1pPr>
              <a:defRPr sz="1200">
                <a:latin typeface="Arial" pitchFamily="34" charset="0"/>
                <a:cs typeface="+mn-cs"/>
              </a:defRPr>
            </a:lvl1pPr>
          </a:lstStyle>
          <a:p>
            <a:pPr>
              <a:defRPr/>
            </a:pPr>
            <a:endParaRPr lang="lv-LV"/>
          </a:p>
        </p:txBody>
      </p:sp>
      <p:sp>
        <p:nvSpPr>
          <p:cNvPr id="410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89" tIns="46045" rIns="92089" bIns="46045" numCol="1" anchor="b" anchorCtr="0" compatLnSpc="1">
            <a:prstTxWarp prst="textNoShape">
              <a:avLst/>
            </a:prstTxWarp>
          </a:bodyPr>
          <a:lstStyle>
            <a:lvl1pPr algn="r">
              <a:defRPr sz="1200">
                <a:latin typeface="Arial" pitchFamily="34" charset="0"/>
                <a:cs typeface="+mn-cs"/>
              </a:defRPr>
            </a:lvl1pPr>
          </a:lstStyle>
          <a:p>
            <a:pPr>
              <a:defRPr/>
            </a:pPr>
            <a:fld id="{7730DBD7-0DBB-4DE8-B929-9DA8187B1C0D}" type="slidenum">
              <a:rPr lang="lv-LV"/>
              <a:pPr>
                <a:defRPr/>
              </a:pPr>
              <a:t>‹#›</a:t>
            </a:fld>
            <a:endParaRPr lang="lv-LV"/>
          </a:p>
        </p:txBody>
      </p:sp>
    </p:spTree>
    <p:extLst>
      <p:ext uri="{BB962C8B-B14F-4D97-AF65-F5344CB8AC3E}">
        <p14:creationId xmlns:p14="http://schemas.microsoft.com/office/powerpoint/2010/main" val="960378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4C2E63FE-48B1-4555-91B0-7B7B68AA8EEC}" type="slidenum">
              <a:rPr lang="lv-LV" smtClean="0"/>
              <a:pPr>
                <a:defRPr/>
              </a:pPr>
              <a:t>1</a:t>
            </a:fld>
            <a:endParaRPr lang="lv-LV"/>
          </a:p>
        </p:txBody>
      </p:sp>
    </p:spTree>
    <p:extLst>
      <p:ext uri="{BB962C8B-B14F-4D97-AF65-F5344CB8AC3E}">
        <p14:creationId xmlns:p14="http://schemas.microsoft.com/office/powerpoint/2010/main" val="51644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pPr>
              <a:defRPr/>
            </a:pPr>
            <a:fld id="{4C2E63FE-48B1-4555-91B0-7B7B68AA8EEC}" type="slidenum">
              <a:rPr lang="lv-LV" smtClean="0"/>
              <a:pPr>
                <a:defRPr/>
              </a:pPr>
              <a:t>22</a:t>
            </a:fld>
            <a:endParaRPr lang="lv-LV"/>
          </a:p>
        </p:txBody>
      </p:sp>
    </p:spTree>
    <p:extLst>
      <p:ext uri="{BB962C8B-B14F-4D97-AF65-F5344CB8AC3E}">
        <p14:creationId xmlns:p14="http://schemas.microsoft.com/office/powerpoint/2010/main" val="55512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Jārēķinās ar to, ka viss valsts autoceļa tīkls gadā nolietojās aptuveni 5%.</a:t>
            </a:r>
          </a:p>
          <a:p>
            <a:r>
              <a:rPr lang="lv-LV" dirty="0"/>
              <a:t>Attiecībā uz nepieciešamību un ieguldījumu ir aptuveni divas reizes, bet jāņem vērā to, ka pēc neatkarības atgūšanas ir bijuši uzkrājoši</a:t>
            </a:r>
          </a:p>
        </p:txBody>
      </p:sp>
      <p:sp>
        <p:nvSpPr>
          <p:cNvPr id="4" name="Slide Number Placeholder 3"/>
          <p:cNvSpPr>
            <a:spLocks noGrp="1"/>
          </p:cNvSpPr>
          <p:nvPr>
            <p:ph type="sldNum" sz="quarter" idx="10"/>
          </p:nvPr>
        </p:nvSpPr>
        <p:spPr/>
        <p:txBody>
          <a:bodyPr/>
          <a:lstStyle/>
          <a:p>
            <a:pPr>
              <a:defRPr/>
            </a:pPr>
            <a:fld id="{4C2E63FE-48B1-4555-91B0-7B7B68AA8EEC}" type="slidenum">
              <a:rPr lang="lv-LV" smtClean="0"/>
              <a:pPr>
                <a:defRPr/>
              </a:pPr>
              <a:t>23</a:t>
            </a:fld>
            <a:endParaRPr lang="lv-LV"/>
          </a:p>
        </p:txBody>
      </p:sp>
    </p:spTree>
    <p:extLst>
      <p:ext uri="{BB962C8B-B14F-4D97-AF65-F5344CB8AC3E}">
        <p14:creationId xmlns:p14="http://schemas.microsoft.com/office/powerpoint/2010/main" val="128693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Programma valsts autoceļu tīkla sakārtošanai 2014.-2020. gada periodam paredzēja EU strukturālo fondu un valsts budžeta līdzfinansējumu. </a:t>
            </a:r>
          </a:p>
        </p:txBody>
      </p:sp>
      <p:sp>
        <p:nvSpPr>
          <p:cNvPr id="4" name="Slide Number Placeholder 3"/>
          <p:cNvSpPr>
            <a:spLocks noGrp="1"/>
          </p:cNvSpPr>
          <p:nvPr>
            <p:ph type="sldNum" sz="quarter" idx="10"/>
          </p:nvPr>
        </p:nvSpPr>
        <p:spPr/>
        <p:txBody>
          <a:bodyPr/>
          <a:lstStyle/>
          <a:p>
            <a:pPr>
              <a:defRPr/>
            </a:pPr>
            <a:fld id="{4C2E63FE-48B1-4555-91B0-7B7B68AA8EEC}" type="slidenum">
              <a:rPr lang="lv-LV" smtClean="0"/>
              <a:pPr>
                <a:defRPr/>
              </a:pPr>
              <a:t>24</a:t>
            </a:fld>
            <a:endParaRPr lang="lv-LV"/>
          </a:p>
        </p:txBody>
      </p:sp>
    </p:spTree>
    <p:extLst>
      <p:ext uri="{BB962C8B-B14F-4D97-AF65-F5344CB8AC3E}">
        <p14:creationId xmlns:p14="http://schemas.microsoft.com/office/powerpoint/2010/main" val="1875982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4C2E63FE-48B1-4555-91B0-7B7B68AA8EEC}" type="slidenum">
              <a:rPr lang="lv-LV" smtClean="0"/>
              <a:pPr>
                <a:defRPr/>
              </a:pPr>
              <a:t>25</a:t>
            </a:fld>
            <a:endParaRPr lang="lv-LV"/>
          </a:p>
        </p:txBody>
      </p:sp>
    </p:spTree>
    <p:extLst>
      <p:ext uri="{BB962C8B-B14F-4D97-AF65-F5344CB8AC3E}">
        <p14:creationId xmlns:p14="http://schemas.microsoft.com/office/powerpoint/2010/main" val="421061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4C2E63FE-48B1-4555-91B0-7B7B68AA8EEC}" type="slidenum">
              <a:rPr lang="lv-LV" smtClean="0"/>
              <a:pPr>
                <a:defRPr/>
              </a:pPr>
              <a:t>26</a:t>
            </a:fld>
            <a:endParaRPr lang="lv-LV"/>
          </a:p>
        </p:txBody>
      </p:sp>
    </p:spTree>
    <p:extLst>
      <p:ext uri="{BB962C8B-B14F-4D97-AF65-F5344CB8AC3E}">
        <p14:creationId xmlns:p14="http://schemas.microsoft.com/office/powerpoint/2010/main" val="365955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4C2E63FE-48B1-4555-91B0-7B7B68AA8EEC}" type="slidenum">
              <a:rPr lang="lv-LV" smtClean="0"/>
              <a:pPr>
                <a:defRPr/>
              </a:pPr>
              <a:t>27</a:t>
            </a:fld>
            <a:endParaRPr lang="lv-LV"/>
          </a:p>
        </p:txBody>
      </p:sp>
    </p:spTree>
    <p:extLst>
      <p:ext uri="{BB962C8B-B14F-4D97-AF65-F5344CB8AC3E}">
        <p14:creationId xmlns:p14="http://schemas.microsoft.com/office/powerpoint/2010/main" val="409436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err="1"/>
              <a:t>Merķdotācijas</a:t>
            </a:r>
            <a:r>
              <a:rPr lang="lv-LV" dirty="0"/>
              <a:t> pašvaldību autoceļu uzturēšanai pieaug pastāvīgi jau piecus gadus un nākošgad jau pārsniegs 50 </a:t>
            </a:r>
            <a:r>
              <a:rPr lang="lv-LV" dirty="0" err="1"/>
              <a:t>mill.euro</a:t>
            </a:r>
            <a:endParaRPr lang="lv-LV" dirty="0"/>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28</a:t>
            </a:fld>
            <a:endParaRPr lang="lv-LV"/>
          </a:p>
        </p:txBody>
      </p:sp>
    </p:spTree>
    <p:extLst>
      <p:ext uri="{BB962C8B-B14F-4D97-AF65-F5344CB8AC3E}">
        <p14:creationId xmlns:p14="http://schemas.microsoft.com/office/powerpoint/2010/main" val="2433619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pPr>
              <a:defRPr/>
            </a:pPr>
            <a:fld id="{7730DBD7-0DBB-4DE8-B929-9DA8187B1C0D}" type="slidenum">
              <a:rPr lang="lv-LV" smtClean="0"/>
              <a:pPr>
                <a:defRPr/>
              </a:pPr>
              <a:t>30</a:t>
            </a:fld>
            <a:endParaRPr lang="lv-LV"/>
          </a:p>
        </p:txBody>
      </p:sp>
    </p:spTree>
    <p:extLst>
      <p:ext uri="{BB962C8B-B14F-4D97-AF65-F5344CB8AC3E}">
        <p14:creationId xmlns:p14="http://schemas.microsoft.com/office/powerpoint/2010/main" val="3551167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4C2E63FE-48B1-4555-91B0-7B7B68AA8EEC}" type="slidenum">
              <a:rPr lang="lv-LV" smtClean="0"/>
              <a:pPr>
                <a:defRPr/>
              </a:pPr>
              <a:t>31</a:t>
            </a:fld>
            <a:endParaRPr lang="lv-LV"/>
          </a:p>
        </p:txBody>
      </p:sp>
    </p:spTree>
    <p:extLst>
      <p:ext uri="{BB962C8B-B14F-4D97-AF65-F5344CB8AC3E}">
        <p14:creationId xmlns:p14="http://schemas.microsoft.com/office/powerpoint/2010/main" val="205332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p:spPr>
        <p:txBody>
          <a:bodyPr/>
          <a:lstStyle/>
          <a:p>
            <a:endParaRPr lang="lv-LV">
              <a:latin typeface="Arial" charset="0"/>
            </a:endParaRPr>
          </a:p>
        </p:txBody>
      </p:sp>
      <p:sp>
        <p:nvSpPr>
          <p:cNvPr id="15363" name="Slide Number Placeholder 3"/>
          <p:cNvSpPr>
            <a:spLocks noGrp="1"/>
          </p:cNvSpPr>
          <p:nvPr>
            <p:ph type="sldNum" sz="quarter" idx="5"/>
          </p:nvPr>
        </p:nvSpPr>
        <p:spPr>
          <a:noFill/>
        </p:spPr>
        <p:txBody>
          <a:bodyPr/>
          <a:lstStyle/>
          <a:p>
            <a:fld id="{00CA3F77-1AB7-4A99-A670-561B3F24529C}" type="slidenum">
              <a:rPr lang="lv-LV" smtClean="0">
                <a:latin typeface="Arial" charset="0"/>
                <a:cs typeface="Arial" charset="0"/>
              </a:rPr>
              <a:pPr/>
              <a:t>2</a:t>
            </a:fld>
            <a:endParaRPr lang="lv-LV">
              <a:latin typeface="Arial" charset="0"/>
              <a:cs typeface="Arial" charset="0"/>
            </a:endParaRPr>
          </a:p>
        </p:txBody>
      </p:sp>
    </p:spTree>
    <p:extLst>
      <p:ext uri="{BB962C8B-B14F-4D97-AF65-F5344CB8AC3E}">
        <p14:creationId xmlns:p14="http://schemas.microsoft.com/office/powerpoint/2010/main" val="9113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 Pagājušā gada 20. decembrī MK </a:t>
            </a:r>
            <a:r>
              <a:rPr lang="lv-LV" dirty="0" err="1"/>
              <a:t>protokollēmumā</a:t>
            </a:r>
            <a:r>
              <a:rPr lang="lv-LV" dirty="0"/>
              <a:t> tika noteikts, ka Satiksmes ministrijai jāveic visu valsts autoceļu izpēte. Uzsākot darbu sākotnēji ieguvām datus par citiem autoceļu tīkliem, jo valsts tiešā pārziņā ir tikai aptuveni 20 000 autoceļu. Pārējo skaitu sastāda pašvaldību ceļi 38 000 autoceļu un gandrīz 12 00 komersantu jeb VAS »Latvijas valsts meži» pārziņā. Un vēl 60 00 km </a:t>
            </a:r>
            <a:r>
              <a:rPr lang="lv-LV" dirty="0" err="1"/>
              <a:t>brauktuves,kur</a:t>
            </a:r>
            <a:r>
              <a:rPr lang="lv-LV" dirty="0"/>
              <a:t> var pārvietoties ar motorizētiem transporta līdzekļiem. </a:t>
            </a:r>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3</a:t>
            </a:fld>
            <a:endParaRPr lang="lv-LV"/>
          </a:p>
        </p:txBody>
      </p:sp>
    </p:spTree>
    <p:extLst>
      <p:ext uri="{BB962C8B-B14F-4D97-AF65-F5344CB8AC3E}">
        <p14:creationId xmlns:p14="http://schemas.microsoft.com/office/powerpoint/2010/main" val="1927844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VAS »Latvijas valsts ceļi» regulāri veic valsts autoceļa tīkla ar lielāko intensitāti posmu kvalitātes pārbaudes. </a:t>
            </a:r>
          </a:p>
        </p:txBody>
      </p:sp>
      <p:sp>
        <p:nvSpPr>
          <p:cNvPr id="4" name="Slaida numura vietturis 3"/>
          <p:cNvSpPr>
            <a:spLocks noGrp="1"/>
          </p:cNvSpPr>
          <p:nvPr>
            <p:ph type="sldNum" sz="quarter" idx="10"/>
          </p:nvPr>
        </p:nvSpPr>
        <p:spPr/>
        <p:txBody>
          <a:bodyPr/>
          <a:lstStyle/>
          <a:p>
            <a:pPr>
              <a:defRPr/>
            </a:pPr>
            <a:fld id="{4C2E63FE-48B1-4555-91B0-7B7B68AA8EEC}" type="slidenum">
              <a:rPr lang="lv-LV" smtClean="0"/>
              <a:pPr>
                <a:defRPr/>
              </a:pPr>
              <a:t>8</a:t>
            </a:fld>
            <a:endParaRPr lang="lv-LV"/>
          </a:p>
        </p:txBody>
      </p:sp>
    </p:spTree>
    <p:extLst>
      <p:ext uri="{BB962C8B-B14F-4D97-AF65-F5344CB8AC3E}">
        <p14:creationId xmlns:p14="http://schemas.microsoft.com/office/powerpoint/2010/main" val="292202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pPr>
              <a:defRPr/>
            </a:pPr>
            <a:fld id="{4C2E63FE-48B1-4555-91B0-7B7B68AA8EEC}" type="slidenum">
              <a:rPr lang="lv-LV" smtClean="0"/>
              <a:pPr>
                <a:defRPr/>
              </a:pPr>
              <a:t>9</a:t>
            </a:fld>
            <a:endParaRPr lang="lv-LV"/>
          </a:p>
        </p:txBody>
      </p:sp>
    </p:spTree>
    <p:extLst>
      <p:ext uri="{BB962C8B-B14F-4D97-AF65-F5344CB8AC3E}">
        <p14:creationId xmlns:p14="http://schemas.microsoft.com/office/powerpoint/2010/main" val="3894535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sz="1200" kern="1200" dirty="0">
                <a:solidFill>
                  <a:schemeClr val="tx1"/>
                </a:solidFill>
                <a:effectLst/>
                <a:latin typeface="Arial" pitchFamily="34" charset="0"/>
                <a:ea typeface="+mn-ea"/>
                <a:cs typeface="+mn-cs"/>
              </a:rPr>
              <a:t>Kas tad tie ir par  parametriem uz ko mēs balstāmies </a:t>
            </a:r>
            <a:r>
              <a:rPr lang="lv-LV" sz="1200" kern="1200" dirty="0" err="1">
                <a:solidFill>
                  <a:schemeClr val="tx1"/>
                </a:solidFill>
                <a:effectLst/>
                <a:latin typeface="Arial" pitchFamily="34" charset="0"/>
                <a:ea typeface="+mn-ea"/>
                <a:cs typeface="+mn-cs"/>
              </a:rPr>
              <a:t>prioritizējot</a:t>
            </a:r>
            <a:r>
              <a:rPr lang="lv-LV" sz="1200" kern="1200" dirty="0">
                <a:solidFill>
                  <a:schemeClr val="tx1"/>
                </a:solidFill>
                <a:effectLst/>
                <a:latin typeface="Arial" pitchFamily="34" charset="0"/>
                <a:ea typeface="+mn-ea"/>
                <a:cs typeface="+mn-cs"/>
              </a:rPr>
              <a:t> valsts autoceļus. Satiksmes intensitāte un autoceļa tehniskais stāvoklis. Vēsturiskie dati, segas nestspēja , līdzenums un citi faktori</a:t>
            </a:r>
          </a:p>
          <a:p>
            <a:pPr marL="0" marR="0" lvl="0" indent="0" algn="l" defTabSz="914400" rtl="0" eaLnBrk="0" fontAlgn="base" latinLnBrk="0" hangingPunct="0">
              <a:lnSpc>
                <a:spcPct val="100000"/>
              </a:lnSpc>
              <a:spcBef>
                <a:spcPct val="30000"/>
              </a:spcBef>
              <a:spcAft>
                <a:spcPct val="0"/>
              </a:spcAft>
              <a:buClrTx/>
              <a:buSzTx/>
              <a:buFontTx/>
              <a:buNone/>
              <a:tabLst/>
              <a:defRPr/>
            </a:pPr>
            <a:r>
              <a:rPr lang="lv-LV" sz="1200" kern="1200" dirty="0">
                <a:solidFill>
                  <a:schemeClr val="tx1"/>
                </a:solidFill>
                <a:effectLst/>
                <a:latin typeface="Arial" pitchFamily="34" charset="0"/>
                <a:ea typeface="+mn-ea"/>
                <a:cs typeface="+mn-cs"/>
              </a:rPr>
              <a:t>Latvijas valsts autoceļu tīkla noslodzes dati parāda, ka divas trešdaļas (66,9%) automašīnu ikdienas braucieniem izmanto tikai 10% valsts ceļu posmu. Vislielākā satiksmes intensitāte ir uz autoceļiem Rīgas reģionā </a:t>
            </a:r>
          </a:p>
          <a:p>
            <a:endParaRPr lang="lv-LV" dirty="0"/>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10</a:t>
            </a:fld>
            <a:endParaRPr lang="lv-LV"/>
          </a:p>
        </p:txBody>
      </p:sp>
    </p:spTree>
    <p:extLst>
      <p:ext uri="{BB962C8B-B14F-4D97-AF65-F5344CB8AC3E}">
        <p14:creationId xmlns:p14="http://schemas.microsoft.com/office/powerpoint/2010/main" val="1755942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lv-LV" sz="1200" kern="1200" dirty="0">
                <a:solidFill>
                  <a:schemeClr val="tx1"/>
                </a:solidFill>
                <a:effectLst/>
                <a:latin typeface="Arial" pitchFamily="34" charset="0"/>
                <a:ea typeface="+mn-ea"/>
                <a:cs typeface="+mn-cs"/>
              </a:rPr>
              <a:t>Uzsākot pagājušā gadā mūsu izpēti nolēmām , ka jāizpēta pārējie sociālekonomiskie faktori, kas ietekmē autoceļu tīklus, to noslodzi un pienesumu tautsaimniecībai. Lielākā daļa iedzīvotāju dzīvo republikas pilsētās un 21 attīstības centrā, bet lielākie ciemi un mazpilsētas koncentrēti Rīgas tuvumā. Ārpus blīvi apdzīvotām vietām (pārsvarā viensētām) dzīvo 12,4% Latvijas iedzīvotāju. </a:t>
            </a:r>
            <a:endParaRPr lang="lv-LV" dirty="0"/>
          </a:p>
          <a:p>
            <a:endParaRPr lang="lv-LV" dirty="0"/>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11</a:t>
            </a:fld>
            <a:endParaRPr lang="lv-LV"/>
          </a:p>
        </p:txBody>
      </p:sp>
    </p:spTree>
    <p:extLst>
      <p:ext uri="{BB962C8B-B14F-4D97-AF65-F5344CB8AC3E}">
        <p14:creationId xmlns:p14="http://schemas.microsoft.com/office/powerpoint/2010/main" val="248960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lvl="0"/>
            <a:r>
              <a:rPr lang="lv-LV" sz="1200" kern="1200" dirty="0">
                <a:solidFill>
                  <a:schemeClr val="tx1"/>
                </a:solidFill>
                <a:effectLst/>
                <a:latin typeface="Arial" pitchFamily="34" charset="0"/>
                <a:ea typeface="+mn-ea"/>
                <a:cs typeface="+mn-cs"/>
              </a:rPr>
              <a:t>Tiko iesniegtajā informatīvā ziņojuma lēmumprojektā ir noteikts , ka jārod papildus finansējumu, lai sakārtotu 26 valsts autoceļu posmus 207 km garumā, kuri tika identificēti kā prioritāri optimālā vispārējās izglītības iestāžu tīkla modeļa izveides Latvijā ietvaros, tādā veidā uzlabojot Latvijas reģionālo attīstības centru sasniedzamību un apkārtējo teritoriju attīstību,  papildus 2017. – 2019. gada valsts autoceļu tīklā veicamo darbu programmās jau iekļautajiem 5 valsts autoceļu posmiem 43 km garumā.</a:t>
            </a:r>
          </a:p>
          <a:p>
            <a:pPr marL="0" marR="0" lvl="0" indent="0" algn="l" defTabSz="914400" rtl="0" eaLnBrk="0" fontAlgn="base" latinLnBrk="0" hangingPunct="0">
              <a:lnSpc>
                <a:spcPct val="100000"/>
              </a:lnSpc>
              <a:spcBef>
                <a:spcPct val="30000"/>
              </a:spcBef>
              <a:spcAft>
                <a:spcPct val="0"/>
              </a:spcAft>
              <a:buClrTx/>
              <a:buSzTx/>
              <a:buFontTx/>
              <a:buNone/>
              <a:tabLst/>
              <a:defRPr/>
            </a:pPr>
            <a:r>
              <a:rPr lang="lv-LV" sz="1200" kern="1200" dirty="0">
                <a:solidFill>
                  <a:schemeClr val="tx1"/>
                </a:solidFill>
                <a:effectLst/>
                <a:latin typeface="Arial" pitchFamily="34" charset="0"/>
                <a:ea typeface="+mn-ea"/>
                <a:cs typeface="+mn-cs"/>
              </a:rPr>
              <a:t>1. Asūne – Dagda – 8,47 km</a:t>
            </a:r>
          </a:p>
          <a:p>
            <a:pPr lvl="0"/>
            <a:r>
              <a:rPr lang="lv-LV" sz="1200" kern="1200" dirty="0">
                <a:solidFill>
                  <a:schemeClr val="tx1"/>
                </a:solidFill>
                <a:effectLst/>
                <a:latin typeface="Arial" pitchFamily="34" charset="0"/>
                <a:ea typeface="+mn-ea"/>
                <a:cs typeface="+mn-cs"/>
              </a:rPr>
              <a:t>2. Lestene – Dobele (divi posmi) -15,9 km</a:t>
            </a:r>
          </a:p>
          <a:p>
            <a:pPr marL="0" marR="0" lvl="0" indent="0" algn="l" defTabSz="914400" rtl="0" eaLnBrk="0" fontAlgn="base" latinLnBrk="0" hangingPunct="0">
              <a:lnSpc>
                <a:spcPct val="100000"/>
              </a:lnSpc>
              <a:spcBef>
                <a:spcPct val="30000"/>
              </a:spcBef>
              <a:spcAft>
                <a:spcPct val="0"/>
              </a:spcAft>
              <a:buClrTx/>
              <a:buSzTx/>
              <a:buFontTx/>
              <a:buNone/>
              <a:tabLst/>
              <a:defRPr/>
            </a:pPr>
            <a:r>
              <a:rPr lang="lv-LV" sz="1200" kern="1200" dirty="0">
                <a:solidFill>
                  <a:schemeClr val="tx1"/>
                </a:solidFill>
                <a:effectLst/>
                <a:latin typeface="Arial" pitchFamily="34" charset="0"/>
                <a:ea typeface="+mn-ea"/>
                <a:cs typeface="+mn-cs"/>
              </a:rPr>
              <a:t>3. Satiķi –Saldus( divi posmi) -10,86 km</a:t>
            </a:r>
          </a:p>
          <a:p>
            <a:pPr lvl="0"/>
            <a:r>
              <a:rPr lang="lv-LV" sz="1200" kern="1200" dirty="0">
                <a:solidFill>
                  <a:schemeClr val="tx1"/>
                </a:solidFill>
                <a:effectLst/>
                <a:latin typeface="Arial" pitchFamily="34" charset="0"/>
                <a:ea typeface="+mn-ea"/>
                <a:cs typeface="+mn-cs"/>
              </a:rPr>
              <a:t>4. Kalnciems – Jelgava – 0,97 km </a:t>
            </a:r>
          </a:p>
          <a:p>
            <a:pPr lvl="0"/>
            <a:endParaRPr lang="lv-LV" sz="1200" kern="1200" dirty="0">
              <a:solidFill>
                <a:schemeClr val="tx1"/>
              </a:solidFill>
              <a:effectLst/>
              <a:latin typeface="Arial" pitchFamily="34" charset="0"/>
              <a:ea typeface="+mn-ea"/>
              <a:cs typeface="+mn-cs"/>
            </a:endParaRPr>
          </a:p>
          <a:p>
            <a:pPr lvl="0"/>
            <a:r>
              <a:rPr lang="lv-LV" sz="1200" kern="1200" dirty="0">
                <a:solidFill>
                  <a:schemeClr val="tx1"/>
                </a:solidFill>
                <a:effectLst/>
                <a:latin typeface="Arial" pitchFamily="34" charset="0"/>
                <a:ea typeface="+mn-ea"/>
                <a:cs typeface="+mn-cs"/>
              </a:rPr>
              <a:t>LVC nepieciešams izvērtēt optimālā vispārējās izglītības iestāžu tīkla modeļa izveides Latvijā ietvaros prioritāri sakārtojamo valsts autoceļu posmu tehnisko stāvokli un būvdarbu veikšanai nepieciešamā papildu finansējuma apmēru.</a:t>
            </a:r>
          </a:p>
          <a:p>
            <a:endParaRPr lang="lv-LV" dirty="0"/>
          </a:p>
        </p:txBody>
      </p:sp>
      <p:sp>
        <p:nvSpPr>
          <p:cNvPr id="4" name="Slaida numura vietturis 3"/>
          <p:cNvSpPr>
            <a:spLocks noGrp="1"/>
          </p:cNvSpPr>
          <p:nvPr>
            <p:ph type="sldNum" sz="quarter" idx="10"/>
          </p:nvPr>
        </p:nvSpPr>
        <p:spPr/>
        <p:txBody>
          <a:bodyPr/>
          <a:lstStyle/>
          <a:p>
            <a:pPr>
              <a:defRPr/>
            </a:pPr>
            <a:fld id="{7730DBD7-0DBB-4DE8-B929-9DA8187B1C0D}" type="slidenum">
              <a:rPr lang="lv-LV" smtClean="0"/>
              <a:pPr>
                <a:defRPr/>
              </a:pPr>
              <a:t>19</a:t>
            </a:fld>
            <a:endParaRPr lang="lv-LV"/>
          </a:p>
        </p:txBody>
      </p:sp>
    </p:spTree>
    <p:extLst>
      <p:ext uri="{BB962C8B-B14F-4D97-AF65-F5344CB8AC3E}">
        <p14:creationId xmlns:p14="http://schemas.microsoft.com/office/powerpoint/2010/main" val="253538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Arial" pitchFamily="34" charset="0"/>
                <a:ea typeface="+mn-ea"/>
                <a:cs typeface="+mn-cs"/>
              </a:rPr>
              <a:t>Autoceļš atbilst likuma </a:t>
            </a:r>
            <a:r>
              <a:rPr lang="lv-LV" sz="1200" i="1" kern="1200" dirty="0">
                <a:solidFill>
                  <a:schemeClr val="tx1"/>
                </a:solidFill>
                <a:effectLst/>
                <a:latin typeface="Arial" pitchFamily="34" charset="0"/>
                <a:ea typeface="+mn-ea"/>
                <a:cs typeface="+mn-cs"/>
              </a:rPr>
              <a:t>„Par autoceļiem” </a:t>
            </a:r>
            <a:r>
              <a:rPr lang="lv-LV" sz="1200" kern="1200" dirty="0">
                <a:solidFill>
                  <a:schemeClr val="tx1"/>
                </a:solidFill>
                <a:effectLst/>
                <a:latin typeface="Arial" pitchFamily="34" charset="0"/>
                <a:ea typeface="+mn-ea"/>
                <a:cs typeface="+mn-cs"/>
              </a:rPr>
              <a:t>3. panta 3. daļai – attiecīgi tas novada</a:t>
            </a:r>
          </a:p>
          <a:p>
            <a:r>
              <a:rPr lang="lv-LV" sz="1200" kern="1200" dirty="0">
                <a:solidFill>
                  <a:schemeClr val="tx1"/>
                </a:solidFill>
                <a:effectLst/>
                <a:latin typeface="Arial" pitchFamily="34" charset="0"/>
                <a:ea typeface="+mn-ea"/>
                <a:cs typeface="+mn-cs"/>
              </a:rPr>
              <a:t>administratīvos centrus savieno ar novada pilsētām, novada apdzīvotām teritorijām, kurās</a:t>
            </a:r>
          </a:p>
          <a:p>
            <a:r>
              <a:rPr lang="lv-LV" sz="1200" kern="1200" dirty="0">
                <a:solidFill>
                  <a:schemeClr val="tx1"/>
                </a:solidFill>
                <a:effectLst/>
                <a:latin typeface="Arial" pitchFamily="34" charset="0"/>
                <a:ea typeface="+mn-ea"/>
                <a:cs typeface="+mn-cs"/>
              </a:rPr>
              <a:t>atrodas pagastu pārvaldes, ciemiem vai citiem valsts autoceļiem vai savā starpā atsevišķu</a:t>
            </a:r>
          </a:p>
          <a:p>
            <a:r>
              <a:rPr lang="lv-LV" sz="1200" kern="1200" dirty="0">
                <a:solidFill>
                  <a:schemeClr val="tx1"/>
                </a:solidFill>
                <a:effectLst/>
                <a:latin typeface="Arial" pitchFamily="34" charset="0"/>
                <a:ea typeface="+mn-ea"/>
                <a:cs typeface="+mn-cs"/>
              </a:rPr>
              <a:t>novadu administratīvos centrus</a:t>
            </a:r>
          </a:p>
          <a:p>
            <a:endParaRPr lang="lv-LV" sz="1200" b="1" i="0" u="none" strike="noStrike" kern="1200" baseline="0" dirty="0">
              <a:solidFill>
                <a:schemeClr val="tx1"/>
              </a:solidFill>
              <a:latin typeface="Arial" pitchFamily="34" charset="0"/>
              <a:ea typeface="+mn-ea"/>
              <a:cs typeface="+mn-cs"/>
            </a:endParaRPr>
          </a:p>
          <a:p>
            <a:r>
              <a:rPr lang="lv-LV" sz="1200" b="1" i="0" u="none" strike="noStrike" kern="1200" baseline="0" dirty="0">
                <a:solidFill>
                  <a:schemeClr val="tx1"/>
                </a:solidFill>
                <a:latin typeface="Arial" pitchFamily="34" charset="0"/>
                <a:ea typeface="+mn-ea"/>
                <a:cs typeface="+mn-cs"/>
              </a:rPr>
              <a:t>Primārie kritēriji:</a:t>
            </a:r>
          </a:p>
          <a:p>
            <a:r>
              <a:rPr lang="lv-LV" sz="1200" b="0" i="0" u="none" strike="noStrike" kern="1200" baseline="0" dirty="0">
                <a:solidFill>
                  <a:schemeClr val="tx1"/>
                </a:solidFill>
                <a:latin typeface="Arial" pitchFamily="34" charset="0"/>
                <a:ea typeface="+mn-ea"/>
                <a:cs typeface="+mn-cs"/>
              </a:rPr>
              <a:t>1. </a:t>
            </a:r>
            <a:r>
              <a:rPr lang="lv-LV" sz="1200" b="1" i="1" u="none" strike="noStrike" kern="1200" baseline="0" dirty="0">
                <a:solidFill>
                  <a:schemeClr val="tx1"/>
                </a:solidFill>
                <a:latin typeface="Arial" pitchFamily="34" charset="0"/>
                <a:ea typeface="+mn-ea"/>
                <a:cs typeface="+mn-cs"/>
              </a:rPr>
              <a:t>V ceļa atrašanās vienā vai vairāku novadu teritorijās </a:t>
            </a:r>
            <a:r>
              <a:rPr lang="lv-LV" sz="1200" b="0" i="0" u="none" strike="noStrike" kern="1200" baseline="0" dirty="0">
                <a:solidFill>
                  <a:schemeClr val="tx1"/>
                </a:solidFill>
                <a:latin typeface="Arial" pitchFamily="34" charset="0"/>
                <a:ea typeface="+mn-ea"/>
                <a:cs typeface="+mn-cs"/>
              </a:rPr>
              <a:t>– ja mazāk nekā 90% V ceļa</a:t>
            </a:r>
          </a:p>
          <a:p>
            <a:r>
              <a:rPr lang="lv-LV" sz="1200" b="0" i="0" u="none" strike="noStrike" kern="1200" baseline="0" dirty="0">
                <a:solidFill>
                  <a:schemeClr val="tx1"/>
                </a:solidFill>
                <a:latin typeface="Arial" pitchFamily="34" charset="0"/>
                <a:ea typeface="+mn-ea"/>
                <a:cs typeface="+mn-cs"/>
              </a:rPr>
              <a:t>maršruta kopgaruma atrodas viena novada teritorijā, to nav racionāli nodot šī novada</a:t>
            </a:r>
          </a:p>
          <a:p>
            <a:r>
              <a:rPr lang="lv-LV" sz="1200" b="0" i="0" u="none" strike="noStrike" kern="1200" baseline="0" dirty="0">
                <a:solidFill>
                  <a:schemeClr val="tx1"/>
                </a:solidFill>
                <a:latin typeface="Arial" pitchFamily="34" charset="0"/>
                <a:ea typeface="+mn-ea"/>
                <a:cs typeface="+mn-cs"/>
              </a:rPr>
              <a:t>pašvaldības pārvaldībā. Autoceļa sadalīšana pa novadiem šādā gadījumā nav racionāla, jo</a:t>
            </a:r>
          </a:p>
          <a:p>
            <a:r>
              <a:rPr lang="lv-LV" sz="1200" b="0" i="0" u="none" strike="noStrike" kern="1200" baseline="0" dirty="0">
                <a:solidFill>
                  <a:schemeClr val="tx1"/>
                </a:solidFill>
                <a:latin typeface="Arial" pitchFamily="34" charset="0"/>
                <a:ea typeface="+mn-ea"/>
                <a:cs typeface="+mn-cs"/>
              </a:rPr>
              <a:t>potenciāli var sarežģīt ceļa pārvaldīšanu un uzturēšanu;</a:t>
            </a:r>
          </a:p>
          <a:p>
            <a:r>
              <a:rPr lang="lv-LV" sz="1200" b="0" i="0" u="none" strike="noStrike" kern="1200" baseline="0" dirty="0">
                <a:solidFill>
                  <a:schemeClr val="tx1"/>
                </a:solidFill>
                <a:latin typeface="Arial" pitchFamily="34" charset="0"/>
                <a:ea typeface="+mn-ea"/>
                <a:cs typeface="+mn-cs"/>
              </a:rPr>
              <a:t>2. </a:t>
            </a:r>
            <a:r>
              <a:rPr lang="lv-LV" sz="1200" b="1" i="1" u="none" strike="noStrike" kern="1200" baseline="0" dirty="0">
                <a:solidFill>
                  <a:schemeClr val="tx1"/>
                </a:solidFill>
                <a:latin typeface="Arial" pitchFamily="34" charset="0"/>
                <a:ea typeface="+mn-ea"/>
                <a:cs typeface="+mn-cs"/>
              </a:rPr>
              <a:t>Piekļuves nodrošināšana izglītības iestādēm </a:t>
            </a:r>
            <a:r>
              <a:rPr lang="lv-LV" sz="1200" b="0" i="0" u="none" strike="noStrike" kern="1200" baseline="0" dirty="0">
                <a:solidFill>
                  <a:schemeClr val="tx1"/>
                </a:solidFill>
                <a:latin typeface="Arial" pitchFamily="34" charset="0"/>
                <a:ea typeface="+mn-ea"/>
                <a:cs typeface="+mn-cs"/>
              </a:rPr>
              <a:t>– autoceļos, kas nodrošina piekļuvi izglītības</a:t>
            </a:r>
          </a:p>
          <a:p>
            <a:r>
              <a:rPr lang="lv-LV" sz="1200" b="0" i="0" u="none" strike="noStrike" kern="1200" baseline="0" dirty="0">
                <a:solidFill>
                  <a:schemeClr val="tx1"/>
                </a:solidFill>
                <a:latin typeface="Arial" pitchFamily="34" charset="0"/>
                <a:ea typeface="+mn-ea"/>
                <a:cs typeface="+mn-cs"/>
              </a:rPr>
              <a:t>iestādēm, nav paredzēts ieguldīt Eiropas Savienības (ES) fondu finansējumu [24., 25., 26.],</a:t>
            </a:r>
          </a:p>
          <a:p>
            <a:r>
              <a:rPr lang="lv-LV" sz="1200" b="0" i="0" u="none" strike="noStrike" kern="1200" baseline="0" dirty="0">
                <a:solidFill>
                  <a:schemeClr val="tx1"/>
                </a:solidFill>
                <a:latin typeface="Arial" pitchFamily="34" charset="0"/>
                <a:ea typeface="+mn-ea"/>
                <a:cs typeface="+mn-cs"/>
              </a:rPr>
              <a:t>bet dotie ceļi ir valstij stratēģiski nozīmīgi, tādēļ to finansējumu paredzēt no vietējo</a:t>
            </a:r>
          </a:p>
          <a:p>
            <a:r>
              <a:rPr lang="lv-LV" sz="1200" b="0" i="0" u="none" strike="noStrike" kern="1200" baseline="0" dirty="0">
                <a:solidFill>
                  <a:schemeClr val="tx1"/>
                </a:solidFill>
                <a:latin typeface="Arial" pitchFamily="34" charset="0"/>
                <a:ea typeface="+mn-ea"/>
                <a:cs typeface="+mn-cs"/>
              </a:rPr>
              <a:t>pašvaldību līdzekļiem nav racionāli.</a:t>
            </a:r>
          </a:p>
          <a:p>
            <a:r>
              <a:rPr lang="lv-LV" sz="1200" b="1" i="0" u="none" strike="noStrike" kern="1200" baseline="0" dirty="0">
                <a:solidFill>
                  <a:schemeClr val="tx1"/>
                </a:solidFill>
                <a:latin typeface="Arial" pitchFamily="34" charset="0"/>
                <a:ea typeface="+mn-ea"/>
                <a:cs typeface="+mn-cs"/>
              </a:rPr>
              <a:t>Sekundārie kritēriji:</a:t>
            </a:r>
          </a:p>
          <a:p>
            <a:r>
              <a:rPr lang="lv-LV" sz="1200" b="0" i="0" u="none" strike="noStrike" kern="1200" baseline="0" dirty="0">
                <a:solidFill>
                  <a:schemeClr val="tx1"/>
                </a:solidFill>
                <a:latin typeface="Arial" pitchFamily="34" charset="0"/>
                <a:ea typeface="+mn-ea"/>
                <a:cs typeface="+mn-cs"/>
              </a:rPr>
              <a:t>1. </a:t>
            </a:r>
            <a:r>
              <a:rPr lang="lv-LV" sz="1200" b="1" i="1" u="none" strike="noStrike" kern="1200" baseline="0" dirty="0">
                <a:solidFill>
                  <a:schemeClr val="tx1"/>
                </a:solidFill>
                <a:latin typeface="Arial" pitchFamily="34" charset="0"/>
                <a:ea typeface="+mn-ea"/>
                <a:cs typeface="+mn-cs"/>
              </a:rPr>
              <a:t>Piekļuves nodrošināšana valstij stratēģiski svarīgiem objektiem </a:t>
            </a:r>
            <a:r>
              <a:rPr lang="lv-LV" sz="1200" b="0" i="0" u="none" strike="noStrike" kern="1200" baseline="0" dirty="0">
                <a:solidFill>
                  <a:schemeClr val="tx1"/>
                </a:solidFill>
                <a:latin typeface="Arial" pitchFamily="34" charset="0"/>
                <a:ea typeface="+mn-ea"/>
                <a:cs typeface="+mn-cs"/>
              </a:rPr>
              <a:t>– V ceļus, kas</a:t>
            </a:r>
          </a:p>
          <a:p>
            <a:r>
              <a:rPr lang="lv-LV" sz="1200" b="0" i="0" u="none" strike="noStrike" kern="1200" baseline="0" dirty="0">
                <a:solidFill>
                  <a:schemeClr val="tx1"/>
                </a:solidFill>
                <a:latin typeface="Arial" pitchFamily="34" charset="0"/>
                <a:ea typeface="+mn-ea"/>
                <a:cs typeface="+mn-cs"/>
              </a:rPr>
              <a:t>nodrošina piekļuvi valstiski nozīmīgiem valsts drošību un aizsardzību nodrošinošiem</a:t>
            </a:r>
          </a:p>
          <a:p>
            <a:r>
              <a:rPr lang="lv-LV" sz="1200" b="0" i="0" u="none" strike="noStrike" kern="1200" baseline="0" dirty="0">
                <a:solidFill>
                  <a:schemeClr val="tx1"/>
                </a:solidFill>
                <a:latin typeface="Arial" pitchFamily="34" charset="0"/>
                <a:ea typeface="+mn-ea"/>
                <a:cs typeface="+mn-cs"/>
              </a:rPr>
              <a:t>objektiem (piemēram, robežkontroles punktiem, dzelzceļa stacijām, lidlaukiem u.</a:t>
            </a:r>
          </a:p>
          <a:p>
            <a:r>
              <a:rPr lang="lv-LV" sz="1200" b="0" i="0" u="none" strike="noStrike" kern="1200" baseline="0" dirty="0">
                <a:solidFill>
                  <a:schemeClr val="tx1"/>
                </a:solidFill>
                <a:latin typeface="Arial" pitchFamily="34" charset="0"/>
                <a:ea typeface="+mn-ea"/>
                <a:cs typeface="+mn-cs"/>
              </a:rPr>
              <a:t>tml.), kā arī kultūras un tūrisma centriem rekomendēts saglabāt valsts pārvaldē;</a:t>
            </a:r>
          </a:p>
          <a:p>
            <a:r>
              <a:rPr lang="lv-LV" sz="1200" b="0" i="0" u="none" strike="noStrike" kern="1200" baseline="0" dirty="0">
                <a:solidFill>
                  <a:schemeClr val="tx1"/>
                </a:solidFill>
                <a:latin typeface="Arial" pitchFamily="34" charset="0"/>
                <a:ea typeface="+mn-ea"/>
                <a:cs typeface="+mn-cs"/>
              </a:rPr>
              <a:t>2. </a:t>
            </a:r>
            <a:r>
              <a:rPr lang="lv-LV" sz="1200" b="1" i="1" u="none" strike="noStrike" kern="1200" baseline="0" dirty="0">
                <a:solidFill>
                  <a:schemeClr val="tx1"/>
                </a:solidFill>
                <a:latin typeface="Arial" pitchFamily="34" charset="0"/>
                <a:ea typeface="+mn-ea"/>
                <a:cs typeface="+mn-cs"/>
              </a:rPr>
              <a:t>Sabiedriskā un skolēnu transporta nodrošināšana </a:t>
            </a:r>
            <a:r>
              <a:rPr lang="lv-LV" sz="1200" b="0" i="0" u="none" strike="noStrike" kern="1200" baseline="0" dirty="0">
                <a:solidFill>
                  <a:schemeClr val="tx1"/>
                </a:solidFill>
                <a:latin typeface="Arial" pitchFamily="34" charset="0"/>
                <a:ea typeface="+mn-ea"/>
                <a:cs typeface="+mn-cs"/>
              </a:rPr>
              <a:t>– ja pa V ceļu tiek nodrošināta</a:t>
            </a:r>
          </a:p>
          <a:p>
            <a:r>
              <a:rPr lang="sv-SE" sz="1200" b="0" i="0" u="none" strike="noStrike" kern="1200" baseline="0" dirty="0">
                <a:solidFill>
                  <a:schemeClr val="tx1"/>
                </a:solidFill>
                <a:latin typeface="Arial" pitchFamily="34" charset="0"/>
                <a:ea typeface="+mn-ea"/>
                <a:cs typeface="+mn-cs"/>
              </a:rPr>
              <a:t>intensīva starpnovadu sabiedriskā vai skolēnu transporta kustība, tas pilda ne tikai</a:t>
            </a:r>
          </a:p>
          <a:p>
            <a:r>
              <a:rPr lang="lv-LV" sz="1200" b="0" i="0" u="none" strike="noStrike" kern="1200" baseline="0" dirty="0">
                <a:solidFill>
                  <a:schemeClr val="tx1"/>
                </a:solidFill>
                <a:latin typeface="Arial" pitchFamily="34" charset="0"/>
                <a:ea typeface="+mn-ea"/>
                <a:cs typeface="+mn-cs"/>
              </a:rPr>
              <a:t>atsevišķa novada, bet arī reģionālā līmenī svarīgu savienošanas funkciju, tādēļ</a:t>
            </a:r>
          </a:p>
          <a:p>
            <a:r>
              <a:rPr lang="lv-LV" sz="1200" b="0" i="0" u="none" strike="noStrike" kern="1200" baseline="0" dirty="0">
                <a:solidFill>
                  <a:schemeClr val="tx1"/>
                </a:solidFill>
                <a:latin typeface="Arial" pitchFamily="34" charset="0"/>
                <a:ea typeface="+mn-ea"/>
                <a:cs typeface="+mn-cs"/>
              </a:rPr>
              <a:t>rekomendēts to saglabāt valsts pārvaldē;</a:t>
            </a:r>
          </a:p>
          <a:p>
            <a:r>
              <a:rPr lang="lv-LV" sz="1200" b="0" i="0" u="none" strike="noStrike" kern="1200" baseline="0" dirty="0">
                <a:solidFill>
                  <a:schemeClr val="tx1"/>
                </a:solidFill>
                <a:latin typeface="Arial" pitchFamily="34" charset="0"/>
                <a:ea typeface="+mn-ea"/>
                <a:cs typeface="+mn-cs"/>
              </a:rPr>
              <a:t>3. </a:t>
            </a:r>
            <a:r>
              <a:rPr lang="lv-LV" sz="1200" b="1" i="1" u="none" strike="noStrike" kern="1200" baseline="0" dirty="0">
                <a:solidFill>
                  <a:schemeClr val="tx1"/>
                </a:solidFill>
                <a:latin typeface="Arial" pitchFamily="34" charset="0"/>
                <a:ea typeface="+mn-ea"/>
                <a:cs typeface="+mn-cs"/>
              </a:rPr>
              <a:t>Normatīvā atbilstība likumā „Par autoceļiem” norādītajai V ceļu definīcijai </a:t>
            </a:r>
            <a:r>
              <a:rPr lang="lv-LV" sz="1200" b="0" i="0" u="none" strike="noStrike" kern="1200" baseline="0" dirty="0">
                <a:solidFill>
                  <a:schemeClr val="tx1"/>
                </a:solidFill>
                <a:latin typeface="Arial" pitchFamily="34" charset="0"/>
                <a:ea typeface="+mn-ea"/>
                <a:cs typeface="+mn-cs"/>
              </a:rPr>
              <a:t>–</a:t>
            </a:r>
          </a:p>
          <a:p>
            <a:r>
              <a:rPr lang="lv-LV" sz="1200" b="0" i="0" u="none" strike="noStrike" kern="1200" baseline="0" dirty="0">
                <a:solidFill>
                  <a:schemeClr val="tx1"/>
                </a:solidFill>
                <a:latin typeface="Arial" pitchFamily="34" charset="0"/>
                <a:ea typeface="+mn-ea"/>
                <a:cs typeface="+mn-cs"/>
              </a:rPr>
              <a:t>normatīvi par V ceļu uzskatāms autoceļš, kas atbilst tā definējumam atbilstošajos</a:t>
            </a:r>
          </a:p>
          <a:p>
            <a:r>
              <a:rPr lang="lv-LV" sz="1200" b="0" i="0" u="none" strike="noStrike" kern="1200" baseline="0" dirty="0">
                <a:solidFill>
                  <a:schemeClr val="tx1"/>
                </a:solidFill>
                <a:latin typeface="Arial" pitchFamily="34" charset="0"/>
                <a:ea typeface="+mn-ea"/>
                <a:cs typeface="+mn-cs"/>
              </a:rPr>
              <a:t>likumdošanas aktos, tādēļ likuma normām atbilstošo autoceļu rekomendēts saglabāt</a:t>
            </a:r>
          </a:p>
          <a:p>
            <a:r>
              <a:rPr lang="lv-LV" sz="1200" b="0" i="0" u="none" strike="noStrike" kern="1200" baseline="0" dirty="0">
                <a:solidFill>
                  <a:schemeClr val="tx1"/>
                </a:solidFill>
                <a:latin typeface="Arial" pitchFamily="34" charset="0"/>
                <a:ea typeface="+mn-ea"/>
                <a:cs typeface="+mn-cs"/>
              </a:rPr>
              <a:t>valsts pārvaldē;</a:t>
            </a:r>
          </a:p>
          <a:p>
            <a:r>
              <a:rPr lang="lv-LV" sz="1200" b="0" i="0" u="none" strike="noStrike" kern="1200" baseline="0" dirty="0">
                <a:solidFill>
                  <a:schemeClr val="tx1"/>
                </a:solidFill>
                <a:latin typeface="Arial" pitchFamily="34" charset="0"/>
                <a:ea typeface="+mn-ea"/>
                <a:cs typeface="+mn-cs"/>
              </a:rPr>
              <a:t>4. </a:t>
            </a:r>
            <a:r>
              <a:rPr lang="lv-LV" sz="1200" b="1" i="1" u="none" strike="noStrike" kern="1200" baseline="0" dirty="0">
                <a:solidFill>
                  <a:schemeClr val="tx1"/>
                </a:solidFill>
                <a:latin typeface="Arial" pitchFamily="34" charset="0"/>
                <a:ea typeface="+mn-ea"/>
                <a:cs typeface="+mn-cs"/>
              </a:rPr>
              <a:t>V ceļa noslogojums </a:t>
            </a:r>
            <a:r>
              <a:rPr lang="lv-LV" sz="1200" b="0" i="0" u="none" strike="noStrike" kern="1200" baseline="0" dirty="0">
                <a:solidFill>
                  <a:schemeClr val="tx1"/>
                </a:solidFill>
                <a:latin typeface="Arial" pitchFamily="34" charset="0"/>
                <a:ea typeface="+mn-ea"/>
                <a:cs typeface="+mn-cs"/>
              </a:rPr>
              <a:t>– ja V ceļš ir maz noslogots (GVDI&lt;100 trl/dnn), tā pārvaldību</a:t>
            </a:r>
          </a:p>
          <a:p>
            <a:r>
              <a:rPr lang="lv-LV" sz="1200" b="0" i="0" u="none" strike="noStrike" kern="1200" baseline="0" dirty="0">
                <a:solidFill>
                  <a:schemeClr val="tx1"/>
                </a:solidFill>
                <a:latin typeface="Arial" pitchFamily="34" charset="0"/>
                <a:ea typeface="+mn-ea"/>
                <a:cs typeface="+mn-cs"/>
              </a:rPr>
              <a:t>un uzturēšanu efektīvāk un saimnieciski izdevīgāk atkarībā no vietējiem apstākļiem</a:t>
            </a:r>
          </a:p>
          <a:p>
            <a:r>
              <a:rPr lang="lv-LV" sz="1200" b="0" i="0" u="none" strike="noStrike" kern="1200" baseline="0" dirty="0">
                <a:solidFill>
                  <a:schemeClr val="tx1"/>
                </a:solidFill>
                <a:latin typeface="Arial" pitchFamily="34" charset="0"/>
                <a:ea typeface="+mn-ea"/>
                <a:cs typeface="+mn-cs"/>
              </a:rPr>
              <a:t>(uzturēšanas reakcijas laiks, vietējas nozīmes skolēnu pārvadājumi) spēj nodrošināt</a:t>
            </a:r>
          </a:p>
          <a:p>
            <a:r>
              <a:rPr lang="lv-LV" sz="1200" b="0" i="0" u="none" strike="noStrike" kern="1200" baseline="0" dirty="0">
                <a:solidFill>
                  <a:schemeClr val="tx1"/>
                </a:solidFill>
                <a:latin typeface="Arial" pitchFamily="34" charset="0"/>
                <a:ea typeface="+mn-ea"/>
                <a:cs typeface="+mn-cs"/>
              </a:rPr>
              <a:t>vietējā pašvaldība novada līmenī, tādēļ autoceļu rekomendēts atstāt valsts pārvaldībā,</a:t>
            </a:r>
          </a:p>
          <a:p>
            <a:r>
              <a:rPr lang="lv-LV" sz="1200" b="0" i="0" u="none" strike="noStrike" kern="1200" baseline="0" dirty="0">
                <a:solidFill>
                  <a:schemeClr val="tx1"/>
                </a:solidFill>
                <a:latin typeface="Arial" pitchFamily="34" charset="0"/>
                <a:ea typeface="+mn-ea"/>
                <a:cs typeface="+mn-cs"/>
              </a:rPr>
              <a:t>ja tā noslogojums pārsniedz 100 transportlīdzekļus diennaktī (GVDI&gt;100 trl/dnn).</a:t>
            </a:r>
          </a:p>
          <a:p>
            <a:r>
              <a:rPr lang="lv-LV" sz="1200" b="0" i="0" u="none" strike="noStrike" kern="1200" baseline="0" dirty="0">
                <a:solidFill>
                  <a:schemeClr val="tx1"/>
                </a:solidFill>
                <a:latin typeface="Arial" pitchFamily="34" charset="0"/>
                <a:ea typeface="+mn-ea"/>
                <a:cs typeface="+mn-cs"/>
              </a:rPr>
              <a:t>Izvērtējot katra autoceļa piederību, analizēti V ceļu maršruti kopumā – V ceļi nav dalīti pa</a:t>
            </a:r>
          </a:p>
          <a:p>
            <a:r>
              <a:rPr lang="lv-LV" sz="1200" b="0" i="0" u="none" strike="noStrike" kern="1200" baseline="0" dirty="0">
                <a:solidFill>
                  <a:schemeClr val="tx1"/>
                </a:solidFill>
                <a:latin typeface="Arial" pitchFamily="34" charset="0"/>
                <a:ea typeface="+mn-ea"/>
                <a:cs typeface="+mn-cs"/>
              </a:rPr>
              <a:t>posmiem. </a:t>
            </a:r>
          </a:p>
          <a:p>
            <a:r>
              <a:rPr lang="lv-LV" sz="1200" b="0" i="0" u="none" strike="noStrike" kern="1200" baseline="0" dirty="0">
                <a:solidFill>
                  <a:schemeClr val="tx1"/>
                </a:solidFill>
                <a:latin typeface="Arial" pitchFamily="34" charset="0"/>
                <a:ea typeface="+mn-ea"/>
                <a:cs typeface="+mn-cs"/>
              </a:rPr>
              <a:t>Izpētes ietvaros izvirzītie kritēriji iedalīti </a:t>
            </a:r>
            <a:r>
              <a:rPr lang="lv-LV" sz="1200" b="0" i="1" u="none" strike="noStrike" kern="1200" baseline="0" dirty="0">
                <a:solidFill>
                  <a:schemeClr val="tx1"/>
                </a:solidFill>
                <a:latin typeface="Arial" pitchFamily="34" charset="0"/>
                <a:ea typeface="+mn-ea"/>
                <a:cs typeface="+mn-cs"/>
              </a:rPr>
              <a:t>primārajos kritērijos </a:t>
            </a:r>
            <a:r>
              <a:rPr lang="lv-LV" sz="1200" b="0" i="0" u="none" strike="noStrike" kern="1200" baseline="0" dirty="0">
                <a:solidFill>
                  <a:schemeClr val="tx1"/>
                </a:solidFill>
                <a:latin typeface="Arial" pitchFamily="34" charset="0"/>
                <a:ea typeface="+mn-ea"/>
                <a:cs typeface="+mn-cs"/>
              </a:rPr>
              <a:t>un </a:t>
            </a:r>
            <a:r>
              <a:rPr lang="lv-LV" sz="1200" b="0" i="1" u="none" strike="noStrike" kern="1200" baseline="0" dirty="0">
                <a:solidFill>
                  <a:schemeClr val="tx1"/>
                </a:solidFill>
                <a:latin typeface="Arial" pitchFamily="34" charset="0"/>
                <a:ea typeface="+mn-ea"/>
                <a:cs typeface="+mn-cs"/>
              </a:rPr>
              <a:t>sekundārajos kritērijos</a:t>
            </a:r>
            <a:r>
              <a:rPr lang="lv-LV" sz="1200" b="0" i="0" u="none" strike="noStrike" kern="1200" baseline="0" dirty="0">
                <a:solidFill>
                  <a:schemeClr val="tx1"/>
                </a:solidFill>
                <a:latin typeface="Arial" pitchFamily="34" charset="0"/>
                <a:ea typeface="+mn-ea"/>
                <a:cs typeface="+mn-cs"/>
              </a:rPr>
              <a:t>.</a:t>
            </a:r>
          </a:p>
          <a:p>
            <a:r>
              <a:rPr lang="lv-LV" sz="1200" b="0" i="0" u="none" strike="noStrike" kern="1200" baseline="0" dirty="0">
                <a:solidFill>
                  <a:schemeClr val="tx1"/>
                </a:solidFill>
                <a:latin typeface="Arial" pitchFamily="34" charset="0"/>
                <a:ea typeface="+mn-ea"/>
                <a:cs typeface="+mn-cs"/>
              </a:rPr>
              <a:t>Izpētē pieņemts sekojošs kritēriju pielietojuma </a:t>
            </a:r>
            <a:r>
              <a:rPr lang="lv-LV" sz="1200" b="1" i="0" u="none" strike="noStrike" kern="1200" baseline="0" dirty="0">
                <a:solidFill>
                  <a:schemeClr val="tx1"/>
                </a:solidFill>
                <a:latin typeface="Arial" pitchFamily="34" charset="0"/>
                <a:ea typeface="+mn-ea"/>
                <a:cs typeface="+mn-cs"/>
              </a:rPr>
              <a:t>vispārīgais algoritms</a:t>
            </a:r>
            <a:r>
              <a:rPr lang="lv-LV" sz="1200" b="0" i="0" u="none" strike="noStrike" kern="1200" baseline="0" dirty="0">
                <a:solidFill>
                  <a:schemeClr val="tx1"/>
                </a:solidFill>
                <a:latin typeface="Arial" pitchFamily="34" charset="0"/>
                <a:ea typeface="+mn-ea"/>
                <a:cs typeface="+mn-cs"/>
              </a:rPr>
              <a:t>:</a:t>
            </a:r>
          </a:p>
          <a:p>
            <a:r>
              <a:rPr lang="lv-LV" sz="1200" b="0" i="0" u="none" strike="noStrike" kern="1200" baseline="0" dirty="0">
                <a:solidFill>
                  <a:schemeClr val="tx1"/>
                </a:solidFill>
                <a:latin typeface="Arial" pitchFamily="34" charset="0"/>
                <a:ea typeface="+mn-ea"/>
                <a:cs typeface="+mn-cs"/>
              </a:rPr>
              <a:t>1. Ja kaut viens no primārajiem kritērijiem izpildās, autoceļu rekomendēts saglabāt valsts</a:t>
            </a:r>
          </a:p>
          <a:p>
            <a:r>
              <a:rPr lang="lv-LV" sz="1200" b="0" i="0" u="none" strike="noStrike" kern="1200" baseline="0" dirty="0">
                <a:solidFill>
                  <a:schemeClr val="tx1"/>
                </a:solidFill>
                <a:latin typeface="Arial" pitchFamily="34" charset="0"/>
                <a:ea typeface="+mn-ea"/>
                <a:cs typeface="+mn-cs"/>
              </a:rPr>
              <a:t>pārvaldībā.</a:t>
            </a:r>
          </a:p>
          <a:p>
            <a:r>
              <a:rPr lang="lv-LV" sz="1200" b="0" i="0" u="none" strike="noStrike" kern="1200" baseline="0" dirty="0">
                <a:solidFill>
                  <a:schemeClr val="tx1"/>
                </a:solidFill>
                <a:latin typeface="Arial" pitchFamily="34" charset="0"/>
                <a:ea typeface="+mn-ea"/>
                <a:cs typeface="+mn-cs"/>
              </a:rPr>
              <a:t>2. Ja abi primārie kritērijiem neizpildās, tiek izvērtēta autoceļa atbilstība sekundārajiem</a:t>
            </a:r>
          </a:p>
          <a:p>
            <a:r>
              <a:rPr lang="lv-LV" sz="1200" b="0" i="0" u="none" strike="noStrike" kern="1200" baseline="0" dirty="0">
                <a:solidFill>
                  <a:schemeClr val="tx1"/>
                </a:solidFill>
                <a:latin typeface="Arial" pitchFamily="34" charset="0"/>
                <a:ea typeface="+mn-ea"/>
                <a:cs typeface="+mn-cs"/>
              </a:rPr>
              <a:t>kritērijiem.</a:t>
            </a:r>
          </a:p>
          <a:p>
            <a:r>
              <a:rPr lang="lv-LV" sz="1200" b="0" i="0" u="none" strike="noStrike" kern="1200" baseline="0" dirty="0">
                <a:solidFill>
                  <a:schemeClr val="tx1"/>
                </a:solidFill>
                <a:latin typeface="Arial" pitchFamily="34" charset="0"/>
                <a:ea typeface="+mn-ea"/>
                <a:cs typeface="+mn-cs"/>
              </a:rPr>
              <a:t>3. Ja vienlaikus izpildās 2 sekundārie kritēriji, tad arī šajā gadījumā autoceļu rekomendēts</a:t>
            </a:r>
          </a:p>
          <a:p>
            <a:r>
              <a:rPr lang="lv-LV" sz="1200" b="0" i="0" u="none" strike="noStrike" kern="1200" baseline="0" dirty="0">
                <a:solidFill>
                  <a:schemeClr val="tx1"/>
                </a:solidFill>
                <a:latin typeface="Arial" pitchFamily="34" charset="0"/>
                <a:ea typeface="+mn-ea"/>
                <a:cs typeface="+mn-cs"/>
              </a:rPr>
              <a:t>saglabāt valsts pārvaldībā.</a:t>
            </a:r>
          </a:p>
          <a:p>
            <a:r>
              <a:rPr lang="lv-LV" sz="1200" b="0" i="0" u="none" strike="noStrike" kern="1200" baseline="0" dirty="0">
                <a:solidFill>
                  <a:schemeClr val="tx1"/>
                </a:solidFill>
                <a:latin typeface="Arial" pitchFamily="34" charset="0"/>
                <a:ea typeface="+mn-ea"/>
                <a:cs typeface="+mn-cs"/>
              </a:rPr>
              <a:t>4. Visos citos gadījumos autoceļu paredzēts nodot atbilstošā novada pašvaldībai.</a:t>
            </a:r>
          </a:p>
          <a:p>
            <a:endParaRPr lang="lv-LV" sz="1200" b="0" i="0" u="none" strike="noStrike" kern="1200" baseline="0" dirty="0">
              <a:solidFill>
                <a:schemeClr val="tx1"/>
              </a:solidFill>
              <a:latin typeface="Arial" pitchFamily="34" charset="0"/>
              <a:ea typeface="+mn-ea"/>
              <a:cs typeface="+mn-cs"/>
            </a:endParaRPr>
          </a:p>
          <a:p>
            <a:r>
              <a:rPr lang="lv-LV" sz="1200" b="1" i="0" u="none" strike="noStrike" kern="1200" baseline="0" dirty="0">
                <a:solidFill>
                  <a:schemeClr val="tx1"/>
                </a:solidFill>
                <a:latin typeface="Arial" pitchFamily="34" charset="0"/>
                <a:ea typeface="+mn-ea"/>
                <a:cs typeface="+mn-cs"/>
              </a:rPr>
              <a:t>Ir arī izņēmumi. Tika ņemti vērā gan pašvaldību, gan LVC nodaļu komentāri.</a:t>
            </a:r>
            <a:endParaRPr lang="lv-LV" b="1" dirty="0"/>
          </a:p>
        </p:txBody>
      </p:sp>
      <p:sp>
        <p:nvSpPr>
          <p:cNvPr id="4" name="Slide Number Placeholder 3"/>
          <p:cNvSpPr>
            <a:spLocks noGrp="1"/>
          </p:cNvSpPr>
          <p:nvPr>
            <p:ph type="sldNum" sz="quarter" idx="10"/>
          </p:nvPr>
        </p:nvSpPr>
        <p:spPr/>
        <p:txBody>
          <a:bodyPr/>
          <a:lstStyle/>
          <a:p>
            <a:pPr>
              <a:defRPr/>
            </a:pPr>
            <a:fld id="{4C2E63FE-48B1-4555-91B0-7B7B68AA8EEC}" type="slidenum">
              <a:rPr lang="lv-LV" smtClean="0"/>
              <a:pPr>
                <a:defRPr/>
              </a:pPr>
              <a:t>20</a:t>
            </a:fld>
            <a:endParaRPr lang="lv-LV"/>
          </a:p>
        </p:txBody>
      </p:sp>
    </p:spTree>
    <p:extLst>
      <p:ext uri="{BB962C8B-B14F-4D97-AF65-F5344CB8AC3E}">
        <p14:creationId xmlns:p14="http://schemas.microsoft.com/office/powerpoint/2010/main" val="3080689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2286001"/>
            <a:ext cx="5855208" cy="1470025"/>
          </a:xfrm>
        </p:spPr>
        <p:txBody>
          <a:bodyPr anchor="t"/>
          <a:lstStyle>
            <a:lvl1pPr algn="r">
              <a:defRPr b="1" cap="small" baseline="0">
                <a:solidFill>
                  <a:schemeClr val="tx1">
                    <a:lumMod val="75000"/>
                    <a:lumOff val="25000"/>
                  </a:schemeClr>
                </a:solidFill>
                <a:latin typeface="Arial Narrow" pitchFamily="34" charset="0"/>
              </a:defRPr>
            </a:lvl1pPr>
          </a:lstStyle>
          <a:p>
            <a:r>
              <a:rPr lang="en-US" dirty="0"/>
              <a:t>Click to edit Master title style</a:t>
            </a:r>
          </a:p>
        </p:txBody>
      </p:sp>
      <p:sp>
        <p:nvSpPr>
          <p:cNvPr id="3" name="Subtitle 2"/>
          <p:cNvSpPr>
            <a:spLocks noGrp="1"/>
          </p:cNvSpPr>
          <p:nvPr>
            <p:ph type="subTitle" idx="1"/>
          </p:nvPr>
        </p:nvSpPr>
        <p:spPr>
          <a:xfrm>
            <a:off x="2915816" y="4038600"/>
            <a:ext cx="5819112" cy="990600"/>
          </a:xfrm>
        </p:spPr>
        <p:txBody>
          <a:bodyPr>
            <a:normAutofit/>
          </a:bodyPr>
          <a:lstStyle>
            <a:lvl1pPr marL="0" indent="0" algn="r">
              <a:buNone/>
              <a:defRPr sz="2000" b="0">
                <a:solidFill>
                  <a:schemeClr val="tx1"/>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ground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55650" y="6453188"/>
            <a:ext cx="2133600" cy="365125"/>
          </a:xfrm>
        </p:spPr>
        <p:txBody>
          <a:bodyPr/>
          <a:lstStyle>
            <a:lvl1pPr fontAlgn="base">
              <a:spcBef>
                <a:spcPct val="0"/>
              </a:spcBef>
              <a:spcAft>
                <a:spcPct val="0"/>
              </a:spcAft>
              <a:defRPr>
                <a:latin typeface="Arial Narrow" pitchFamily="34" charset="0"/>
              </a:defRPr>
            </a:lvl1pPr>
          </a:lstStyle>
          <a:p>
            <a:pPr>
              <a:defRPr/>
            </a:pPr>
            <a:fld id="{065D3C04-5779-4E60-8538-12C45BED7EF5}" type="datetimeFigureOut">
              <a:rPr lang="en-US"/>
              <a:pPr>
                <a:defRPr/>
              </a:pPr>
              <a:t>11/24/2017</a:t>
            </a:fld>
            <a:endParaRPr lang="en-US" dirty="0"/>
          </a:p>
        </p:txBody>
      </p:sp>
      <p:sp>
        <p:nvSpPr>
          <p:cNvPr id="3" name="Footer Placeholder 4"/>
          <p:cNvSpPr>
            <a:spLocks noGrp="1"/>
          </p:cNvSpPr>
          <p:nvPr>
            <p:ph type="ftr" sz="quarter" idx="11"/>
          </p:nvPr>
        </p:nvSpPr>
        <p:spPr>
          <a:xfrm>
            <a:off x="3348038" y="6453188"/>
            <a:ext cx="2895600" cy="365125"/>
          </a:xfrm>
        </p:spPr>
        <p:txBody>
          <a:bodyPr/>
          <a:lstStyle>
            <a:lvl1pPr fontAlgn="base">
              <a:spcBef>
                <a:spcPct val="0"/>
              </a:spcBef>
              <a:spcAft>
                <a:spcPct val="0"/>
              </a:spcAft>
              <a:defRPr>
                <a:latin typeface="Arial Narrow" pitchFamily="34" charset="0"/>
              </a:defRPr>
            </a:lvl1pPr>
          </a:lstStyle>
          <a:p>
            <a:pPr>
              <a:defRPr/>
            </a:pPr>
            <a:endParaRPr lang="en-US"/>
          </a:p>
        </p:txBody>
      </p:sp>
      <p:sp>
        <p:nvSpPr>
          <p:cNvPr id="4" name="Slide Number Placeholder 5"/>
          <p:cNvSpPr>
            <a:spLocks noGrp="1"/>
          </p:cNvSpPr>
          <p:nvPr>
            <p:ph type="sldNum" sz="quarter" idx="12"/>
          </p:nvPr>
        </p:nvSpPr>
        <p:spPr>
          <a:xfrm>
            <a:off x="6705600" y="6453188"/>
            <a:ext cx="2133600" cy="365125"/>
          </a:xfrm>
        </p:spPr>
        <p:txBody>
          <a:bodyPr/>
          <a:lstStyle>
            <a:lvl1pPr fontAlgn="base">
              <a:spcBef>
                <a:spcPct val="0"/>
              </a:spcBef>
              <a:spcAft>
                <a:spcPct val="0"/>
              </a:spcAft>
              <a:defRPr>
                <a:latin typeface="Arial Narrow" pitchFamily="34" charset="0"/>
              </a:defRPr>
            </a:lvl1pPr>
          </a:lstStyle>
          <a:p>
            <a:pPr>
              <a:defRPr/>
            </a:pPr>
            <a:fld id="{823725FA-7624-4E64-A5F1-3FB69317BF49}" type="slidenum">
              <a:rPr lang="en-US"/>
              <a:pPr>
                <a:defRPr/>
              </a:pPr>
              <a:t>‹#›</a:t>
            </a:fld>
            <a:endParaRPr lang="en-US" dirty="0"/>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Arial Narrow" pitchFamily="34" charset="0"/>
              </a:defRPr>
            </a:lvl1pPr>
            <a:lvl2pPr>
              <a:defRPr sz="2800">
                <a:latin typeface="Arial Narrow" pitchFamily="34" charset="0"/>
              </a:defRPr>
            </a:lvl2pPr>
            <a:lvl3pPr>
              <a:defRPr sz="2400">
                <a:latin typeface="Arial Narrow" pitchFamily="34" charset="0"/>
              </a:defRPr>
            </a:lvl3pPr>
            <a:lvl4pPr>
              <a:defRPr sz="2400">
                <a:latin typeface="Arial Narrow" pitchFamily="34" charset="0"/>
              </a:defRPr>
            </a:lvl4pPr>
            <a:lvl5pPr>
              <a:defRPr sz="2400">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000" y="6453336"/>
            <a:ext cx="2133600" cy="365125"/>
          </a:xfrm>
        </p:spPr>
        <p:txBody>
          <a:bodyPr/>
          <a:lstStyle>
            <a:lvl1pPr>
              <a:defRPr>
                <a:latin typeface="Arial Narrow" pitchFamily="34" charset="0"/>
              </a:defRPr>
            </a:lvl1pPr>
          </a:lstStyle>
          <a:p>
            <a:fld id="{757B281C-5159-4971-8228-52B9A72E9ED2}" type="datetimeFigureOut">
              <a:rPr lang="en-US" smtClean="0">
                <a:solidFill>
                  <a:prstClr val="black">
                    <a:tint val="75000"/>
                  </a:prstClr>
                </a:solidFill>
              </a:rPr>
              <a:pPr/>
              <a:t>11/24/2017</a:t>
            </a:fld>
            <a:endParaRPr lang="en-US" dirty="0">
              <a:solidFill>
                <a:prstClr val="black">
                  <a:tint val="75000"/>
                </a:prstClr>
              </a:solidFill>
            </a:endParaRPr>
          </a:p>
        </p:txBody>
      </p:sp>
      <p:sp>
        <p:nvSpPr>
          <p:cNvPr id="5" name="Footer Placeholder 4"/>
          <p:cNvSpPr>
            <a:spLocks noGrp="1"/>
          </p:cNvSpPr>
          <p:nvPr>
            <p:ph type="ftr" sz="quarter" idx="11"/>
          </p:nvPr>
        </p:nvSpPr>
        <p:spPr>
          <a:xfrm>
            <a:off x="3352800" y="6448251"/>
            <a:ext cx="2895600" cy="365125"/>
          </a:xfrm>
        </p:spPr>
        <p:txBody>
          <a:bodyPr/>
          <a:lstStyle>
            <a:lvl1pPr>
              <a:defRPr>
                <a:latin typeface="Arial Narrow"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705600" y="6448251"/>
            <a:ext cx="2133600" cy="365125"/>
          </a:xfrm>
        </p:spPr>
        <p:txBody>
          <a:bodyPr/>
          <a:lstStyle>
            <a:lvl1pPr>
              <a:defRPr>
                <a:latin typeface="Arial Narrow" pitchFamily="34" charset="0"/>
              </a:defRPr>
            </a:lvl1pPr>
          </a:lstStyle>
          <a:p>
            <a:fld id="{33D6E5A2-EC83-451F-A719-9AC1370DD5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1113315"/>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0" y="3048000"/>
            <a:ext cx="4343400" cy="1362075"/>
          </a:xfrm>
        </p:spPr>
        <p:txBody>
          <a:bodyPr anchor="b"/>
          <a:lstStyle>
            <a:lvl1pPr algn="l">
              <a:defRPr sz="4000" b="1" cap="small" baseline="0">
                <a:solidFill>
                  <a:schemeClr val="tx1">
                    <a:lumMod val="75000"/>
                    <a:lumOff val="25000"/>
                  </a:schemeClr>
                </a:solidFill>
              </a:defRPr>
            </a:lvl1pPr>
          </a:lstStyle>
          <a:p>
            <a:r>
              <a:rPr lang="en-US" dirty="0"/>
              <a:t>Click to edit Master title style</a:t>
            </a:r>
          </a:p>
        </p:txBody>
      </p:sp>
      <p:sp>
        <p:nvSpPr>
          <p:cNvPr id="3" name="Date Placeholder 3"/>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fld id="{6A50976F-5A4C-4F40-AC15-5FA2F09B8236}" type="datetimeFigureOut">
              <a:rPr lang="en-US"/>
              <a:pPr>
                <a:defRPr/>
              </a:pPr>
              <a:t>11/24/2017</a:t>
            </a:fld>
            <a:endParaRPr lang="en-US" dirty="0"/>
          </a:p>
        </p:txBody>
      </p:sp>
      <p:sp>
        <p:nvSpPr>
          <p:cNvPr id="4" name="Footer Placeholder 4"/>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5E7CE0BA-0A2B-4F2D-B0AB-DBF0A4C489F2}" type="slidenum">
              <a:rPr lang="en-US"/>
              <a:pPr>
                <a:defRPr/>
              </a:pPr>
              <a:t>‹#›</a:t>
            </a:fld>
            <a:endParaRPr lang="en-US" dirty="0"/>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768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fld id="{50E04D4A-328F-4105-8333-26054CC8675D}" type="datetimeFigureOut">
              <a:rPr lang="en-US"/>
              <a:pPr>
                <a:defRPr/>
              </a:pPr>
              <a:t>11/24/2017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F49701CE-51D9-42EE-96B3-2355B872F572}" type="slidenum">
              <a:rPr lang="en-US"/>
              <a:pPr>
                <a:defRPr/>
              </a:pPr>
              <a:t>‹#›</a:t>
            </a:fld>
            <a:endParaRPr lang="en-US" dirty="0"/>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85800" y="1637109"/>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27687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73627" y="1637109"/>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3627" y="228602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fld id="{DFD4C572-41C9-4F3B-9330-B896AB17D2C5}" type="datetimeFigureOut">
              <a:rPr lang="en-US"/>
              <a:pPr>
                <a:defRPr/>
              </a:pPr>
              <a:t>11/24/2017</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DBA06201-8BC3-4B1C-82E6-46A27FC94D5D}" type="slidenum">
              <a:rPr lang="en-US"/>
              <a:pPr>
                <a:defRPr/>
              </a:pPr>
              <a:t>‹#›</a:t>
            </a:fld>
            <a:endParaRPr lang="en-US" dirty="0"/>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273049"/>
            <a:ext cx="3008313" cy="1162051"/>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fld id="{03B42D81-F1A0-4BB8-85DC-1000F2E55425}" type="datetimeFigureOut">
              <a:rPr lang="en-US"/>
              <a:pPr>
                <a:defRPr/>
              </a:pPr>
              <a:t>11/24/2017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148E16D6-2756-42E0-972D-36386C13282A}" type="slidenum">
              <a:rPr lang="en-US"/>
              <a:pPr>
                <a:defRPr/>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fld id="{8226C432-E98A-450F-85B8-68A2C22DE653}" type="datetimeFigureOut">
              <a:rPr lang="en-US"/>
              <a:pPr>
                <a:defRPr/>
              </a:pPr>
              <a:t>11/24/2017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2B74ECCA-B740-4399-AED2-A6163D518718}" type="slidenum">
              <a:rPr lang="en-US"/>
              <a:pPr>
                <a:defRPr/>
              </a:pPr>
              <a:t>‹#›</a:t>
            </a:fld>
            <a:endParaRPr lang="en-US" dirty="0"/>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9"/>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fld id="{6C2A7C37-C40F-4DCC-AED5-C5B0250977F5}" type="datetimeFigureOut">
              <a:rPr lang="en-US"/>
              <a:pPr>
                <a:defRPr/>
              </a:pPr>
              <a:t>11/24/2017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2DE47246-2C0C-4829-932A-3ED1872C7AA8}" type="slidenum">
              <a:rPr lang="en-US"/>
              <a:pPr>
                <a:defRPr/>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fld id="{515C0D0E-A16E-48DC-9559-31C5105E70B4}" type="datetimeFigureOut">
              <a:rPr lang="en-US"/>
              <a:pPr>
                <a:defRPr/>
              </a:pPr>
              <a:t>11/24/2017</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E524671F-DE3F-46BC-8A30-AF8FB43EF2CB}" type="slidenum">
              <a:rPr lang="en-US"/>
              <a:pPr>
                <a:defRPr/>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Narrow" pitchFamily="34" charset="0"/>
              </a:defRPr>
            </a:lvl1pPr>
          </a:lstStyle>
          <a:p>
            <a:pPr>
              <a:defRPr/>
            </a:pPr>
            <a:fld id="{718F6577-5C30-4ADF-BF8C-6655AB59E778}" type="datetimeFigureOut">
              <a:rPr lang="en-US"/>
              <a:pPr>
                <a:defRPr/>
              </a:pPr>
              <a:t>11/24/2017</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Narrow"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Narrow" pitchFamily="34" charset="0"/>
              </a:defRPr>
            </a:lvl1pPr>
          </a:lstStyle>
          <a:p>
            <a:pPr>
              <a:defRPr/>
            </a:pPr>
            <a:fld id="{6605195B-73CB-4633-BF4B-DFDF5A7F99C8}" type="slidenum">
              <a:rPr lang="en-US"/>
              <a:pPr>
                <a:defRPr/>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274638"/>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762000" y="1600200"/>
            <a:ext cx="8077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2000" y="644842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Narrow" pitchFamily="34" charset="0"/>
                <a:cs typeface="+mn-cs"/>
              </a:defRPr>
            </a:lvl1pPr>
          </a:lstStyle>
          <a:p>
            <a:pPr>
              <a:defRPr/>
            </a:pPr>
            <a:fld id="{C59AF895-AD2C-4DFA-8A99-AB42288152F4}" type="datetimeFigureOut">
              <a:rPr lang="en-US"/>
              <a:pPr>
                <a:defRPr/>
              </a:pPr>
              <a:t>11/24/2017</a:t>
            </a:fld>
            <a:endParaRPr lang="en-US" dirty="0"/>
          </a:p>
        </p:txBody>
      </p:sp>
      <p:sp>
        <p:nvSpPr>
          <p:cNvPr id="5" name="Footer Placeholder 4"/>
          <p:cNvSpPr>
            <a:spLocks noGrp="1"/>
          </p:cNvSpPr>
          <p:nvPr>
            <p:ph type="ftr" sz="quarter" idx="3"/>
          </p:nvPr>
        </p:nvSpPr>
        <p:spPr>
          <a:xfrm>
            <a:off x="3352800" y="644842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Narrow"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705600" y="644842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Narrow" pitchFamily="34" charset="0"/>
                <a:cs typeface="+mn-cs"/>
              </a:defRPr>
            </a:lvl1pPr>
          </a:lstStyle>
          <a:p>
            <a:pPr>
              <a:defRPr/>
            </a:pPr>
            <a:fld id="{3B2233E7-1A5D-4182-88E3-ED0270B8540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d"/>
  </p:transition>
  <p:txStyles>
    <p:titleStyle>
      <a:lvl1pPr algn="l" rtl="0" eaLnBrk="0" fontAlgn="base" hangingPunct="0">
        <a:spcBef>
          <a:spcPct val="0"/>
        </a:spcBef>
        <a:spcAft>
          <a:spcPct val="0"/>
        </a:spcAft>
        <a:defRPr lang="en-US" sz="4000" kern="1200" dirty="0">
          <a:solidFill>
            <a:srgbClr val="404040"/>
          </a:solidFill>
          <a:latin typeface="Arial Narrow" pitchFamily="34" charset="0"/>
          <a:ea typeface="+mj-ea"/>
          <a:cs typeface="+mj-cs"/>
        </a:defRPr>
      </a:lvl1pPr>
      <a:lvl2pPr algn="l" rtl="0" eaLnBrk="0" fontAlgn="base" hangingPunct="0">
        <a:spcBef>
          <a:spcPct val="0"/>
        </a:spcBef>
        <a:spcAft>
          <a:spcPct val="0"/>
        </a:spcAft>
        <a:defRPr sz="4000">
          <a:solidFill>
            <a:srgbClr val="404040"/>
          </a:solidFill>
          <a:latin typeface="Arial Narrow" pitchFamily="34" charset="0"/>
        </a:defRPr>
      </a:lvl2pPr>
      <a:lvl3pPr algn="l" rtl="0" eaLnBrk="0" fontAlgn="base" hangingPunct="0">
        <a:spcBef>
          <a:spcPct val="0"/>
        </a:spcBef>
        <a:spcAft>
          <a:spcPct val="0"/>
        </a:spcAft>
        <a:defRPr sz="4000">
          <a:solidFill>
            <a:srgbClr val="404040"/>
          </a:solidFill>
          <a:latin typeface="Arial Narrow" pitchFamily="34" charset="0"/>
        </a:defRPr>
      </a:lvl3pPr>
      <a:lvl4pPr algn="l" rtl="0" eaLnBrk="0" fontAlgn="base" hangingPunct="0">
        <a:spcBef>
          <a:spcPct val="0"/>
        </a:spcBef>
        <a:spcAft>
          <a:spcPct val="0"/>
        </a:spcAft>
        <a:defRPr sz="4000">
          <a:solidFill>
            <a:srgbClr val="404040"/>
          </a:solidFill>
          <a:latin typeface="Arial Narrow" pitchFamily="34" charset="0"/>
        </a:defRPr>
      </a:lvl4pPr>
      <a:lvl5pPr algn="l" rtl="0" eaLnBrk="0" fontAlgn="base" hangingPunct="0">
        <a:spcBef>
          <a:spcPct val="0"/>
        </a:spcBef>
        <a:spcAft>
          <a:spcPct val="0"/>
        </a:spcAft>
        <a:defRPr sz="4000">
          <a:solidFill>
            <a:srgbClr val="404040"/>
          </a:solidFill>
          <a:latin typeface="Arial Narrow" pitchFamily="34" charset="0"/>
        </a:defRPr>
      </a:lvl5pPr>
      <a:lvl6pPr marL="457200" algn="l" rtl="0" fontAlgn="base">
        <a:spcBef>
          <a:spcPct val="0"/>
        </a:spcBef>
        <a:spcAft>
          <a:spcPct val="0"/>
        </a:spcAft>
        <a:defRPr sz="4000">
          <a:solidFill>
            <a:srgbClr val="404040"/>
          </a:solidFill>
          <a:latin typeface="Arial Narrow" pitchFamily="34" charset="0"/>
        </a:defRPr>
      </a:lvl6pPr>
      <a:lvl7pPr marL="914400" algn="l" rtl="0" fontAlgn="base">
        <a:spcBef>
          <a:spcPct val="0"/>
        </a:spcBef>
        <a:spcAft>
          <a:spcPct val="0"/>
        </a:spcAft>
        <a:defRPr sz="4000">
          <a:solidFill>
            <a:srgbClr val="404040"/>
          </a:solidFill>
          <a:latin typeface="Arial Narrow" pitchFamily="34" charset="0"/>
        </a:defRPr>
      </a:lvl7pPr>
      <a:lvl8pPr marL="1371600" algn="l" rtl="0" fontAlgn="base">
        <a:spcBef>
          <a:spcPct val="0"/>
        </a:spcBef>
        <a:spcAft>
          <a:spcPct val="0"/>
        </a:spcAft>
        <a:defRPr sz="4000">
          <a:solidFill>
            <a:srgbClr val="404040"/>
          </a:solidFill>
          <a:latin typeface="Arial Narrow" pitchFamily="34" charset="0"/>
        </a:defRPr>
      </a:lvl8pPr>
      <a:lvl9pPr marL="1828800" algn="l" rtl="0" fontAlgn="base">
        <a:spcBef>
          <a:spcPct val="0"/>
        </a:spcBef>
        <a:spcAft>
          <a:spcPct val="0"/>
        </a:spcAft>
        <a:defRPr sz="4000">
          <a:solidFill>
            <a:srgbClr val="404040"/>
          </a:solidFill>
          <a:latin typeface="Arial Narrow"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Arial Narrow" pitchFamily="34"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Narrow"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Narrow" pitchFamily="34" charset="0"/>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Arial Narrow" pitchFamily="34" charset="0"/>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0" y="-229892"/>
            <a:ext cx="9400386" cy="7087892"/>
          </a:xfrm>
          <a:prstGeom prst="rect">
            <a:avLst/>
          </a:prstGeom>
        </p:spPr>
      </p:pic>
    </p:spTree>
    <p:extLst>
      <p:ext uri="{BB962C8B-B14F-4D97-AF65-F5344CB8AC3E}">
        <p14:creationId xmlns:p14="http://schemas.microsoft.com/office/powerpoint/2010/main" val="3220741842"/>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15" y="836712"/>
            <a:ext cx="9077885"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055059"/>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1024"/>
          <a:stretch/>
        </p:blipFill>
        <p:spPr>
          <a:xfrm>
            <a:off x="107504" y="980728"/>
            <a:ext cx="8856984" cy="5433317"/>
          </a:xfrm>
          <a:prstGeom prst="rect">
            <a:avLst/>
          </a:prstGeom>
        </p:spPr>
      </p:pic>
      <p:sp>
        <p:nvSpPr>
          <p:cNvPr id="3" name="Title 1"/>
          <p:cNvSpPr txBox="1">
            <a:spLocks/>
          </p:cNvSpPr>
          <p:nvPr/>
        </p:nvSpPr>
        <p:spPr>
          <a:xfrm>
            <a:off x="755576" y="260648"/>
            <a:ext cx="7338392" cy="639088"/>
          </a:xfrm>
          <a:prstGeom prst="rect">
            <a:avLst/>
          </a:prstGeom>
        </p:spPr>
        <p:txBody>
          <a:bodyPr>
            <a:noAutofit/>
          </a:bodyPr>
          <a:lstStyle>
            <a:lvl1pPr algn="l" rtl="0" eaLnBrk="0" fontAlgn="base" hangingPunct="0">
              <a:spcBef>
                <a:spcPct val="0"/>
              </a:spcBef>
              <a:spcAft>
                <a:spcPct val="0"/>
              </a:spcAft>
              <a:defRPr lang="en-US" sz="4000" kern="1200" dirty="0">
                <a:solidFill>
                  <a:srgbClr val="404040"/>
                </a:solidFill>
                <a:latin typeface="Arial Narrow" pitchFamily="34" charset="0"/>
                <a:ea typeface="+mj-ea"/>
                <a:cs typeface="+mj-cs"/>
              </a:defRPr>
            </a:lvl1pPr>
            <a:lvl2pPr algn="l" rtl="0" eaLnBrk="0" fontAlgn="base" hangingPunct="0">
              <a:spcBef>
                <a:spcPct val="0"/>
              </a:spcBef>
              <a:spcAft>
                <a:spcPct val="0"/>
              </a:spcAft>
              <a:defRPr sz="4000">
                <a:solidFill>
                  <a:srgbClr val="404040"/>
                </a:solidFill>
                <a:latin typeface="Arial Narrow" pitchFamily="34" charset="0"/>
              </a:defRPr>
            </a:lvl2pPr>
            <a:lvl3pPr algn="l" rtl="0" eaLnBrk="0" fontAlgn="base" hangingPunct="0">
              <a:spcBef>
                <a:spcPct val="0"/>
              </a:spcBef>
              <a:spcAft>
                <a:spcPct val="0"/>
              </a:spcAft>
              <a:defRPr sz="4000">
                <a:solidFill>
                  <a:srgbClr val="404040"/>
                </a:solidFill>
                <a:latin typeface="Arial Narrow" pitchFamily="34" charset="0"/>
              </a:defRPr>
            </a:lvl3pPr>
            <a:lvl4pPr algn="l" rtl="0" eaLnBrk="0" fontAlgn="base" hangingPunct="0">
              <a:spcBef>
                <a:spcPct val="0"/>
              </a:spcBef>
              <a:spcAft>
                <a:spcPct val="0"/>
              </a:spcAft>
              <a:defRPr sz="4000">
                <a:solidFill>
                  <a:srgbClr val="404040"/>
                </a:solidFill>
                <a:latin typeface="Arial Narrow" pitchFamily="34" charset="0"/>
              </a:defRPr>
            </a:lvl4pPr>
            <a:lvl5pPr algn="l" rtl="0" eaLnBrk="0" fontAlgn="base" hangingPunct="0">
              <a:spcBef>
                <a:spcPct val="0"/>
              </a:spcBef>
              <a:spcAft>
                <a:spcPct val="0"/>
              </a:spcAft>
              <a:defRPr sz="4000">
                <a:solidFill>
                  <a:srgbClr val="404040"/>
                </a:solidFill>
                <a:latin typeface="Arial Narrow" pitchFamily="34" charset="0"/>
              </a:defRPr>
            </a:lvl5pPr>
            <a:lvl6pPr marL="457200" algn="l" rtl="0" fontAlgn="base">
              <a:spcBef>
                <a:spcPct val="0"/>
              </a:spcBef>
              <a:spcAft>
                <a:spcPct val="0"/>
              </a:spcAft>
              <a:defRPr sz="4000">
                <a:solidFill>
                  <a:srgbClr val="404040"/>
                </a:solidFill>
                <a:latin typeface="Arial Narrow" pitchFamily="34" charset="0"/>
              </a:defRPr>
            </a:lvl6pPr>
            <a:lvl7pPr marL="914400" algn="l" rtl="0" fontAlgn="base">
              <a:spcBef>
                <a:spcPct val="0"/>
              </a:spcBef>
              <a:spcAft>
                <a:spcPct val="0"/>
              </a:spcAft>
              <a:defRPr sz="4000">
                <a:solidFill>
                  <a:srgbClr val="404040"/>
                </a:solidFill>
                <a:latin typeface="Arial Narrow" pitchFamily="34" charset="0"/>
              </a:defRPr>
            </a:lvl7pPr>
            <a:lvl8pPr marL="1371600" algn="l" rtl="0" fontAlgn="base">
              <a:spcBef>
                <a:spcPct val="0"/>
              </a:spcBef>
              <a:spcAft>
                <a:spcPct val="0"/>
              </a:spcAft>
              <a:defRPr sz="4000">
                <a:solidFill>
                  <a:srgbClr val="404040"/>
                </a:solidFill>
                <a:latin typeface="Arial Narrow" pitchFamily="34" charset="0"/>
              </a:defRPr>
            </a:lvl8pPr>
            <a:lvl9pPr marL="1828800" algn="l" rtl="0" fontAlgn="base">
              <a:spcBef>
                <a:spcPct val="0"/>
              </a:spcBef>
              <a:spcAft>
                <a:spcPct val="0"/>
              </a:spcAft>
              <a:defRPr sz="4000">
                <a:solidFill>
                  <a:srgbClr val="404040"/>
                </a:solidFill>
                <a:latin typeface="Arial Narrow" pitchFamily="34" charset="0"/>
              </a:defRPr>
            </a:lvl9pPr>
          </a:lstStyle>
          <a:p>
            <a:pPr algn="ctr"/>
            <a:r>
              <a:rPr lang="lv-LV" sz="2400" cap="small" dirty="0">
                <a:solidFill>
                  <a:schemeClr val="tx1"/>
                </a:solidFill>
                <a:cs typeface="Arial" panose="020B0604020202020204" pitchFamily="34" charset="0"/>
              </a:rPr>
              <a:t>AUTOCEĻU TĪKLA PLĀNOŠANAS SOCIĀLEKONOMISKIE KRITĒRIJI</a:t>
            </a:r>
            <a:endParaRPr lang="lv-LV" sz="2400" dirty="0"/>
          </a:p>
        </p:txBody>
      </p:sp>
    </p:spTree>
    <p:extLst>
      <p:ext uri="{BB962C8B-B14F-4D97-AF65-F5344CB8AC3E}">
        <p14:creationId xmlns:p14="http://schemas.microsoft.com/office/powerpoint/2010/main" val="3644566751"/>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188640"/>
            <a:ext cx="7338392" cy="639088"/>
          </a:xfrm>
          <a:prstGeom prst="rect">
            <a:avLst/>
          </a:prstGeom>
        </p:spPr>
        <p:txBody>
          <a:bodyPr>
            <a:noAutofit/>
          </a:bodyPr>
          <a:lstStyle>
            <a:lvl1pPr algn="l" rtl="0" eaLnBrk="0" fontAlgn="base" hangingPunct="0">
              <a:spcBef>
                <a:spcPct val="0"/>
              </a:spcBef>
              <a:spcAft>
                <a:spcPct val="0"/>
              </a:spcAft>
              <a:defRPr lang="en-US" sz="4000" kern="1200" dirty="0">
                <a:solidFill>
                  <a:srgbClr val="404040"/>
                </a:solidFill>
                <a:latin typeface="Arial Narrow" pitchFamily="34" charset="0"/>
                <a:ea typeface="+mj-ea"/>
                <a:cs typeface="+mj-cs"/>
              </a:defRPr>
            </a:lvl1pPr>
            <a:lvl2pPr algn="l" rtl="0" eaLnBrk="0" fontAlgn="base" hangingPunct="0">
              <a:spcBef>
                <a:spcPct val="0"/>
              </a:spcBef>
              <a:spcAft>
                <a:spcPct val="0"/>
              </a:spcAft>
              <a:defRPr sz="4000">
                <a:solidFill>
                  <a:srgbClr val="404040"/>
                </a:solidFill>
                <a:latin typeface="Arial Narrow" pitchFamily="34" charset="0"/>
              </a:defRPr>
            </a:lvl2pPr>
            <a:lvl3pPr algn="l" rtl="0" eaLnBrk="0" fontAlgn="base" hangingPunct="0">
              <a:spcBef>
                <a:spcPct val="0"/>
              </a:spcBef>
              <a:spcAft>
                <a:spcPct val="0"/>
              </a:spcAft>
              <a:defRPr sz="4000">
                <a:solidFill>
                  <a:srgbClr val="404040"/>
                </a:solidFill>
                <a:latin typeface="Arial Narrow" pitchFamily="34" charset="0"/>
              </a:defRPr>
            </a:lvl3pPr>
            <a:lvl4pPr algn="l" rtl="0" eaLnBrk="0" fontAlgn="base" hangingPunct="0">
              <a:spcBef>
                <a:spcPct val="0"/>
              </a:spcBef>
              <a:spcAft>
                <a:spcPct val="0"/>
              </a:spcAft>
              <a:defRPr sz="4000">
                <a:solidFill>
                  <a:srgbClr val="404040"/>
                </a:solidFill>
                <a:latin typeface="Arial Narrow" pitchFamily="34" charset="0"/>
              </a:defRPr>
            </a:lvl4pPr>
            <a:lvl5pPr algn="l" rtl="0" eaLnBrk="0" fontAlgn="base" hangingPunct="0">
              <a:spcBef>
                <a:spcPct val="0"/>
              </a:spcBef>
              <a:spcAft>
                <a:spcPct val="0"/>
              </a:spcAft>
              <a:defRPr sz="4000">
                <a:solidFill>
                  <a:srgbClr val="404040"/>
                </a:solidFill>
                <a:latin typeface="Arial Narrow" pitchFamily="34" charset="0"/>
              </a:defRPr>
            </a:lvl5pPr>
            <a:lvl6pPr marL="457200" algn="l" rtl="0" fontAlgn="base">
              <a:spcBef>
                <a:spcPct val="0"/>
              </a:spcBef>
              <a:spcAft>
                <a:spcPct val="0"/>
              </a:spcAft>
              <a:defRPr sz="4000">
                <a:solidFill>
                  <a:srgbClr val="404040"/>
                </a:solidFill>
                <a:latin typeface="Arial Narrow" pitchFamily="34" charset="0"/>
              </a:defRPr>
            </a:lvl6pPr>
            <a:lvl7pPr marL="914400" algn="l" rtl="0" fontAlgn="base">
              <a:spcBef>
                <a:spcPct val="0"/>
              </a:spcBef>
              <a:spcAft>
                <a:spcPct val="0"/>
              </a:spcAft>
              <a:defRPr sz="4000">
                <a:solidFill>
                  <a:srgbClr val="404040"/>
                </a:solidFill>
                <a:latin typeface="Arial Narrow" pitchFamily="34" charset="0"/>
              </a:defRPr>
            </a:lvl7pPr>
            <a:lvl8pPr marL="1371600" algn="l" rtl="0" fontAlgn="base">
              <a:spcBef>
                <a:spcPct val="0"/>
              </a:spcBef>
              <a:spcAft>
                <a:spcPct val="0"/>
              </a:spcAft>
              <a:defRPr sz="4000">
                <a:solidFill>
                  <a:srgbClr val="404040"/>
                </a:solidFill>
                <a:latin typeface="Arial Narrow" pitchFamily="34" charset="0"/>
              </a:defRPr>
            </a:lvl8pPr>
            <a:lvl9pPr marL="1828800" algn="l" rtl="0" fontAlgn="base">
              <a:spcBef>
                <a:spcPct val="0"/>
              </a:spcBef>
              <a:spcAft>
                <a:spcPct val="0"/>
              </a:spcAft>
              <a:defRPr sz="4000">
                <a:solidFill>
                  <a:srgbClr val="404040"/>
                </a:solidFill>
                <a:latin typeface="Arial Narrow" pitchFamily="34" charset="0"/>
              </a:defRPr>
            </a:lvl9pPr>
          </a:lstStyle>
          <a:p>
            <a:pPr algn="ctr"/>
            <a:r>
              <a:rPr lang="lv-LV" sz="2400" cap="small" dirty="0">
                <a:solidFill>
                  <a:schemeClr val="tx1"/>
                </a:solidFill>
                <a:cs typeface="Arial" panose="020B0604020202020204" pitchFamily="34" charset="0"/>
              </a:rPr>
              <a:t>AUTOCEĻU TĪKLA PLĀNOŠANAS SOCIĀLEKONOMISKIE KRITĒRIJI</a:t>
            </a:r>
            <a:endParaRPr lang="lv-LV" sz="2400" dirty="0"/>
          </a:p>
        </p:txBody>
      </p:sp>
      <p:pic>
        <p:nvPicPr>
          <p:cNvPr id="3"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4" b="9908"/>
          <a:stretch/>
        </p:blipFill>
        <p:spPr>
          <a:xfrm>
            <a:off x="285833" y="908720"/>
            <a:ext cx="8565909" cy="5666270"/>
          </a:xfrm>
          <a:prstGeom prst="rect">
            <a:avLst/>
          </a:prstGeom>
        </p:spPr>
      </p:pic>
    </p:spTree>
    <p:extLst>
      <p:ext uri="{BB962C8B-B14F-4D97-AF65-F5344CB8AC3E}">
        <p14:creationId xmlns:p14="http://schemas.microsoft.com/office/powerpoint/2010/main" val="210433354"/>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188640"/>
            <a:ext cx="7338392" cy="639088"/>
          </a:xfrm>
          <a:prstGeom prst="rect">
            <a:avLst/>
          </a:prstGeom>
        </p:spPr>
        <p:txBody>
          <a:bodyPr>
            <a:noAutofit/>
          </a:bodyPr>
          <a:lstStyle>
            <a:lvl1pPr algn="l" rtl="0" eaLnBrk="0" fontAlgn="base" hangingPunct="0">
              <a:spcBef>
                <a:spcPct val="0"/>
              </a:spcBef>
              <a:spcAft>
                <a:spcPct val="0"/>
              </a:spcAft>
              <a:defRPr lang="en-US" sz="4000" kern="1200" dirty="0">
                <a:solidFill>
                  <a:srgbClr val="404040"/>
                </a:solidFill>
                <a:latin typeface="Arial Narrow" pitchFamily="34" charset="0"/>
                <a:ea typeface="+mj-ea"/>
                <a:cs typeface="+mj-cs"/>
              </a:defRPr>
            </a:lvl1pPr>
            <a:lvl2pPr algn="l" rtl="0" eaLnBrk="0" fontAlgn="base" hangingPunct="0">
              <a:spcBef>
                <a:spcPct val="0"/>
              </a:spcBef>
              <a:spcAft>
                <a:spcPct val="0"/>
              </a:spcAft>
              <a:defRPr sz="4000">
                <a:solidFill>
                  <a:srgbClr val="404040"/>
                </a:solidFill>
                <a:latin typeface="Arial Narrow" pitchFamily="34" charset="0"/>
              </a:defRPr>
            </a:lvl2pPr>
            <a:lvl3pPr algn="l" rtl="0" eaLnBrk="0" fontAlgn="base" hangingPunct="0">
              <a:spcBef>
                <a:spcPct val="0"/>
              </a:spcBef>
              <a:spcAft>
                <a:spcPct val="0"/>
              </a:spcAft>
              <a:defRPr sz="4000">
                <a:solidFill>
                  <a:srgbClr val="404040"/>
                </a:solidFill>
                <a:latin typeface="Arial Narrow" pitchFamily="34" charset="0"/>
              </a:defRPr>
            </a:lvl3pPr>
            <a:lvl4pPr algn="l" rtl="0" eaLnBrk="0" fontAlgn="base" hangingPunct="0">
              <a:spcBef>
                <a:spcPct val="0"/>
              </a:spcBef>
              <a:spcAft>
                <a:spcPct val="0"/>
              </a:spcAft>
              <a:defRPr sz="4000">
                <a:solidFill>
                  <a:srgbClr val="404040"/>
                </a:solidFill>
                <a:latin typeface="Arial Narrow" pitchFamily="34" charset="0"/>
              </a:defRPr>
            </a:lvl4pPr>
            <a:lvl5pPr algn="l" rtl="0" eaLnBrk="0" fontAlgn="base" hangingPunct="0">
              <a:spcBef>
                <a:spcPct val="0"/>
              </a:spcBef>
              <a:spcAft>
                <a:spcPct val="0"/>
              </a:spcAft>
              <a:defRPr sz="4000">
                <a:solidFill>
                  <a:srgbClr val="404040"/>
                </a:solidFill>
                <a:latin typeface="Arial Narrow" pitchFamily="34" charset="0"/>
              </a:defRPr>
            </a:lvl5pPr>
            <a:lvl6pPr marL="457200" algn="l" rtl="0" fontAlgn="base">
              <a:spcBef>
                <a:spcPct val="0"/>
              </a:spcBef>
              <a:spcAft>
                <a:spcPct val="0"/>
              </a:spcAft>
              <a:defRPr sz="4000">
                <a:solidFill>
                  <a:srgbClr val="404040"/>
                </a:solidFill>
                <a:latin typeface="Arial Narrow" pitchFamily="34" charset="0"/>
              </a:defRPr>
            </a:lvl6pPr>
            <a:lvl7pPr marL="914400" algn="l" rtl="0" fontAlgn="base">
              <a:spcBef>
                <a:spcPct val="0"/>
              </a:spcBef>
              <a:spcAft>
                <a:spcPct val="0"/>
              </a:spcAft>
              <a:defRPr sz="4000">
                <a:solidFill>
                  <a:srgbClr val="404040"/>
                </a:solidFill>
                <a:latin typeface="Arial Narrow" pitchFamily="34" charset="0"/>
              </a:defRPr>
            </a:lvl7pPr>
            <a:lvl8pPr marL="1371600" algn="l" rtl="0" fontAlgn="base">
              <a:spcBef>
                <a:spcPct val="0"/>
              </a:spcBef>
              <a:spcAft>
                <a:spcPct val="0"/>
              </a:spcAft>
              <a:defRPr sz="4000">
                <a:solidFill>
                  <a:srgbClr val="404040"/>
                </a:solidFill>
                <a:latin typeface="Arial Narrow" pitchFamily="34" charset="0"/>
              </a:defRPr>
            </a:lvl8pPr>
            <a:lvl9pPr marL="1828800" algn="l" rtl="0" fontAlgn="base">
              <a:spcBef>
                <a:spcPct val="0"/>
              </a:spcBef>
              <a:spcAft>
                <a:spcPct val="0"/>
              </a:spcAft>
              <a:defRPr sz="4000">
                <a:solidFill>
                  <a:srgbClr val="404040"/>
                </a:solidFill>
                <a:latin typeface="Arial Narrow" pitchFamily="34" charset="0"/>
              </a:defRPr>
            </a:lvl9pPr>
          </a:lstStyle>
          <a:p>
            <a:pPr algn="ctr"/>
            <a:r>
              <a:rPr lang="lv-LV" sz="2400" cap="small" dirty="0">
                <a:solidFill>
                  <a:schemeClr val="tx1"/>
                </a:solidFill>
                <a:cs typeface="Arial" panose="020B0604020202020204" pitchFamily="34" charset="0"/>
              </a:rPr>
              <a:t>AUTOCEĻU TĪKLA PLĀNOŠANAS SOCIĀLEKONOMISKIE KRITĒRIJI</a:t>
            </a:r>
            <a:endParaRPr lang="lv-LV" sz="2400" dirty="0"/>
          </a:p>
        </p:txBody>
      </p:sp>
      <p:pic>
        <p:nvPicPr>
          <p:cNvPr id="3"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022"/>
          <a:stretch/>
        </p:blipFill>
        <p:spPr>
          <a:xfrm>
            <a:off x="0" y="1124744"/>
            <a:ext cx="9144000" cy="5544616"/>
          </a:xfrm>
          <a:prstGeom prst="rect">
            <a:avLst/>
          </a:prstGeom>
        </p:spPr>
      </p:pic>
    </p:spTree>
    <p:extLst>
      <p:ext uri="{BB962C8B-B14F-4D97-AF65-F5344CB8AC3E}">
        <p14:creationId xmlns:p14="http://schemas.microsoft.com/office/powerpoint/2010/main" val="2808937453"/>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02804" y="188640"/>
            <a:ext cx="7338392" cy="639088"/>
          </a:xfrm>
          <a:prstGeom prst="rect">
            <a:avLst/>
          </a:prstGeom>
        </p:spPr>
        <p:txBody>
          <a:bodyPr>
            <a:noAutofit/>
          </a:bodyPr>
          <a:lstStyle>
            <a:lvl1pPr algn="l" rtl="0" eaLnBrk="0" fontAlgn="base" hangingPunct="0">
              <a:spcBef>
                <a:spcPct val="0"/>
              </a:spcBef>
              <a:spcAft>
                <a:spcPct val="0"/>
              </a:spcAft>
              <a:defRPr lang="en-US" sz="4000" kern="1200" dirty="0">
                <a:solidFill>
                  <a:srgbClr val="404040"/>
                </a:solidFill>
                <a:latin typeface="Arial Narrow" pitchFamily="34" charset="0"/>
                <a:ea typeface="+mj-ea"/>
                <a:cs typeface="+mj-cs"/>
              </a:defRPr>
            </a:lvl1pPr>
            <a:lvl2pPr algn="l" rtl="0" eaLnBrk="0" fontAlgn="base" hangingPunct="0">
              <a:spcBef>
                <a:spcPct val="0"/>
              </a:spcBef>
              <a:spcAft>
                <a:spcPct val="0"/>
              </a:spcAft>
              <a:defRPr sz="4000">
                <a:solidFill>
                  <a:srgbClr val="404040"/>
                </a:solidFill>
                <a:latin typeface="Arial Narrow" pitchFamily="34" charset="0"/>
              </a:defRPr>
            </a:lvl2pPr>
            <a:lvl3pPr algn="l" rtl="0" eaLnBrk="0" fontAlgn="base" hangingPunct="0">
              <a:spcBef>
                <a:spcPct val="0"/>
              </a:spcBef>
              <a:spcAft>
                <a:spcPct val="0"/>
              </a:spcAft>
              <a:defRPr sz="4000">
                <a:solidFill>
                  <a:srgbClr val="404040"/>
                </a:solidFill>
                <a:latin typeface="Arial Narrow" pitchFamily="34" charset="0"/>
              </a:defRPr>
            </a:lvl3pPr>
            <a:lvl4pPr algn="l" rtl="0" eaLnBrk="0" fontAlgn="base" hangingPunct="0">
              <a:spcBef>
                <a:spcPct val="0"/>
              </a:spcBef>
              <a:spcAft>
                <a:spcPct val="0"/>
              </a:spcAft>
              <a:defRPr sz="4000">
                <a:solidFill>
                  <a:srgbClr val="404040"/>
                </a:solidFill>
                <a:latin typeface="Arial Narrow" pitchFamily="34" charset="0"/>
              </a:defRPr>
            </a:lvl4pPr>
            <a:lvl5pPr algn="l" rtl="0" eaLnBrk="0" fontAlgn="base" hangingPunct="0">
              <a:spcBef>
                <a:spcPct val="0"/>
              </a:spcBef>
              <a:spcAft>
                <a:spcPct val="0"/>
              </a:spcAft>
              <a:defRPr sz="4000">
                <a:solidFill>
                  <a:srgbClr val="404040"/>
                </a:solidFill>
                <a:latin typeface="Arial Narrow" pitchFamily="34" charset="0"/>
              </a:defRPr>
            </a:lvl5pPr>
            <a:lvl6pPr marL="457200" algn="l" rtl="0" fontAlgn="base">
              <a:spcBef>
                <a:spcPct val="0"/>
              </a:spcBef>
              <a:spcAft>
                <a:spcPct val="0"/>
              </a:spcAft>
              <a:defRPr sz="4000">
                <a:solidFill>
                  <a:srgbClr val="404040"/>
                </a:solidFill>
                <a:latin typeface="Arial Narrow" pitchFamily="34" charset="0"/>
              </a:defRPr>
            </a:lvl6pPr>
            <a:lvl7pPr marL="914400" algn="l" rtl="0" fontAlgn="base">
              <a:spcBef>
                <a:spcPct val="0"/>
              </a:spcBef>
              <a:spcAft>
                <a:spcPct val="0"/>
              </a:spcAft>
              <a:defRPr sz="4000">
                <a:solidFill>
                  <a:srgbClr val="404040"/>
                </a:solidFill>
                <a:latin typeface="Arial Narrow" pitchFamily="34" charset="0"/>
              </a:defRPr>
            </a:lvl7pPr>
            <a:lvl8pPr marL="1371600" algn="l" rtl="0" fontAlgn="base">
              <a:spcBef>
                <a:spcPct val="0"/>
              </a:spcBef>
              <a:spcAft>
                <a:spcPct val="0"/>
              </a:spcAft>
              <a:defRPr sz="4000">
                <a:solidFill>
                  <a:srgbClr val="404040"/>
                </a:solidFill>
                <a:latin typeface="Arial Narrow" pitchFamily="34" charset="0"/>
              </a:defRPr>
            </a:lvl8pPr>
            <a:lvl9pPr marL="1828800" algn="l" rtl="0" fontAlgn="base">
              <a:spcBef>
                <a:spcPct val="0"/>
              </a:spcBef>
              <a:spcAft>
                <a:spcPct val="0"/>
              </a:spcAft>
              <a:defRPr sz="4000">
                <a:solidFill>
                  <a:srgbClr val="404040"/>
                </a:solidFill>
                <a:latin typeface="Arial Narrow" pitchFamily="34" charset="0"/>
              </a:defRPr>
            </a:lvl9pPr>
          </a:lstStyle>
          <a:p>
            <a:pPr algn="ctr"/>
            <a:r>
              <a:rPr lang="lv-LV" sz="2400" cap="small" dirty="0">
                <a:solidFill>
                  <a:schemeClr val="tx1"/>
                </a:solidFill>
                <a:cs typeface="Arial" panose="020B0604020202020204" pitchFamily="34" charset="0"/>
              </a:rPr>
              <a:t>AUTOCEĻU TĪKLA PLĀNOŠANAS SOCIĀLEKONOMISKIE KRITĒRIJI</a:t>
            </a:r>
            <a:endParaRPr lang="lv-LV" sz="24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022"/>
          <a:stretch/>
        </p:blipFill>
        <p:spPr>
          <a:xfrm>
            <a:off x="0" y="1052736"/>
            <a:ext cx="9144000" cy="5528204"/>
          </a:xfrm>
          <a:prstGeom prst="rect">
            <a:avLst/>
          </a:prstGeom>
        </p:spPr>
      </p:pic>
    </p:spTree>
    <p:extLst>
      <p:ext uri="{BB962C8B-B14F-4D97-AF65-F5344CB8AC3E}">
        <p14:creationId xmlns:p14="http://schemas.microsoft.com/office/powerpoint/2010/main" val="4254983893"/>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188640"/>
            <a:ext cx="7338392" cy="639088"/>
          </a:xfrm>
          <a:prstGeom prst="rect">
            <a:avLst/>
          </a:prstGeom>
        </p:spPr>
        <p:txBody>
          <a:bodyPr>
            <a:noAutofit/>
          </a:bodyPr>
          <a:lstStyle>
            <a:lvl1pPr algn="l" rtl="0" eaLnBrk="0" fontAlgn="base" hangingPunct="0">
              <a:spcBef>
                <a:spcPct val="0"/>
              </a:spcBef>
              <a:spcAft>
                <a:spcPct val="0"/>
              </a:spcAft>
              <a:defRPr lang="en-US" sz="4000" kern="1200" dirty="0">
                <a:solidFill>
                  <a:srgbClr val="404040"/>
                </a:solidFill>
                <a:latin typeface="Arial Narrow" pitchFamily="34" charset="0"/>
                <a:ea typeface="+mj-ea"/>
                <a:cs typeface="+mj-cs"/>
              </a:defRPr>
            </a:lvl1pPr>
            <a:lvl2pPr algn="l" rtl="0" eaLnBrk="0" fontAlgn="base" hangingPunct="0">
              <a:spcBef>
                <a:spcPct val="0"/>
              </a:spcBef>
              <a:spcAft>
                <a:spcPct val="0"/>
              </a:spcAft>
              <a:defRPr sz="4000">
                <a:solidFill>
                  <a:srgbClr val="404040"/>
                </a:solidFill>
                <a:latin typeface="Arial Narrow" pitchFamily="34" charset="0"/>
              </a:defRPr>
            </a:lvl2pPr>
            <a:lvl3pPr algn="l" rtl="0" eaLnBrk="0" fontAlgn="base" hangingPunct="0">
              <a:spcBef>
                <a:spcPct val="0"/>
              </a:spcBef>
              <a:spcAft>
                <a:spcPct val="0"/>
              </a:spcAft>
              <a:defRPr sz="4000">
                <a:solidFill>
                  <a:srgbClr val="404040"/>
                </a:solidFill>
                <a:latin typeface="Arial Narrow" pitchFamily="34" charset="0"/>
              </a:defRPr>
            </a:lvl3pPr>
            <a:lvl4pPr algn="l" rtl="0" eaLnBrk="0" fontAlgn="base" hangingPunct="0">
              <a:spcBef>
                <a:spcPct val="0"/>
              </a:spcBef>
              <a:spcAft>
                <a:spcPct val="0"/>
              </a:spcAft>
              <a:defRPr sz="4000">
                <a:solidFill>
                  <a:srgbClr val="404040"/>
                </a:solidFill>
                <a:latin typeface="Arial Narrow" pitchFamily="34" charset="0"/>
              </a:defRPr>
            </a:lvl4pPr>
            <a:lvl5pPr algn="l" rtl="0" eaLnBrk="0" fontAlgn="base" hangingPunct="0">
              <a:spcBef>
                <a:spcPct val="0"/>
              </a:spcBef>
              <a:spcAft>
                <a:spcPct val="0"/>
              </a:spcAft>
              <a:defRPr sz="4000">
                <a:solidFill>
                  <a:srgbClr val="404040"/>
                </a:solidFill>
                <a:latin typeface="Arial Narrow" pitchFamily="34" charset="0"/>
              </a:defRPr>
            </a:lvl5pPr>
            <a:lvl6pPr marL="457200" algn="l" rtl="0" fontAlgn="base">
              <a:spcBef>
                <a:spcPct val="0"/>
              </a:spcBef>
              <a:spcAft>
                <a:spcPct val="0"/>
              </a:spcAft>
              <a:defRPr sz="4000">
                <a:solidFill>
                  <a:srgbClr val="404040"/>
                </a:solidFill>
                <a:latin typeface="Arial Narrow" pitchFamily="34" charset="0"/>
              </a:defRPr>
            </a:lvl6pPr>
            <a:lvl7pPr marL="914400" algn="l" rtl="0" fontAlgn="base">
              <a:spcBef>
                <a:spcPct val="0"/>
              </a:spcBef>
              <a:spcAft>
                <a:spcPct val="0"/>
              </a:spcAft>
              <a:defRPr sz="4000">
                <a:solidFill>
                  <a:srgbClr val="404040"/>
                </a:solidFill>
                <a:latin typeface="Arial Narrow" pitchFamily="34" charset="0"/>
              </a:defRPr>
            </a:lvl7pPr>
            <a:lvl8pPr marL="1371600" algn="l" rtl="0" fontAlgn="base">
              <a:spcBef>
                <a:spcPct val="0"/>
              </a:spcBef>
              <a:spcAft>
                <a:spcPct val="0"/>
              </a:spcAft>
              <a:defRPr sz="4000">
                <a:solidFill>
                  <a:srgbClr val="404040"/>
                </a:solidFill>
                <a:latin typeface="Arial Narrow" pitchFamily="34" charset="0"/>
              </a:defRPr>
            </a:lvl8pPr>
            <a:lvl9pPr marL="1828800" algn="l" rtl="0" fontAlgn="base">
              <a:spcBef>
                <a:spcPct val="0"/>
              </a:spcBef>
              <a:spcAft>
                <a:spcPct val="0"/>
              </a:spcAft>
              <a:defRPr sz="4000">
                <a:solidFill>
                  <a:srgbClr val="404040"/>
                </a:solidFill>
                <a:latin typeface="Arial Narrow" pitchFamily="34" charset="0"/>
              </a:defRPr>
            </a:lvl9pPr>
          </a:lstStyle>
          <a:p>
            <a:pPr algn="ctr"/>
            <a:r>
              <a:rPr lang="lv-LV" sz="2400" cap="small" dirty="0">
                <a:solidFill>
                  <a:schemeClr val="tx1"/>
                </a:solidFill>
                <a:cs typeface="Arial" panose="020B0604020202020204" pitchFamily="34" charset="0"/>
              </a:rPr>
              <a:t>AUTOCEĻU TĪKLA PLĀNOŠANAS SOCIĀLEKONOMISKIE KRITĒRIJI</a:t>
            </a:r>
            <a:endParaRPr lang="lv-LV" sz="2400" dirty="0"/>
          </a:p>
        </p:txBody>
      </p:sp>
      <p:pic>
        <p:nvPicPr>
          <p:cNvPr id="3" name="Picture 2" descr="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53" y="1052736"/>
            <a:ext cx="9000312" cy="558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292147"/>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pPr algn="ctr"/>
            <a:r>
              <a:rPr lang="lv-LV" dirty="0"/>
              <a:t>LIAS 2030</a:t>
            </a:r>
          </a:p>
        </p:txBody>
      </p:sp>
      <p:sp>
        <p:nvSpPr>
          <p:cNvPr id="3" name="Taisnstūris 2"/>
          <p:cNvSpPr/>
          <p:nvPr/>
        </p:nvSpPr>
        <p:spPr>
          <a:xfrm>
            <a:off x="762000" y="1289953"/>
            <a:ext cx="7914456" cy="3662541"/>
          </a:xfrm>
          <a:prstGeom prst="rect">
            <a:avLst/>
          </a:prstGeom>
        </p:spPr>
        <p:txBody>
          <a:bodyPr wrap="square">
            <a:spAutoFit/>
          </a:bodyPr>
          <a:lstStyle/>
          <a:p>
            <a:pPr algn="just">
              <a:spcAft>
                <a:spcPts val="0"/>
              </a:spcAft>
            </a:pPr>
            <a:r>
              <a:rPr lang="lv-LV" sz="3200" u="sng" dirty="0">
                <a:latin typeface="Times New Roman" panose="02020603050405020304" pitchFamily="18" charset="0"/>
                <a:ea typeface="Times New Roman" panose="02020603050405020304" pitchFamily="18" charset="0"/>
              </a:rPr>
              <a:t>Iekšējās sasniedzamības uzlabošana  </a:t>
            </a:r>
          </a:p>
          <a:p>
            <a:pPr algn="just">
              <a:spcAft>
                <a:spcPts val="0"/>
              </a:spcAft>
            </a:pPr>
            <a:endParaRPr lang="lv-LV" sz="3200" dirty="0">
              <a:latin typeface="Times New Roman" panose="02020603050405020304" pitchFamily="18" charset="0"/>
              <a:ea typeface="Times New Roman" panose="02020603050405020304" pitchFamily="18" charset="0"/>
            </a:endParaRPr>
          </a:p>
          <a:p>
            <a:pPr algn="just">
              <a:spcAft>
                <a:spcPts val="0"/>
              </a:spcAft>
            </a:pPr>
            <a:r>
              <a:rPr lang="lv-LV" sz="2400" b="1" dirty="0">
                <a:latin typeface="Times New Roman" panose="02020603050405020304" pitchFamily="18" charset="0"/>
                <a:ea typeface="Times New Roman" panose="02020603050405020304" pitchFamily="18" charset="0"/>
              </a:rPr>
              <a:t>«Valsts iekšējās sasniedzamības uzlabošanai</a:t>
            </a:r>
            <a:r>
              <a:rPr lang="lv-LV" sz="2400" dirty="0">
                <a:latin typeface="Times New Roman" panose="02020603050405020304" pitchFamily="18" charset="0"/>
                <a:ea typeface="Times New Roman" panose="02020603050405020304" pitchFamily="18" charset="0"/>
              </a:rPr>
              <a:t>, </a:t>
            </a:r>
            <a:r>
              <a:rPr lang="lv-LV" sz="2400" b="1" dirty="0">
                <a:latin typeface="Times New Roman" panose="02020603050405020304" pitchFamily="18" charset="0"/>
                <a:ea typeface="Times New Roman" panose="02020603050405020304" pitchFamily="18" charset="0"/>
              </a:rPr>
              <a:t>jāuzlabo reģionālo un vietējo autoceļu kvalitāte ar mērķi samazināt ceļā pavadīto laiku. Jānodrošina iespējas 45 minūšu laikā no jebkuras apdzīvotas vietas nokļūt tuvākajā nacionālas vai reģionālas nozīmes centrā pa līdzenu un satiksmes drošības tehniskajiem līdzekļiem aprīkotu autoceļu, tai skaitā asfaltētu.» </a:t>
            </a:r>
            <a:endParaRPr lang="lv-LV"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54742794"/>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Subtitle 2"/>
          <p:cNvSpPr>
            <a:spLocks noGrp="1"/>
          </p:cNvSpPr>
          <p:nvPr>
            <p:ph type="subTitle"/>
          </p:nvPr>
        </p:nvSpPr>
        <p:spPr/>
        <p:txBody>
          <a:bodyPr/>
          <a:lstStyle/>
          <a:p>
            <a:endParaRPr lang="lv-LV"/>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5877"/>
            <a:ext cx="9144000" cy="6466245"/>
          </a:xfrm>
          <a:prstGeom prst="rect">
            <a:avLst/>
          </a:prstGeom>
        </p:spPr>
      </p:pic>
    </p:spTree>
    <p:extLst>
      <p:ext uri="{BB962C8B-B14F-4D97-AF65-F5344CB8AC3E}">
        <p14:creationId xmlns:p14="http://schemas.microsoft.com/office/powerpoint/2010/main" val="7261801"/>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Subtitle 2"/>
          <p:cNvSpPr>
            <a:spLocks noGrp="1"/>
          </p:cNvSpPr>
          <p:nvPr>
            <p:ph type="subTitle"/>
          </p:nvPr>
        </p:nvSpPr>
        <p:spPr/>
        <p:txBody>
          <a:bodyPr/>
          <a:lstStyle/>
          <a:p>
            <a:endParaRPr lang="lv-LV"/>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353"/>
            <a:ext cx="9144000" cy="6325292"/>
          </a:xfrm>
          <a:prstGeom prst="rect">
            <a:avLst/>
          </a:prstGeom>
        </p:spPr>
      </p:pic>
    </p:spTree>
    <p:extLst>
      <p:ext uri="{BB962C8B-B14F-4D97-AF65-F5344CB8AC3E}">
        <p14:creationId xmlns:p14="http://schemas.microsoft.com/office/powerpoint/2010/main" val="3025952302"/>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63"/>
          <a:stretch/>
        </p:blipFill>
        <p:spPr bwMode="auto">
          <a:xfrm>
            <a:off x="179511" y="1052736"/>
            <a:ext cx="8901881"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899592" y="188640"/>
            <a:ext cx="7338392" cy="639088"/>
          </a:xfrm>
          <a:prstGeom prst="rect">
            <a:avLst/>
          </a:prstGeom>
        </p:spPr>
        <p:txBody>
          <a:bodyPr>
            <a:noAutofit/>
          </a:bodyPr>
          <a:lstStyle>
            <a:lvl1pPr algn="l" rtl="0" eaLnBrk="0" fontAlgn="base" hangingPunct="0">
              <a:spcBef>
                <a:spcPct val="0"/>
              </a:spcBef>
              <a:spcAft>
                <a:spcPct val="0"/>
              </a:spcAft>
              <a:defRPr lang="en-US" sz="4000" kern="1200" dirty="0">
                <a:solidFill>
                  <a:srgbClr val="404040"/>
                </a:solidFill>
                <a:latin typeface="Arial Narrow" pitchFamily="34" charset="0"/>
                <a:ea typeface="+mj-ea"/>
                <a:cs typeface="+mj-cs"/>
              </a:defRPr>
            </a:lvl1pPr>
            <a:lvl2pPr algn="l" rtl="0" eaLnBrk="0" fontAlgn="base" hangingPunct="0">
              <a:spcBef>
                <a:spcPct val="0"/>
              </a:spcBef>
              <a:spcAft>
                <a:spcPct val="0"/>
              </a:spcAft>
              <a:defRPr sz="4000">
                <a:solidFill>
                  <a:srgbClr val="404040"/>
                </a:solidFill>
                <a:latin typeface="Arial Narrow" pitchFamily="34" charset="0"/>
              </a:defRPr>
            </a:lvl2pPr>
            <a:lvl3pPr algn="l" rtl="0" eaLnBrk="0" fontAlgn="base" hangingPunct="0">
              <a:spcBef>
                <a:spcPct val="0"/>
              </a:spcBef>
              <a:spcAft>
                <a:spcPct val="0"/>
              </a:spcAft>
              <a:defRPr sz="4000">
                <a:solidFill>
                  <a:srgbClr val="404040"/>
                </a:solidFill>
                <a:latin typeface="Arial Narrow" pitchFamily="34" charset="0"/>
              </a:defRPr>
            </a:lvl3pPr>
            <a:lvl4pPr algn="l" rtl="0" eaLnBrk="0" fontAlgn="base" hangingPunct="0">
              <a:spcBef>
                <a:spcPct val="0"/>
              </a:spcBef>
              <a:spcAft>
                <a:spcPct val="0"/>
              </a:spcAft>
              <a:defRPr sz="4000">
                <a:solidFill>
                  <a:srgbClr val="404040"/>
                </a:solidFill>
                <a:latin typeface="Arial Narrow" pitchFamily="34" charset="0"/>
              </a:defRPr>
            </a:lvl4pPr>
            <a:lvl5pPr algn="l" rtl="0" eaLnBrk="0" fontAlgn="base" hangingPunct="0">
              <a:spcBef>
                <a:spcPct val="0"/>
              </a:spcBef>
              <a:spcAft>
                <a:spcPct val="0"/>
              </a:spcAft>
              <a:defRPr sz="4000">
                <a:solidFill>
                  <a:srgbClr val="404040"/>
                </a:solidFill>
                <a:latin typeface="Arial Narrow" pitchFamily="34" charset="0"/>
              </a:defRPr>
            </a:lvl5pPr>
            <a:lvl6pPr marL="457200" algn="l" rtl="0" fontAlgn="base">
              <a:spcBef>
                <a:spcPct val="0"/>
              </a:spcBef>
              <a:spcAft>
                <a:spcPct val="0"/>
              </a:spcAft>
              <a:defRPr sz="4000">
                <a:solidFill>
                  <a:srgbClr val="404040"/>
                </a:solidFill>
                <a:latin typeface="Arial Narrow" pitchFamily="34" charset="0"/>
              </a:defRPr>
            </a:lvl6pPr>
            <a:lvl7pPr marL="914400" algn="l" rtl="0" fontAlgn="base">
              <a:spcBef>
                <a:spcPct val="0"/>
              </a:spcBef>
              <a:spcAft>
                <a:spcPct val="0"/>
              </a:spcAft>
              <a:defRPr sz="4000">
                <a:solidFill>
                  <a:srgbClr val="404040"/>
                </a:solidFill>
                <a:latin typeface="Arial Narrow" pitchFamily="34" charset="0"/>
              </a:defRPr>
            </a:lvl7pPr>
            <a:lvl8pPr marL="1371600" algn="l" rtl="0" fontAlgn="base">
              <a:spcBef>
                <a:spcPct val="0"/>
              </a:spcBef>
              <a:spcAft>
                <a:spcPct val="0"/>
              </a:spcAft>
              <a:defRPr sz="4000">
                <a:solidFill>
                  <a:srgbClr val="404040"/>
                </a:solidFill>
                <a:latin typeface="Arial Narrow" pitchFamily="34" charset="0"/>
              </a:defRPr>
            </a:lvl8pPr>
            <a:lvl9pPr marL="1828800" algn="l" rtl="0" fontAlgn="base">
              <a:spcBef>
                <a:spcPct val="0"/>
              </a:spcBef>
              <a:spcAft>
                <a:spcPct val="0"/>
              </a:spcAft>
              <a:defRPr sz="4000">
                <a:solidFill>
                  <a:srgbClr val="404040"/>
                </a:solidFill>
                <a:latin typeface="Arial Narrow" pitchFamily="34" charset="0"/>
              </a:defRPr>
            </a:lvl9pPr>
          </a:lstStyle>
          <a:p>
            <a:pPr algn="ctr"/>
            <a:r>
              <a:rPr lang="lv-LV" sz="2400" cap="small" dirty="0">
                <a:solidFill>
                  <a:schemeClr val="tx1"/>
                </a:solidFill>
                <a:cs typeface="Arial" panose="020B0604020202020204" pitchFamily="34" charset="0"/>
              </a:rPr>
              <a:t>Veicamās skolu reformas ietvaros PRIORITĀRI SAKĀRTOJAMIE VALSTS AUTOCEĻU POSMI</a:t>
            </a:r>
            <a:endParaRPr lang="lv-LV" sz="2400" dirty="0"/>
          </a:p>
        </p:txBody>
      </p:sp>
    </p:spTree>
    <p:extLst>
      <p:ext uri="{BB962C8B-B14F-4D97-AF65-F5344CB8AC3E}">
        <p14:creationId xmlns:p14="http://schemas.microsoft.com/office/powerpoint/2010/main" val="1272461914"/>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2915816" y="1958975"/>
            <a:ext cx="5688632" cy="2262113"/>
          </a:xfrm>
        </p:spPr>
        <p:txBody>
          <a:bodyPr/>
          <a:lstStyle/>
          <a:p>
            <a:r>
              <a:rPr lang="lv-LV" sz="3600" dirty="0"/>
              <a:t>Par autoceļu tīklu izvērtējumu</a:t>
            </a:r>
          </a:p>
        </p:txBody>
      </p:sp>
      <p:sp>
        <p:nvSpPr>
          <p:cNvPr id="14338" name="Subtitle 2"/>
          <p:cNvSpPr>
            <a:spLocks noGrp="1"/>
          </p:cNvSpPr>
          <p:nvPr>
            <p:ph type="subTitle" idx="1"/>
          </p:nvPr>
        </p:nvSpPr>
        <p:spPr>
          <a:xfrm>
            <a:off x="2987824" y="4869160"/>
            <a:ext cx="5904656" cy="1440160"/>
          </a:xfrm>
        </p:spPr>
        <p:txBody>
          <a:bodyPr>
            <a:noAutofit/>
          </a:bodyPr>
          <a:lstStyle/>
          <a:p>
            <a:r>
              <a:rPr lang="lv-LV" sz="1600" dirty="0"/>
              <a:t>Gundars Kains</a:t>
            </a:r>
          </a:p>
          <a:p>
            <a:r>
              <a:rPr lang="lv-LV" sz="1600" dirty="0"/>
              <a:t>VAS «Latvijas Valsts ceļi» </a:t>
            </a:r>
          </a:p>
          <a:p>
            <a:r>
              <a:rPr lang="lv-LV" sz="1600" dirty="0"/>
              <a:t>Attīstības pārvaldes direktors</a:t>
            </a:r>
          </a:p>
          <a:p>
            <a:endParaRPr lang="lv-LV" sz="1600" dirty="0"/>
          </a:p>
          <a:p>
            <a:r>
              <a:rPr lang="lv-LV" sz="1600" dirty="0"/>
              <a:t>2017. gada 24. novembrī</a:t>
            </a:r>
          </a:p>
        </p:txBody>
      </p:sp>
    </p:spTree>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640960" cy="1143000"/>
          </a:xfrm>
        </p:spPr>
        <p:txBody>
          <a:bodyPr>
            <a:noAutofit/>
          </a:bodyPr>
          <a:lstStyle/>
          <a:p>
            <a:pPr algn="ctr"/>
            <a:br>
              <a:rPr lang="lv-LV" u="sng" cap="small" dirty="0">
                <a:solidFill>
                  <a:schemeClr val="accent1">
                    <a:lumMod val="50000"/>
                  </a:schemeClr>
                </a:solidFill>
              </a:rPr>
            </a:br>
            <a:br>
              <a:rPr lang="lv-LV" u="sng" cap="small" dirty="0">
                <a:solidFill>
                  <a:schemeClr val="accent1">
                    <a:lumMod val="50000"/>
                  </a:schemeClr>
                </a:solidFill>
              </a:rPr>
            </a:br>
            <a:r>
              <a:rPr lang="lv-LV" sz="3600" cap="small" dirty="0">
                <a:solidFill>
                  <a:schemeClr val="tx1"/>
                </a:solidFill>
                <a:cs typeface="Arial" panose="020B0604020202020204" pitchFamily="34" charset="0"/>
              </a:rPr>
              <a:t>VALSTS VIETĒJO AUTOCEĻU IZVĒRTĒJUMS</a:t>
            </a:r>
            <a:br>
              <a:rPr lang="lv-LV" u="sng" cap="small" dirty="0">
                <a:solidFill>
                  <a:schemeClr val="accent1">
                    <a:lumMod val="50000"/>
                  </a:schemeClr>
                </a:solidFill>
              </a:rPr>
            </a:br>
            <a:r>
              <a:rPr lang="lv-LV" u="sng" cap="small" dirty="0">
                <a:solidFill>
                  <a:schemeClr val="accent1">
                    <a:lumMod val="50000"/>
                  </a:schemeClr>
                </a:solidFill>
              </a:rPr>
              <a:t> </a:t>
            </a:r>
            <a:br>
              <a:rPr lang="lv-LV" cap="small" dirty="0">
                <a:solidFill>
                  <a:schemeClr val="accent1">
                    <a:lumMod val="75000"/>
                  </a:schemeClr>
                </a:solidFill>
              </a:rPr>
            </a:br>
            <a:endParaRPr lang="lv-LV" dirty="0"/>
          </a:p>
        </p:txBody>
      </p:sp>
      <p:sp>
        <p:nvSpPr>
          <p:cNvPr id="3" name="Content Placeholder 2"/>
          <p:cNvSpPr>
            <a:spLocks noGrp="1"/>
          </p:cNvSpPr>
          <p:nvPr>
            <p:ph idx="1"/>
          </p:nvPr>
        </p:nvSpPr>
        <p:spPr>
          <a:xfrm>
            <a:off x="762000" y="1628801"/>
            <a:ext cx="7914456" cy="4680519"/>
          </a:xfrm>
        </p:spPr>
        <p:txBody>
          <a:bodyPr>
            <a:noAutofit/>
          </a:bodyPr>
          <a:lstStyle/>
          <a:p>
            <a:pPr marL="0" indent="0">
              <a:buNone/>
            </a:pPr>
            <a:r>
              <a:rPr lang="lv-LV" sz="2400" b="1" u="sng" cap="small" dirty="0"/>
              <a:t>Kritēriji ceļu piederībai valsts vietējo ceļu tīklam</a:t>
            </a:r>
          </a:p>
          <a:p>
            <a:pPr>
              <a:buFontTx/>
              <a:buChar char="-"/>
            </a:pPr>
            <a:r>
              <a:rPr lang="lv-LV" sz="2400" b="1" cap="small" dirty="0"/>
              <a:t>Normatīvā  atbilstība likuma par autoceļiem 3 panta 3. daļai</a:t>
            </a:r>
          </a:p>
          <a:p>
            <a:pPr>
              <a:buFontTx/>
              <a:buChar char="-"/>
            </a:pPr>
            <a:r>
              <a:rPr lang="lv-LV" sz="2400" b="1" cap="small" dirty="0"/>
              <a:t>V ceļa atrašānās vienā vai vairāku novadu teritorijās</a:t>
            </a:r>
          </a:p>
          <a:p>
            <a:pPr>
              <a:buFontTx/>
              <a:buChar char="-"/>
            </a:pPr>
            <a:r>
              <a:rPr lang="lv-LV" sz="2400" b="1" cap="small" dirty="0"/>
              <a:t>V ceļa noslogojums</a:t>
            </a:r>
          </a:p>
          <a:p>
            <a:pPr>
              <a:buFontTx/>
              <a:buChar char="-"/>
            </a:pPr>
            <a:r>
              <a:rPr lang="lv-LV" sz="2400" b="1" cap="small" dirty="0"/>
              <a:t>Sabiedriskā un skolēnu transporta nodrošināšana</a:t>
            </a:r>
          </a:p>
          <a:p>
            <a:pPr>
              <a:buFontTx/>
              <a:buChar char="-"/>
            </a:pPr>
            <a:r>
              <a:rPr lang="lv-LV" sz="2400" b="1" cap="small" dirty="0"/>
              <a:t>Piekļuves nodrošināšana nozīmīgiem tūrisma objektiem</a:t>
            </a:r>
          </a:p>
          <a:p>
            <a:pPr>
              <a:buFontTx/>
              <a:buChar char="-"/>
            </a:pPr>
            <a:r>
              <a:rPr lang="lv-LV" sz="2400" b="1" cap="small" dirty="0"/>
              <a:t>Piekļuves nodrošināšana izglītības iestādēm</a:t>
            </a:r>
          </a:p>
          <a:p>
            <a:pPr>
              <a:buFontTx/>
              <a:buChar char="-"/>
            </a:pPr>
            <a:r>
              <a:rPr lang="lv-LV" sz="2400" b="1" cap="small" dirty="0"/>
              <a:t>Piekļuves nodrošināšana valstij stratēģiski svarīgiem objektiem</a:t>
            </a:r>
          </a:p>
          <a:p>
            <a:pPr marL="0" indent="0">
              <a:buNone/>
            </a:pPr>
            <a:endParaRPr lang="lv-LV" sz="1100" dirty="0"/>
          </a:p>
        </p:txBody>
      </p:sp>
    </p:spTree>
    <p:extLst>
      <p:ext uri="{BB962C8B-B14F-4D97-AF65-F5344CB8AC3E}">
        <p14:creationId xmlns:p14="http://schemas.microsoft.com/office/powerpoint/2010/main" val="2517405350"/>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456" y="548680"/>
            <a:ext cx="8770960"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318792"/>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lv-LV" sz="3200" dirty="0">
                <a:solidFill>
                  <a:schemeClr val="tx1"/>
                </a:solidFill>
              </a:rPr>
              <a:t>V  CEĻU TĪKLA KOPGARUMS UN PAŠVALDĪBĀM NODODAMAIS CEĻU TĪKLA  APJOMS</a:t>
            </a:r>
          </a:p>
        </p:txBody>
      </p:sp>
      <p:sp>
        <p:nvSpPr>
          <p:cNvPr id="3" name="Content Placeholder 2"/>
          <p:cNvSpPr>
            <a:spLocks noGrp="1"/>
          </p:cNvSpPr>
          <p:nvPr>
            <p:ph idx="1"/>
          </p:nvPr>
        </p:nvSpPr>
        <p:spPr>
          <a:xfrm>
            <a:off x="762000" y="1596413"/>
            <a:ext cx="8077200" cy="4297363"/>
          </a:xfrm>
        </p:spPr>
        <p:txBody>
          <a:bodyPr>
            <a:normAutofit/>
          </a:bodyPr>
          <a:lstStyle/>
          <a:p>
            <a:pPr marL="0" indent="0">
              <a:buNone/>
            </a:pPr>
            <a:endParaRPr lang="lv-LV" dirty="0"/>
          </a:p>
          <a:p>
            <a:pPr marL="0" indent="0">
              <a:buNone/>
            </a:pPr>
            <a:endParaRPr lang="lv-LV" dirty="0"/>
          </a:p>
          <a:p>
            <a:pPr marL="0" indent="0">
              <a:buNone/>
            </a:pPr>
            <a:endParaRPr lang="lv-LV" dirty="0"/>
          </a:p>
        </p:txBody>
      </p:sp>
      <p:graphicFrame>
        <p:nvGraphicFramePr>
          <p:cNvPr id="4" name="Table 3"/>
          <p:cNvGraphicFramePr>
            <a:graphicFrameLocks noGrp="1"/>
          </p:cNvGraphicFramePr>
          <p:nvPr>
            <p:extLst>
              <p:ext uri="{D42A27DB-BD31-4B8C-83A1-F6EECF244321}">
                <p14:modId xmlns:p14="http://schemas.microsoft.com/office/powerpoint/2010/main" val="2833095737"/>
              </p:ext>
            </p:extLst>
          </p:nvPr>
        </p:nvGraphicFramePr>
        <p:xfrm>
          <a:off x="1475656" y="2492896"/>
          <a:ext cx="6984777" cy="2441523"/>
        </p:xfrm>
        <a:graphic>
          <a:graphicData uri="http://schemas.openxmlformats.org/drawingml/2006/table">
            <a:tbl>
              <a:tblPr firstRow="1" bandRow="1">
                <a:tableStyleId>{5C22544A-7EE6-4342-B048-85BDC9FD1C3A}</a:tableStyleId>
              </a:tblPr>
              <a:tblGrid>
                <a:gridCol w="2328259">
                  <a:extLst>
                    <a:ext uri="{9D8B030D-6E8A-4147-A177-3AD203B41FA5}">
                      <a16:colId xmlns:a16="http://schemas.microsoft.com/office/drawing/2014/main" val="20000"/>
                    </a:ext>
                  </a:extLst>
                </a:gridCol>
                <a:gridCol w="2328259">
                  <a:extLst>
                    <a:ext uri="{9D8B030D-6E8A-4147-A177-3AD203B41FA5}">
                      <a16:colId xmlns:a16="http://schemas.microsoft.com/office/drawing/2014/main" val="20001"/>
                    </a:ext>
                  </a:extLst>
                </a:gridCol>
                <a:gridCol w="2328259">
                  <a:extLst>
                    <a:ext uri="{9D8B030D-6E8A-4147-A177-3AD203B41FA5}">
                      <a16:colId xmlns:a16="http://schemas.microsoft.com/office/drawing/2014/main" val="20002"/>
                    </a:ext>
                  </a:extLst>
                </a:gridCol>
              </a:tblGrid>
              <a:tr h="1566949">
                <a:tc>
                  <a:txBody>
                    <a:bodyPr/>
                    <a:lstStyle/>
                    <a:p>
                      <a:endParaRPr lang="lv-LV" sz="2400" dirty="0">
                        <a:latin typeface="Arial "/>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400" dirty="0">
                          <a:latin typeface="Arial Narrow" panose="020B0606020202030204" pitchFamily="34" charset="0"/>
                        </a:rPr>
                        <a:t>V ceļu tīkla kopgarums</a:t>
                      </a:r>
                    </a:p>
                    <a:p>
                      <a:pPr algn="ctr"/>
                      <a:endParaRPr lang="lv-LV" sz="2400" dirty="0">
                        <a:latin typeface="Arial Narrow" panose="020B0606020202030204" pitchFamily="34" charset="0"/>
                      </a:endParaRPr>
                    </a:p>
                  </a:txBody>
                  <a:tcPr/>
                </a:tc>
                <a:tc>
                  <a:txBody>
                    <a:bodyPr/>
                    <a:lstStyle/>
                    <a:p>
                      <a:pPr algn="ctr"/>
                      <a:r>
                        <a:rPr lang="lv-LV" sz="2400" dirty="0">
                          <a:latin typeface="Arial Narrow" panose="020B0606020202030204" pitchFamily="34" charset="0"/>
                        </a:rPr>
                        <a:t>Rekomendētais pašvaldību pārziņā nododamais V ceļu kopgarums</a:t>
                      </a:r>
                    </a:p>
                  </a:txBody>
                  <a:tcPr/>
                </a:tc>
                <a:extLst>
                  <a:ext uri="{0D108BD9-81ED-4DB2-BD59-A6C34878D82A}">
                    <a16:rowId xmlns:a16="http://schemas.microsoft.com/office/drawing/2014/main" val="10000"/>
                  </a:ext>
                </a:extLst>
              </a:tr>
              <a:tr h="521283">
                <a:tc>
                  <a:txBody>
                    <a:bodyPr/>
                    <a:lstStyle/>
                    <a:p>
                      <a:pPr algn="ctr"/>
                      <a:r>
                        <a:rPr lang="lv-LV" sz="2400" b="1" dirty="0"/>
                        <a:t>Latvija</a:t>
                      </a:r>
                    </a:p>
                  </a:txBody>
                  <a:tcPr/>
                </a:tc>
                <a:tc>
                  <a:txBody>
                    <a:bodyPr/>
                    <a:lstStyle/>
                    <a:p>
                      <a:pPr algn="ctr"/>
                      <a:r>
                        <a:rPr lang="lv-LV" sz="2400" b="1" dirty="0"/>
                        <a:t>12 940 km</a:t>
                      </a:r>
                    </a:p>
                  </a:txBody>
                  <a:tcPr/>
                </a:tc>
                <a:tc>
                  <a:txBody>
                    <a:bodyPr/>
                    <a:lstStyle/>
                    <a:p>
                      <a:pPr algn="ctr"/>
                      <a:r>
                        <a:rPr lang="lv-LV" sz="2400" b="1" dirty="0"/>
                        <a:t>3 984 km (31%)</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81336297"/>
      </p:ext>
    </p:extLst>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2" y="-113897"/>
            <a:ext cx="9260805" cy="6982645"/>
          </a:xfrm>
          <a:prstGeom prst="rect">
            <a:avLst/>
          </a:prstGeom>
        </p:spPr>
      </p:pic>
    </p:spTree>
    <p:extLst>
      <p:ext uri="{BB962C8B-B14F-4D97-AF65-F5344CB8AC3E}">
        <p14:creationId xmlns:p14="http://schemas.microsoft.com/office/powerpoint/2010/main" val="918723498"/>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300">
                <a:solidFill>
                  <a:schemeClr val="tx1"/>
                </a:solidFill>
                <a:latin typeface="Times New Roman" pitchFamily="18" charset="0"/>
                <a:ea typeface="MS PGothic" pitchFamily="34" charset="-128"/>
              </a:defRPr>
            </a:lvl1pPr>
            <a:lvl2pPr marL="742950" indent="-285750">
              <a:spcBef>
                <a:spcPct val="20000"/>
              </a:spcBef>
              <a:buFont typeface="Arial" charset="0"/>
              <a:buChar char="–"/>
              <a:defRPr sz="2900">
                <a:solidFill>
                  <a:schemeClr val="tx1"/>
                </a:solidFill>
                <a:latin typeface="Times New Roman" pitchFamily="18" charset="0"/>
                <a:ea typeface="MS PGothic" pitchFamily="34" charset="-128"/>
              </a:defRPr>
            </a:lvl2pPr>
            <a:lvl3pPr marL="1143000" indent="-228600">
              <a:spcBef>
                <a:spcPct val="20000"/>
              </a:spcBef>
              <a:buFont typeface="Arial" charset="0"/>
              <a:buChar char="•"/>
              <a:defRPr sz="2500">
                <a:solidFill>
                  <a:schemeClr val="tx1"/>
                </a:solidFill>
                <a:latin typeface="Times New Roman" pitchFamily="18" charset="0"/>
                <a:ea typeface="MS PGothic" pitchFamily="34" charset="-128"/>
              </a:defRPr>
            </a:lvl3pPr>
            <a:lvl4pPr marL="1600200" indent="-228600">
              <a:spcBef>
                <a:spcPct val="20000"/>
              </a:spcBef>
              <a:buFont typeface="Arial" charset="0"/>
              <a:buChar char="–"/>
              <a:defRPr sz="1900">
                <a:solidFill>
                  <a:schemeClr val="tx1"/>
                </a:solidFill>
                <a:latin typeface="Times New Roman" pitchFamily="18" charset="0"/>
                <a:ea typeface="MS PGothic" pitchFamily="34" charset="-128"/>
              </a:defRPr>
            </a:lvl4pPr>
            <a:lvl5pPr marL="2057400" indent="-228600">
              <a:spcBef>
                <a:spcPct val="20000"/>
              </a:spcBef>
              <a:buFont typeface="Arial" charset="0"/>
              <a:buChar char="»"/>
              <a:defRPr sz="1900">
                <a:solidFill>
                  <a:schemeClr val="tx1"/>
                </a:solidFill>
                <a:latin typeface="Times New Roman" pitchFamily="18" charset="0"/>
                <a:ea typeface="MS PGothic" pitchFamily="34" charset="-128"/>
              </a:defRPr>
            </a:lvl5pPr>
            <a:lvl6pPr marL="25146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6pPr>
            <a:lvl7pPr marL="29718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7pPr>
            <a:lvl8pPr marL="34290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8pPr>
            <a:lvl9pPr marL="38862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9pPr>
          </a:lstStyle>
          <a:p>
            <a:pPr>
              <a:spcBef>
                <a:spcPct val="0"/>
              </a:spcBef>
              <a:buFontTx/>
              <a:buNone/>
            </a:pPr>
            <a:fld id="{B4CD5575-C094-4551-8E3C-AD5ED2BB3BD3}" type="slidenum">
              <a:rPr lang="en-US" altLang="lv-LV" sz="1000">
                <a:solidFill>
                  <a:srgbClr val="898989"/>
                </a:solidFill>
                <a:latin typeface="Verdana" pitchFamily="34" charset="0"/>
              </a:rPr>
              <a:pPr>
                <a:spcBef>
                  <a:spcPct val="0"/>
                </a:spcBef>
                <a:buFontTx/>
                <a:buNone/>
              </a:pPr>
              <a:t>24</a:t>
            </a:fld>
            <a:endParaRPr lang="en-US" altLang="lv-LV" sz="1000">
              <a:solidFill>
                <a:srgbClr val="898989"/>
              </a:solidFill>
              <a:latin typeface="Verdana" pitchFamily="34" charset="0"/>
            </a:endParaRPr>
          </a:p>
        </p:txBody>
      </p:sp>
      <p:sp>
        <p:nvSpPr>
          <p:cNvPr id="20484" name="Content Placeholder 2"/>
          <p:cNvSpPr>
            <a:spLocks noGrp="1"/>
          </p:cNvSpPr>
          <p:nvPr>
            <p:ph idx="4294967295"/>
          </p:nvPr>
        </p:nvSpPr>
        <p:spPr>
          <a:xfrm>
            <a:off x="1187624" y="476672"/>
            <a:ext cx="6624736" cy="3368674"/>
          </a:xfrm>
        </p:spPr>
        <p:txBody>
          <a:bodyPr>
            <a:noAutofit/>
          </a:bodyPr>
          <a:lstStyle/>
          <a:p>
            <a:pPr marL="0" indent="0">
              <a:lnSpc>
                <a:spcPct val="130000"/>
              </a:lnSpc>
              <a:buNone/>
            </a:pPr>
            <a:r>
              <a:rPr lang="en-US" altLang="lv-LV" sz="2200" i="1" dirty="0" err="1">
                <a:latin typeface="Times New Roman" panose="02020603050405020304" pitchFamily="18" charset="0"/>
                <a:ea typeface="MS PGothic" pitchFamily="34" charset="-128"/>
                <a:cs typeface="Times New Roman" panose="02020603050405020304" pitchFamily="18" charset="0"/>
              </a:rPr>
              <a:t>Eiropas</a:t>
            </a:r>
            <a:r>
              <a:rPr lang="en-US" altLang="lv-LV" sz="2200" i="1" dirty="0">
                <a:latin typeface="Times New Roman" panose="02020603050405020304" pitchFamily="18" charset="0"/>
                <a:ea typeface="MS PGothic" pitchFamily="34" charset="-128"/>
                <a:cs typeface="Times New Roman" panose="02020603050405020304" pitchFamily="18" charset="0"/>
              </a:rPr>
              <a:t> </a:t>
            </a:r>
            <a:r>
              <a:rPr lang="en-US" altLang="lv-LV" sz="2200" i="1" dirty="0" err="1">
                <a:latin typeface="Times New Roman" panose="02020603050405020304" pitchFamily="18" charset="0"/>
                <a:ea typeface="MS PGothic" pitchFamily="34" charset="-128"/>
                <a:cs typeface="Times New Roman" panose="02020603050405020304" pitchFamily="18" charset="0"/>
              </a:rPr>
              <a:t>Savienības</a:t>
            </a:r>
            <a:r>
              <a:rPr lang="en-US" altLang="lv-LV" sz="2200" i="1" dirty="0">
                <a:latin typeface="Times New Roman" panose="02020603050405020304" pitchFamily="18" charset="0"/>
                <a:ea typeface="MS PGothic" pitchFamily="34" charset="-128"/>
                <a:cs typeface="Times New Roman" panose="02020603050405020304" pitchFamily="18" charset="0"/>
              </a:rPr>
              <a:t> </a:t>
            </a:r>
            <a:r>
              <a:rPr lang="lv-LV" altLang="lv-LV" sz="2200" i="1" dirty="0">
                <a:latin typeface="Times New Roman" panose="02020603050405020304" pitchFamily="18" charset="0"/>
                <a:ea typeface="MS PGothic" pitchFamily="34" charset="-128"/>
                <a:cs typeface="Times New Roman" panose="02020603050405020304" pitchFamily="18" charset="0"/>
              </a:rPr>
              <a:t>strukturālo</a:t>
            </a:r>
            <a:r>
              <a:rPr lang="en-US" altLang="lv-LV" sz="2200" i="1" dirty="0">
                <a:latin typeface="Times New Roman" panose="02020603050405020304" pitchFamily="18" charset="0"/>
                <a:ea typeface="MS PGothic" pitchFamily="34" charset="-128"/>
                <a:cs typeface="Times New Roman" panose="02020603050405020304" pitchFamily="18" charset="0"/>
              </a:rPr>
              <a:t> </a:t>
            </a:r>
            <a:r>
              <a:rPr lang="en-US" altLang="lv-LV" sz="2200" i="1" dirty="0" err="1">
                <a:latin typeface="Times New Roman" panose="02020603050405020304" pitchFamily="18" charset="0"/>
                <a:ea typeface="MS PGothic" pitchFamily="34" charset="-128"/>
                <a:cs typeface="Times New Roman" panose="02020603050405020304" pitchFamily="18" charset="0"/>
              </a:rPr>
              <a:t>fondu</a:t>
            </a:r>
            <a:r>
              <a:rPr lang="en-US" altLang="lv-LV" sz="2200" i="1" dirty="0">
                <a:latin typeface="Times New Roman" panose="02020603050405020304" pitchFamily="18" charset="0"/>
                <a:ea typeface="MS PGothic" pitchFamily="34" charset="-128"/>
                <a:cs typeface="Times New Roman" panose="02020603050405020304" pitchFamily="18" charset="0"/>
              </a:rPr>
              <a:t> 2014.–2020. </a:t>
            </a:r>
            <a:r>
              <a:rPr lang="en-US" altLang="lv-LV" sz="2200" i="1" dirty="0" err="1">
                <a:latin typeface="Times New Roman" panose="02020603050405020304" pitchFamily="18" charset="0"/>
                <a:ea typeface="MS PGothic" pitchFamily="34" charset="-128"/>
                <a:cs typeface="Times New Roman" panose="02020603050405020304" pitchFamily="18" charset="0"/>
              </a:rPr>
              <a:t>gada</a:t>
            </a:r>
            <a:r>
              <a:rPr lang="en-US" altLang="lv-LV" sz="2200" i="1" dirty="0">
                <a:latin typeface="Times New Roman" panose="02020603050405020304" pitchFamily="18" charset="0"/>
                <a:ea typeface="MS PGothic" pitchFamily="34" charset="-128"/>
                <a:cs typeface="Times New Roman" panose="02020603050405020304" pitchFamily="18" charset="0"/>
              </a:rPr>
              <a:t> </a:t>
            </a:r>
            <a:r>
              <a:rPr lang="en-US" altLang="lv-LV" sz="2200" i="1" dirty="0" err="1">
                <a:latin typeface="Times New Roman" panose="02020603050405020304" pitchFamily="18" charset="0"/>
                <a:ea typeface="MS PGothic" pitchFamily="34" charset="-128"/>
                <a:cs typeface="Times New Roman" panose="02020603050405020304" pitchFamily="18" charset="0"/>
              </a:rPr>
              <a:t>plānošanas</a:t>
            </a:r>
            <a:r>
              <a:rPr lang="en-US" altLang="lv-LV" sz="2200" i="1" dirty="0">
                <a:latin typeface="Times New Roman" panose="02020603050405020304" pitchFamily="18" charset="0"/>
                <a:ea typeface="MS PGothic" pitchFamily="34" charset="-128"/>
                <a:cs typeface="Times New Roman" panose="02020603050405020304" pitchFamily="18" charset="0"/>
              </a:rPr>
              <a:t> </a:t>
            </a:r>
            <a:r>
              <a:rPr lang="en-US" altLang="lv-LV" sz="2200" i="1" dirty="0" err="1">
                <a:latin typeface="Times New Roman" panose="02020603050405020304" pitchFamily="18" charset="0"/>
                <a:ea typeface="MS PGothic" pitchFamily="34" charset="-128"/>
                <a:cs typeface="Times New Roman" panose="02020603050405020304" pitchFamily="18" charset="0"/>
              </a:rPr>
              <a:t>periodam</a:t>
            </a:r>
            <a:r>
              <a:rPr lang="lv-LV" altLang="lv-LV" sz="2200" i="1" dirty="0">
                <a:latin typeface="Times New Roman" panose="02020603050405020304" pitchFamily="18" charset="0"/>
                <a:ea typeface="MS PGothic" pitchFamily="34" charset="-128"/>
                <a:cs typeface="Times New Roman" panose="02020603050405020304" pitchFamily="18" charset="0"/>
              </a:rPr>
              <a:t> Programmas ,</a:t>
            </a:r>
            <a:r>
              <a:rPr lang="en-US" altLang="lv-LV" sz="2200" dirty="0">
                <a:latin typeface="Times New Roman" panose="02020603050405020304" pitchFamily="18" charset="0"/>
                <a:ea typeface="MS PGothic" pitchFamily="34" charset="-128"/>
                <a:cs typeface="Times New Roman" panose="02020603050405020304" pitchFamily="18" charset="0"/>
              </a:rPr>
              <a:t>ES </a:t>
            </a:r>
            <a:r>
              <a:rPr lang="en-US" altLang="lv-LV" sz="2200" dirty="0" err="1">
                <a:latin typeface="Times New Roman" panose="02020603050405020304" pitchFamily="18" charset="0"/>
                <a:ea typeface="MS PGothic" pitchFamily="34" charset="-128"/>
                <a:cs typeface="Times New Roman" panose="02020603050405020304" pitchFamily="18" charset="0"/>
              </a:rPr>
              <a:t>finansējuma</a:t>
            </a:r>
            <a:r>
              <a:rPr lang="lv-LV" altLang="lv-LV" sz="2200" dirty="0">
                <a:latin typeface="Times New Roman" panose="02020603050405020304" pitchFamily="18" charset="0"/>
                <a:ea typeface="MS PGothic" pitchFamily="34" charset="-128"/>
                <a:cs typeface="Times New Roman" panose="02020603050405020304" pitchFamily="18" charset="0"/>
              </a:rPr>
              <a:t>,</a:t>
            </a:r>
            <a:r>
              <a:rPr lang="en-US" altLang="lv-LV" sz="2200" dirty="0">
                <a:latin typeface="Times New Roman" panose="02020603050405020304" pitchFamily="18" charset="0"/>
                <a:ea typeface="MS PGothic" pitchFamily="34" charset="-128"/>
                <a:cs typeface="Times New Roman" panose="02020603050405020304" pitchFamily="18" charset="0"/>
              </a:rPr>
              <a:t> </a:t>
            </a:r>
            <a:r>
              <a:rPr lang="en-US" altLang="lv-LV" sz="2200" dirty="0" err="1">
                <a:latin typeface="Times New Roman" panose="02020603050405020304" pitchFamily="18" charset="0"/>
                <a:ea typeface="MS PGothic" pitchFamily="34" charset="-128"/>
                <a:cs typeface="Times New Roman" panose="02020603050405020304" pitchFamily="18" charset="0"/>
              </a:rPr>
              <a:t>daļa</a:t>
            </a:r>
            <a:r>
              <a:rPr lang="en-US" altLang="lv-LV" sz="2200" dirty="0">
                <a:latin typeface="Times New Roman" panose="02020603050405020304" pitchFamily="18" charset="0"/>
                <a:ea typeface="MS PGothic" pitchFamily="34" charset="-128"/>
                <a:cs typeface="Times New Roman" panose="02020603050405020304" pitchFamily="18" charset="0"/>
              </a:rPr>
              <a:t> </a:t>
            </a:r>
            <a:r>
              <a:rPr lang="en-US" altLang="lv-LV" sz="2200" dirty="0" err="1">
                <a:latin typeface="Times New Roman" panose="02020603050405020304" pitchFamily="18" charset="0"/>
                <a:ea typeface="MS PGothic" pitchFamily="34" charset="-128"/>
                <a:cs typeface="Times New Roman" panose="02020603050405020304" pitchFamily="18" charset="0"/>
              </a:rPr>
              <a:t>tiks</a:t>
            </a:r>
            <a:r>
              <a:rPr lang="en-US" altLang="lv-LV" sz="2200" dirty="0">
                <a:latin typeface="Times New Roman" panose="02020603050405020304" pitchFamily="18" charset="0"/>
                <a:ea typeface="MS PGothic" pitchFamily="34" charset="-128"/>
                <a:cs typeface="Times New Roman" panose="02020603050405020304" pitchFamily="18" charset="0"/>
              </a:rPr>
              <a:t> </a:t>
            </a:r>
            <a:r>
              <a:rPr lang="en-US" altLang="lv-LV" sz="2200" dirty="0" err="1">
                <a:latin typeface="Times New Roman" panose="02020603050405020304" pitchFamily="18" charset="0"/>
                <a:ea typeface="MS PGothic" pitchFamily="34" charset="-128"/>
                <a:cs typeface="Times New Roman" panose="02020603050405020304" pitchFamily="18" charset="0"/>
              </a:rPr>
              <a:t>apgūta</a:t>
            </a:r>
            <a:r>
              <a:rPr lang="en-US" altLang="lv-LV" sz="2200" dirty="0">
                <a:latin typeface="Times New Roman" panose="02020603050405020304" pitchFamily="18" charset="0"/>
                <a:ea typeface="MS PGothic" pitchFamily="34" charset="-128"/>
                <a:cs typeface="Times New Roman" panose="02020603050405020304" pitchFamily="18" charset="0"/>
              </a:rPr>
              <a:t> </a:t>
            </a:r>
            <a:r>
              <a:rPr lang="en-US" altLang="lv-LV" sz="2200" dirty="0" err="1">
                <a:latin typeface="Times New Roman" panose="02020603050405020304" pitchFamily="18" charset="0"/>
                <a:ea typeface="MS PGothic" pitchFamily="34" charset="-128"/>
                <a:cs typeface="Times New Roman" panose="02020603050405020304" pitchFamily="18" charset="0"/>
              </a:rPr>
              <a:t>līdz</a:t>
            </a:r>
            <a:r>
              <a:rPr lang="en-US" altLang="lv-LV" sz="2200" dirty="0">
                <a:latin typeface="Times New Roman" panose="02020603050405020304" pitchFamily="18" charset="0"/>
                <a:ea typeface="MS PGothic" pitchFamily="34" charset="-128"/>
                <a:cs typeface="Times New Roman" panose="02020603050405020304" pitchFamily="18" charset="0"/>
              </a:rPr>
              <a:t> 2019. </a:t>
            </a:r>
            <a:r>
              <a:rPr lang="en-US" altLang="lv-LV" sz="2200" dirty="0" err="1">
                <a:latin typeface="Times New Roman" panose="02020603050405020304" pitchFamily="18" charset="0"/>
                <a:ea typeface="MS PGothic" pitchFamily="34" charset="-128"/>
                <a:cs typeface="Times New Roman" panose="02020603050405020304" pitchFamily="18" charset="0"/>
              </a:rPr>
              <a:t>gadam</a:t>
            </a:r>
            <a:r>
              <a:rPr lang="en-US" altLang="lv-LV" sz="2200" dirty="0">
                <a:latin typeface="Times New Roman" panose="02020603050405020304" pitchFamily="18" charset="0"/>
                <a:ea typeface="MS PGothic" pitchFamily="34" charset="-128"/>
                <a:cs typeface="Times New Roman" panose="02020603050405020304" pitchFamily="18" charset="0"/>
              </a:rPr>
              <a:t> </a:t>
            </a:r>
            <a:r>
              <a:rPr lang="lv-LV" altLang="lv-LV" sz="2200" i="1" dirty="0">
                <a:latin typeface="Times New Roman" panose="02020603050405020304" pitchFamily="18" charset="0"/>
                <a:ea typeface="MS PGothic" pitchFamily="34" charset="-128"/>
                <a:cs typeface="Times New Roman" panose="02020603050405020304" pitchFamily="18" charset="0"/>
              </a:rPr>
              <a:t>.</a:t>
            </a:r>
            <a:r>
              <a:rPr lang="en-US" altLang="lv-LV" sz="2200" dirty="0">
                <a:latin typeface="Times New Roman" panose="02020603050405020304" pitchFamily="18" charset="0"/>
                <a:ea typeface="MS PGothic" pitchFamily="34" charset="-128"/>
                <a:cs typeface="Times New Roman" panose="02020603050405020304" pitchFamily="18" charset="0"/>
              </a:rPr>
              <a:t> </a:t>
            </a:r>
            <a:r>
              <a:rPr lang="lv-LV" altLang="lv-LV" sz="2200" b="1" dirty="0">
                <a:latin typeface="Times New Roman" panose="02020603050405020304" pitchFamily="18" charset="0"/>
                <a:ea typeface="MS PGothic" pitchFamily="34" charset="-128"/>
                <a:cs typeface="Times New Roman" panose="02020603050405020304" pitchFamily="18" charset="0"/>
              </a:rPr>
              <a:t>I</a:t>
            </a:r>
            <a:r>
              <a:rPr lang="en-US" altLang="lv-LV" sz="2200" b="1" dirty="0">
                <a:latin typeface="Times New Roman" panose="02020603050405020304" pitchFamily="18" charset="0"/>
                <a:ea typeface="MS PGothic" pitchFamily="34" charset="-128"/>
                <a:cs typeface="Times New Roman" panose="02020603050405020304" pitchFamily="18" charset="0"/>
              </a:rPr>
              <a:t>r </a:t>
            </a:r>
            <a:r>
              <a:rPr lang="en-US" altLang="lv-LV" sz="2200" b="1" dirty="0" err="1">
                <a:latin typeface="Times New Roman" panose="02020603050405020304" pitchFamily="18" charset="0"/>
                <a:ea typeface="MS PGothic" pitchFamily="34" charset="-128"/>
                <a:cs typeface="Times New Roman" panose="02020603050405020304" pitchFamily="18" charset="0"/>
              </a:rPr>
              <a:t>nepieciešams</a:t>
            </a:r>
            <a:r>
              <a:rPr lang="en-US" altLang="lv-LV" sz="2200" b="1" dirty="0">
                <a:latin typeface="Times New Roman" panose="02020603050405020304" pitchFamily="18" charset="0"/>
                <a:ea typeface="MS PGothic" pitchFamily="34" charset="-128"/>
                <a:cs typeface="Times New Roman" panose="02020603050405020304" pitchFamily="18" charset="0"/>
              </a:rPr>
              <a:t> </a:t>
            </a:r>
            <a:r>
              <a:rPr lang="en-US" altLang="lv-LV" sz="2200" b="1" dirty="0" err="1">
                <a:latin typeface="Times New Roman" panose="02020603050405020304" pitchFamily="18" charset="0"/>
                <a:ea typeface="MS PGothic" pitchFamily="34" charset="-128"/>
                <a:cs typeface="Times New Roman" panose="02020603050405020304" pitchFamily="18" charset="0"/>
              </a:rPr>
              <a:t>šādā</a:t>
            </a:r>
            <a:r>
              <a:rPr lang="en-US" altLang="lv-LV" sz="2200" b="1" dirty="0">
                <a:latin typeface="Times New Roman" panose="02020603050405020304" pitchFamily="18" charset="0"/>
                <a:ea typeface="MS PGothic" pitchFamily="34" charset="-128"/>
                <a:cs typeface="Times New Roman" panose="02020603050405020304" pitchFamily="18" charset="0"/>
              </a:rPr>
              <a:t> </a:t>
            </a:r>
            <a:r>
              <a:rPr lang="en-US" altLang="lv-LV" sz="2200" b="1" dirty="0" err="1">
                <a:latin typeface="Times New Roman" panose="02020603050405020304" pitchFamily="18" charset="0"/>
                <a:ea typeface="MS PGothic" pitchFamily="34" charset="-128"/>
                <a:cs typeface="Times New Roman" panose="02020603050405020304" pitchFamily="18" charset="0"/>
              </a:rPr>
              <a:t>pašā</a:t>
            </a:r>
            <a:r>
              <a:rPr lang="en-US" altLang="lv-LV" sz="2200" b="1" dirty="0">
                <a:latin typeface="Times New Roman" panose="02020603050405020304" pitchFamily="18" charset="0"/>
                <a:ea typeface="MS PGothic" pitchFamily="34" charset="-128"/>
                <a:cs typeface="Times New Roman" panose="02020603050405020304" pitchFamily="18" charset="0"/>
              </a:rPr>
              <a:t> </a:t>
            </a:r>
            <a:r>
              <a:rPr lang="en-US" altLang="lv-LV" sz="2200" b="1" dirty="0" err="1">
                <a:latin typeface="Times New Roman" panose="02020603050405020304" pitchFamily="18" charset="0"/>
                <a:ea typeface="MS PGothic" pitchFamily="34" charset="-128"/>
                <a:cs typeface="Times New Roman" panose="02020603050405020304" pitchFamily="18" charset="0"/>
              </a:rPr>
              <a:t>apmērā</a:t>
            </a:r>
            <a:r>
              <a:rPr lang="en-US" altLang="lv-LV" sz="2200" b="1" dirty="0">
                <a:latin typeface="Times New Roman" panose="02020603050405020304" pitchFamily="18" charset="0"/>
                <a:ea typeface="MS PGothic" pitchFamily="34" charset="-128"/>
                <a:cs typeface="Times New Roman" panose="02020603050405020304" pitchFamily="18" charset="0"/>
              </a:rPr>
              <a:t> </a:t>
            </a:r>
            <a:r>
              <a:rPr lang="en-US" altLang="lv-LV" sz="2200" b="1" dirty="0" err="1">
                <a:latin typeface="Times New Roman" panose="02020603050405020304" pitchFamily="18" charset="0"/>
                <a:ea typeface="MS PGothic" pitchFamily="34" charset="-128"/>
                <a:cs typeface="Times New Roman" panose="02020603050405020304" pitchFamily="18" charset="0"/>
              </a:rPr>
              <a:t>Programmas</a:t>
            </a:r>
            <a:r>
              <a:rPr lang="en-US" altLang="lv-LV" sz="2200" b="1" dirty="0">
                <a:latin typeface="Times New Roman" panose="02020603050405020304" pitchFamily="18" charset="0"/>
                <a:ea typeface="MS PGothic" pitchFamily="34" charset="-128"/>
                <a:cs typeface="Times New Roman" panose="02020603050405020304" pitchFamily="18" charset="0"/>
              </a:rPr>
              <a:t> </a:t>
            </a:r>
            <a:r>
              <a:rPr lang="en-US" altLang="lv-LV" sz="2200" b="1" dirty="0" err="1">
                <a:latin typeface="Times New Roman" panose="02020603050405020304" pitchFamily="18" charset="0"/>
                <a:ea typeface="MS PGothic" pitchFamily="34" charset="-128"/>
                <a:cs typeface="Times New Roman" panose="02020603050405020304" pitchFamily="18" charset="0"/>
              </a:rPr>
              <a:t>īstenošanai</a:t>
            </a:r>
            <a:r>
              <a:rPr lang="en-US" altLang="lv-LV" sz="2200" b="1" dirty="0">
                <a:latin typeface="Times New Roman" panose="02020603050405020304" pitchFamily="18" charset="0"/>
                <a:ea typeface="MS PGothic" pitchFamily="34" charset="-128"/>
                <a:cs typeface="Times New Roman" panose="02020603050405020304" pitchFamily="18" charset="0"/>
              </a:rPr>
              <a:t> </a:t>
            </a:r>
            <a:r>
              <a:rPr lang="en-US" altLang="lv-LV" sz="2200" b="1" dirty="0" err="1">
                <a:latin typeface="Times New Roman" panose="02020603050405020304" pitchFamily="18" charset="0"/>
                <a:ea typeface="MS PGothic" pitchFamily="34" charset="-128"/>
                <a:cs typeface="Times New Roman" panose="02020603050405020304" pitchFamily="18" charset="0"/>
              </a:rPr>
              <a:t>piešķirt</a:t>
            </a:r>
            <a:r>
              <a:rPr lang="en-US" altLang="lv-LV" sz="2200" b="1" dirty="0">
                <a:latin typeface="Times New Roman" panose="02020603050405020304" pitchFamily="18" charset="0"/>
                <a:ea typeface="MS PGothic" pitchFamily="34" charset="-128"/>
                <a:cs typeface="Times New Roman" panose="02020603050405020304" pitchFamily="18" charset="0"/>
              </a:rPr>
              <a:t> </a:t>
            </a:r>
            <a:r>
              <a:rPr lang="en-US" altLang="lv-LV" sz="2200" b="1" dirty="0" err="1">
                <a:latin typeface="Times New Roman" panose="02020603050405020304" pitchFamily="18" charset="0"/>
                <a:ea typeface="MS PGothic" pitchFamily="34" charset="-128"/>
                <a:cs typeface="Times New Roman" panose="02020603050405020304" pitchFamily="18" charset="0"/>
              </a:rPr>
              <a:t>finansējumu</a:t>
            </a:r>
            <a:r>
              <a:rPr lang="en-US" altLang="lv-LV" sz="2200" b="1" dirty="0">
                <a:latin typeface="Times New Roman" panose="02020603050405020304" pitchFamily="18" charset="0"/>
                <a:ea typeface="MS PGothic" pitchFamily="34" charset="-128"/>
                <a:cs typeface="Times New Roman" panose="02020603050405020304" pitchFamily="18" charset="0"/>
              </a:rPr>
              <a:t> no </a:t>
            </a:r>
            <a:r>
              <a:rPr lang="en-US" altLang="lv-LV" sz="2200" b="1" dirty="0" err="1">
                <a:latin typeface="Times New Roman" panose="02020603050405020304" pitchFamily="18" charset="0"/>
                <a:ea typeface="MS PGothic" pitchFamily="34" charset="-128"/>
                <a:cs typeface="Times New Roman" panose="02020603050405020304" pitchFamily="18" charset="0"/>
              </a:rPr>
              <a:t>valsts</a:t>
            </a:r>
            <a:r>
              <a:rPr lang="en-US" altLang="lv-LV" sz="2200" b="1" dirty="0">
                <a:latin typeface="Times New Roman" panose="02020603050405020304" pitchFamily="18" charset="0"/>
                <a:ea typeface="MS PGothic" pitchFamily="34" charset="-128"/>
                <a:cs typeface="Times New Roman" panose="02020603050405020304" pitchFamily="18" charset="0"/>
              </a:rPr>
              <a:t> </a:t>
            </a:r>
            <a:r>
              <a:rPr lang="en-US" altLang="lv-LV" sz="2200" b="1" dirty="0" err="1">
                <a:latin typeface="Times New Roman" panose="02020603050405020304" pitchFamily="18" charset="0"/>
                <a:ea typeface="MS PGothic" pitchFamily="34" charset="-128"/>
                <a:cs typeface="Times New Roman" panose="02020603050405020304" pitchFamily="18" charset="0"/>
              </a:rPr>
              <a:t>pamatbudžeta</a:t>
            </a:r>
            <a:r>
              <a:rPr lang="en-US" altLang="lv-LV" sz="2200" b="1" dirty="0">
                <a:latin typeface="Times New Roman" panose="02020603050405020304" pitchFamily="18" charset="0"/>
                <a:ea typeface="MS PGothic" pitchFamily="34" charset="-128"/>
                <a:cs typeface="Times New Roman" panose="02020603050405020304" pitchFamily="18" charset="0"/>
              </a:rPr>
              <a:t>.</a:t>
            </a:r>
            <a:r>
              <a:rPr lang="lv-LV" altLang="lv-LV" sz="2200" b="1" dirty="0">
                <a:latin typeface="Times New Roman" panose="02020603050405020304" pitchFamily="18" charset="0"/>
                <a:ea typeface="MS PGothic" pitchFamily="34" charset="-128"/>
                <a:cs typeface="Times New Roman" panose="02020603050405020304" pitchFamily="18" charset="0"/>
              </a:rPr>
              <a:t> Šobrīd no valsts budžeta Programmas realizācijai nav saņemts aptuveni 600 </a:t>
            </a:r>
            <a:r>
              <a:rPr lang="lv-LV" altLang="lv-LV" sz="2200" b="1" dirty="0" err="1">
                <a:latin typeface="Times New Roman" panose="02020603050405020304" pitchFamily="18" charset="0"/>
                <a:ea typeface="MS PGothic" pitchFamily="34" charset="-128"/>
                <a:cs typeface="Times New Roman" panose="02020603050405020304" pitchFamily="18" charset="0"/>
              </a:rPr>
              <a:t>milj.EURO</a:t>
            </a:r>
            <a:r>
              <a:rPr lang="lv-LV" altLang="lv-LV" sz="2200" b="1" dirty="0">
                <a:latin typeface="Times New Roman" panose="02020603050405020304" pitchFamily="18" charset="0"/>
                <a:ea typeface="MS PGothic" pitchFamily="34" charset="-128"/>
                <a:cs typeface="Times New Roman" panose="02020603050405020304" pitchFamily="18" charset="0"/>
              </a:rPr>
              <a:t> nesaņemtais līdz</a:t>
            </a:r>
            <a:endParaRPr lang="lv-LV" altLang="lv-LV" sz="2200" dirty="0">
              <a:latin typeface="Times New Roman" panose="02020603050405020304" pitchFamily="18" charset="0"/>
              <a:ea typeface="MS PGothic" pitchFamily="34" charset="-128"/>
              <a:cs typeface="Times New Roman" panose="02020603050405020304" pitchFamily="18" charset="0"/>
            </a:endParaRPr>
          </a:p>
        </p:txBody>
      </p:sp>
      <p:pic>
        <p:nvPicPr>
          <p:cNvPr id="204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337" y="3534109"/>
            <a:ext cx="6088063" cy="293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58426"/>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t="50000" r="47709" b="7593"/>
          <a:stretch/>
        </p:blipFill>
        <p:spPr bwMode="auto">
          <a:xfrm>
            <a:off x="1295636" y="144496"/>
            <a:ext cx="6552728" cy="652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735085"/>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ltijas_valstis_finansejums_internetam.jpg"/>
          <p:cNvPicPr>
            <a:picLocks noChangeAspect="1"/>
          </p:cNvPicPr>
          <p:nvPr/>
        </p:nvPicPr>
        <p:blipFill rotWithShape="1">
          <a:blip r:embed="rId3">
            <a:extLst>
              <a:ext uri="{28A0092B-C50C-407E-A947-70E740481C1C}">
                <a14:useLocalDpi xmlns:a14="http://schemas.microsoft.com/office/drawing/2010/main" val="0"/>
              </a:ext>
            </a:extLst>
          </a:blip>
          <a:srcRect t="17821"/>
          <a:stretch/>
        </p:blipFill>
        <p:spPr>
          <a:xfrm>
            <a:off x="467544" y="1268760"/>
            <a:ext cx="7205411" cy="4968552"/>
          </a:xfrm>
          <a:prstGeom prst="rect">
            <a:avLst/>
          </a:prstGeom>
        </p:spPr>
      </p:pic>
      <p:sp>
        <p:nvSpPr>
          <p:cNvPr id="2" name="Title 1"/>
          <p:cNvSpPr>
            <a:spLocks noGrp="1"/>
          </p:cNvSpPr>
          <p:nvPr>
            <p:ph type="title"/>
          </p:nvPr>
        </p:nvSpPr>
        <p:spPr>
          <a:xfrm>
            <a:off x="395536" y="274637"/>
            <a:ext cx="8748464" cy="1143000"/>
          </a:xfrm>
        </p:spPr>
        <p:txBody>
          <a:bodyPr>
            <a:normAutofit/>
          </a:bodyPr>
          <a:lstStyle/>
          <a:p>
            <a:r>
              <a:rPr lang="lv-LV" sz="3200" dirty="0"/>
              <a:t>Baltijas valstu finansējums ceļiem 2017. gadā, milj. EUR</a:t>
            </a:r>
          </a:p>
        </p:txBody>
      </p:sp>
    </p:spTree>
    <p:extLst>
      <p:ext uri="{BB962C8B-B14F-4D97-AF65-F5344CB8AC3E}">
        <p14:creationId xmlns:p14="http://schemas.microsoft.com/office/powerpoint/2010/main" val="2193578415"/>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3842"/>
            <a:ext cx="9144000" cy="6470316"/>
          </a:xfrm>
          <a:prstGeom prst="rect">
            <a:avLst/>
          </a:prstGeom>
        </p:spPr>
      </p:pic>
    </p:spTree>
    <p:extLst>
      <p:ext uri="{BB962C8B-B14F-4D97-AF65-F5344CB8AC3E}">
        <p14:creationId xmlns:p14="http://schemas.microsoft.com/office/powerpoint/2010/main" val="4080958649"/>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pPr algn="ctr"/>
            <a:r>
              <a:rPr lang="lv-LV" sz="3600" dirty="0">
                <a:solidFill>
                  <a:schemeClr val="tx1"/>
                </a:solidFill>
              </a:rPr>
              <a:t>VB FINANSĒJUMS VALSTS VIETĒJIEM AUTOCEĻIEM</a:t>
            </a:r>
          </a:p>
        </p:txBody>
      </p:sp>
      <p:pic>
        <p:nvPicPr>
          <p:cNvPr id="4" name="Attēls 3"/>
          <p:cNvPicPr>
            <a:picLocks noChangeAspect="1"/>
          </p:cNvPicPr>
          <p:nvPr/>
        </p:nvPicPr>
        <p:blipFill>
          <a:blip r:embed="rId3"/>
          <a:stretch>
            <a:fillRect/>
          </a:stretch>
        </p:blipFill>
        <p:spPr>
          <a:xfrm>
            <a:off x="467543" y="1556792"/>
            <a:ext cx="8473151" cy="4824536"/>
          </a:xfrm>
          <a:prstGeom prst="rect">
            <a:avLst/>
          </a:prstGeom>
        </p:spPr>
      </p:pic>
    </p:spTree>
    <p:extLst>
      <p:ext uri="{BB962C8B-B14F-4D97-AF65-F5344CB8AC3E}">
        <p14:creationId xmlns:p14="http://schemas.microsoft.com/office/powerpoint/2010/main" val="1808897994"/>
      </p:ext>
    </p:extLst>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isnstūris 1"/>
          <p:cNvSpPr/>
          <p:nvPr/>
        </p:nvSpPr>
        <p:spPr>
          <a:xfrm>
            <a:off x="1175359" y="212735"/>
            <a:ext cx="6835526" cy="707886"/>
          </a:xfrm>
          <a:prstGeom prst="rect">
            <a:avLst/>
          </a:prstGeom>
        </p:spPr>
        <p:txBody>
          <a:bodyPr wrap="none">
            <a:spAutoFit/>
          </a:bodyPr>
          <a:lstStyle/>
          <a:p>
            <a:pPr algn="just">
              <a:spcAft>
                <a:spcPts val="0"/>
              </a:spcAft>
            </a:pPr>
            <a:r>
              <a:rPr lang="lv-LV" sz="4000" dirty="0">
                <a:latin typeface="Arial Narrow" panose="020B0606020202030204" pitchFamily="34" charset="0"/>
                <a:ea typeface="Calibri" panose="020F0502020204030204" pitchFamily="34" charset="0"/>
              </a:rPr>
              <a:t>PRIEKŠLIKUMI TĀLĀKAI RĪCĪBAI</a:t>
            </a:r>
            <a:endParaRPr lang="lv-LV" sz="3600" dirty="0">
              <a:effectLst/>
              <a:latin typeface="Arial Narrow" panose="020B0606020202030204" pitchFamily="34" charset="0"/>
              <a:ea typeface="Times New Roman" panose="02020603050405020304" pitchFamily="18" charset="0"/>
            </a:endParaRPr>
          </a:p>
        </p:txBody>
      </p:sp>
      <p:sp>
        <p:nvSpPr>
          <p:cNvPr id="4" name="Taisnstūris 3"/>
          <p:cNvSpPr/>
          <p:nvPr/>
        </p:nvSpPr>
        <p:spPr>
          <a:xfrm>
            <a:off x="323528" y="913042"/>
            <a:ext cx="8395173" cy="6432530"/>
          </a:xfrm>
          <a:prstGeom prst="rect">
            <a:avLst/>
          </a:prstGeom>
        </p:spPr>
        <p:txBody>
          <a:bodyPr wrap="square">
            <a:spAutoFit/>
          </a:bodyPr>
          <a:lstStyle/>
          <a:p>
            <a:pPr marL="342900" lvl="0" indent="-342900" algn="just">
              <a:spcAft>
                <a:spcPts val="0"/>
              </a:spcAft>
              <a:buFont typeface="+mj-lt"/>
              <a:buAutoNum type="arabicPeriod"/>
            </a:pPr>
            <a:r>
              <a:rPr lang="lv-LV" sz="2200" dirty="0">
                <a:latin typeface="Times New Roman" panose="02020603050405020304" pitchFamily="18" charset="0"/>
                <a:ea typeface="Calibri" panose="020F0502020204030204" pitchFamily="34" charset="0"/>
                <a:cs typeface="Times New Roman" panose="02020603050405020304" pitchFamily="18" charset="0"/>
              </a:rPr>
              <a:t>Rast iespēju sakārtot 207 km (no iepriekš identificētajiem 250 km, pieci autoceļa posmi tiks sakārtoti valsts autoceļu tīklā veicamo darbu programmu ietvaros un divus autoceļa posmus ir paredz nodot pašvaldībām) prioritāri sakārtojamos ceļu posmus, kuri tika identificēti, izmantojot Latvijas autoceļu tīkla ģeotelpiskās plānošanas rīku, un kuri vēl nav iekļauti 2017. – 2019. gada valsts autoceļu tīklā veicamo darbu programmās, tādā veidā palielinātu Latvijas reģionu centru sasniedzamību un apkārtējo teritoriju attīstību.</a:t>
            </a:r>
          </a:p>
          <a:p>
            <a:pPr marL="342900" indent="-342900" algn="just">
              <a:spcAft>
                <a:spcPts val="0"/>
              </a:spcAft>
              <a:buFont typeface="+mj-lt"/>
              <a:buAutoNum type="arabicPeriod"/>
            </a:pPr>
            <a:r>
              <a:rPr lang="lv-LV" sz="2200" dirty="0">
                <a:latin typeface="Times New Roman" panose="02020603050405020304" pitchFamily="18" charset="0"/>
                <a:cs typeface="Times New Roman" panose="02020603050405020304" pitchFamily="18" charset="0"/>
              </a:rPr>
              <a:t>LVC nepieciešams izvērtēt optimālā vispārējās izglītības iestāžu tīkla modeļa izveides Latvijā ietvaros prioritāri sakārtojamo valsts autoceļu posmu tehnisko stāvokli un būvdarbu veikšanai nepieciešamā papildu finansējuma apmēru. </a:t>
            </a:r>
          </a:p>
          <a:p>
            <a:pPr marL="342900" indent="-342900" algn="just">
              <a:spcAft>
                <a:spcPts val="0"/>
              </a:spcAft>
              <a:buFont typeface="+mj-lt"/>
              <a:buAutoNum type="arabicPeriod"/>
            </a:pPr>
            <a:r>
              <a:rPr lang="lv-LV" sz="2200" dirty="0">
                <a:latin typeface="Times New Roman" panose="02020603050405020304" pitchFamily="18" charset="0"/>
                <a:cs typeface="Times New Roman" panose="02020603050405020304" pitchFamily="18" charset="0"/>
              </a:rPr>
              <a:t>Satiksmes ministrijai izveidot darba grupu, lai vienotos par informatīvajā ziņojumā norādīto valsts vietējo autoceļu tīkla </a:t>
            </a:r>
            <a:r>
              <a:rPr lang="lv-LV" sz="2200" dirty="0" err="1">
                <a:latin typeface="Times New Roman" panose="02020603050405020304" pitchFamily="18" charset="0"/>
                <a:cs typeface="Times New Roman" panose="02020603050405020304" pitchFamily="18" charset="0"/>
              </a:rPr>
              <a:t>izvērtējuma</a:t>
            </a:r>
            <a:r>
              <a:rPr lang="lv-LV" sz="2200" dirty="0">
                <a:latin typeface="Times New Roman" panose="02020603050405020304" pitchFamily="18" charset="0"/>
                <a:cs typeface="Times New Roman" panose="02020603050405020304" pitchFamily="18" charset="0"/>
              </a:rPr>
              <a:t> rezultātā identificēto valsts vietējo autoceļu posmu 3984 km garumā pārvaldīšanas formas maiņu.</a:t>
            </a:r>
          </a:p>
          <a:p>
            <a:pPr algn="just">
              <a:spcAft>
                <a:spcPts val="0"/>
              </a:spcAft>
            </a:pPr>
            <a:endParaRPr lang="lv-LV" sz="2000" dirty="0">
              <a:latin typeface="Times New Roman" panose="02020603050405020304" pitchFamily="18" charset="0"/>
              <a:cs typeface="Times New Roman" panose="02020603050405020304" pitchFamily="18" charset="0"/>
            </a:endParaRPr>
          </a:p>
          <a:p>
            <a:pPr marL="342900" indent="-342900" algn="just">
              <a:spcAft>
                <a:spcPts val="0"/>
              </a:spcAft>
              <a:buFont typeface="+mj-lt"/>
              <a:buAutoNum type="arabicPeriod"/>
            </a:pPr>
            <a:endParaRPr lang="lv-LV" sz="2000" dirty="0">
              <a:latin typeface="Times New Roman" panose="02020603050405020304" pitchFamily="18" charset="0"/>
              <a:ea typeface="Calibri" panose="020F0502020204030204" pitchFamily="34" charset="0"/>
              <a:cs typeface="Times New Roman" panose="02020603050405020304" pitchFamily="18" charset="0"/>
            </a:endParaRPr>
          </a:p>
          <a:p>
            <a:r>
              <a:rPr lang="lv-LV" sz="2000" dirty="0"/>
              <a:t>. </a:t>
            </a:r>
            <a:r>
              <a:rPr lang="lv-LV" dirty="0"/>
              <a:t> </a:t>
            </a:r>
          </a:p>
        </p:txBody>
      </p:sp>
    </p:spTree>
    <p:extLst>
      <p:ext uri="{BB962C8B-B14F-4D97-AF65-F5344CB8AC3E}">
        <p14:creationId xmlns:p14="http://schemas.microsoft.com/office/powerpoint/2010/main" val="104104256"/>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a 1"/>
          <p:cNvGraphicFramePr>
            <a:graphicFrameLocks noGrp="1"/>
          </p:cNvGraphicFramePr>
          <p:nvPr>
            <p:extLst>
              <p:ext uri="{D42A27DB-BD31-4B8C-83A1-F6EECF244321}">
                <p14:modId xmlns:p14="http://schemas.microsoft.com/office/powerpoint/2010/main" val="3203416872"/>
              </p:ext>
            </p:extLst>
          </p:nvPr>
        </p:nvGraphicFramePr>
        <p:xfrm>
          <a:off x="323528" y="896526"/>
          <a:ext cx="8424937" cy="5602570"/>
        </p:xfrm>
        <a:graphic>
          <a:graphicData uri="http://schemas.openxmlformats.org/drawingml/2006/table">
            <a:tbl>
              <a:tblPr firstRow="1" firstCol="1" bandRow="1">
                <a:tableStyleId>{5C22544A-7EE6-4342-B048-85BDC9FD1C3A}</a:tableStyleId>
              </a:tblPr>
              <a:tblGrid>
                <a:gridCol w="3024336">
                  <a:extLst>
                    <a:ext uri="{9D8B030D-6E8A-4147-A177-3AD203B41FA5}">
                      <a16:colId xmlns:a16="http://schemas.microsoft.com/office/drawing/2014/main" val="3003235024"/>
                    </a:ext>
                  </a:extLst>
                </a:gridCol>
                <a:gridCol w="1188132">
                  <a:extLst>
                    <a:ext uri="{9D8B030D-6E8A-4147-A177-3AD203B41FA5}">
                      <a16:colId xmlns:a16="http://schemas.microsoft.com/office/drawing/2014/main" val="28302633"/>
                    </a:ext>
                  </a:extLst>
                </a:gridCol>
                <a:gridCol w="1478059">
                  <a:extLst>
                    <a:ext uri="{9D8B030D-6E8A-4147-A177-3AD203B41FA5}">
                      <a16:colId xmlns:a16="http://schemas.microsoft.com/office/drawing/2014/main" val="3490852257"/>
                    </a:ext>
                  </a:extLst>
                </a:gridCol>
                <a:gridCol w="1404155">
                  <a:extLst>
                    <a:ext uri="{9D8B030D-6E8A-4147-A177-3AD203B41FA5}">
                      <a16:colId xmlns:a16="http://schemas.microsoft.com/office/drawing/2014/main" val="3118052312"/>
                    </a:ext>
                  </a:extLst>
                </a:gridCol>
                <a:gridCol w="1330255">
                  <a:extLst>
                    <a:ext uri="{9D8B030D-6E8A-4147-A177-3AD203B41FA5}">
                      <a16:colId xmlns:a16="http://schemas.microsoft.com/office/drawing/2014/main" val="3802377589"/>
                    </a:ext>
                  </a:extLst>
                </a:gridCol>
              </a:tblGrid>
              <a:tr h="358471">
                <a:tc rowSpan="2">
                  <a:txBody>
                    <a:bodyPr/>
                    <a:lstStyle/>
                    <a:p>
                      <a:pPr algn="ctr">
                        <a:spcAft>
                          <a:spcPts val="0"/>
                        </a:spcAft>
                      </a:pPr>
                      <a:r>
                        <a:rPr lang="lv-LV" sz="2400" dirty="0">
                          <a:effectLst/>
                          <a:latin typeface="Arial Narrow" panose="020B0606020202030204" pitchFamily="34" charset="0"/>
                        </a:rPr>
                        <a:t>Ceļu klasifikācija</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gridSpan="4">
                  <a:txBody>
                    <a:bodyPr/>
                    <a:lstStyle/>
                    <a:p>
                      <a:pPr algn="ctr">
                        <a:spcAft>
                          <a:spcPts val="0"/>
                        </a:spcAft>
                      </a:pPr>
                      <a:r>
                        <a:rPr lang="lv-LV" sz="2400" dirty="0">
                          <a:effectLst/>
                          <a:latin typeface="Arial Narrow" panose="020B0606020202030204" pitchFamily="34" charset="0"/>
                        </a:rPr>
                        <a:t>Ceļu garums 2017. g. 1. janvārī, km</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hMerge="1">
                  <a:txBody>
                    <a:bodyPr/>
                    <a:lstStyle/>
                    <a:p>
                      <a:endParaRPr lang="lv-LV"/>
                    </a:p>
                  </a:txBody>
                  <a:tcPr/>
                </a:tc>
                <a:tc hMerge="1">
                  <a:txBody>
                    <a:bodyPr/>
                    <a:lstStyle/>
                    <a:p>
                      <a:endParaRPr lang="lv-LV"/>
                    </a:p>
                  </a:txBody>
                  <a:tcPr/>
                </a:tc>
                <a:tc hMerge="1">
                  <a:txBody>
                    <a:bodyPr/>
                    <a:lstStyle/>
                    <a:p>
                      <a:endParaRPr lang="lv-LV"/>
                    </a:p>
                  </a:txBody>
                  <a:tcPr/>
                </a:tc>
                <a:extLst>
                  <a:ext uri="{0D108BD9-81ED-4DB2-BD59-A6C34878D82A}">
                    <a16:rowId xmlns:a16="http://schemas.microsoft.com/office/drawing/2014/main" val="535887721"/>
                  </a:ext>
                </a:extLst>
              </a:tr>
              <a:tr h="1075412">
                <a:tc vMerge="1">
                  <a:txBody>
                    <a:bodyPr/>
                    <a:lstStyle/>
                    <a:p>
                      <a:endParaRPr lang="lv-LV"/>
                    </a:p>
                  </a:txBody>
                  <a:tcPr/>
                </a:tc>
                <a:tc>
                  <a:txBody>
                    <a:bodyPr/>
                    <a:lstStyle/>
                    <a:p>
                      <a:pPr algn="ctr">
                        <a:spcAft>
                          <a:spcPts val="0"/>
                        </a:spcAft>
                      </a:pPr>
                      <a:r>
                        <a:rPr lang="lv-LV" sz="2400" dirty="0">
                          <a:effectLst/>
                          <a:latin typeface="Arial Narrow" panose="020B0606020202030204" pitchFamily="34" charset="0"/>
                        </a:rPr>
                        <a:t>ar asfalta segumu</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ar šķembu un grants segumu</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bez seguma</a:t>
                      </a:r>
                    </a:p>
                  </a:txBody>
                  <a:tcPr marL="68580" marR="68580" marT="0" marB="0" anchor="ctr"/>
                </a:tc>
                <a:tc>
                  <a:txBody>
                    <a:bodyPr/>
                    <a:lstStyle/>
                    <a:p>
                      <a:pPr algn="ctr">
                        <a:spcAft>
                          <a:spcPts val="0"/>
                        </a:spcAft>
                      </a:pPr>
                      <a:r>
                        <a:rPr lang="lv-LV" sz="2400" dirty="0">
                          <a:effectLst/>
                          <a:latin typeface="Arial Narrow" panose="020B0606020202030204" pitchFamily="34" charset="0"/>
                        </a:rPr>
                        <a:t>kopā</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2205577974"/>
                  </a:ext>
                </a:extLst>
              </a:tr>
              <a:tr h="358471">
                <a:tc>
                  <a:txBody>
                    <a:bodyPr/>
                    <a:lstStyle/>
                    <a:p>
                      <a:pPr>
                        <a:spcAft>
                          <a:spcPts val="0"/>
                        </a:spcAft>
                      </a:pPr>
                      <a:r>
                        <a:rPr lang="lv-LV" sz="2400" dirty="0">
                          <a:solidFill>
                            <a:srgbClr val="FF0000"/>
                          </a:solidFill>
                          <a:effectLst/>
                          <a:latin typeface="Arial Narrow" panose="020B0606020202030204" pitchFamily="34" charset="0"/>
                        </a:rPr>
                        <a:t>Valsts autoceļi</a:t>
                      </a:r>
                      <a:r>
                        <a:rPr lang="lv-LV" sz="2400" dirty="0">
                          <a:effectLst/>
                          <a:latin typeface="Arial Narrow" panose="020B0606020202030204" pitchFamily="34" charset="0"/>
                        </a:rPr>
                        <a:t>, t. sk.:</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9 012</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11 110</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solidFill>
                            <a:srgbClr val="FF0000"/>
                          </a:solidFill>
                          <a:effectLst/>
                          <a:latin typeface="Arial Narrow" panose="020B0606020202030204" pitchFamily="34" charset="0"/>
                        </a:rPr>
                        <a:t>20 122</a:t>
                      </a:r>
                      <a:endParaRPr lang="lv-LV" sz="2400" dirty="0">
                        <a:solidFill>
                          <a:srgbClr val="FF0000"/>
                        </a:solidFill>
                        <a:effectLst/>
                        <a:latin typeface="Arial Narrow" panose="020B060602020203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1789927232"/>
                  </a:ext>
                </a:extLst>
              </a:tr>
              <a:tr h="358471">
                <a:tc>
                  <a:txBody>
                    <a:bodyPr/>
                    <a:lstStyle/>
                    <a:p>
                      <a:pPr>
                        <a:spcAft>
                          <a:spcPts val="0"/>
                        </a:spcAft>
                      </a:pPr>
                      <a:r>
                        <a:rPr lang="lv-LV" sz="2400" dirty="0">
                          <a:effectLst/>
                          <a:latin typeface="Arial Narrow" panose="020B0606020202030204" pitchFamily="34" charset="0"/>
                        </a:rPr>
                        <a:t>galvenie autoceļi (A)</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1 672</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 </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1</a:t>
                      </a:r>
                      <a:r>
                        <a:rPr lang="lv-LV" sz="2400" baseline="0" dirty="0">
                          <a:effectLst/>
                          <a:latin typeface="Arial Narrow" panose="020B0606020202030204" pitchFamily="34" charset="0"/>
                        </a:rPr>
                        <a:t> 672</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42171887"/>
                  </a:ext>
                </a:extLst>
              </a:tr>
              <a:tr h="481930">
                <a:tc>
                  <a:txBody>
                    <a:bodyPr/>
                    <a:lstStyle/>
                    <a:p>
                      <a:pPr>
                        <a:spcAft>
                          <a:spcPts val="0"/>
                        </a:spcAft>
                      </a:pPr>
                      <a:r>
                        <a:rPr lang="lv-LV" sz="2400" dirty="0">
                          <a:effectLst/>
                          <a:latin typeface="Arial Narrow" panose="020B0606020202030204" pitchFamily="34" charset="0"/>
                        </a:rPr>
                        <a:t>reģionālie autoceļi (P)</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4 611</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855</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5</a:t>
                      </a:r>
                      <a:r>
                        <a:rPr lang="lv-LV" sz="2400" baseline="0" dirty="0">
                          <a:effectLst/>
                          <a:latin typeface="Arial Narrow" panose="020B0606020202030204" pitchFamily="34" charset="0"/>
                        </a:rPr>
                        <a:t> 466</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3346759204"/>
                  </a:ext>
                </a:extLst>
              </a:tr>
              <a:tr h="358471">
                <a:tc>
                  <a:txBody>
                    <a:bodyPr/>
                    <a:lstStyle/>
                    <a:p>
                      <a:pPr>
                        <a:spcAft>
                          <a:spcPts val="0"/>
                        </a:spcAft>
                      </a:pPr>
                      <a:r>
                        <a:rPr lang="lv-LV" sz="2400" dirty="0">
                          <a:effectLst/>
                          <a:latin typeface="Arial Narrow" panose="020B0606020202030204" pitchFamily="34" charset="0"/>
                        </a:rPr>
                        <a:t>vietējie autoceļi (V)</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2 725</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rPr>
                        <a:t>10 202</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solidFill>
                            <a:schemeClr val="tx1"/>
                          </a:solidFill>
                          <a:effectLst/>
                          <a:latin typeface="Arial Narrow" panose="020B0606020202030204" pitchFamily="34" charset="0"/>
                        </a:rPr>
                        <a:t>12 927</a:t>
                      </a:r>
                      <a:endParaRPr lang="lv-LV" sz="2400" dirty="0">
                        <a:solidFill>
                          <a:schemeClr val="tx1"/>
                        </a:solidFill>
                        <a:effectLst/>
                        <a:latin typeface="Arial Narrow" panose="020B060602020203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549883462"/>
                  </a:ext>
                </a:extLst>
              </a:tr>
              <a:tr h="716941">
                <a:tc>
                  <a:txBody>
                    <a:bodyPr/>
                    <a:lstStyle/>
                    <a:p>
                      <a:pPr>
                        <a:spcAft>
                          <a:spcPts val="0"/>
                        </a:spcAft>
                      </a:pPr>
                      <a:r>
                        <a:rPr lang="lv-LV" sz="2400" dirty="0">
                          <a:solidFill>
                            <a:srgbClr val="FF0000"/>
                          </a:solidFill>
                          <a:effectLst/>
                          <a:latin typeface="Arial Narrow" panose="020B0606020202030204" pitchFamily="34" charset="0"/>
                          <a:ea typeface="Times New Roman" panose="02020603050405020304" pitchFamily="18" charset="0"/>
                        </a:rPr>
                        <a:t>Pašvaldību</a:t>
                      </a:r>
                      <a:r>
                        <a:rPr lang="lv-LV" sz="2400" baseline="0" dirty="0">
                          <a:solidFill>
                            <a:srgbClr val="FF0000"/>
                          </a:solidFill>
                          <a:effectLst/>
                          <a:latin typeface="Arial Narrow" panose="020B0606020202030204" pitchFamily="34" charset="0"/>
                          <a:ea typeface="Times New Roman" panose="02020603050405020304" pitchFamily="18" charset="0"/>
                        </a:rPr>
                        <a:t> autoceļi </a:t>
                      </a:r>
                      <a:r>
                        <a:rPr lang="lv-LV" sz="2400" baseline="0" dirty="0">
                          <a:effectLst/>
                          <a:latin typeface="Arial Narrow" panose="020B0606020202030204" pitchFamily="34" charset="0"/>
                          <a:ea typeface="Times New Roman" panose="02020603050405020304" pitchFamily="18" charset="0"/>
                        </a:rPr>
                        <a:t>un ielas, t.sk.:</a:t>
                      </a: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5 923</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32 419</a:t>
                      </a:r>
                    </a:p>
                  </a:txBody>
                  <a:tcPr marL="68580" marR="68580" marT="0" marB="0" anchor="ctr"/>
                </a:tc>
                <a:tc>
                  <a:txBody>
                    <a:bodyPr/>
                    <a:lstStyle/>
                    <a:p>
                      <a:pPr algn="ctr">
                        <a:spcAft>
                          <a:spcPts val="0"/>
                        </a:spcAft>
                      </a:pP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solidFill>
                            <a:srgbClr val="FF0000"/>
                          </a:solidFill>
                          <a:effectLst/>
                          <a:latin typeface="Arial Narrow" panose="020B0606020202030204" pitchFamily="34" charset="0"/>
                          <a:ea typeface="Times New Roman" panose="02020603050405020304" pitchFamily="18" charset="0"/>
                        </a:rPr>
                        <a:t> 38 342</a:t>
                      </a:r>
                    </a:p>
                  </a:txBody>
                  <a:tcPr marL="68580" marR="68580" marT="0" marB="0" anchor="ctr"/>
                </a:tc>
                <a:extLst>
                  <a:ext uri="{0D108BD9-81ED-4DB2-BD59-A6C34878D82A}">
                    <a16:rowId xmlns:a16="http://schemas.microsoft.com/office/drawing/2014/main" val="2069793931"/>
                  </a:ext>
                </a:extLst>
              </a:tr>
              <a:tr h="358471">
                <a:tc>
                  <a:txBody>
                    <a:bodyPr/>
                    <a:lstStyle/>
                    <a:p>
                      <a:pPr>
                        <a:spcAft>
                          <a:spcPts val="0"/>
                        </a:spcAft>
                      </a:pPr>
                      <a:r>
                        <a:rPr lang="lv-LV" sz="2400" dirty="0">
                          <a:effectLst/>
                          <a:latin typeface="Arial Narrow" panose="020B0606020202030204" pitchFamily="34" charset="0"/>
                          <a:ea typeface="Times New Roman" panose="02020603050405020304" pitchFamily="18" charset="0"/>
                        </a:rPr>
                        <a:t>autoceļi</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1 203</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28 965</a:t>
                      </a:r>
                    </a:p>
                  </a:txBody>
                  <a:tcPr marL="68580" marR="68580" marT="0" marB="0" anchor="ctr"/>
                </a:tc>
                <a:tc>
                  <a:txBody>
                    <a:bodyPr/>
                    <a:lstStyle/>
                    <a:p>
                      <a:pPr algn="ctr">
                        <a:spcAft>
                          <a:spcPts val="0"/>
                        </a:spcAft>
                      </a:pP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30 168</a:t>
                      </a:r>
                    </a:p>
                  </a:txBody>
                  <a:tcPr marL="68580" marR="68580" marT="0" marB="0" anchor="ctr"/>
                </a:tc>
                <a:extLst>
                  <a:ext uri="{0D108BD9-81ED-4DB2-BD59-A6C34878D82A}">
                    <a16:rowId xmlns:a16="http://schemas.microsoft.com/office/drawing/2014/main" val="1211119877"/>
                  </a:ext>
                </a:extLst>
              </a:tr>
              <a:tr h="358471">
                <a:tc>
                  <a:txBody>
                    <a:bodyPr/>
                    <a:lstStyle/>
                    <a:p>
                      <a:pPr>
                        <a:spcAft>
                          <a:spcPts val="0"/>
                        </a:spcAft>
                      </a:pPr>
                      <a:r>
                        <a:rPr lang="lv-LV" sz="2400" dirty="0">
                          <a:effectLst/>
                          <a:latin typeface="Arial Narrow" panose="020B0606020202030204" pitchFamily="34" charset="0"/>
                          <a:ea typeface="Times New Roman" panose="02020603050405020304" pitchFamily="18" charset="0"/>
                        </a:rPr>
                        <a:t>ielas</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4 720</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3 454</a:t>
                      </a:r>
                    </a:p>
                  </a:txBody>
                  <a:tcPr marL="68580" marR="68580" marT="0" marB="0" anchor="ctr"/>
                </a:tc>
                <a:tc>
                  <a:txBody>
                    <a:bodyPr/>
                    <a:lstStyle/>
                    <a:p>
                      <a:pPr algn="ctr">
                        <a:spcAft>
                          <a:spcPts val="0"/>
                        </a:spcAft>
                      </a:pP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8 174</a:t>
                      </a:r>
                    </a:p>
                  </a:txBody>
                  <a:tcPr marL="68580" marR="68580" marT="0" marB="0" anchor="ctr"/>
                </a:tc>
                <a:extLst>
                  <a:ext uri="{0D108BD9-81ED-4DB2-BD59-A6C34878D82A}">
                    <a16:rowId xmlns:a16="http://schemas.microsoft.com/office/drawing/2014/main" val="474684779"/>
                  </a:ext>
                </a:extLst>
              </a:tr>
              <a:tr h="358471">
                <a:tc>
                  <a:txBody>
                    <a:bodyPr/>
                    <a:lstStyle/>
                    <a:p>
                      <a:pPr>
                        <a:spcAft>
                          <a:spcPts val="0"/>
                        </a:spcAft>
                      </a:pPr>
                      <a:r>
                        <a:rPr lang="lv-LV" sz="2400" dirty="0">
                          <a:solidFill>
                            <a:srgbClr val="FF0000"/>
                          </a:solidFill>
                          <a:effectLst/>
                          <a:latin typeface="Arial Narrow" panose="020B0606020202030204" pitchFamily="34" charset="0"/>
                          <a:ea typeface="Times New Roman" panose="02020603050405020304" pitchFamily="18" charset="0"/>
                        </a:rPr>
                        <a:t>Meža</a:t>
                      </a:r>
                      <a:r>
                        <a:rPr lang="lv-LV" sz="2400" baseline="0" dirty="0">
                          <a:solidFill>
                            <a:srgbClr val="FF0000"/>
                          </a:solidFill>
                          <a:effectLst/>
                          <a:latin typeface="Arial Narrow" panose="020B0606020202030204" pitchFamily="34" charset="0"/>
                          <a:ea typeface="Times New Roman" panose="02020603050405020304" pitchFamily="18" charset="0"/>
                        </a:rPr>
                        <a:t> ceļi</a:t>
                      </a:r>
                      <a:endParaRPr lang="lv-LV" sz="2400" dirty="0">
                        <a:solidFill>
                          <a:srgbClr val="FF0000"/>
                        </a:solidFill>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24</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9 536</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2 168</a:t>
                      </a:r>
                    </a:p>
                  </a:txBody>
                  <a:tcPr marL="68580" marR="68580" marT="0" marB="0" anchor="ctr"/>
                </a:tc>
                <a:tc>
                  <a:txBody>
                    <a:bodyPr/>
                    <a:lstStyle/>
                    <a:p>
                      <a:pPr algn="ctr">
                        <a:spcAft>
                          <a:spcPts val="0"/>
                        </a:spcAft>
                      </a:pPr>
                      <a:r>
                        <a:rPr lang="lv-LV" sz="2400" dirty="0">
                          <a:solidFill>
                            <a:srgbClr val="FF0000"/>
                          </a:solidFill>
                          <a:effectLst/>
                          <a:latin typeface="Arial Narrow" panose="020B0606020202030204" pitchFamily="34" charset="0"/>
                          <a:ea typeface="Times New Roman" panose="02020603050405020304" pitchFamily="18" charset="0"/>
                        </a:rPr>
                        <a:t>11 728</a:t>
                      </a:r>
                    </a:p>
                  </a:txBody>
                  <a:tcPr marL="68580" marR="68580" marT="0" marB="0" anchor="ctr"/>
                </a:tc>
                <a:extLst>
                  <a:ext uri="{0D108BD9-81ED-4DB2-BD59-A6C34878D82A}">
                    <a16:rowId xmlns:a16="http://schemas.microsoft.com/office/drawing/2014/main" val="154885289"/>
                  </a:ext>
                </a:extLst>
              </a:tr>
              <a:tr h="358471">
                <a:tc>
                  <a:txBody>
                    <a:bodyPr/>
                    <a:lstStyle/>
                    <a:p>
                      <a:pPr>
                        <a:spcAft>
                          <a:spcPts val="0"/>
                        </a:spcAft>
                      </a:pPr>
                      <a:r>
                        <a:rPr lang="lv-LV" sz="2400" dirty="0">
                          <a:solidFill>
                            <a:srgbClr val="FF0000"/>
                          </a:solidFill>
                          <a:effectLst/>
                          <a:latin typeface="Arial Narrow" panose="020B0606020202030204" pitchFamily="34" charset="0"/>
                          <a:ea typeface="Times New Roman" panose="02020603050405020304" pitchFamily="18" charset="0"/>
                        </a:rPr>
                        <a:t>Brauktuves</a:t>
                      </a:r>
                    </a:p>
                  </a:txBody>
                  <a:tcPr marL="68580" marR="68580" marT="0" marB="0" anchor="ctr"/>
                </a:tc>
                <a:tc>
                  <a:txBody>
                    <a:bodyPr/>
                    <a:lstStyle/>
                    <a:p>
                      <a:pPr algn="ctr">
                        <a:spcAft>
                          <a:spcPts val="0"/>
                        </a:spcAft>
                      </a:pP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endParaRPr lang="lv-LV" sz="2400" dirty="0">
                        <a:effectLst/>
                        <a:latin typeface="Arial Narrow" panose="020B0606020202030204" pitchFamily="34" charset="0"/>
                        <a:ea typeface="Times New Roman" panose="02020603050405020304" pitchFamily="18" charset="0"/>
                      </a:endParaRP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60 132</a:t>
                      </a:r>
                    </a:p>
                  </a:txBody>
                  <a:tcPr marL="68580" marR="68580" marT="0" marB="0" anchor="ctr"/>
                </a:tc>
                <a:tc>
                  <a:txBody>
                    <a:bodyPr/>
                    <a:lstStyle/>
                    <a:p>
                      <a:pPr algn="ctr">
                        <a:spcAft>
                          <a:spcPts val="0"/>
                        </a:spcAft>
                      </a:pPr>
                      <a:r>
                        <a:rPr lang="lv-LV" sz="2400" dirty="0">
                          <a:solidFill>
                            <a:srgbClr val="FF0000"/>
                          </a:solidFill>
                          <a:effectLst/>
                          <a:latin typeface="Arial Narrow" panose="020B0606020202030204" pitchFamily="34" charset="0"/>
                          <a:ea typeface="Times New Roman" panose="02020603050405020304" pitchFamily="18" charset="0"/>
                        </a:rPr>
                        <a:t>60 132</a:t>
                      </a:r>
                    </a:p>
                  </a:txBody>
                  <a:tcPr marL="68580" marR="68580" marT="0" marB="0" anchor="ctr"/>
                </a:tc>
                <a:extLst>
                  <a:ext uri="{0D108BD9-81ED-4DB2-BD59-A6C34878D82A}">
                    <a16:rowId xmlns:a16="http://schemas.microsoft.com/office/drawing/2014/main" val="4009359974"/>
                  </a:ext>
                </a:extLst>
              </a:tr>
              <a:tr h="358471">
                <a:tc>
                  <a:txBody>
                    <a:bodyPr/>
                    <a:lstStyle/>
                    <a:p>
                      <a:pPr>
                        <a:spcAft>
                          <a:spcPts val="0"/>
                        </a:spcAft>
                      </a:pPr>
                      <a:r>
                        <a:rPr lang="lv-LV" sz="2400" dirty="0">
                          <a:effectLst/>
                          <a:latin typeface="Arial Narrow" panose="020B0606020202030204" pitchFamily="34" charset="0"/>
                          <a:ea typeface="Times New Roman" panose="02020603050405020304" pitchFamily="18" charset="0"/>
                        </a:rPr>
                        <a:t>Kopā ceļi un ielas</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14 959</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53 065</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62 300</a:t>
                      </a:r>
                    </a:p>
                  </a:txBody>
                  <a:tcPr marL="68580" marR="68580" marT="0" marB="0" anchor="ctr"/>
                </a:tc>
                <a:tc>
                  <a:txBody>
                    <a:bodyPr/>
                    <a:lstStyle/>
                    <a:p>
                      <a:pPr algn="ctr">
                        <a:spcAft>
                          <a:spcPts val="0"/>
                        </a:spcAft>
                      </a:pPr>
                      <a:r>
                        <a:rPr lang="lv-LV" sz="2400" dirty="0">
                          <a:effectLst/>
                          <a:latin typeface="Arial Narrow" panose="020B0606020202030204" pitchFamily="34" charset="0"/>
                          <a:ea typeface="Times New Roman" panose="02020603050405020304" pitchFamily="18" charset="0"/>
                        </a:rPr>
                        <a:t>130 324</a:t>
                      </a:r>
                    </a:p>
                  </a:txBody>
                  <a:tcPr marL="68580" marR="68580" marT="0" marB="0" anchor="ctr"/>
                </a:tc>
                <a:extLst>
                  <a:ext uri="{0D108BD9-81ED-4DB2-BD59-A6C34878D82A}">
                    <a16:rowId xmlns:a16="http://schemas.microsoft.com/office/drawing/2014/main" val="1181540018"/>
                  </a:ext>
                </a:extLst>
              </a:tr>
            </a:tbl>
          </a:graphicData>
        </a:graphic>
      </p:graphicFrame>
      <p:sp>
        <p:nvSpPr>
          <p:cNvPr id="5" name="Taisnstūris 4"/>
          <p:cNvSpPr/>
          <p:nvPr/>
        </p:nvSpPr>
        <p:spPr>
          <a:xfrm>
            <a:off x="1547664" y="188640"/>
            <a:ext cx="5980163" cy="707886"/>
          </a:xfrm>
          <a:prstGeom prst="rect">
            <a:avLst/>
          </a:prstGeom>
        </p:spPr>
        <p:txBody>
          <a:bodyPr wrap="none">
            <a:spAutoFit/>
          </a:bodyPr>
          <a:lstStyle/>
          <a:p>
            <a:r>
              <a:rPr lang="lv-LV" sz="4000" dirty="0">
                <a:latin typeface="Arial Narrow" panose="020B0606020202030204" pitchFamily="34" charset="0"/>
              </a:rPr>
              <a:t>LATVIJAS  AUTOCEĻU  TĪKLS</a:t>
            </a:r>
          </a:p>
        </p:txBody>
      </p:sp>
    </p:spTree>
    <p:extLst>
      <p:ext uri="{BB962C8B-B14F-4D97-AF65-F5344CB8AC3E}">
        <p14:creationId xmlns:p14="http://schemas.microsoft.com/office/powerpoint/2010/main" val="1398695754"/>
      </p:ext>
    </p:extLst>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6238" y="2781300"/>
            <a:ext cx="5854700" cy="1325563"/>
          </a:xfrm>
        </p:spPr>
        <p:txBody>
          <a:bodyPr rtlCol="0">
            <a:normAutofit/>
          </a:bodyPr>
          <a:lstStyle/>
          <a:p>
            <a:pPr algn="ctr" eaLnBrk="1" fontAlgn="auto" hangingPunct="1">
              <a:spcAft>
                <a:spcPts val="0"/>
              </a:spcAft>
              <a:defRPr/>
            </a:pPr>
            <a:r>
              <a:rPr lang="lv-LV" b="0" dirty="0"/>
              <a:t>Paldies par uzmanību!</a:t>
            </a:r>
          </a:p>
        </p:txBody>
      </p:sp>
    </p:spTree>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1" y="-193307"/>
            <a:ext cx="9366118" cy="7062052"/>
          </a:xfrm>
          <a:prstGeom prst="rect">
            <a:avLst/>
          </a:prstGeom>
        </p:spPr>
      </p:pic>
    </p:spTree>
    <p:extLst>
      <p:ext uri="{BB962C8B-B14F-4D97-AF65-F5344CB8AC3E}">
        <p14:creationId xmlns:p14="http://schemas.microsoft.com/office/powerpoint/2010/main" val="1566132284"/>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sp>
        <p:nvSpPr>
          <p:cNvPr id="3" name="Subtitle 2"/>
          <p:cNvSpPr>
            <a:spLocks noGrp="1"/>
          </p:cNvSpPr>
          <p:nvPr>
            <p:ph type="subTitle"/>
          </p:nvPr>
        </p:nvSpPr>
        <p:spPr/>
        <p:txBody>
          <a:bodyPr/>
          <a:lstStyle/>
          <a:p>
            <a:endParaRPr lang="lv-LV"/>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8794"/>
          <a:stretch/>
        </p:blipFill>
        <p:spPr>
          <a:xfrm>
            <a:off x="0" y="476672"/>
            <a:ext cx="9144000" cy="5897228"/>
          </a:xfrm>
          <a:prstGeom prst="rect">
            <a:avLst/>
          </a:prstGeom>
        </p:spPr>
      </p:pic>
    </p:spTree>
    <p:extLst>
      <p:ext uri="{BB962C8B-B14F-4D97-AF65-F5344CB8AC3E}">
        <p14:creationId xmlns:p14="http://schemas.microsoft.com/office/powerpoint/2010/main" val="4085680006"/>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344" y="476672"/>
            <a:ext cx="8990969" cy="590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740479"/>
      </p:ext>
    </p:extLst>
  </p:cSld>
  <p:clrMapOvr>
    <a:masterClrMapping/>
  </p:clrMapOvr>
  <p:transition spd="slow">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692696"/>
            <a:ext cx="8906776"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216990"/>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64704"/>
            <a:ext cx="8955695"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722274"/>
      </p:ext>
    </p:extLst>
  </p:cSld>
  <p:clrMapOvr>
    <a:masterClrMapping/>
  </p:clrMapOvr>
  <p:transition spd="slow">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Attēls 4">
            <a:extLst>
              <a:ext uri="{FF2B5EF4-FFF2-40B4-BE49-F238E27FC236}">
                <a16:creationId xmlns:a16="http://schemas.microsoft.com/office/drawing/2014/main" id="{575C35AA-050F-403E-87CB-214E42744CBB}"/>
              </a:ext>
            </a:extLst>
          </p:cNvPr>
          <p:cNvPicPr>
            <a:picLocks noChangeAspect="1"/>
          </p:cNvPicPr>
          <p:nvPr/>
        </p:nvPicPr>
        <p:blipFill>
          <a:blip r:embed="rId3"/>
          <a:stretch>
            <a:fillRect/>
          </a:stretch>
        </p:blipFill>
        <p:spPr>
          <a:xfrm>
            <a:off x="0" y="193611"/>
            <a:ext cx="9144000" cy="6470777"/>
          </a:xfrm>
          <a:prstGeom prst="rect">
            <a:avLst/>
          </a:prstGeom>
        </p:spPr>
      </p:pic>
    </p:spTree>
    <p:extLst>
      <p:ext uri="{BB962C8B-B14F-4D97-AF65-F5344CB8AC3E}">
        <p14:creationId xmlns:p14="http://schemas.microsoft.com/office/powerpoint/2010/main" val="1955318287"/>
      </p:ext>
    </p:extLst>
  </p:cSld>
  <p:clrMapOvr>
    <a:masterClrMapping/>
  </p:clrMapOvr>
  <p:transition spd="slow">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lv-LV" altLang="lv-LV" sz="3200" dirty="0">
                <a:ea typeface="MS PGothic" pitchFamily="34" charset="-128"/>
              </a:rPr>
              <a:t>Valsts autoceļu tehniskais stāvoklis</a:t>
            </a:r>
          </a:p>
        </p:txBody>
      </p:sp>
      <p:sp>
        <p:nvSpPr>
          <p:cNvPr id="1434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300">
                <a:solidFill>
                  <a:schemeClr val="tx1"/>
                </a:solidFill>
                <a:latin typeface="Times New Roman" pitchFamily="18" charset="0"/>
                <a:ea typeface="MS PGothic" pitchFamily="34" charset="-128"/>
              </a:defRPr>
            </a:lvl1pPr>
            <a:lvl2pPr marL="742950" indent="-285750">
              <a:spcBef>
                <a:spcPct val="20000"/>
              </a:spcBef>
              <a:buFont typeface="Arial" charset="0"/>
              <a:buChar char="–"/>
              <a:defRPr sz="2900">
                <a:solidFill>
                  <a:schemeClr val="tx1"/>
                </a:solidFill>
                <a:latin typeface="Times New Roman" pitchFamily="18" charset="0"/>
                <a:ea typeface="MS PGothic" pitchFamily="34" charset="-128"/>
              </a:defRPr>
            </a:lvl2pPr>
            <a:lvl3pPr marL="1143000" indent="-228600">
              <a:spcBef>
                <a:spcPct val="20000"/>
              </a:spcBef>
              <a:buFont typeface="Arial" charset="0"/>
              <a:buChar char="•"/>
              <a:defRPr sz="2500">
                <a:solidFill>
                  <a:schemeClr val="tx1"/>
                </a:solidFill>
                <a:latin typeface="Times New Roman" pitchFamily="18" charset="0"/>
                <a:ea typeface="MS PGothic" pitchFamily="34" charset="-128"/>
              </a:defRPr>
            </a:lvl3pPr>
            <a:lvl4pPr marL="1600200" indent="-228600">
              <a:spcBef>
                <a:spcPct val="20000"/>
              </a:spcBef>
              <a:buFont typeface="Arial" charset="0"/>
              <a:buChar char="–"/>
              <a:defRPr sz="1900">
                <a:solidFill>
                  <a:schemeClr val="tx1"/>
                </a:solidFill>
                <a:latin typeface="Times New Roman" pitchFamily="18" charset="0"/>
                <a:ea typeface="MS PGothic" pitchFamily="34" charset="-128"/>
              </a:defRPr>
            </a:lvl4pPr>
            <a:lvl5pPr marL="2057400" indent="-228600">
              <a:spcBef>
                <a:spcPct val="20000"/>
              </a:spcBef>
              <a:buFont typeface="Arial" charset="0"/>
              <a:buChar char="»"/>
              <a:defRPr sz="1900">
                <a:solidFill>
                  <a:schemeClr val="tx1"/>
                </a:solidFill>
                <a:latin typeface="Times New Roman" pitchFamily="18" charset="0"/>
                <a:ea typeface="MS PGothic" pitchFamily="34" charset="-128"/>
              </a:defRPr>
            </a:lvl5pPr>
            <a:lvl6pPr marL="25146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6pPr>
            <a:lvl7pPr marL="29718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7pPr>
            <a:lvl8pPr marL="34290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8pPr>
            <a:lvl9pPr marL="38862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9pPr>
          </a:lstStyle>
          <a:p>
            <a:pPr>
              <a:spcBef>
                <a:spcPct val="0"/>
              </a:spcBef>
              <a:buFontTx/>
              <a:buNone/>
            </a:pPr>
            <a:fld id="{25D44DB7-95D5-4B18-9E15-7ABA391A5572}" type="slidenum">
              <a:rPr lang="en-US" altLang="lv-LV" sz="1000">
                <a:solidFill>
                  <a:srgbClr val="898989"/>
                </a:solidFill>
                <a:latin typeface="Verdana" pitchFamily="34" charset="0"/>
              </a:rPr>
              <a:pPr>
                <a:spcBef>
                  <a:spcPct val="0"/>
                </a:spcBef>
                <a:buFontTx/>
                <a:buNone/>
              </a:pPr>
              <a:t>9</a:t>
            </a:fld>
            <a:endParaRPr lang="en-US" altLang="lv-LV" sz="1000">
              <a:solidFill>
                <a:srgbClr val="898989"/>
              </a:solidFill>
              <a:latin typeface="Verdana" pitchFamily="34" charset="0"/>
            </a:endParaRPr>
          </a:p>
        </p:txBody>
      </p:sp>
      <p:pic>
        <p:nvPicPr>
          <p:cNvPr id="14339" name="Picture 1" descr="slikti_celi-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9427" y="1772816"/>
            <a:ext cx="5386722"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2"/>
          <p:cNvSpPr txBox="1">
            <a:spLocks noChangeArrowheads="1"/>
          </p:cNvSpPr>
          <p:nvPr/>
        </p:nvSpPr>
        <p:spPr bwMode="auto">
          <a:xfrm>
            <a:off x="350104" y="1960906"/>
            <a:ext cx="3048000" cy="293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300">
                <a:solidFill>
                  <a:schemeClr val="tx1"/>
                </a:solidFill>
                <a:latin typeface="Times New Roman" pitchFamily="18" charset="0"/>
                <a:ea typeface="MS PGothic" pitchFamily="34" charset="-128"/>
              </a:defRPr>
            </a:lvl1pPr>
            <a:lvl2pPr marL="742950" indent="-285750">
              <a:spcBef>
                <a:spcPct val="20000"/>
              </a:spcBef>
              <a:buFont typeface="Arial" charset="0"/>
              <a:buChar char="–"/>
              <a:defRPr sz="2900">
                <a:solidFill>
                  <a:schemeClr val="tx1"/>
                </a:solidFill>
                <a:latin typeface="Times New Roman" pitchFamily="18" charset="0"/>
                <a:ea typeface="MS PGothic" pitchFamily="34" charset="-128"/>
              </a:defRPr>
            </a:lvl2pPr>
            <a:lvl3pPr marL="1143000" indent="-228600">
              <a:spcBef>
                <a:spcPct val="20000"/>
              </a:spcBef>
              <a:buFont typeface="Arial" charset="0"/>
              <a:buChar char="•"/>
              <a:defRPr sz="2500">
                <a:solidFill>
                  <a:schemeClr val="tx1"/>
                </a:solidFill>
                <a:latin typeface="Times New Roman" pitchFamily="18" charset="0"/>
                <a:ea typeface="MS PGothic" pitchFamily="34" charset="-128"/>
              </a:defRPr>
            </a:lvl3pPr>
            <a:lvl4pPr marL="1600200" indent="-228600">
              <a:spcBef>
                <a:spcPct val="20000"/>
              </a:spcBef>
              <a:buFont typeface="Arial" charset="0"/>
              <a:buChar char="–"/>
              <a:defRPr sz="1900">
                <a:solidFill>
                  <a:schemeClr val="tx1"/>
                </a:solidFill>
                <a:latin typeface="Times New Roman" pitchFamily="18" charset="0"/>
                <a:ea typeface="MS PGothic" pitchFamily="34" charset="-128"/>
              </a:defRPr>
            </a:lvl4pPr>
            <a:lvl5pPr marL="2057400" indent="-228600">
              <a:spcBef>
                <a:spcPct val="20000"/>
              </a:spcBef>
              <a:buFont typeface="Arial" charset="0"/>
              <a:buChar char="»"/>
              <a:defRPr sz="1900">
                <a:solidFill>
                  <a:schemeClr val="tx1"/>
                </a:solidFill>
                <a:latin typeface="Times New Roman" pitchFamily="18" charset="0"/>
                <a:ea typeface="MS PGothic" pitchFamily="34" charset="-128"/>
              </a:defRPr>
            </a:lvl5pPr>
            <a:lvl6pPr marL="25146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6pPr>
            <a:lvl7pPr marL="29718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7pPr>
            <a:lvl8pPr marL="34290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8pPr>
            <a:lvl9pPr marL="3886200" indent="-228600" defTabSz="938213" eaLnBrk="0" fontAlgn="base" hangingPunct="0">
              <a:spcBef>
                <a:spcPct val="20000"/>
              </a:spcBef>
              <a:spcAft>
                <a:spcPct val="0"/>
              </a:spcAft>
              <a:buFont typeface="Arial" charset="0"/>
              <a:buChar char="»"/>
              <a:defRPr sz="1900">
                <a:solidFill>
                  <a:schemeClr val="tx1"/>
                </a:solidFill>
                <a:latin typeface="Times New Roman" pitchFamily="18" charset="0"/>
                <a:ea typeface="MS PGothic" pitchFamily="34" charset="-128"/>
              </a:defRPr>
            </a:lvl9pPr>
          </a:lstStyle>
          <a:p>
            <a:pPr eaLnBrk="1" hangingPunct="1">
              <a:lnSpc>
                <a:spcPct val="110000"/>
              </a:lnSpc>
              <a:spcBef>
                <a:spcPct val="0"/>
              </a:spcBef>
              <a:buFontTx/>
              <a:buNone/>
            </a:pPr>
            <a:r>
              <a:rPr lang="lv-LV" altLang="lv-LV" sz="2800" dirty="0">
                <a:latin typeface="Arial Narrow" panose="020B0606020202030204" pitchFamily="34" charset="0"/>
              </a:rPr>
              <a:t>Par sliktiem un ļoti sliktiem uzskatāmi</a:t>
            </a:r>
          </a:p>
          <a:p>
            <a:pPr eaLnBrk="1" hangingPunct="1">
              <a:lnSpc>
                <a:spcPct val="110000"/>
              </a:lnSpc>
              <a:spcBef>
                <a:spcPct val="0"/>
              </a:spcBef>
              <a:buFontTx/>
              <a:buNone/>
            </a:pPr>
            <a:r>
              <a:rPr lang="lv-LV" altLang="lv-LV" sz="2800" dirty="0">
                <a:latin typeface="Arial Narrow" panose="020B0606020202030204" pitchFamily="34" charset="0"/>
              </a:rPr>
              <a:t>44% autoceļi ar</a:t>
            </a:r>
          </a:p>
          <a:p>
            <a:pPr eaLnBrk="1" hangingPunct="1">
              <a:lnSpc>
                <a:spcPct val="110000"/>
              </a:lnSpc>
              <a:spcBef>
                <a:spcPct val="0"/>
              </a:spcBef>
              <a:buFontTx/>
              <a:buNone/>
            </a:pPr>
            <a:r>
              <a:rPr lang="lv-LV" altLang="lv-LV" sz="2800" dirty="0">
                <a:latin typeface="Arial Narrow" panose="020B0606020202030204" pitchFamily="34" charset="0"/>
              </a:rPr>
              <a:t>asfalta segumu un</a:t>
            </a:r>
          </a:p>
          <a:p>
            <a:pPr eaLnBrk="1" hangingPunct="1">
              <a:lnSpc>
                <a:spcPct val="110000"/>
              </a:lnSpc>
              <a:spcBef>
                <a:spcPct val="0"/>
              </a:spcBef>
              <a:buFontTx/>
              <a:buNone/>
            </a:pPr>
            <a:r>
              <a:rPr lang="lv-LV" altLang="lv-LV" sz="2800" dirty="0">
                <a:latin typeface="Arial Narrow" panose="020B0606020202030204" pitchFamily="34" charset="0"/>
              </a:rPr>
              <a:t>43% ar grants </a:t>
            </a:r>
          </a:p>
          <a:p>
            <a:pPr eaLnBrk="1" hangingPunct="1">
              <a:lnSpc>
                <a:spcPct val="110000"/>
              </a:lnSpc>
              <a:spcBef>
                <a:spcPct val="0"/>
              </a:spcBef>
              <a:buFontTx/>
              <a:buNone/>
            </a:pPr>
            <a:r>
              <a:rPr lang="lv-LV" altLang="lv-LV" sz="2800" dirty="0">
                <a:latin typeface="Arial Narrow" panose="020B0606020202030204" pitchFamily="34" charset="0"/>
              </a:rPr>
              <a:t>segumu.</a:t>
            </a:r>
            <a:endParaRPr lang="en-US" altLang="lv-LV" sz="2400" dirty="0">
              <a:latin typeface="Arial Narrow" panose="020B0606020202030204" pitchFamily="34" charset="0"/>
            </a:endParaRPr>
          </a:p>
        </p:txBody>
      </p:sp>
    </p:spTree>
    <p:extLst>
      <p:ext uri="{BB962C8B-B14F-4D97-AF65-F5344CB8AC3E}">
        <p14:creationId xmlns:p14="http://schemas.microsoft.com/office/powerpoint/2010/main" val="1346361813"/>
      </p:ext>
    </p:extLst>
  </p:cSld>
  <p:clrMapOvr>
    <a:masterClrMapping/>
  </p:clrMapOvr>
  <p:transition spd="slow">
    <p:wipe dir="d"/>
  </p:transition>
</p:sld>
</file>

<file path=ppt/theme/theme1.xml><?xml version="1.0" encoding="utf-8"?>
<a:theme xmlns:a="http://schemas.openxmlformats.org/drawingml/2006/main" name="LVC_PowerPoint_sagata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LVC</Template>
  <TotalTime>4934</TotalTime>
  <Words>1473</Words>
  <Application>Microsoft Office PowerPoint</Application>
  <PresentationFormat>On-screen Show (4:3)</PresentationFormat>
  <Paragraphs>178</Paragraphs>
  <Slides>31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MS PGothic</vt:lpstr>
      <vt:lpstr>Arial</vt:lpstr>
      <vt:lpstr>Arial </vt:lpstr>
      <vt:lpstr>Arial Narrow</vt:lpstr>
      <vt:lpstr>Calibri</vt:lpstr>
      <vt:lpstr>Times New Roman</vt:lpstr>
      <vt:lpstr>Verdana</vt:lpstr>
      <vt:lpstr>LVC_PowerPoint_sagatave</vt:lpstr>
      <vt:lpstr>PowerPoint Presentation</vt:lpstr>
      <vt:lpstr>Par autoceļu tīklu izvērtējumu</vt:lpstr>
      <vt:lpstr>PowerPoint Presentation</vt:lpstr>
      <vt:lpstr>PowerPoint Presentation</vt:lpstr>
      <vt:lpstr>PowerPoint Presentation</vt:lpstr>
      <vt:lpstr>PowerPoint Presentation</vt:lpstr>
      <vt:lpstr>PowerPoint Presentation</vt:lpstr>
      <vt:lpstr>PowerPoint Presentation</vt:lpstr>
      <vt:lpstr>Valsts autoceļu tehniskais stāvoklis</vt:lpstr>
      <vt:lpstr>PowerPoint Presentation</vt:lpstr>
      <vt:lpstr>PowerPoint Presentation</vt:lpstr>
      <vt:lpstr>PowerPoint Presentation</vt:lpstr>
      <vt:lpstr>PowerPoint Presentation</vt:lpstr>
      <vt:lpstr>PowerPoint Presentation</vt:lpstr>
      <vt:lpstr>PowerPoint Presentation</vt:lpstr>
      <vt:lpstr>LIAS 2030</vt:lpstr>
      <vt:lpstr>PowerPoint Presentation</vt:lpstr>
      <vt:lpstr>PowerPoint Presentation</vt:lpstr>
      <vt:lpstr>PowerPoint Presentation</vt:lpstr>
      <vt:lpstr>  VALSTS VIETĒJO AUTOCEĻU IZVĒRTĒJUMS   </vt:lpstr>
      <vt:lpstr>PowerPoint Presentation</vt:lpstr>
      <vt:lpstr>V  CEĻU TĪKLA KOPGARUMS UN PAŠVALDĪBĀM NODODAMAIS CEĻU TĪKLA  APJOMS</vt:lpstr>
      <vt:lpstr>PowerPoint Presentation</vt:lpstr>
      <vt:lpstr>PowerPoint Presentation</vt:lpstr>
      <vt:lpstr>PowerPoint Presentation</vt:lpstr>
      <vt:lpstr>Baltijas valstu finansējums ceļiem 2017. gadā, milj. EUR</vt:lpstr>
      <vt:lpstr>PowerPoint Presentation</vt:lpstr>
      <vt:lpstr>VB FINANSĒJUMS VALSTS VIETĒJIEM AUTOCEĻIEM</vt:lpstr>
      <vt:lpstr>PowerPoint Presentation</vt:lpstr>
      <vt:lpstr>Paldies par uzmanību!</vt:lpstr>
      <vt:lpstr>PowerPoint Presentation</vt:lpstr>
    </vt:vector>
  </TitlesOfParts>
  <Company>VAS "LVCeli"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martins</dc:creator>
  <cp:lastModifiedBy>Gundars</cp:lastModifiedBy>
  <cp:revision>399</cp:revision>
  <cp:lastPrinted>2017-11-22T13:48:31Z</cp:lastPrinted>
  <dcterms:created xsi:type="dcterms:W3CDTF">2013-02-12T09:07:20Z</dcterms:created>
  <dcterms:modified xsi:type="dcterms:W3CDTF">2017-11-24T07:34:15Z</dcterms:modified>
</cp:coreProperties>
</file>