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90" r:id="rId4"/>
    <p:sldId id="291" r:id="rId5"/>
    <p:sldId id="288" r:id="rId6"/>
    <p:sldId id="285" r:id="rId7"/>
    <p:sldId id="289" r:id="rId8"/>
    <p:sldId id="284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9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6B7D-A1F4-4FF8-95F1-58186B7EAD58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F0D10-E403-41F1-B091-F165A823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cma.org/imep" TargetMode="External"/><Relationship Id="rId2" Type="http://schemas.openxmlformats.org/officeDocument/2006/relationships/hyperlink" Target="http://icma.org/internationalcommitte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mag-india.com/" TargetMode="External"/><Relationship Id="rId13" Type="http://schemas.openxmlformats.org/officeDocument/2006/relationships/hyperlink" Target="http://www.lgcsb.ie/en/CCMA" TargetMode="External"/><Relationship Id="rId18" Type="http://schemas.openxmlformats.org/officeDocument/2006/relationships/hyperlink" Target="http://www.gemeentesecretaris.nl/" TargetMode="External"/><Relationship Id="rId26" Type="http://schemas.openxmlformats.org/officeDocument/2006/relationships/hyperlink" Target="http://fslga.wordpress.com/" TargetMode="External"/><Relationship Id="rId3" Type="http://schemas.openxmlformats.org/officeDocument/2006/relationships/hyperlink" Target="http://www.camacam.ca/" TargetMode="External"/><Relationship Id="rId21" Type="http://schemas.openxmlformats.org/officeDocument/2006/relationships/hyperlink" Target="http://www.aapro.ro/" TargetMode="External"/><Relationship Id="rId7" Type="http://schemas.openxmlformats.org/officeDocument/2006/relationships/hyperlink" Target="http://www.amhon.hn/" TargetMode="External"/><Relationship Id="rId12" Type="http://schemas.openxmlformats.org/officeDocument/2006/relationships/hyperlink" Target="http://www.apkasi.or.id/" TargetMode="External"/><Relationship Id="rId17" Type="http://schemas.openxmlformats.org/officeDocument/2006/relationships/hyperlink" Target="http://www.muannepal.org.np/" TargetMode="External"/><Relationship Id="rId25" Type="http://schemas.openxmlformats.org/officeDocument/2006/relationships/hyperlink" Target="http://www.kruma.org/" TargetMode="External"/><Relationship Id="rId2" Type="http://schemas.openxmlformats.org/officeDocument/2006/relationships/hyperlink" Target="http://www.lgma.org.au/" TargetMode="External"/><Relationship Id="rId16" Type="http://schemas.openxmlformats.org/officeDocument/2006/relationships/hyperlink" Target="http://www.ammac.org.mx/" TargetMode="External"/><Relationship Id="rId20" Type="http://schemas.openxmlformats.org/officeDocument/2006/relationships/hyperlink" Target="http://www.lcp.org.ph/" TargetMode="External"/><Relationship Id="rId29" Type="http://schemas.openxmlformats.org/officeDocument/2006/relationships/hyperlink" Target="http://www.solace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pa.ge/" TargetMode="External"/><Relationship Id="rId11" Type="http://schemas.openxmlformats.org/officeDocument/2006/relationships/hyperlink" Target="http://www.apeksi.or.id/" TargetMode="External"/><Relationship Id="rId24" Type="http://schemas.openxmlformats.org/officeDocument/2006/relationships/hyperlink" Target="http://www.ilgm.co.za/" TargetMode="External"/><Relationship Id="rId5" Type="http://schemas.openxmlformats.org/officeDocument/2006/relationships/hyperlink" Target="http://www.komdir.dk/" TargetMode="External"/><Relationship Id="rId15" Type="http://schemas.openxmlformats.org/officeDocument/2006/relationships/hyperlink" Target="http://www.algak.or.ke/" TargetMode="External"/><Relationship Id="rId23" Type="http://schemas.openxmlformats.org/officeDocument/2006/relationships/hyperlink" Target="http://www.apums.sk/" TargetMode="External"/><Relationship Id="rId28" Type="http://schemas.openxmlformats.org/officeDocument/2006/relationships/hyperlink" Target="http://www.alat.or.tz/" TargetMode="External"/><Relationship Id="rId10" Type="http://schemas.openxmlformats.org/officeDocument/2006/relationships/hyperlink" Target="http://www.cmao.nic.in/" TargetMode="External"/><Relationship Id="rId19" Type="http://schemas.openxmlformats.org/officeDocument/2006/relationships/hyperlink" Target="http://www.solgm.org.nz/" TargetMode="External"/><Relationship Id="rId4" Type="http://schemas.openxmlformats.org/officeDocument/2006/relationships/hyperlink" Target="http://www.stmou.cz/" TargetMode="External"/><Relationship Id="rId9" Type="http://schemas.openxmlformats.org/officeDocument/2006/relationships/hyperlink" Target="http://www.cmakarnataka.com/" TargetMode="External"/><Relationship Id="rId14" Type="http://schemas.openxmlformats.org/officeDocument/2006/relationships/hyperlink" Target="http://www.masham.org.il/English/Pages/default.aspx" TargetMode="External"/><Relationship Id="rId22" Type="http://schemas.openxmlformats.org/officeDocument/2006/relationships/hyperlink" Target="http://www.rncm.ru/" TargetMode="External"/><Relationship Id="rId27" Type="http://schemas.openxmlformats.org/officeDocument/2006/relationships/hyperlink" Target="http://www.kommundirektorsforeningen.se/index.html" TargetMode="External"/><Relationship Id="rId30" Type="http://schemas.openxmlformats.org/officeDocument/2006/relationships/hyperlink" Target="http://www.acvn.vn/ENGLISH/Introduction_ACVN/Introduction_ACVN.asp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tislava.sk/" TargetMode="External"/><Relationship Id="rId2" Type="http://schemas.openxmlformats.org/officeDocument/2006/relationships/hyperlink" Target="http://www.icm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apums.s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57340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2286000"/>
            <a:ext cx="9144000" cy="10890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should LPIA join ICMA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5768974"/>
            <a:ext cx="8424863" cy="10890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Peter </a:t>
            </a:r>
            <a:r>
              <a:rPr kumimoji="0" lang="sk-SK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Ágh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December</a:t>
            </a:r>
            <a:r>
              <a:rPr lang="sk-SK" sz="16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8</a:t>
            </a:r>
            <a:r>
              <a:rPr lang="sk-SK" sz="16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2017,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Bauska</a:t>
            </a:r>
            <a:r>
              <a:rPr lang="sk-SK" sz="16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Latvia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 descr="C:\Users\Peter\Documents\APUMS\ICMA 2009\icma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0"/>
            <a:ext cx="6156652" cy="1905000"/>
          </a:xfrm>
          <a:prstGeom prst="rect">
            <a:avLst/>
          </a:prstGeom>
          <a:noFill/>
        </p:spPr>
      </p:pic>
      <p:pic>
        <p:nvPicPr>
          <p:cNvPr id="7169" name="Picture 1" descr="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57200"/>
            <a:ext cx="372533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ICMA who we are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lvl="1" indent="-457200">
              <a:buFont typeface="Arial" charset="0"/>
              <a:buChar char="•"/>
            </a:pPr>
            <a:r>
              <a:rPr lang="sk-SK" dirty="0" smtClean="0"/>
              <a:t>Found</a:t>
            </a:r>
            <a:r>
              <a:rPr lang="en-US" dirty="0" err="1" smtClean="0"/>
              <a:t>ed</a:t>
            </a:r>
            <a:r>
              <a:rPr lang="en-US" dirty="0" smtClean="0"/>
              <a:t> in 19</a:t>
            </a:r>
            <a:r>
              <a:rPr lang="sk-SK" dirty="0" smtClean="0"/>
              <a:t>14</a:t>
            </a:r>
            <a:endParaRPr lang="en-US" dirty="0" smtClean="0"/>
          </a:p>
          <a:p>
            <a:pPr marL="857250" lvl="1" indent="-457200">
              <a:buFont typeface="Arial" charset="0"/>
              <a:buChar char="•"/>
            </a:pPr>
            <a:r>
              <a:rPr lang="en-US" dirty="0" smtClean="0"/>
              <a:t>ICMA is</a:t>
            </a:r>
            <a:r>
              <a:rPr lang="sk-SK" dirty="0" smtClean="0"/>
              <a:t> the premier local government leadership and management organization</a:t>
            </a:r>
            <a:endParaRPr lang="en-US" dirty="0" smtClean="0"/>
          </a:p>
          <a:p>
            <a:pPr marL="857250" lvl="1" indent="-457200">
              <a:buFont typeface="Arial" charset="0"/>
              <a:buChar char="•"/>
            </a:pPr>
            <a:r>
              <a:rPr lang="en-US" dirty="0" smtClean="0"/>
              <a:t>Current</a:t>
            </a:r>
            <a:r>
              <a:rPr lang="sk-SK" dirty="0" smtClean="0"/>
              <a:t>ly over </a:t>
            </a:r>
            <a:r>
              <a:rPr lang="en-US" dirty="0" smtClean="0"/>
              <a:t>11.</a:t>
            </a:r>
            <a:r>
              <a:rPr lang="sk-SK" dirty="0" smtClean="0"/>
              <a:t>000 members in more than 60 countries</a:t>
            </a:r>
            <a:endParaRPr lang="en-US" dirty="0" smtClean="0"/>
          </a:p>
          <a:p>
            <a:pPr marL="857250" lvl="1" indent="-457200">
              <a:buFont typeface="Arial" charset="0"/>
              <a:buChar char="•"/>
            </a:pPr>
            <a:r>
              <a:rPr lang="sk-SK" dirty="0" smtClean="0"/>
              <a:t>Contract and d</a:t>
            </a:r>
            <a:r>
              <a:rPr lang="en-US" dirty="0" err="1" smtClean="0"/>
              <a:t>onor</a:t>
            </a:r>
            <a:r>
              <a:rPr lang="en-US" dirty="0" smtClean="0"/>
              <a:t> funded (USAID, World Bank,</a:t>
            </a:r>
            <a:r>
              <a:rPr lang="sk-SK" dirty="0" smtClean="0"/>
              <a:t> US </a:t>
            </a:r>
            <a:r>
              <a:rPr lang="en-US" dirty="0" smtClean="0"/>
              <a:t>D</a:t>
            </a:r>
            <a:r>
              <a:rPr lang="sk-SK" dirty="0" smtClean="0"/>
              <a:t>ept. of </a:t>
            </a:r>
            <a:r>
              <a:rPr lang="en-US" dirty="0" smtClean="0"/>
              <a:t>S</a:t>
            </a:r>
            <a:r>
              <a:rPr lang="sk-SK" dirty="0" smtClean="0"/>
              <a:t>tate</a:t>
            </a:r>
            <a:r>
              <a:rPr lang="en-US" dirty="0" smtClean="0"/>
              <a:t>, E.U.,…)</a:t>
            </a:r>
          </a:p>
        </p:txBody>
      </p:sp>
      <p:pic>
        <p:nvPicPr>
          <p:cNvPr id="4" name="Picture 2" descr="C:\Users\Peter\Documents\APUMS\ICMA 2009\icma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5537637"/>
            <a:ext cx="4267200" cy="132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Global reach – current and past projects</a:t>
            </a:r>
            <a:endParaRPr lang="sk-SK" sz="3600" b="1" dirty="0"/>
          </a:p>
        </p:txBody>
      </p:sp>
      <p:pic>
        <p:nvPicPr>
          <p:cNvPr id="4" name="Picture 2" descr="C:\Users\Peter\Documents\APUMS\ICMA 2009\icma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5537637"/>
            <a:ext cx="4267200" cy="1320363"/>
          </a:xfrm>
          <a:prstGeom prst="rect">
            <a:avLst/>
          </a:prstGeom>
          <a:noFill/>
        </p:spPr>
      </p:pic>
      <p:pic>
        <p:nvPicPr>
          <p:cNvPr id="6" name="Content Placeholder 3" descr="World-Map-REVISED-12-8-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33400" y="1371600"/>
            <a:ext cx="81534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International Affiliates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ICMA maintains affiliate relationships with local government professional organizations worldwide. These mutually beneficial partnerships are formalized by signed agreements that commit both organizations to:</a:t>
            </a:r>
          </a:p>
          <a:p>
            <a:pPr fontAlgn="base"/>
            <a:r>
              <a:rPr lang="en-US" dirty="0" smtClean="0"/>
              <a:t>Collaborate in the exchange of leading practices and expansion of each organization's knowledge base</a:t>
            </a:r>
          </a:p>
          <a:p>
            <a:pPr fontAlgn="base"/>
            <a:r>
              <a:rPr lang="en-US" dirty="0" smtClean="0"/>
              <a:t>Expand the international perspectives of each organization's individual members</a:t>
            </a:r>
          </a:p>
          <a:p>
            <a:pPr fontAlgn="base"/>
            <a:r>
              <a:rPr lang="en-US" dirty="0" smtClean="0"/>
              <a:t>Join resources where appropriate to more effectively foster professional local government management worldwide.</a:t>
            </a:r>
          </a:p>
          <a:p>
            <a:pPr fontAlgn="base"/>
            <a:r>
              <a:rPr lang="en-US" dirty="0" smtClean="0"/>
              <a:t>In maintaining these relationships, senior officials of each organization attend each other's conferences; liaisons assigned by the </a:t>
            </a:r>
            <a:r>
              <a:rPr lang="en-US" dirty="0" smtClean="0">
                <a:hlinkClick r:id="rId2"/>
              </a:rPr>
              <a:t>ICMA International Committee</a:t>
            </a:r>
            <a:r>
              <a:rPr lang="en-US" dirty="0" smtClean="0"/>
              <a:t> and organization staff establish annual work plans and contribute to each other's publications; and members engage in one-on-one exchanges through the </a:t>
            </a:r>
            <a:r>
              <a:rPr lang="en-US" dirty="0" smtClean="0">
                <a:hlinkClick r:id="rId3"/>
              </a:rPr>
              <a:t>International Management Exchange Program</a:t>
            </a:r>
            <a:r>
              <a:rPr lang="en-US" dirty="0" smtClean="0"/>
              <a:t>.</a:t>
            </a:r>
          </a:p>
        </p:txBody>
      </p:sp>
      <p:pic>
        <p:nvPicPr>
          <p:cNvPr id="4" name="Picture 2" descr="C:\Users\Peter\Documents\APUMS\ICMA 2009\icma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5537637"/>
            <a:ext cx="4267200" cy="132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Affiliates by country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fontAlgn="base"/>
            <a:r>
              <a:rPr lang="en-US" sz="900" dirty="0" smtClean="0"/>
              <a:t>Australia </a:t>
            </a:r>
            <a:r>
              <a:rPr lang="en-US" sz="900" dirty="0" smtClean="0">
                <a:hlinkClick r:id="rId2"/>
              </a:rPr>
              <a:t>Local Government Managers Australia</a:t>
            </a:r>
            <a:endParaRPr lang="en-US" sz="900" dirty="0" smtClean="0"/>
          </a:p>
          <a:p>
            <a:pPr fontAlgn="base"/>
            <a:r>
              <a:rPr lang="en-US" sz="900" dirty="0" smtClean="0"/>
              <a:t>Canada </a:t>
            </a:r>
            <a:r>
              <a:rPr lang="en-US" sz="900" dirty="0" smtClean="0">
                <a:hlinkClick r:id="rId3"/>
              </a:rPr>
              <a:t>Canadian Association of Municipal Administrators</a:t>
            </a:r>
            <a:endParaRPr lang="en-US" sz="900" dirty="0" smtClean="0"/>
          </a:p>
          <a:p>
            <a:pPr fontAlgn="base"/>
            <a:r>
              <a:rPr lang="en-US" sz="900" dirty="0" smtClean="0"/>
              <a:t>China ICMA China Center</a:t>
            </a:r>
          </a:p>
          <a:p>
            <a:pPr fontAlgn="base"/>
            <a:r>
              <a:rPr lang="en-US" sz="900" dirty="0" smtClean="0"/>
              <a:t>Czech Republic </a:t>
            </a:r>
            <a:r>
              <a:rPr lang="en-US" sz="900" dirty="0" smtClean="0">
                <a:hlinkClick r:id="rId4"/>
              </a:rPr>
              <a:t>Association of Secretaries of Urban and Municipal Authorities of the Czech </a:t>
            </a:r>
            <a:r>
              <a:rPr lang="en-US" sz="900" dirty="0" err="1" smtClean="0">
                <a:hlinkClick r:id="rId4"/>
              </a:rPr>
              <a:t>Repub</a:t>
            </a:r>
            <a:endParaRPr lang="en-US" sz="900" dirty="0" smtClean="0"/>
          </a:p>
          <a:p>
            <a:pPr fontAlgn="base"/>
            <a:r>
              <a:rPr lang="en-US" sz="900" dirty="0" smtClean="0"/>
              <a:t>Denmark </a:t>
            </a:r>
            <a:r>
              <a:rPr lang="en-US" sz="900" dirty="0" smtClean="0">
                <a:hlinkClick r:id="rId5"/>
              </a:rPr>
              <a:t>National Association of Chief Executives in Danish Municipalities (KOMDIR)</a:t>
            </a:r>
            <a:endParaRPr lang="en-US" sz="900" dirty="0" smtClean="0"/>
          </a:p>
          <a:p>
            <a:pPr fontAlgn="base"/>
            <a:r>
              <a:rPr lang="en-US" sz="900" dirty="0" smtClean="0"/>
              <a:t>Georgia </a:t>
            </a:r>
            <a:r>
              <a:rPr lang="en-US" sz="900" dirty="0" smtClean="0">
                <a:hlinkClick r:id="rId6"/>
              </a:rPr>
              <a:t>Municipal Service Providers' Association (Georgia)</a:t>
            </a:r>
            <a:endParaRPr lang="en-US" sz="900" dirty="0" smtClean="0"/>
          </a:p>
          <a:p>
            <a:pPr fontAlgn="base"/>
            <a:r>
              <a:rPr lang="en-US" sz="900" dirty="0" smtClean="0"/>
              <a:t>Honduras </a:t>
            </a:r>
            <a:r>
              <a:rPr lang="en-US" sz="900" dirty="0" smtClean="0">
                <a:hlinkClick r:id="rId7"/>
              </a:rPr>
              <a:t>Honduran Municipal Association (AMHON)</a:t>
            </a:r>
            <a:r>
              <a:rPr lang="en-US" sz="900" dirty="0" smtClean="0"/>
              <a:t>I</a:t>
            </a:r>
          </a:p>
          <a:p>
            <a:pPr fontAlgn="base"/>
            <a:r>
              <a:rPr lang="en-US" sz="900" dirty="0" smtClean="0"/>
              <a:t>India </a:t>
            </a:r>
            <a:r>
              <a:rPr lang="en-US" sz="900" dirty="0" smtClean="0">
                <a:hlinkClick r:id="rId8"/>
              </a:rPr>
              <a:t>City Managers' Association, Gujarat</a:t>
            </a:r>
            <a:endParaRPr lang="en-US" sz="900" dirty="0" smtClean="0"/>
          </a:p>
          <a:p>
            <a:pPr fontAlgn="base"/>
            <a:r>
              <a:rPr lang="en-US" sz="900" dirty="0" smtClean="0"/>
              <a:t>India </a:t>
            </a:r>
            <a:r>
              <a:rPr lang="en-US" sz="900" dirty="0" smtClean="0">
                <a:hlinkClick r:id="rId9"/>
              </a:rPr>
              <a:t>City Managers' Association, Karnataka</a:t>
            </a:r>
            <a:endParaRPr lang="en-US" sz="900" dirty="0" smtClean="0"/>
          </a:p>
          <a:p>
            <a:pPr fontAlgn="base"/>
            <a:r>
              <a:rPr lang="en-US" sz="900" dirty="0" smtClean="0"/>
              <a:t>India </a:t>
            </a:r>
            <a:r>
              <a:rPr lang="en-US" sz="900" dirty="0" smtClean="0">
                <a:hlinkClick r:id="rId10"/>
              </a:rPr>
              <a:t>City Managers' Association, Orissa</a:t>
            </a:r>
            <a:endParaRPr lang="en-US" sz="900" dirty="0" smtClean="0"/>
          </a:p>
          <a:p>
            <a:pPr fontAlgn="base"/>
            <a:r>
              <a:rPr lang="en-US" sz="900" dirty="0" smtClean="0"/>
              <a:t>Indonesia </a:t>
            </a:r>
            <a:r>
              <a:rPr lang="en-US" sz="900" dirty="0" err="1" smtClean="0">
                <a:hlinkClick r:id="rId11"/>
              </a:rPr>
              <a:t>Indonesia</a:t>
            </a:r>
            <a:r>
              <a:rPr lang="en-US" sz="900" dirty="0" smtClean="0">
                <a:hlinkClick r:id="rId11"/>
              </a:rPr>
              <a:t> Municipalities (APEKSI)</a:t>
            </a:r>
            <a:endParaRPr lang="en-US" sz="900" dirty="0" smtClean="0"/>
          </a:p>
          <a:p>
            <a:pPr fontAlgn="base"/>
            <a:r>
              <a:rPr lang="en-US" sz="900" dirty="0" smtClean="0"/>
              <a:t>Indonesia </a:t>
            </a:r>
            <a:r>
              <a:rPr lang="en-US" sz="900" dirty="0" smtClean="0">
                <a:hlinkClick r:id="rId12"/>
              </a:rPr>
              <a:t>Indonesian Regencies Cooperation Agency (APKASI)</a:t>
            </a:r>
            <a:endParaRPr lang="en-US" sz="900" dirty="0" smtClean="0"/>
          </a:p>
          <a:p>
            <a:pPr fontAlgn="base"/>
            <a:r>
              <a:rPr lang="en-US" sz="900" dirty="0" smtClean="0"/>
              <a:t>Ireland </a:t>
            </a:r>
            <a:r>
              <a:rPr lang="en-US" sz="900" dirty="0" smtClean="0">
                <a:hlinkClick r:id="rId13"/>
              </a:rPr>
              <a:t>County and City Managers' Association – Ireland</a:t>
            </a:r>
            <a:endParaRPr lang="en-US" sz="900" dirty="0" smtClean="0"/>
          </a:p>
          <a:p>
            <a:pPr fontAlgn="base"/>
            <a:r>
              <a:rPr lang="en-US" sz="900" dirty="0" smtClean="0"/>
              <a:t>Israel </a:t>
            </a:r>
            <a:r>
              <a:rPr lang="en-US" sz="900" dirty="0" smtClean="0">
                <a:hlinkClick r:id="rId14"/>
              </a:rPr>
              <a:t>Union of Local Authorities in Israel</a:t>
            </a:r>
            <a:endParaRPr lang="en-US" sz="900" dirty="0" smtClean="0"/>
          </a:p>
          <a:p>
            <a:pPr fontAlgn="base"/>
            <a:r>
              <a:rPr lang="en-US" sz="900" dirty="0" smtClean="0"/>
              <a:t>Kenya </a:t>
            </a:r>
            <a:r>
              <a:rPr lang="en-US" sz="900" dirty="0" smtClean="0">
                <a:hlinkClick r:id="rId15"/>
              </a:rPr>
              <a:t>The Association of Local Government Authorities of Kenya</a:t>
            </a:r>
            <a:endParaRPr lang="en-US" sz="900" dirty="0" smtClean="0"/>
          </a:p>
          <a:p>
            <a:pPr fontAlgn="base"/>
            <a:r>
              <a:rPr lang="en-US" sz="900" dirty="0" smtClean="0"/>
              <a:t>Mexico </a:t>
            </a:r>
            <a:r>
              <a:rPr lang="en-US" sz="900" dirty="0" smtClean="0">
                <a:hlinkClick r:id="rId16"/>
              </a:rPr>
              <a:t>Mexican Association of Municipalities (</a:t>
            </a:r>
            <a:r>
              <a:rPr lang="en-US" sz="900" dirty="0" err="1" smtClean="0">
                <a:hlinkClick r:id="rId16"/>
              </a:rPr>
              <a:t>Asociacion</a:t>
            </a:r>
            <a:r>
              <a:rPr lang="en-US" sz="900" dirty="0" smtClean="0">
                <a:hlinkClick r:id="rId16"/>
              </a:rPr>
              <a:t> Di </a:t>
            </a:r>
            <a:r>
              <a:rPr lang="en-US" sz="900" dirty="0" err="1" smtClean="0">
                <a:hlinkClick r:id="rId16"/>
              </a:rPr>
              <a:t>Municipios</a:t>
            </a:r>
            <a:r>
              <a:rPr lang="en-US" sz="900" dirty="0" smtClean="0">
                <a:hlinkClick r:id="rId16"/>
              </a:rPr>
              <a:t> De Mexico, A.C.)</a:t>
            </a:r>
            <a:endParaRPr lang="en-US" sz="900" dirty="0" smtClean="0"/>
          </a:p>
          <a:p>
            <a:pPr fontAlgn="base"/>
            <a:r>
              <a:rPr lang="en-US" sz="900" dirty="0" smtClean="0"/>
              <a:t>Nepal </a:t>
            </a:r>
            <a:r>
              <a:rPr lang="en-US" sz="900" dirty="0" smtClean="0">
                <a:hlinkClick r:id="rId17"/>
              </a:rPr>
              <a:t>Municipal Association of Nepal</a:t>
            </a:r>
            <a:endParaRPr lang="en-US" sz="900" dirty="0" smtClean="0"/>
          </a:p>
          <a:p>
            <a:pPr fontAlgn="base"/>
            <a:r>
              <a:rPr lang="en-US" sz="900" dirty="0" smtClean="0"/>
              <a:t>Netherlands </a:t>
            </a:r>
            <a:r>
              <a:rPr lang="en-US" sz="900" dirty="0" smtClean="0">
                <a:hlinkClick r:id="rId18"/>
              </a:rPr>
              <a:t>Dutch City Managers Association (</a:t>
            </a:r>
            <a:r>
              <a:rPr lang="en-US" sz="900" dirty="0" err="1" smtClean="0">
                <a:hlinkClick r:id="rId18"/>
              </a:rPr>
              <a:t>Vereniging</a:t>
            </a:r>
            <a:r>
              <a:rPr lang="en-US" sz="900" dirty="0" smtClean="0">
                <a:hlinkClick r:id="rId18"/>
              </a:rPr>
              <a:t> Van </a:t>
            </a:r>
            <a:r>
              <a:rPr lang="en-US" sz="900" dirty="0" err="1" smtClean="0">
                <a:hlinkClick r:id="rId18"/>
              </a:rPr>
              <a:t>Gemeentesecretarissen</a:t>
            </a:r>
            <a:r>
              <a:rPr lang="en-US" sz="900" dirty="0" smtClean="0">
                <a:hlinkClick r:id="rId18"/>
              </a:rPr>
              <a:t>)</a:t>
            </a:r>
            <a:endParaRPr lang="en-US" sz="900" dirty="0" smtClean="0"/>
          </a:p>
          <a:p>
            <a:pPr fontAlgn="base"/>
            <a:r>
              <a:rPr lang="en-US" sz="900" dirty="0" smtClean="0"/>
              <a:t>New Zealand </a:t>
            </a:r>
            <a:r>
              <a:rPr lang="en-US" sz="900" dirty="0" smtClean="0">
                <a:hlinkClick r:id="rId19"/>
              </a:rPr>
              <a:t>New Zealand Society of Local Government Managers</a:t>
            </a:r>
            <a:endParaRPr lang="en-US" sz="900" dirty="0" smtClean="0"/>
          </a:p>
          <a:p>
            <a:pPr fontAlgn="base"/>
            <a:r>
              <a:rPr lang="en-US" sz="900" dirty="0" smtClean="0"/>
              <a:t>Norway Norwegian Forum of Municipal Executives</a:t>
            </a:r>
          </a:p>
          <a:p>
            <a:pPr fontAlgn="base"/>
            <a:r>
              <a:rPr lang="en-US" sz="900" dirty="0" smtClean="0"/>
              <a:t>Philippines </a:t>
            </a:r>
            <a:r>
              <a:rPr lang="en-US" sz="900" dirty="0" smtClean="0">
                <a:hlinkClick r:id="rId20"/>
              </a:rPr>
              <a:t>League of Cities of the Philippines (LCP)</a:t>
            </a:r>
            <a:endParaRPr lang="en-US" sz="900" dirty="0" smtClean="0"/>
          </a:p>
          <a:p>
            <a:pPr fontAlgn="base"/>
            <a:r>
              <a:rPr lang="en-US" sz="900" dirty="0" smtClean="0"/>
              <a:t>Romania </a:t>
            </a:r>
            <a:r>
              <a:rPr lang="en-US" sz="900" dirty="0" smtClean="0">
                <a:hlinkClick r:id="rId21"/>
              </a:rPr>
              <a:t>The Association of Public Administrators in Romania (AAPRO)</a:t>
            </a:r>
            <a:endParaRPr lang="en-US" sz="900" dirty="0" smtClean="0"/>
          </a:p>
          <a:p>
            <a:pPr fontAlgn="base"/>
            <a:r>
              <a:rPr lang="en-US" sz="900" dirty="0" smtClean="0"/>
              <a:t>Russia </a:t>
            </a:r>
            <a:r>
              <a:rPr lang="en-US" sz="900" dirty="0" smtClean="0">
                <a:hlinkClick r:id="rId22"/>
              </a:rPr>
              <a:t>Russian National Congress of Municipalities</a:t>
            </a:r>
            <a:endParaRPr lang="en-US" sz="900" dirty="0" smtClean="0"/>
          </a:p>
          <a:p>
            <a:pPr fontAlgn="base"/>
            <a:r>
              <a:rPr lang="en-US" sz="900" dirty="0" smtClean="0"/>
              <a:t>Slovakia </a:t>
            </a:r>
            <a:r>
              <a:rPr lang="en-US" sz="900" dirty="0" smtClean="0">
                <a:hlinkClick r:id="rId23"/>
              </a:rPr>
              <a:t>Slovak City Managers Association</a:t>
            </a:r>
            <a:endParaRPr lang="en-US" sz="900" dirty="0" smtClean="0"/>
          </a:p>
          <a:p>
            <a:pPr fontAlgn="base"/>
            <a:r>
              <a:rPr lang="en-US" sz="900" dirty="0" smtClean="0"/>
              <a:t>South Africa </a:t>
            </a:r>
            <a:r>
              <a:rPr lang="en-US" sz="900" dirty="0" smtClean="0">
                <a:hlinkClick r:id="rId24"/>
              </a:rPr>
              <a:t>Institute for Local Government Management of South Africa</a:t>
            </a:r>
            <a:endParaRPr lang="en-US" sz="900" dirty="0" smtClean="0"/>
          </a:p>
          <a:p>
            <a:pPr fontAlgn="base"/>
            <a:r>
              <a:rPr lang="en-US" sz="900" dirty="0" smtClean="0"/>
              <a:t>South Korea </a:t>
            </a:r>
            <a:r>
              <a:rPr lang="en-US" sz="900" dirty="0" smtClean="0">
                <a:hlinkClick r:id="rId25"/>
              </a:rPr>
              <a:t>Korean Urban Management Association</a:t>
            </a:r>
            <a:endParaRPr lang="en-US" sz="900" dirty="0" smtClean="0"/>
          </a:p>
          <a:p>
            <a:pPr fontAlgn="base"/>
            <a:r>
              <a:rPr lang="en-US" sz="900" dirty="0" smtClean="0"/>
              <a:t>Sri Lanka </a:t>
            </a:r>
            <a:r>
              <a:rPr lang="en-US" sz="900" dirty="0" smtClean="0">
                <a:hlinkClick r:id="rId26"/>
              </a:rPr>
              <a:t>Federation of Sri Lankan Local Government Authorities</a:t>
            </a:r>
            <a:endParaRPr lang="en-US" sz="900" dirty="0" smtClean="0"/>
          </a:p>
          <a:p>
            <a:pPr fontAlgn="base"/>
            <a:r>
              <a:rPr lang="en-US" sz="900" dirty="0" smtClean="0"/>
              <a:t>Sweden </a:t>
            </a:r>
            <a:r>
              <a:rPr lang="en-US" sz="900" dirty="0" smtClean="0">
                <a:hlinkClick r:id="rId27"/>
              </a:rPr>
              <a:t>Association of Swedish City Managers (</a:t>
            </a:r>
            <a:r>
              <a:rPr lang="en-US" sz="900" dirty="0" err="1" smtClean="0">
                <a:hlinkClick r:id="rId27"/>
              </a:rPr>
              <a:t>Svenska</a:t>
            </a:r>
            <a:r>
              <a:rPr lang="en-US" sz="900" dirty="0" smtClean="0">
                <a:hlinkClick r:id="rId27"/>
              </a:rPr>
              <a:t> </a:t>
            </a:r>
            <a:r>
              <a:rPr lang="en-US" sz="900" dirty="0" err="1" smtClean="0">
                <a:hlinkClick r:id="rId27"/>
              </a:rPr>
              <a:t>Kommundirektorsforeningen</a:t>
            </a:r>
            <a:r>
              <a:rPr lang="en-US" sz="900" dirty="0" smtClean="0">
                <a:hlinkClick r:id="rId27"/>
              </a:rPr>
              <a:t>)</a:t>
            </a:r>
            <a:endParaRPr lang="en-US" sz="900" dirty="0" smtClean="0"/>
          </a:p>
          <a:p>
            <a:pPr fontAlgn="base"/>
            <a:r>
              <a:rPr lang="en-US" sz="900" dirty="0" smtClean="0"/>
              <a:t>Tanzania </a:t>
            </a:r>
            <a:r>
              <a:rPr lang="en-US" sz="900" dirty="0" smtClean="0">
                <a:hlinkClick r:id="rId28"/>
              </a:rPr>
              <a:t>Association of Local Authorities of Tanzania (ALAT)</a:t>
            </a:r>
            <a:endParaRPr lang="en-US" sz="900" dirty="0" smtClean="0"/>
          </a:p>
          <a:p>
            <a:pPr fontAlgn="base"/>
            <a:r>
              <a:rPr lang="en-US" sz="900" dirty="0" smtClean="0"/>
              <a:t>United Kingdom </a:t>
            </a:r>
            <a:r>
              <a:rPr lang="en-US" sz="900" dirty="0" smtClean="0">
                <a:hlinkClick r:id="rId29"/>
              </a:rPr>
              <a:t>Society of Local Authority Chief Executives &amp; Senior Managers (SOLACE)</a:t>
            </a:r>
            <a:endParaRPr lang="en-US" sz="900" dirty="0" smtClean="0"/>
          </a:p>
          <a:p>
            <a:pPr fontAlgn="base"/>
            <a:r>
              <a:rPr lang="en-US" sz="900" dirty="0" smtClean="0"/>
              <a:t>Vietnam </a:t>
            </a:r>
            <a:r>
              <a:rPr lang="en-US" sz="900" dirty="0" smtClean="0">
                <a:hlinkClick r:id="rId30"/>
              </a:rPr>
              <a:t>Association of Cities of Vietnam (ACVN)</a:t>
            </a:r>
            <a:endParaRPr lang="en-US" sz="900" dirty="0" smtClean="0"/>
          </a:p>
          <a:p>
            <a:endParaRPr lang="sk-SK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Knowledge Network</a:t>
            </a:r>
            <a:endParaRPr lang="sk-SK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Writing, research, and practice since 1930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Annual data collection since 1994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Consistent definitions driven by city and county managers</a:t>
            </a:r>
          </a:p>
          <a:p>
            <a:endParaRPr lang="sk-SK" dirty="0"/>
          </a:p>
        </p:txBody>
      </p:sp>
      <p:pic>
        <p:nvPicPr>
          <p:cNvPr id="4" name="Picture 2" descr="C:\Users\Peter\Documents\APUMS\ICMA 2009\icma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5537637"/>
            <a:ext cx="4267200" cy="132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Knowledge Network</a:t>
            </a:r>
            <a:endParaRPr lang="sk-SK" b="1" dirty="0"/>
          </a:p>
        </p:txBody>
      </p:sp>
      <p:pic>
        <p:nvPicPr>
          <p:cNvPr id="38914" name="Picture 2" descr="C:\Users\Peter\Desktop\Knowledg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507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eter\Documents\APUMS\ICMA 2009\icma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5537637"/>
            <a:ext cx="4267200" cy="1320363"/>
          </a:xfrm>
          <a:prstGeom prst="rect">
            <a:avLst/>
          </a:prstGeom>
          <a:noFill/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817944" cy="5163954"/>
          </a:xfrm>
        </p:spPr>
        <p:txBody>
          <a:bodyPr/>
          <a:lstStyle/>
          <a:p>
            <a:pPr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300" b="1" dirty="0" smtClean="0"/>
              <a:t>Oslo, Norway – ICMA Europe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June 18-20, 2018</a:t>
            </a:r>
          </a:p>
          <a:p>
            <a:pPr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300" b="1" dirty="0" smtClean="0"/>
              <a:t>Baltimore</a:t>
            </a:r>
            <a:r>
              <a:rPr lang="en-US" sz="2300" b="1" dirty="0"/>
              <a:t>, </a:t>
            </a:r>
            <a:r>
              <a:rPr lang="en-US" sz="2300" b="1" dirty="0" smtClean="0"/>
              <a:t>Maryland, USA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dirty="0"/>
              <a:t>September 23-26, 2018</a:t>
            </a:r>
          </a:p>
          <a:p>
            <a:pPr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300" b="1" dirty="0"/>
              <a:t>Nashville/Davidson County, </a:t>
            </a:r>
            <a:r>
              <a:rPr lang="en-US" sz="2300" b="1" dirty="0" smtClean="0"/>
              <a:t>Tennessee, USA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dirty="0"/>
              <a:t>October 20-23, 2019</a:t>
            </a:r>
          </a:p>
          <a:p>
            <a:pPr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300" b="1" dirty="0"/>
              <a:t>Toronto, Ontario, Canada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dirty="0"/>
              <a:t>September 27-30, 2020</a:t>
            </a:r>
          </a:p>
          <a:p>
            <a:pPr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300" b="1" dirty="0"/>
              <a:t>Portland/Multnomah County, </a:t>
            </a:r>
            <a:r>
              <a:rPr lang="en-US" sz="2300" b="1" dirty="0" smtClean="0"/>
              <a:t>Oregon, USA</a:t>
            </a:r>
            <a:r>
              <a:rPr lang="en-US" sz="2300" b="1" dirty="0"/>
              <a:t/>
            </a:r>
            <a:br>
              <a:rPr lang="en-US" sz="2300" b="1" dirty="0"/>
            </a:br>
            <a:r>
              <a:rPr lang="en-US" sz="2300" dirty="0"/>
              <a:t>October 3-6, 2021</a:t>
            </a:r>
          </a:p>
          <a:p>
            <a:pPr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300" b="1" dirty="0"/>
              <a:t>Columbus/Franklin County, </a:t>
            </a:r>
            <a:r>
              <a:rPr lang="en-US" sz="2300" b="1" dirty="0" smtClean="0"/>
              <a:t>Ohio, USA</a:t>
            </a:r>
            <a:endParaRPr lang="en-US" sz="2300" b="1" dirty="0"/>
          </a:p>
          <a:p>
            <a:pPr marL="0" indent="0" fontAlgn="base">
              <a:spcBef>
                <a:spcPts val="0"/>
              </a:spcBef>
              <a:buNone/>
            </a:pPr>
            <a:r>
              <a:rPr lang="en-US" sz="2300" dirty="0" smtClean="0"/>
              <a:t>   September </a:t>
            </a:r>
            <a:r>
              <a:rPr lang="en-US" sz="2300" dirty="0"/>
              <a:t>18-21, 2022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Future Conferences</a:t>
            </a:r>
            <a:endParaRPr lang="sk-SK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267200"/>
            <a:ext cx="8229600" cy="2590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sk-SK" sz="1600" b="1" dirty="0" smtClean="0"/>
              <a:t>Peter Ágh</a:t>
            </a:r>
            <a:endParaRPr lang="en-US" sz="1600" b="1" dirty="0" smtClean="0"/>
          </a:p>
          <a:p>
            <a:pPr algn="r">
              <a:buNone/>
            </a:pPr>
            <a:r>
              <a:rPr lang="en-US" sz="1600" b="1" dirty="0" smtClean="0"/>
              <a:t>ICMA Europe</a:t>
            </a:r>
            <a:endParaRPr lang="sk-SK" sz="1600" b="1" dirty="0" smtClean="0"/>
          </a:p>
          <a:p>
            <a:pPr algn="r">
              <a:buNone/>
            </a:pPr>
            <a:endParaRPr lang="en-US" sz="1600" dirty="0" smtClean="0"/>
          </a:p>
          <a:p>
            <a:pPr algn="r">
              <a:buNone/>
            </a:pPr>
            <a:r>
              <a:rPr lang="en-US" sz="1600" dirty="0" smtClean="0"/>
              <a:t>Regional director</a:t>
            </a:r>
            <a:r>
              <a:rPr lang="sk-SK" sz="1600" dirty="0" smtClean="0"/>
              <a:t> of </a:t>
            </a:r>
            <a:r>
              <a:rPr lang="en-US" sz="1600" dirty="0" smtClean="0"/>
              <a:t>International </a:t>
            </a:r>
            <a:r>
              <a:rPr lang="sk-SK" sz="1600" dirty="0" smtClean="0"/>
              <a:t>City Managers Association (</a:t>
            </a:r>
            <a:r>
              <a:rPr lang="en-US" sz="1600" dirty="0" smtClean="0">
                <a:hlinkClick r:id="rId2"/>
              </a:rPr>
              <a:t>www.icma.org</a:t>
            </a:r>
            <a:r>
              <a:rPr lang="sk-SK" sz="1600" dirty="0" smtClean="0"/>
              <a:t>)</a:t>
            </a:r>
          </a:p>
          <a:p>
            <a:pPr algn="r">
              <a:buNone/>
            </a:pPr>
            <a:r>
              <a:rPr lang="en-US" sz="1600" dirty="0" smtClean="0"/>
              <a:t>Advisor to the Mayor, Bratislava</a:t>
            </a:r>
            <a:r>
              <a:rPr lang="sk-SK" sz="1600" dirty="0" smtClean="0"/>
              <a:t>, Slovakia</a:t>
            </a:r>
            <a:r>
              <a:rPr lang="en-US" sz="1600" dirty="0" smtClean="0"/>
              <a:t> (</a:t>
            </a:r>
            <a:r>
              <a:rPr lang="en-US" sz="1600" dirty="0" smtClean="0">
                <a:hlinkClick r:id="rId3"/>
              </a:rPr>
              <a:t>www.bratislava.sk</a:t>
            </a:r>
            <a:r>
              <a:rPr lang="en-US" sz="1600" dirty="0" smtClean="0"/>
              <a:t>)</a:t>
            </a:r>
            <a:endParaRPr lang="sk-SK" sz="1600" dirty="0" smtClean="0"/>
          </a:p>
          <a:p>
            <a:pPr algn="r">
              <a:buNone/>
            </a:pPr>
            <a:r>
              <a:rPr lang="en-US" sz="1600" dirty="0" smtClean="0"/>
              <a:t>P</a:t>
            </a:r>
            <a:r>
              <a:rPr lang="sk-SK" sz="1600" dirty="0" smtClean="0"/>
              <a:t>resident of Slovak City Managers Association (</a:t>
            </a:r>
            <a:r>
              <a:rPr lang="sk-SK" sz="1600" dirty="0" smtClean="0">
                <a:hlinkClick r:id="rId4"/>
              </a:rPr>
              <a:t>www.apums.sk</a:t>
            </a:r>
            <a:r>
              <a:rPr lang="sk-SK" sz="1600" dirty="0" smtClean="0"/>
              <a:t>)</a:t>
            </a:r>
          </a:p>
          <a:p>
            <a:pPr algn="r">
              <a:buNone/>
            </a:pPr>
            <a:r>
              <a:rPr lang="en-US" sz="1600" dirty="0" smtClean="0"/>
              <a:t>p</a:t>
            </a:r>
            <a:r>
              <a:rPr lang="sk-SK" sz="1600" dirty="0" smtClean="0"/>
              <a:t>agh</a:t>
            </a:r>
            <a:r>
              <a:rPr lang="en-US" sz="1600" dirty="0" smtClean="0"/>
              <a:t>@</a:t>
            </a:r>
            <a:r>
              <a:rPr lang="en-US" sz="1600" dirty="0" err="1" smtClean="0"/>
              <a:t>icma.org</a:t>
            </a:r>
            <a:endParaRPr lang="sk-SK" sz="1600" dirty="0" smtClean="0"/>
          </a:p>
          <a:p>
            <a:pPr algn="r">
              <a:buNone/>
            </a:pPr>
            <a:r>
              <a:rPr lang="en-US" sz="1600" dirty="0" smtClean="0"/>
              <a:t>+421 (917) 844 787</a:t>
            </a:r>
            <a:endParaRPr lang="en-US" sz="1600" dirty="0"/>
          </a:p>
        </p:txBody>
      </p:sp>
      <p:pic>
        <p:nvPicPr>
          <p:cNvPr id="4" name="Picture 2" descr="C:\Users\Peter\Documents\APUMS\ICMA 2009\icma 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1295400"/>
            <a:ext cx="4267200" cy="1320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240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ICMA who we are</vt:lpstr>
      <vt:lpstr>Global reach – current and past projects</vt:lpstr>
      <vt:lpstr>International Affiliates</vt:lpstr>
      <vt:lpstr>Affiliates by country</vt:lpstr>
      <vt:lpstr>Why Knowledge Network</vt:lpstr>
      <vt:lpstr>Knowledge Network</vt:lpstr>
      <vt:lpstr>Future Conferences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Ágh, Ing.</dc:creator>
  <cp:lastModifiedBy>Peter</cp:lastModifiedBy>
  <cp:revision>35</cp:revision>
  <dcterms:created xsi:type="dcterms:W3CDTF">2015-12-20T21:36:46Z</dcterms:created>
  <dcterms:modified xsi:type="dcterms:W3CDTF">2017-12-07T18:35:37Z</dcterms:modified>
</cp:coreProperties>
</file>