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46" r:id="rId1"/>
  </p:sldMasterIdLst>
  <p:notesMasterIdLst>
    <p:notesMasterId r:id="rId25"/>
  </p:notesMasterIdLst>
  <p:handoutMasterIdLst>
    <p:handoutMasterId r:id="rId26"/>
  </p:handoutMasterIdLst>
  <p:sldIdLst>
    <p:sldId id="256" r:id="rId2"/>
    <p:sldId id="290" r:id="rId3"/>
    <p:sldId id="287" r:id="rId4"/>
    <p:sldId id="288" r:id="rId5"/>
    <p:sldId id="270" r:id="rId6"/>
    <p:sldId id="257" r:id="rId7"/>
    <p:sldId id="259" r:id="rId8"/>
    <p:sldId id="291" r:id="rId9"/>
    <p:sldId id="284" r:id="rId10"/>
    <p:sldId id="294" r:id="rId11"/>
    <p:sldId id="295" r:id="rId12"/>
    <p:sldId id="286" r:id="rId13"/>
    <p:sldId id="273" r:id="rId14"/>
    <p:sldId id="274" r:id="rId15"/>
    <p:sldId id="275" r:id="rId16"/>
    <p:sldId id="276" r:id="rId17"/>
    <p:sldId id="279" r:id="rId18"/>
    <p:sldId id="278" r:id="rId19"/>
    <p:sldId id="280" r:id="rId20"/>
    <p:sldId id="271" r:id="rId21"/>
    <p:sldId id="281" r:id="rId22"/>
    <p:sldId id="282" r:id="rId23"/>
    <p:sldId id="266"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03" autoAdjust="0"/>
    <p:restoredTop sz="94660"/>
  </p:normalViewPr>
  <p:slideViewPr>
    <p:cSldViewPr snapToGrid="0">
      <p:cViewPr varScale="1">
        <p:scale>
          <a:sx n="122" d="100"/>
          <a:sy n="122" d="100"/>
        </p:scale>
        <p:origin x="26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6FABB3D-2F95-4405-9AAE-645F9A4F109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a:extLst>
              <a:ext uri="{FF2B5EF4-FFF2-40B4-BE49-F238E27FC236}">
                <a16:creationId xmlns:a16="http://schemas.microsoft.com/office/drawing/2014/main" id="{8B1A791C-507C-4BBE-9CE6-48180ECE4BE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004B93-EBC3-4F2F-A828-82D1841DD73D}" type="datetimeFigureOut">
              <a:rPr lang="lv-LV" smtClean="0"/>
              <a:t>26.10.2021</a:t>
            </a:fld>
            <a:endParaRPr lang="lv-LV"/>
          </a:p>
        </p:txBody>
      </p:sp>
      <p:sp>
        <p:nvSpPr>
          <p:cNvPr id="4" name="Footer Placeholder 3">
            <a:extLst>
              <a:ext uri="{FF2B5EF4-FFF2-40B4-BE49-F238E27FC236}">
                <a16:creationId xmlns:a16="http://schemas.microsoft.com/office/drawing/2014/main" id="{AADD8005-014A-4B0F-9188-8D7D060D2A1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a:extLst>
              <a:ext uri="{FF2B5EF4-FFF2-40B4-BE49-F238E27FC236}">
                <a16:creationId xmlns:a16="http://schemas.microsoft.com/office/drawing/2014/main" id="{AF37777B-8937-46C7-8105-E04A21A31C1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0C67DF-53FE-46E0-9398-851114EF1081}" type="slidenum">
              <a:rPr lang="lv-LV" smtClean="0"/>
              <a:t>‹#›</a:t>
            </a:fld>
            <a:endParaRPr lang="lv-LV"/>
          </a:p>
        </p:txBody>
      </p:sp>
    </p:spTree>
    <p:extLst>
      <p:ext uri="{BB962C8B-B14F-4D97-AF65-F5344CB8AC3E}">
        <p14:creationId xmlns:p14="http://schemas.microsoft.com/office/powerpoint/2010/main" val="15549004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5D9E72-5370-439C-927F-8CDE2F8DDCD1}" type="datetimeFigureOut">
              <a:rPr lang="lv-LV" smtClean="0"/>
              <a:t>26.10.2021</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E5CEDE-5B29-46FC-BCB4-8E98A4F94B59}" type="slidenum">
              <a:rPr lang="lv-LV" smtClean="0"/>
              <a:t>‹#›</a:t>
            </a:fld>
            <a:endParaRPr lang="lv-LV"/>
          </a:p>
        </p:txBody>
      </p:sp>
    </p:spTree>
    <p:extLst>
      <p:ext uri="{BB962C8B-B14F-4D97-AF65-F5344CB8AC3E}">
        <p14:creationId xmlns:p14="http://schemas.microsoft.com/office/powerpoint/2010/main" val="20206994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E5CEDE-5B29-46FC-BCB4-8E98A4F94B59}" type="slidenum">
              <a:rPr kumimoji="0" lang="lv-LV"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lv-LV"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4761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B3E5CEDE-5B29-46FC-BCB4-8E98A4F94B59}" type="slidenum">
              <a:rPr lang="lv-LV" smtClean="0"/>
              <a:t>19</a:t>
            </a:fld>
            <a:endParaRPr lang="lv-LV"/>
          </a:p>
        </p:txBody>
      </p:sp>
    </p:spTree>
    <p:extLst>
      <p:ext uri="{BB962C8B-B14F-4D97-AF65-F5344CB8AC3E}">
        <p14:creationId xmlns:p14="http://schemas.microsoft.com/office/powerpoint/2010/main" val="2771607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B3E5CEDE-5B29-46FC-BCB4-8E98A4F94B59}" type="slidenum">
              <a:rPr lang="lv-LV" smtClean="0"/>
              <a:t>23</a:t>
            </a:fld>
            <a:endParaRPr lang="lv-LV"/>
          </a:p>
        </p:txBody>
      </p:sp>
    </p:spTree>
    <p:extLst>
      <p:ext uri="{BB962C8B-B14F-4D97-AF65-F5344CB8AC3E}">
        <p14:creationId xmlns:p14="http://schemas.microsoft.com/office/powerpoint/2010/main" val="1698088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9CEFB6-26F3-4E99-9705-09A9792CC012}" type="datetime1">
              <a:rPr lang="en-US" smtClean="0"/>
              <a:t>10/26/2021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834674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B3D1AD-9234-4755-815E-40E040D23A29}" type="datetime1">
              <a:rPr lang="en-US" smtClean="0"/>
              <a:t>10/26/2021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011453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A105D2-ADA1-40EE-9F3D-0314F7FB4E0C}" type="datetime1">
              <a:rPr lang="en-US" smtClean="0"/>
              <a:t>10/26/2021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928367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761801-85E1-4803-8DC5-A866098F4E24}" type="datetime1">
              <a:rPr lang="en-US" smtClean="0"/>
              <a:t>10/26/2021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594637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3C5633-FA2D-43FF-BAB3-D8F4ADF1CC23}" type="datetime1">
              <a:rPr lang="en-US" smtClean="0"/>
              <a:t>10/26/2021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996733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89BCF4-19D0-4722-9BB8-FF8E6C6CA1D7}" type="datetime1">
              <a:rPr lang="en-US" smtClean="0"/>
              <a:t>10/26/2021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820612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5DB7A2-E20B-49F1-BE74-BB72777C0363}" type="datetime1">
              <a:rPr lang="en-US" smtClean="0"/>
              <a:t>10/26/2021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759652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F8BDBF-144E-4657-8E53-EA33A3C84947}" type="datetime1">
              <a:rPr lang="en-US" smtClean="0"/>
              <a:t>10/26/2021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63472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61365F-422F-4E5F-A9C8-2277D3E61510}" type="datetime1">
              <a:rPr lang="en-US" smtClean="0"/>
              <a:t>10/26/2021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548454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20DCC9-57AD-44DE-BF50-28E207BB6F51}" type="datetime1">
              <a:rPr lang="en-US" smtClean="0"/>
              <a:t>10/26/2021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90763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0CA0FC-F307-43DB-9420-999B32EAA1BD}" type="datetime1">
              <a:rPr lang="en-US" smtClean="0"/>
              <a:t>10/26/2021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984151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9E6B5-F90B-4F6B-B490-469052528F99}" type="datetime1">
              <a:rPr lang="en-US" smtClean="0"/>
              <a:t>10/26/2021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181616693"/>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hyperlink" Target="https://www.iub.gov.lv/lv/skaidrojums-tira-autotransporta-iepirkumi"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https://www.iub.gov.lv/lv/skaidrojums-iepirkuma-liguma-un-visparigas-vienosanas-grozisana"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iub.gov.lv/lv/jaunums/butiskas-cenu-svarstibas-liguma-izpildes-laika" TargetMode="External"/><Relationship Id="rId4" Type="http://schemas.openxmlformats.org/officeDocument/2006/relationships/image" Target="../media/image5.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n.wikipedia.org/wiki/Plug-in_electric_vehicles_in_Europ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twitter.com/Uzladets_l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https://likumi.lv/ta/id/326070"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ur-lex.europa.eu/legal-content/LV/TXT/?uri=CELEX:32019L1161&amp;qid=1621937050246#ntr1-L_2019188LV.01012702-E0001" TargetMode="External"/><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eur-lex.europa.eu/legal-content/LV/TXT/?uri=CELEX:32019L1161&amp;qid=1621937050246#ntc2-L_2019188LV.01012702-E0002" TargetMode="External"/><Relationship Id="rId5" Type="http://schemas.openxmlformats.org/officeDocument/2006/relationships/hyperlink" Target="https://eur-lex.europa.eu/legal-content/LV/TXT/?uri=CELEX:32019L1161&amp;qid=1621937050246#ntc1-L_2019188LV.01012702-E0001" TargetMode="External"/><Relationship Id="rId4" Type="http://schemas.openxmlformats.org/officeDocument/2006/relationships/hyperlink" Target="https://eur-lex.europa.eu/legal-content/LV/TXT/?uri=CELEX:32019L1161&amp;qid=1621937050246#ntr2-L_2019188LV.01012702-E0002"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30">
            <a:extLst>
              <a:ext uri="{FF2B5EF4-FFF2-40B4-BE49-F238E27FC236}">
                <a16:creationId xmlns:a16="http://schemas.microsoft.com/office/drawing/2014/main" id="{93245F62-CCC4-49E4-B95B-EA6C1E790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E6D8A4-0EF5-4A24-8609-AA0F39416D53}"/>
              </a:ext>
            </a:extLst>
          </p:cNvPr>
          <p:cNvSpPr>
            <a:spLocks noGrp="1"/>
          </p:cNvSpPr>
          <p:nvPr>
            <p:ph type="ctrTitle"/>
          </p:nvPr>
        </p:nvSpPr>
        <p:spPr>
          <a:xfrm>
            <a:off x="638881" y="2749711"/>
            <a:ext cx="10909640" cy="1687814"/>
          </a:xfrm>
        </p:spPr>
        <p:txBody>
          <a:bodyPr anchor="b">
            <a:normAutofit fontScale="90000"/>
          </a:bodyPr>
          <a:lstStyle/>
          <a:p>
            <a:r>
              <a:rPr lang="lv-LV" dirty="0"/>
              <a:t>“Tīrā” autotransporta līdzekļu iepirkumi</a:t>
            </a:r>
            <a:endParaRPr lang="lv-LV" sz="5600" dirty="0"/>
          </a:p>
        </p:txBody>
      </p:sp>
      <p:sp>
        <p:nvSpPr>
          <p:cNvPr id="3" name="Subtitle 2">
            <a:extLst>
              <a:ext uri="{FF2B5EF4-FFF2-40B4-BE49-F238E27FC236}">
                <a16:creationId xmlns:a16="http://schemas.microsoft.com/office/drawing/2014/main" id="{E638DA77-583E-4377-86E2-2714C6A11733}"/>
              </a:ext>
            </a:extLst>
          </p:cNvPr>
          <p:cNvSpPr>
            <a:spLocks noGrp="1"/>
          </p:cNvSpPr>
          <p:nvPr>
            <p:ph type="subTitle" idx="1"/>
          </p:nvPr>
        </p:nvSpPr>
        <p:spPr>
          <a:xfrm>
            <a:off x="638878" y="4813496"/>
            <a:ext cx="10909643" cy="552659"/>
          </a:xfrm>
        </p:spPr>
        <p:txBody>
          <a:bodyPr anchor="t">
            <a:noAutofit/>
          </a:bodyPr>
          <a:lstStyle/>
          <a:p>
            <a:r>
              <a:rPr lang="lv-LV" sz="1800" dirty="0"/>
              <a:t>Iepirkumu uzraudzības biroja </a:t>
            </a:r>
          </a:p>
          <a:p>
            <a:r>
              <a:rPr lang="lv-LV" sz="1800" dirty="0"/>
              <a:t>vadītājs Artis Lapiņš</a:t>
            </a:r>
          </a:p>
          <a:p>
            <a:r>
              <a:rPr lang="lv-LV" sz="1800" dirty="0"/>
              <a:t>26.10.2021. </a:t>
            </a:r>
          </a:p>
        </p:txBody>
      </p:sp>
      <p:pic>
        <p:nvPicPr>
          <p:cNvPr id="26" name="Picture 25" descr="A picture containing text, night sky&#10;&#10;Description automatically generated">
            <a:extLst>
              <a:ext uri="{FF2B5EF4-FFF2-40B4-BE49-F238E27FC236}">
                <a16:creationId xmlns:a16="http://schemas.microsoft.com/office/drawing/2014/main" id="{68A569CF-707B-4F70-8AEC-58C76FBD21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5029" y="245479"/>
            <a:ext cx="3417340" cy="2024774"/>
          </a:xfrm>
          <a:prstGeom prst="rect">
            <a:avLst/>
          </a:prstGeom>
        </p:spPr>
      </p:pic>
      <p:sp>
        <p:nvSpPr>
          <p:cNvPr id="42" name="sketch line">
            <a:extLst>
              <a:ext uri="{FF2B5EF4-FFF2-40B4-BE49-F238E27FC236}">
                <a16:creationId xmlns:a16="http://schemas.microsoft.com/office/drawing/2014/main" id="{E6C0DD6B-6AA3-448F-9B99-8386295BC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5509052"/>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4599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1500"/>
                                  </p:stCondLst>
                                  <p:iterate>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7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1500"/>
                                  </p:stCondLst>
                                  <p:iterate>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700"/>
                                        <p:tgtEl>
                                          <p:spTgt spid="3">
                                            <p:txEl>
                                              <p:pRg st="2" end="2"/>
                                            </p:txEl>
                                          </p:spTgt>
                                        </p:tgtEl>
                                      </p:cBhvr>
                                    </p:animEffect>
                                  </p:childTnLst>
                                </p:cTn>
                              </p:par>
                              <p:par>
                                <p:cTn id="18" presetID="10" presetClass="entr" presetSubtype="0" fill="hold" grpId="0" nodeType="withEffect">
                                  <p:stCondLst>
                                    <p:cond delay="1000"/>
                                  </p:stCondLst>
                                  <p:iterate>
                                    <p:tmPct val="10000"/>
                                  </p:iterate>
                                  <p:childTnLst>
                                    <p:set>
                                      <p:cBhvr>
                                        <p:cTn id="19" dur="1" fill="hold">
                                          <p:stCondLst>
                                            <p:cond delay="0"/>
                                          </p:stCondLst>
                                        </p:cTn>
                                        <p:tgtEl>
                                          <p:spTgt spid="2"/>
                                        </p:tgtEl>
                                        <p:attrNameLst>
                                          <p:attrName>style.visibility</p:attrName>
                                        </p:attrNameLst>
                                      </p:cBhvr>
                                      <p:to>
                                        <p:strVal val="visible"/>
                                      </p:to>
                                    </p:set>
                                    <p:animEffect transition="in" filter="fade">
                                      <p:cBhvr>
                                        <p:cTn id="2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FB84BDE-5041-4F72-9543-27971150F5A7}"/>
              </a:ext>
            </a:extLst>
          </p:cNvPr>
          <p:cNvSpPr>
            <a:spLocks noGrp="1"/>
          </p:cNvSpPr>
          <p:nvPr>
            <p:ph type="title"/>
          </p:nvPr>
        </p:nvSpPr>
        <p:spPr>
          <a:xfrm>
            <a:off x="838200" y="365125"/>
            <a:ext cx="10515600" cy="1325563"/>
          </a:xfrm>
        </p:spPr>
        <p:txBody>
          <a:bodyPr>
            <a:normAutofit/>
          </a:bodyPr>
          <a:lstStyle/>
          <a:p>
            <a:r>
              <a:rPr lang="lv-LV" sz="5400" dirty="0"/>
              <a:t>Kam piemēro «tīrās» prasības</a:t>
            </a:r>
          </a:p>
        </p:txBody>
      </p:sp>
      <p:sp>
        <p:nvSpPr>
          <p:cNvPr id="3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7EFB591-EC89-4557-99B0-88C553B46CFE}"/>
              </a:ext>
            </a:extLst>
          </p:cNvPr>
          <p:cNvSpPr>
            <a:spLocks noGrp="1"/>
          </p:cNvSpPr>
          <p:nvPr>
            <p:ph idx="1"/>
          </p:nvPr>
        </p:nvSpPr>
        <p:spPr>
          <a:xfrm>
            <a:off x="838200" y="1929384"/>
            <a:ext cx="10515600" cy="4251960"/>
          </a:xfrm>
        </p:spPr>
        <p:txBody>
          <a:bodyPr>
            <a:normAutofit/>
          </a:bodyPr>
          <a:lstStyle/>
          <a:p>
            <a:pPr marL="0" indent="0">
              <a:spcBef>
                <a:spcPts val="0"/>
              </a:spcBef>
              <a:spcAft>
                <a:spcPts val="600"/>
              </a:spcAft>
              <a:buNone/>
            </a:pPr>
            <a:r>
              <a:rPr lang="lv-LV" sz="2200" dirty="0"/>
              <a:t>Piemēro iepirkumiem, kurus izsludina sākot ar </a:t>
            </a:r>
            <a:r>
              <a:rPr lang="lv-LV" sz="2200" b="1" dirty="0"/>
              <a:t>2021.gada 1. augustu</a:t>
            </a:r>
            <a:r>
              <a:rPr lang="lv-LV" sz="2200" dirty="0"/>
              <a:t>, un šādiem līgumiem:</a:t>
            </a:r>
          </a:p>
          <a:p>
            <a:pPr>
              <a:spcBef>
                <a:spcPts val="0"/>
              </a:spcBef>
              <a:spcAft>
                <a:spcPts val="600"/>
              </a:spcAft>
            </a:pPr>
            <a:r>
              <a:rPr lang="lv-LV" sz="2200" dirty="0"/>
              <a:t>Piegāžu līgumiem – jauna autotransporta iegādei vai nomai; </a:t>
            </a:r>
          </a:p>
          <a:p>
            <a:pPr>
              <a:spcBef>
                <a:spcPts val="0"/>
              </a:spcBef>
              <a:spcAft>
                <a:spcPts val="600"/>
              </a:spcAft>
            </a:pPr>
            <a:r>
              <a:rPr lang="lv-LV" sz="2200" dirty="0"/>
              <a:t>Pakalpojumu līgumiem </a:t>
            </a:r>
            <a:r>
              <a:rPr lang="lv-LV" sz="2200" i="1" dirty="0"/>
              <a:t>virs MK noteiktajām robežvērtībām</a:t>
            </a:r>
            <a:r>
              <a:rPr lang="en-GB" sz="2200" i="1" dirty="0"/>
              <a:t> (PIL 139 000 euro, SPSIL 428 000 euro ) </a:t>
            </a:r>
            <a:r>
              <a:rPr lang="lv-LV" sz="2200" dirty="0"/>
              <a:t>pakalpojumiem</a:t>
            </a:r>
            <a:r>
              <a:rPr lang="en-GB" sz="2200" dirty="0"/>
              <a:t>:</a:t>
            </a:r>
            <a:endParaRPr lang="lv-LV" sz="2200" i="1" dirty="0"/>
          </a:p>
          <a:p>
            <a:pPr lvl="1">
              <a:spcBef>
                <a:spcPts val="0"/>
              </a:spcBef>
            </a:pPr>
            <a:r>
              <a:rPr lang="lv-LV" sz="2200" dirty="0"/>
              <a:t>sabiedriskā autotransporta pakalpojumi (CPV kods – 60112000-6),</a:t>
            </a:r>
          </a:p>
          <a:p>
            <a:pPr lvl="1">
              <a:spcBef>
                <a:spcPts val="0"/>
              </a:spcBef>
            </a:pPr>
            <a:r>
              <a:rPr lang="lv-LV" sz="2200" dirty="0"/>
              <a:t>īpaša nolūka pasažieru autopārvadājumu pakalpojumi (CPV kods – 60130000-8),</a:t>
            </a:r>
          </a:p>
          <a:p>
            <a:pPr lvl="1">
              <a:spcBef>
                <a:spcPts val="0"/>
              </a:spcBef>
            </a:pPr>
            <a:r>
              <a:rPr lang="lv-LV" sz="2200" dirty="0"/>
              <a:t>neregulāriem pasažieru pārvadājumi (CPV kods – 60140000-1),</a:t>
            </a:r>
          </a:p>
          <a:p>
            <a:pPr lvl="1">
              <a:spcBef>
                <a:spcPts val="0"/>
              </a:spcBef>
            </a:pPr>
            <a:r>
              <a:rPr lang="lv-LV" sz="2200" dirty="0"/>
              <a:t>atkritumu (sadzīves) savākšanas pakalpojumi (CPV kods – 90511000-2),</a:t>
            </a:r>
          </a:p>
          <a:p>
            <a:pPr lvl="1">
              <a:spcBef>
                <a:spcPts val="0"/>
              </a:spcBef>
            </a:pPr>
            <a:r>
              <a:rPr lang="lv-LV" sz="2200" dirty="0"/>
              <a:t>pasta transporta (CPV kods – 60160000-7),</a:t>
            </a:r>
          </a:p>
          <a:p>
            <a:pPr lvl="1">
              <a:spcBef>
                <a:spcPts val="0"/>
              </a:spcBef>
            </a:pPr>
            <a:r>
              <a:rPr lang="lv-LV" sz="2200" dirty="0"/>
              <a:t>paku pārvadāšanas pakalpojumi (CPV kods – 60161000-4),</a:t>
            </a:r>
          </a:p>
          <a:p>
            <a:pPr lvl="1">
              <a:spcBef>
                <a:spcPts val="0"/>
              </a:spcBef>
            </a:pPr>
            <a:r>
              <a:rPr lang="lv-LV" sz="2200" dirty="0"/>
              <a:t>pasta piegādes pakalpojumi (CPV kods – 64121100-1)  un</a:t>
            </a:r>
          </a:p>
          <a:p>
            <a:pPr lvl="1">
              <a:spcBef>
                <a:spcPts val="0"/>
              </a:spcBef>
            </a:pPr>
            <a:r>
              <a:rPr lang="lv-LV" sz="2200" dirty="0"/>
              <a:t>paku piegādes pakalpojumi, ja paredzamā līgumcena ir vienāda ar Ministru kabineta noteiktajām līgumcenu robežvērtībām vai lielāka (CPV kods – 64121200-2).</a:t>
            </a:r>
          </a:p>
        </p:txBody>
      </p:sp>
    </p:spTree>
    <p:extLst>
      <p:ext uri="{BB962C8B-B14F-4D97-AF65-F5344CB8AC3E}">
        <p14:creationId xmlns:p14="http://schemas.microsoft.com/office/powerpoint/2010/main" val="656994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FB84BDE-5041-4F72-9543-27971150F5A7}"/>
              </a:ext>
            </a:extLst>
          </p:cNvPr>
          <p:cNvSpPr>
            <a:spLocks noGrp="1"/>
          </p:cNvSpPr>
          <p:nvPr>
            <p:ph type="title"/>
          </p:nvPr>
        </p:nvSpPr>
        <p:spPr>
          <a:xfrm>
            <a:off x="838200" y="365125"/>
            <a:ext cx="10515600" cy="1325563"/>
          </a:xfrm>
        </p:spPr>
        <p:txBody>
          <a:bodyPr>
            <a:normAutofit/>
          </a:bodyPr>
          <a:lstStyle/>
          <a:p>
            <a:r>
              <a:rPr lang="lv-LV" sz="5400" dirty="0"/>
              <a:t>Kam nepiemēro «</a:t>
            </a:r>
            <a:r>
              <a:rPr lang="lv-LV" sz="5400" dirty="0" err="1"/>
              <a:t>tīrās»prasības</a:t>
            </a:r>
            <a:endParaRPr lang="lv-LV" sz="5400" dirty="0"/>
          </a:p>
        </p:txBody>
      </p:sp>
      <p:sp>
        <p:nvSpPr>
          <p:cNvPr id="3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7EFB591-EC89-4557-99B0-88C553B46CFE}"/>
              </a:ext>
            </a:extLst>
          </p:cNvPr>
          <p:cNvSpPr>
            <a:spLocks noGrp="1"/>
          </p:cNvSpPr>
          <p:nvPr>
            <p:ph idx="1"/>
          </p:nvPr>
        </p:nvSpPr>
        <p:spPr>
          <a:xfrm>
            <a:off x="838200" y="1929383"/>
            <a:ext cx="10515600" cy="4635803"/>
          </a:xfrm>
        </p:spPr>
        <p:txBody>
          <a:bodyPr>
            <a:normAutofit fontScale="77500" lnSpcReduction="20000"/>
          </a:bodyPr>
          <a:lstStyle/>
          <a:p>
            <a:pPr marL="0" indent="0">
              <a:spcBef>
                <a:spcPts val="0"/>
              </a:spcBef>
              <a:spcAft>
                <a:spcPts val="600"/>
              </a:spcAft>
              <a:buNone/>
            </a:pPr>
            <a:r>
              <a:rPr lang="lv-LV" dirty="0"/>
              <a:t>Nepiemēro iepirkumiem, kuri izsludināti līdz 2021.gada 31. jūlijam, kā arī šādiem līgumiem:</a:t>
            </a:r>
          </a:p>
          <a:p>
            <a:pPr>
              <a:spcBef>
                <a:spcPts val="0"/>
              </a:spcBef>
              <a:spcAft>
                <a:spcPts val="600"/>
              </a:spcAft>
            </a:pPr>
            <a:r>
              <a:rPr lang="lv-LV" sz="2400" dirty="0"/>
              <a:t>lauksaimniecības vai mežsaimniecības autotransporta </a:t>
            </a:r>
            <a:r>
              <a:rPr lang="lv-LV" sz="2400" dirty="0" err="1"/>
              <a:t>līdzekļi,[i</a:t>
            </a:r>
            <a:r>
              <a:rPr lang="lv-LV" sz="2400" dirty="0"/>
              <a:t>]</a:t>
            </a:r>
          </a:p>
          <a:p>
            <a:pPr>
              <a:spcBef>
                <a:spcPts val="0"/>
              </a:spcBef>
              <a:spcAft>
                <a:spcPts val="600"/>
              </a:spcAft>
            </a:pPr>
            <a:r>
              <a:rPr lang="lv-LV" sz="2400" dirty="0"/>
              <a:t>divu riteņu vai trīs riteņu autotransporta līdzekļi un </a:t>
            </a:r>
            <a:r>
              <a:rPr lang="lv-LV" sz="2400" dirty="0" err="1"/>
              <a:t>kvadricikli,[ii</a:t>
            </a:r>
            <a:r>
              <a:rPr lang="lv-LV" sz="2400" dirty="0"/>
              <a:t>]</a:t>
            </a:r>
          </a:p>
          <a:p>
            <a:pPr>
              <a:spcBef>
                <a:spcPts val="0"/>
              </a:spcBef>
              <a:spcAft>
                <a:spcPts val="600"/>
              </a:spcAft>
            </a:pPr>
            <a:r>
              <a:rPr lang="lv-LV" sz="2400" dirty="0"/>
              <a:t>kāpurķēžu autotransporta līdzekļi,</a:t>
            </a:r>
          </a:p>
          <a:p>
            <a:pPr>
              <a:spcBef>
                <a:spcPts val="0"/>
              </a:spcBef>
              <a:spcAft>
                <a:spcPts val="600"/>
              </a:spcAft>
            </a:pPr>
            <a:r>
              <a:rPr lang="lv-LV" sz="2400" dirty="0"/>
              <a:t>autotransporta līdzekļi, kas ir konstruēti un izgatavoti vai pielāgoti vienīgi bruņoto spēku vajadzībām,</a:t>
            </a:r>
          </a:p>
          <a:p>
            <a:pPr>
              <a:spcBef>
                <a:spcPts val="0"/>
              </a:spcBef>
              <a:spcAft>
                <a:spcPts val="600"/>
              </a:spcAft>
            </a:pPr>
            <a:r>
              <a:rPr lang="lv-LV" sz="2400" dirty="0"/>
              <a:t>autotransporta līdzekļi, kas ir konstruēti un izgatavoti lietojumam galvenokārt būvlaukumos vai karjeros, ostās vai lidostās,</a:t>
            </a:r>
          </a:p>
          <a:p>
            <a:pPr>
              <a:spcBef>
                <a:spcPts val="0"/>
              </a:spcBef>
              <a:spcAft>
                <a:spcPts val="600"/>
              </a:spcAft>
            </a:pPr>
            <a:r>
              <a:rPr lang="lv-LV" sz="2400" dirty="0"/>
              <a:t>autotransporta līdzekļi, kas ir konstruēti un izgatavoti vai pielāgoti civilās aizsardzības dienestu, ugunsdzēsības dienestu un sabiedriskās kārtības uzturēšanas dienestu vajadzībām,</a:t>
            </a:r>
          </a:p>
          <a:p>
            <a:pPr>
              <a:spcBef>
                <a:spcPts val="0"/>
              </a:spcBef>
              <a:spcAft>
                <a:spcPts val="600"/>
              </a:spcAft>
            </a:pPr>
            <a:r>
              <a:rPr lang="lv-LV" sz="2400" dirty="0"/>
              <a:t>jebkuru pašgājēju transportlīdzeklis, kas ir īpaši konstruēts un izgatavots, lai veiktu darbu, un kas tā konstrukcijas īpatnību dēļ nav piemērots pasažieru vai kravu pārvadāšanai, un kas nav mehānisms, kurš ir uzmontēts uz mehāniskā autotransporta līdzekļa šasijas,</a:t>
            </a:r>
          </a:p>
          <a:p>
            <a:pPr>
              <a:spcBef>
                <a:spcPts val="0"/>
              </a:spcBef>
              <a:spcAft>
                <a:spcPts val="600"/>
              </a:spcAft>
            </a:pPr>
            <a:r>
              <a:rPr lang="lv-LV" sz="2400" dirty="0"/>
              <a:t>bruņotie autotransporta līdzekļi,</a:t>
            </a:r>
          </a:p>
          <a:p>
            <a:pPr>
              <a:spcBef>
                <a:spcPts val="0"/>
              </a:spcBef>
              <a:spcAft>
                <a:spcPts val="600"/>
              </a:spcAft>
            </a:pPr>
            <a:r>
              <a:rPr lang="lv-LV" sz="2400" dirty="0"/>
              <a:t>neatliekamās medicīniskās palīdzības autotransporta līdzekļi,</a:t>
            </a:r>
          </a:p>
          <a:p>
            <a:pPr>
              <a:spcBef>
                <a:spcPts val="0"/>
              </a:spcBef>
              <a:spcAft>
                <a:spcPts val="600"/>
              </a:spcAft>
            </a:pPr>
            <a:r>
              <a:rPr lang="lv-LV" sz="2400" dirty="0" err="1"/>
              <a:t>katafalkautomobiļi</a:t>
            </a:r>
            <a:r>
              <a:rPr lang="lv-LV" sz="2400" dirty="0"/>
              <a:t>,</a:t>
            </a:r>
          </a:p>
          <a:p>
            <a:pPr>
              <a:spcBef>
                <a:spcPts val="0"/>
              </a:spcBef>
              <a:spcAft>
                <a:spcPts val="600"/>
              </a:spcAft>
            </a:pPr>
            <a:r>
              <a:rPr lang="lv-LV" sz="2400" dirty="0"/>
              <a:t>ratiņkrēsliem piekļūstamie autotransporta līdzekļi;</a:t>
            </a:r>
          </a:p>
          <a:p>
            <a:pPr>
              <a:spcBef>
                <a:spcPts val="0"/>
              </a:spcBef>
              <a:spcAft>
                <a:spcPts val="600"/>
              </a:spcAft>
            </a:pPr>
            <a:r>
              <a:rPr lang="lv-LV" sz="2400" dirty="0"/>
              <a:t>autoceltņi.</a:t>
            </a:r>
          </a:p>
        </p:txBody>
      </p:sp>
    </p:spTree>
    <p:extLst>
      <p:ext uri="{BB962C8B-B14F-4D97-AF65-F5344CB8AC3E}">
        <p14:creationId xmlns:p14="http://schemas.microsoft.com/office/powerpoint/2010/main" val="1764612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1EC3E9-3702-477E-BD0E-88D76867B68C}"/>
              </a:ext>
            </a:extLst>
          </p:cNvPr>
          <p:cNvSpPr>
            <a:spLocks noGrp="1"/>
          </p:cNvSpPr>
          <p:nvPr>
            <p:ph type="title"/>
          </p:nvPr>
        </p:nvSpPr>
        <p:spPr>
          <a:xfrm>
            <a:off x="841248" y="548640"/>
            <a:ext cx="3600860" cy="5431536"/>
          </a:xfrm>
        </p:spPr>
        <p:txBody>
          <a:bodyPr>
            <a:normAutofit/>
          </a:bodyPr>
          <a:lstStyle/>
          <a:p>
            <a:r>
              <a:rPr lang="lv-LV" sz="4200" dirty="0"/>
              <a:t>Kā noteikt vai autotransports ir “tīrs”?</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71FBEB2-3494-49C6-A6BA-2DF3BA2373D2}"/>
              </a:ext>
            </a:extLst>
          </p:cNvPr>
          <p:cNvSpPr>
            <a:spLocks noGrp="1"/>
          </p:cNvSpPr>
          <p:nvPr>
            <p:ph idx="1"/>
          </p:nvPr>
        </p:nvSpPr>
        <p:spPr>
          <a:xfrm>
            <a:off x="5027713" y="548640"/>
            <a:ext cx="6224335" cy="5431536"/>
          </a:xfrm>
        </p:spPr>
        <p:txBody>
          <a:bodyPr anchor="ctr">
            <a:normAutofit/>
          </a:bodyPr>
          <a:lstStyle/>
          <a:p>
            <a:r>
              <a:rPr lang="lv-LV" sz="2200" dirty="0"/>
              <a:t>M₁, M₂ vai N₁ kategorijas vieglajiem autotransporta līdzekļiem – CO₂ izmeši nedrīkst pārsniegt 50 g/km un piesārņotāju emisijas (PN un NOₓ) reālos braukšanas apstākļos ir mazākas par 80 % no piemērojamajām emisiju robežvērtībām</a:t>
            </a:r>
          </a:p>
          <a:p>
            <a:r>
              <a:rPr lang="lv-LV" sz="2200" b="1" dirty="0"/>
              <a:t>Izmanto  ražotāja izsniegta atbilstības sertifikāta datus</a:t>
            </a:r>
          </a:p>
          <a:p>
            <a:pPr lvl="1"/>
            <a:r>
              <a:rPr lang="lv-LV" sz="1800" dirty="0"/>
              <a:t>Darbina tikai ar fosilo degvielu – “kombinētais” rādītājs </a:t>
            </a:r>
          </a:p>
          <a:p>
            <a:pPr lvl="1"/>
            <a:r>
              <a:rPr lang="lv-LV" sz="1800" dirty="0"/>
              <a:t>Ārēji lādējamiem hibrīdiem – “svērtais kombinētais” rādītājs </a:t>
            </a:r>
          </a:p>
          <a:p>
            <a:endParaRPr lang="lv-LV" sz="2200" dirty="0"/>
          </a:p>
          <a:p>
            <a:endParaRPr lang="lv-LV" sz="2200" dirty="0"/>
          </a:p>
          <a:p>
            <a:endParaRPr lang="lv-LV" sz="1800" dirty="0"/>
          </a:p>
          <a:p>
            <a:pPr marL="457200" lvl="1" indent="0">
              <a:buNone/>
            </a:pPr>
            <a:endParaRPr lang="lv-LV" sz="1800" dirty="0"/>
          </a:p>
        </p:txBody>
      </p:sp>
      <p:sp>
        <p:nvSpPr>
          <p:cNvPr id="7" name="TextBox 6">
            <a:extLst>
              <a:ext uri="{FF2B5EF4-FFF2-40B4-BE49-F238E27FC236}">
                <a16:creationId xmlns:a16="http://schemas.microsoft.com/office/drawing/2014/main" id="{841B1423-54E6-48A3-A608-0FF02E4DDFC9}"/>
              </a:ext>
            </a:extLst>
          </p:cNvPr>
          <p:cNvSpPr txBox="1"/>
          <p:nvPr/>
        </p:nvSpPr>
        <p:spPr>
          <a:xfrm>
            <a:off x="841248" y="5772756"/>
            <a:ext cx="6097712" cy="646331"/>
          </a:xfrm>
          <a:prstGeom prst="rect">
            <a:avLst/>
          </a:prstGeom>
          <a:noFill/>
        </p:spPr>
        <p:txBody>
          <a:bodyPr wrap="square">
            <a:spAutoFit/>
          </a:bodyPr>
          <a:lstStyle/>
          <a:p>
            <a:pPr algn="l">
              <a:buBlip>
                <a:blip r:embed="rId2">
                  <a:extLst>
                    <a:ext uri="{96DAC541-7B7A-43D3-8B79-37D633B846F1}">
                      <asvg:svgBlip xmlns:asvg="http://schemas.microsoft.com/office/drawing/2016/SVG/main" r:embed="rId3"/>
                    </a:ext>
                  </a:extLst>
                </a:blip>
              </a:buBlip>
            </a:pPr>
            <a:r>
              <a:rPr lang="lv-LV" sz="1800" dirty="0"/>
              <a:t>Sīkāk skatīt IUB skaidrojumā  </a:t>
            </a:r>
          </a:p>
          <a:p>
            <a:pPr algn="l"/>
            <a:r>
              <a:rPr lang="lv-LV" sz="1800" dirty="0">
                <a:hlinkClick r:id="rId4"/>
              </a:rPr>
              <a:t>"Tīrā" autotransporta iepirkumi</a:t>
            </a:r>
            <a:endParaRPr lang="lv-LV" sz="1800" dirty="0"/>
          </a:p>
        </p:txBody>
      </p:sp>
      <p:pic>
        <p:nvPicPr>
          <p:cNvPr id="9" name="Picture 8">
            <a:extLst>
              <a:ext uri="{FF2B5EF4-FFF2-40B4-BE49-F238E27FC236}">
                <a16:creationId xmlns:a16="http://schemas.microsoft.com/office/drawing/2014/main" id="{6C0010AF-6590-49F2-81BD-14F684959DA0}"/>
              </a:ext>
            </a:extLst>
          </p:cNvPr>
          <p:cNvPicPr>
            <a:picLocks noChangeAspect="1"/>
          </p:cNvPicPr>
          <p:nvPr/>
        </p:nvPicPr>
        <p:blipFill>
          <a:blip r:embed="rId5"/>
          <a:stretch>
            <a:fillRect/>
          </a:stretch>
        </p:blipFill>
        <p:spPr>
          <a:xfrm>
            <a:off x="5105871" y="4706767"/>
            <a:ext cx="6894576" cy="1878772"/>
          </a:xfrm>
          <a:prstGeom prst="rect">
            <a:avLst/>
          </a:prstGeom>
        </p:spPr>
      </p:pic>
      <p:sp>
        <p:nvSpPr>
          <p:cNvPr id="11" name="Content Placeholder 2">
            <a:extLst>
              <a:ext uri="{FF2B5EF4-FFF2-40B4-BE49-F238E27FC236}">
                <a16:creationId xmlns:a16="http://schemas.microsoft.com/office/drawing/2014/main" id="{A925CE87-58DE-4B18-A457-6D83636AAB81}"/>
              </a:ext>
            </a:extLst>
          </p:cNvPr>
          <p:cNvSpPr txBox="1">
            <a:spLocks/>
          </p:cNvSpPr>
          <p:nvPr/>
        </p:nvSpPr>
        <p:spPr>
          <a:xfrm>
            <a:off x="5105871" y="4987210"/>
            <a:ext cx="6639316" cy="738084"/>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lv-LV" sz="1800" i="1" dirty="0"/>
              <a:t>Konkrētais auto neatbilst “tīrā” autotransporta līdzekļa prasībām, jo pārsniedz 80% (NOₓ gadījumā 80% ir 48 mg/km)</a:t>
            </a:r>
          </a:p>
        </p:txBody>
      </p:sp>
    </p:spTree>
    <p:extLst>
      <p:ext uri="{BB962C8B-B14F-4D97-AF65-F5344CB8AC3E}">
        <p14:creationId xmlns:p14="http://schemas.microsoft.com/office/powerpoint/2010/main" val="3308660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9" name="Rectangle 28">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1" name="Rectangle 30">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96497F3-DEAE-4AF3-A4D0-FC94AE4ECADE}"/>
              </a:ext>
            </a:extLst>
          </p:cNvPr>
          <p:cNvSpPr>
            <a:spLocks noGrp="1"/>
          </p:cNvSpPr>
          <p:nvPr>
            <p:ph type="title"/>
          </p:nvPr>
        </p:nvSpPr>
        <p:spPr>
          <a:xfrm>
            <a:off x="1115568" y="548640"/>
            <a:ext cx="10168128" cy="1179576"/>
          </a:xfrm>
        </p:spPr>
        <p:txBody>
          <a:bodyPr>
            <a:normAutofit/>
          </a:bodyPr>
          <a:lstStyle/>
          <a:p>
            <a:r>
              <a:rPr lang="lv-LV" sz="4000" dirty="0"/>
              <a:t>Iepirkumu plānošana / grupēšana pa kategorijām</a:t>
            </a:r>
          </a:p>
        </p:txBody>
      </p:sp>
      <p:sp>
        <p:nvSpPr>
          <p:cNvPr id="33" name="Rectangle 32">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40F2A364-DBEF-4FE7-99AE-C91863C6D850}"/>
              </a:ext>
            </a:extLst>
          </p:cNvPr>
          <p:cNvSpPr>
            <a:spLocks noGrp="1"/>
          </p:cNvSpPr>
          <p:nvPr>
            <p:ph idx="1"/>
          </p:nvPr>
        </p:nvSpPr>
        <p:spPr>
          <a:xfrm>
            <a:off x="1115568" y="2481943"/>
            <a:ext cx="10168128" cy="3695020"/>
          </a:xfrm>
        </p:spPr>
        <p:txBody>
          <a:bodyPr>
            <a:normAutofit/>
          </a:bodyPr>
          <a:lstStyle/>
          <a:p>
            <a:r>
              <a:rPr lang="lv-LV" sz="2200" dirty="0"/>
              <a:t>Pasūtītāji var grupēt vienā iepirkumā autotransporta līdzekļus pa kategorijām, apvienojot:</a:t>
            </a:r>
          </a:p>
          <a:p>
            <a:pPr lvl="1"/>
            <a:r>
              <a:rPr lang="lv-LV" sz="2200" dirty="0"/>
              <a:t>M₁, M₂ un N₁ kategorijas autotransporta līdzekļus,</a:t>
            </a:r>
          </a:p>
          <a:p>
            <a:pPr lvl="1"/>
            <a:r>
              <a:rPr lang="lv-LV" sz="2200" dirty="0"/>
              <a:t>N₂ un N₃ kategorijas autotransporta līdzekļus,</a:t>
            </a:r>
          </a:p>
          <a:p>
            <a:pPr lvl="1"/>
            <a:r>
              <a:rPr lang="lv-LV" sz="2200" dirty="0"/>
              <a:t>M₃ kategorijas autotransporta līdzekļus.</a:t>
            </a:r>
          </a:p>
          <a:p>
            <a:pPr marL="0" indent="0">
              <a:buNone/>
            </a:pPr>
            <a:r>
              <a:rPr lang="lv-LV" sz="2200" dirty="0"/>
              <a:t>Šādā gadījumā “tīro” auto </a:t>
            </a:r>
            <a:r>
              <a:rPr lang="lv-LV" sz="2200" dirty="0" err="1"/>
              <a:t>mērķrādītāju</a:t>
            </a:r>
            <a:r>
              <a:rPr lang="lv-LV" sz="2200" dirty="0"/>
              <a:t> aprēķina no kopējā skaita (neatkarīgi no kategorijas). </a:t>
            </a:r>
          </a:p>
        </p:txBody>
      </p:sp>
    </p:spTree>
    <p:extLst>
      <p:ext uri="{BB962C8B-B14F-4D97-AF65-F5344CB8AC3E}">
        <p14:creationId xmlns:p14="http://schemas.microsoft.com/office/powerpoint/2010/main" val="2894158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7847CAF-7C13-49F9-A6D9-F09F30E36D12}"/>
              </a:ext>
            </a:extLst>
          </p:cNvPr>
          <p:cNvSpPr>
            <a:spLocks noGrp="1"/>
          </p:cNvSpPr>
          <p:nvPr>
            <p:ph type="title"/>
          </p:nvPr>
        </p:nvSpPr>
        <p:spPr>
          <a:xfrm>
            <a:off x="621792" y="1161288"/>
            <a:ext cx="3602736" cy="4526280"/>
          </a:xfrm>
        </p:spPr>
        <p:txBody>
          <a:bodyPr>
            <a:normAutofit/>
          </a:bodyPr>
          <a:lstStyle/>
          <a:p>
            <a:r>
              <a:rPr lang="lv-LV" sz="4000" dirty="0"/>
              <a:t>Piemērs – grupēšana pa kategorijām</a:t>
            </a:r>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BCC44504-3BE6-48A7-BFCE-CCCA99C91805}"/>
              </a:ext>
            </a:extLst>
          </p:cNvPr>
          <p:cNvSpPr>
            <a:spLocks noGrp="1"/>
          </p:cNvSpPr>
          <p:nvPr>
            <p:ph idx="1"/>
          </p:nvPr>
        </p:nvSpPr>
        <p:spPr>
          <a:xfrm>
            <a:off x="5434149" y="932687"/>
            <a:ext cx="5916603" cy="5837763"/>
          </a:xfrm>
        </p:spPr>
        <p:txBody>
          <a:bodyPr anchor="ctr">
            <a:normAutofit/>
          </a:bodyPr>
          <a:lstStyle/>
          <a:p>
            <a:r>
              <a:rPr lang="lv-LV" sz="2000" dirty="0"/>
              <a:t>Vienā iepirkumā grupē 3 vieglos auto (M₁) un 1 mikroautobusu (M₂)</a:t>
            </a:r>
            <a:endParaRPr lang="lv-LV" sz="2000" i="1" dirty="0"/>
          </a:p>
          <a:p>
            <a:pPr lvl="1"/>
            <a:r>
              <a:rPr lang="lv-LV" sz="2000" i="1" dirty="0"/>
              <a:t>22% jāatbilst “tīrā” autotransporta prasībām</a:t>
            </a:r>
          </a:p>
          <a:p>
            <a:r>
              <a:rPr lang="lv-LV" sz="2000" dirty="0" err="1"/>
              <a:t>Mērķrādītāju</a:t>
            </a:r>
            <a:r>
              <a:rPr lang="lv-LV" sz="2000" dirty="0"/>
              <a:t> aprēķina no kopējā iepirkumā iegādājamo autotransporta līdzekļu skaita – no 4 = 1 “tīrs” autotransporta līdzeklis</a:t>
            </a:r>
          </a:p>
          <a:p>
            <a:r>
              <a:rPr lang="lv-LV" sz="2000" dirty="0"/>
              <a:t>Līdz ar to iepirkumā 1 autotransporta līdzeklim ir jāatbilst “tīrajām” prasībām, tas var būt gan vieglais auto (M₁), gan mikroautobusus (M₂)</a:t>
            </a:r>
          </a:p>
        </p:txBody>
      </p:sp>
    </p:spTree>
    <p:extLst>
      <p:ext uri="{BB962C8B-B14F-4D97-AF65-F5344CB8AC3E}">
        <p14:creationId xmlns:p14="http://schemas.microsoft.com/office/powerpoint/2010/main" val="3380344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Freeform: Shape 20">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Freeform: Shape 22">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80F625A-E09D-419E-9B79-470798DF3656}"/>
              </a:ext>
            </a:extLst>
          </p:cNvPr>
          <p:cNvSpPr>
            <a:spLocks noGrp="1"/>
          </p:cNvSpPr>
          <p:nvPr>
            <p:ph type="title"/>
          </p:nvPr>
        </p:nvSpPr>
        <p:spPr>
          <a:xfrm>
            <a:off x="838200" y="253397"/>
            <a:ext cx="10515600" cy="1273233"/>
          </a:xfrm>
        </p:spPr>
        <p:txBody>
          <a:bodyPr>
            <a:normAutofit/>
          </a:bodyPr>
          <a:lstStyle/>
          <a:p>
            <a:r>
              <a:rPr lang="lv-LV" sz="4000"/>
              <a:t>Centralizēts vai kopīgs iepirkums</a:t>
            </a:r>
          </a:p>
        </p:txBody>
      </p:sp>
      <p:sp>
        <p:nvSpPr>
          <p:cNvPr id="25" name="Rectangle 24">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6F90A71F-09FF-44B0-82C8-07F3302C888A}"/>
              </a:ext>
            </a:extLst>
          </p:cNvPr>
          <p:cNvSpPr>
            <a:spLocks noGrp="1"/>
          </p:cNvSpPr>
          <p:nvPr>
            <p:ph idx="1"/>
          </p:nvPr>
        </p:nvSpPr>
        <p:spPr>
          <a:xfrm>
            <a:off x="838200" y="2478024"/>
            <a:ext cx="10515600" cy="3694176"/>
          </a:xfrm>
        </p:spPr>
        <p:txBody>
          <a:bodyPr>
            <a:normAutofit/>
          </a:bodyPr>
          <a:lstStyle/>
          <a:p>
            <a:r>
              <a:rPr lang="lv-LV" sz="2200"/>
              <a:t>Pasūtītājs var viena resora ietvaros veikt centralizētu iepirkumu</a:t>
            </a:r>
          </a:p>
          <a:p>
            <a:pPr lvl="1"/>
            <a:r>
              <a:rPr lang="lv-LV" sz="2200"/>
              <a:t>Resors = pašvaldība, tās padotības iestādes, kapitālsabiedrības u.c.</a:t>
            </a:r>
          </a:p>
          <a:p>
            <a:r>
              <a:rPr lang="lv-LV" sz="2200"/>
              <a:t>Pasūtītāji var vienoties par kopīga iepirkuma veikšanu</a:t>
            </a:r>
          </a:p>
          <a:p>
            <a:pPr lvl="1"/>
            <a:r>
              <a:rPr lang="lv-LV" sz="2200"/>
              <a:t>Vairāki neatkarīgi pasūtītāji ieprikumus veic kopīgi – vienā iepirkumā apvienojot vairāku pasūtītāju vajadzības</a:t>
            </a:r>
          </a:p>
        </p:txBody>
      </p:sp>
    </p:spTree>
    <p:extLst>
      <p:ext uri="{BB962C8B-B14F-4D97-AF65-F5344CB8AC3E}">
        <p14:creationId xmlns:p14="http://schemas.microsoft.com/office/powerpoint/2010/main" val="1201572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288C6B4-AFC3-407F-A595-EFFD38D4CC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F236821-17FE-429B-8D2C-08E13A64EA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455673" cy="6858000"/>
          </a:xfrm>
          <a:custGeom>
            <a:avLst/>
            <a:gdLst>
              <a:gd name="connsiteX0" fmla="*/ 0 w 4455673"/>
              <a:gd name="connsiteY0" fmla="*/ 0 h 6858000"/>
              <a:gd name="connsiteX1" fmla="*/ 3242695 w 4455673"/>
              <a:gd name="connsiteY1" fmla="*/ 0 h 6858000"/>
              <a:gd name="connsiteX2" fmla="*/ 3305678 w 4455673"/>
              <a:gd name="connsiteY2" fmla="*/ 69271 h 6858000"/>
              <a:gd name="connsiteX3" fmla="*/ 4455673 w 4455673"/>
              <a:gd name="connsiteY3" fmla="*/ 3429000 h 6858000"/>
              <a:gd name="connsiteX4" fmla="*/ 3305678 w 4455673"/>
              <a:gd name="connsiteY4" fmla="*/ 6788730 h 6858000"/>
              <a:gd name="connsiteX5" fmla="*/ 3242695 w 4455673"/>
              <a:gd name="connsiteY5" fmla="*/ 6858000 h 6858000"/>
              <a:gd name="connsiteX6" fmla="*/ 0 w 4455673"/>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3" h="6858000">
                <a:moveTo>
                  <a:pt x="0" y="0"/>
                </a:moveTo>
                <a:lnTo>
                  <a:pt x="3242695" y="0"/>
                </a:lnTo>
                <a:lnTo>
                  <a:pt x="3305678" y="69271"/>
                </a:lnTo>
                <a:cubicBezTo>
                  <a:pt x="4016204" y="929100"/>
                  <a:pt x="4455673" y="2116944"/>
                  <a:pt x="4455673" y="3429000"/>
                </a:cubicBezTo>
                <a:cubicBezTo>
                  <a:pt x="4455673" y="4741056"/>
                  <a:pt x="4016204" y="5928900"/>
                  <a:pt x="3305678" y="6788730"/>
                </a:cubicBezTo>
                <a:lnTo>
                  <a:pt x="3242695"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C0BDBCD2-E081-43AB-9119-C55465E59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46529" cy="6858000"/>
          </a:xfrm>
          <a:custGeom>
            <a:avLst/>
            <a:gdLst>
              <a:gd name="connsiteX0" fmla="*/ 0 w 4446529"/>
              <a:gd name="connsiteY0" fmla="*/ 0 h 6858000"/>
              <a:gd name="connsiteX1" fmla="*/ 3233551 w 4446529"/>
              <a:gd name="connsiteY1" fmla="*/ 0 h 6858000"/>
              <a:gd name="connsiteX2" fmla="*/ 3296534 w 4446529"/>
              <a:gd name="connsiteY2" fmla="*/ 69271 h 6858000"/>
              <a:gd name="connsiteX3" fmla="*/ 4446529 w 4446529"/>
              <a:gd name="connsiteY3" fmla="*/ 3429000 h 6858000"/>
              <a:gd name="connsiteX4" fmla="*/ 3296534 w 4446529"/>
              <a:gd name="connsiteY4" fmla="*/ 6788730 h 6858000"/>
              <a:gd name="connsiteX5" fmla="*/ 3233551 w 4446529"/>
              <a:gd name="connsiteY5" fmla="*/ 6858000 h 6858000"/>
              <a:gd name="connsiteX6" fmla="*/ 0 w 44465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9" h="6858000">
                <a:moveTo>
                  <a:pt x="0" y="0"/>
                </a:moveTo>
                <a:lnTo>
                  <a:pt x="3233551" y="0"/>
                </a:lnTo>
                <a:lnTo>
                  <a:pt x="3296534" y="69271"/>
                </a:lnTo>
                <a:cubicBezTo>
                  <a:pt x="4007060" y="929100"/>
                  <a:pt x="4446529" y="2116944"/>
                  <a:pt x="4446529" y="3429000"/>
                </a:cubicBezTo>
                <a:cubicBezTo>
                  <a:pt x="4446529" y="4741056"/>
                  <a:pt x="4007060" y="5928900"/>
                  <a:pt x="3296534" y="6788730"/>
                </a:cubicBezTo>
                <a:lnTo>
                  <a:pt x="3233551"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C4A3D22-97BB-4230-A71E-5FA28EB7FB9A}"/>
              </a:ext>
            </a:extLst>
          </p:cNvPr>
          <p:cNvSpPr>
            <a:spLocks noGrp="1"/>
          </p:cNvSpPr>
          <p:nvPr>
            <p:ph type="title"/>
          </p:nvPr>
        </p:nvSpPr>
        <p:spPr>
          <a:xfrm>
            <a:off x="648441" y="1614938"/>
            <a:ext cx="3149645" cy="2135849"/>
          </a:xfrm>
        </p:spPr>
        <p:txBody>
          <a:bodyPr anchor="ctr">
            <a:normAutofit/>
          </a:bodyPr>
          <a:lstStyle/>
          <a:p>
            <a:r>
              <a:rPr lang="lv-LV" sz="4000" dirty="0"/>
              <a:t>Piemērs – centralizēts iepirkums</a:t>
            </a:r>
          </a:p>
        </p:txBody>
      </p:sp>
      <p:sp>
        <p:nvSpPr>
          <p:cNvPr id="15" name="Rectangle 14">
            <a:extLst>
              <a:ext uri="{FF2B5EF4-FFF2-40B4-BE49-F238E27FC236}">
                <a16:creationId xmlns:a16="http://schemas.microsoft.com/office/drawing/2014/main" id="{98E79BE4-34FE-485A-98A5-92CE8F7C4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26546"/>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5893" y="2443480"/>
            <a:ext cx="338328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9F428B1C-66B1-461A-8258-0C7ADF55874A}"/>
              </a:ext>
            </a:extLst>
          </p:cNvPr>
          <p:cNvSpPr>
            <a:spLocks noGrp="1"/>
          </p:cNvSpPr>
          <p:nvPr>
            <p:ph idx="1"/>
          </p:nvPr>
        </p:nvSpPr>
        <p:spPr>
          <a:xfrm>
            <a:off x="4842422" y="1161288"/>
            <a:ext cx="5689588" cy="4663134"/>
          </a:xfrm>
        </p:spPr>
        <p:txBody>
          <a:bodyPr anchor="t">
            <a:normAutofit/>
          </a:bodyPr>
          <a:lstStyle/>
          <a:p>
            <a:r>
              <a:rPr lang="lv-LV" sz="1600" dirty="0"/>
              <a:t>Pašvaldības resora vajadzība: </a:t>
            </a:r>
            <a:endParaRPr lang="en-GB" sz="1600" dirty="0"/>
          </a:p>
          <a:p>
            <a:endParaRPr lang="en-GB" sz="1600" dirty="0"/>
          </a:p>
          <a:p>
            <a:endParaRPr lang="en-GB" sz="1600" dirty="0"/>
          </a:p>
          <a:p>
            <a:endParaRPr lang="lv-LV" sz="1600" dirty="0"/>
          </a:p>
          <a:p>
            <a:endParaRPr lang="lv-LV" sz="1600" dirty="0"/>
          </a:p>
          <a:p>
            <a:endParaRPr lang="lv-LV" sz="1600" dirty="0"/>
          </a:p>
          <a:p>
            <a:endParaRPr lang="lv-LV" sz="1600" dirty="0"/>
          </a:p>
          <a:p>
            <a:r>
              <a:rPr lang="lv-LV" sz="1600" dirty="0"/>
              <a:t>Kopā vienā iepirkumā iegādājoties visus 7 autotransporta līdzekļus, “tīrajām” prasībām jāatbilst vismaz 2 transportlīdzekļiem </a:t>
            </a:r>
            <a:endParaRPr lang="en-GB" sz="1600" dirty="0"/>
          </a:p>
          <a:p>
            <a:endParaRPr lang="lv-LV" sz="1600" dirty="0"/>
          </a:p>
          <a:p>
            <a:pPr lvl="1">
              <a:buFont typeface="Calibri" panose="020F0502020204030204" pitchFamily="34" charset="0"/>
              <a:buChar char="‼"/>
            </a:pPr>
            <a:r>
              <a:rPr lang="lv-LV" sz="1600" i="1" dirty="0"/>
              <a:t>Ja katra iestāde iegādātos atsevišķi sev nepieciešamos autotransporta līdzekļus, katrā iepirkumā “tīrajām” prasībām jāatbilst pa 1 autotransporta līdzeklim </a:t>
            </a:r>
          </a:p>
        </p:txBody>
      </p:sp>
      <p:graphicFrame>
        <p:nvGraphicFramePr>
          <p:cNvPr id="4" name="Table 4">
            <a:extLst>
              <a:ext uri="{FF2B5EF4-FFF2-40B4-BE49-F238E27FC236}">
                <a16:creationId xmlns:a16="http://schemas.microsoft.com/office/drawing/2014/main" id="{EC1BAF80-4D1D-4BA2-AED4-67FBD4FA4D0C}"/>
              </a:ext>
            </a:extLst>
          </p:cNvPr>
          <p:cNvGraphicFramePr>
            <a:graphicFrameLocks noGrp="1"/>
          </p:cNvGraphicFramePr>
          <p:nvPr>
            <p:extLst>
              <p:ext uri="{D42A27DB-BD31-4B8C-83A1-F6EECF244321}">
                <p14:modId xmlns:p14="http://schemas.microsoft.com/office/powerpoint/2010/main" val="2038620170"/>
              </p:ext>
            </p:extLst>
          </p:nvPr>
        </p:nvGraphicFramePr>
        <p:xfrm>
          <a:off x="4817623" y="1630323"/>
          <a:ext cx="6196366" cy="1618388"/>
        </p:xfrm>
        <a:graphic>
          <a:graphicData uri="http://schemas.openxmlformats.org/drawingml/2006/table">
            <a:tbl>
              <a:tblPr bandRow="1">
                <a:tableStyleId>{3B4B98B0-60AC-42C2-AFA5-B58CD77FA1E5}</a:tableStyleId>
              </a:tblPr>
              <a:tblGrid>
                <a:gridCol w="3264030">
                  <a:extLst>
                    <a:ext uri="{9D8B030D-6E8A-4147-A177-3AD203B41FA5}">
                      <a16:colId xmlns:a16="http://schemas.microsoft.com/office/drawing/2014/main" val="4291240662"/>
                    </a:ext>
                  </a:extLst>
                </a:gridCol>
                <a:gridCol w="2932336">
                  <a:extLst>
                    <a:ext uri="{9D8B030D-6E8A-4147-A177-3AD203B41FA5}">
                      <a16:colId xmlns:a16="http://schemas.microsoft.com/office/drawing/2014/main" val="1173826927"/>
                    </a:ext>
                  </a:extLst>
                </a:gridCol>
              </a:tblGrid>
              <a:tr h="448950">
                <a:tc>
                  <a:txBody>
                    <a:bodyPr/>
                    <a:lstStyle/>
                    <a:p>
                      <a:r>
                        <a:rPr lang="lv-LV" sz="1600" noProof="0" dirty="0"/>
                        <a:t>Pašvaldības administrācijai</a:t>
                      </a:r>
                    </a:p>
                  </a:txBody>
                  <a:tcPr marL="123370" marR="123370" marT="61685" marB="61685" anchor="ctr">
                    <a:lnR w="12700" cap="flat" cmpd="sng" algn="ctr">
                      <a:solidFill>
                        <a:schemeClr val="bg2"/>
                      </a:solidFill>
                      <a:prstDash val="solid"/>
                      <a:round/>
                      <a:headEnd type="none" w="med" len="med"/>
                      <a:tailEnd type="none" w="med" len="med"/>
                    </a:lnR>
                  </a:tcPr>
                </a:tc>
                <a:tc>
                  <a:txBody>
                    <a:bodyPr/>
                    <a:lstStyle/>
                    <a:p>
                      <a:r>
                        <a:rPr lang="lv-LV" sz="1600" noProof="0" dirty="0"/>
                        <a:t>3 vieglie pasažieru auto (M₁) </a:t>
                      </a:r>
                    </a:p>
                  </a:txBody>
                  <a:tcPr marL="123370" marR="123370" marT="61685" marB="61685" anchor="ctr">
                    <a:lnL w="12700" cap="flat" cmpd="sng" algn="ctr">
                      <a:solidFill>
                        <a:schemeClr val="bg2"/>
                      </a:solidFill>
                      <a:prstDash val="solid"/>
                      <a:round/>
                      <a:headEnd type="none" w="med" len="med"/>
                      <a:tailEnd type="none" w="med" len="med"/>
                    </a:lnL>
                  </a:tcPr>
                </a:tc>
                <a:extLst>
                  <a:ext uri="{0D108BD9-81ED-4DB2-BD59-A6C34878D82A}">
                    <a16:rowId xmlns:a16="http://schemas.microsoft.com/office/drawing/2014/main" val="2544646222"/>
                  </a:ext>
                </a:extLst>
              </a:tr>
              <a:tr h="558388">
                <a:tc>
                  <a:txBody>
                    <a:bodyPr/>
                    <a:lstStyle/>
                    <a:p>
                      <a:r>
                        <a:rPr lang="lv-LV" sz="1600" noProof="0" dirty="0"/>
                        <a:t>Pašdarbības kolektīvu vajadzībām</a:t>
                      </a:r>
                    </a:p>
                  </a:txBody>
                  <a:tcPr marL="123370" marR="123370" marT="61685" marB="61685" anchor="ctr">
                    <a:lnR w="12700" cap="flat" cmpd="sng" algn="ctr">
                      <a:solidFill>
                        <a:schemeClr val="bg2"/>
                      </a:solidFill>
                      <a:prstDash val="solid"/>
                      <a:round/>
                      <a:headEnd type="none" w="med" len="med"/>
                      <a:tailEnd type="none" w="med" len="med"/>
                    </a:lnR>
                  </a:tcPr>
                </a:tc>
                <a:tc>
                  <a:txBody>
                    <a:bodyPr/>
                    <a:lstStyle/>
                    <a:p>
                      <a:r>
                        <a:rPr lang="lv-LV" sz="1600" noProof="0" dirty="0"/>
                        <a:t>2 mikroautobusi (M₂)</a:t>
                      </a:r>
                    </a:p>
                  </a:txBody>
                  <a:tcPr marL="123370" marR="123370" marT="61685" marB="61685" anchor="ctr">
                    <a:lnL w="12700" cap="flat" cmpd="sng" algn="ctr">
                      <a:solidFill>
                        <a:schemeClr val="bg2"/>
                      </a:solidFill>
                      <a:prstDash val="solid"/>
                      <a:round/>
                      <a:headEnd type="none" w="med" len="med"/>
                      <a:tailEnd type="none" w="med" len="med"/>
                    </a:lnL>
                  </a:tcPr>
                </a:tc>
                <a:extLst>
                  <a:ext uri="{0D108BD9-81ED-4DB2-BD59-A6C34878D82A}">
                    <a16:rowId xmlns:a16="http://schemas.microsoft.com/office/drawing/2014/main" val="2640856743"/>
                  </a:ext>
                </a:extLst>
              </a:tr>
              <a:tr h="414779">
                <a:tc>
                  <a:txBody>
                    <a:bodyPr/>
                    <a:lstStyle/>
                    <a:p>
                      <a:r>
                        <a:rPr lang="lv-LV" sz="1600" noProof="0" dirty="0"/>
                        <a:t>Komunālo pakalpojumu sniedzējam</a:t>
                      </a:r>
                    </a:p>
                  </a:txBody>
                  <a:tcPr marL="123370" marR="123370" marT="61685" marB="61685" anchor="ctr">
                    <a:lnR w="12700" cap="flat" cmpd="sng" algn="ctr">
                      <a:solidFill>
                        <a:schemeClr val="bg2"/>
                      </a:solidFill>
                      <a:prstDash val="solid"/>
                      <a:round/>
                      <a:headEnd type="none" w="med" len="med"/>
                      <a:tailEnd type="none" w="med" len="med"/>
                    </a:lnR>
                  </a:tcPr>
                </a:tc>
                <a:tc>
                  <a:txBody>
                    <a:bodyPr/>
                    <a:lstStyle/>
                    <a:p>
                      <a:r>
                        <a:rPr lang="lv-LV" sz="1600" noProof="0" dirty="0"/>
                        <a:t>2 pilnpiedziņas komerctransporta </a:t>
                      </a:r>
                      <a:r>
                        <a:rPr lang="en-GB" sz="1600" noProof="0" dirty="0"/>
                        <a:t>auto</a:t>
                      </a:r>
                      <a:r>
                        <a:rPr lang="lv-LV" sz="1600" noProof="0" dirty="0"/>
                        <a:t> (N₁)</a:t>
                      </a:r>
                    </a:p>
                  </a:txBody>
                  <a:tcPr marL="123370" marR="123370" marT="61685" marB="61685" anchor="ctr">
                    <a:lnL w="12700" cap="flat" cmpd="sng" algn="ctr">
                      <a:solidFill>
                        <a:schemeClr val="bg2"/>
                      </a:solidFill>
                      <a:prstDash val="solid"/>
                      <a:round/>
                      <a:headEnd type="none" w="med" len="med"/>
                      <a:tailEnd type="none" w="med" len="med"/>
                    </a:lnL>
                  </a:tcPr>
                </a:tc>
                <a:extLst>
                  <a:ext uri="{0D108BD9-81ED-4DB2-BD59-A6C34878D82A}">
                    <a16:rowId xmlns:a16="http://schemas.microsoft.com/office/drawing/2014/main" val="3526674810"/>
                  </a:ext>
                </a:extLst>
              </a:tr>
            </a:tbl>
          </a:graphicData>
        </a:graphic>
      </p:graphicFrame>
    </p:spTree>
    <p:extLst>
      <p:ext uri="{BB962C8B-B14F-4D97-AF65-F5344CB8AC3E}">
        <p14:creationId xmlns:p14="http://schemas.microsoft.com/office/powerpoint/2010/main" val="1827408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55C3107-24AD-41B4-82CE-7B7CEFAF09D7}"/>
              </a:ext>
            </a:extLst>
          </p:cNvPr>
          <p:cNvSpPr>
            <a:spLocks noGrp="1"/>
          </p:cNvSpPr>
          <p:nvPr>
            <p:ph type="title"/>
          </p:nvPr>
        </p:nvSpPr>
        <p:spPr>
          <a:xfrm>
            <a:off x="1524003" y="1999615"/>
            <a:ext cx="9144000" cy="2764028"/>
          </a:xfrm>
        </p:spPr>
        <p:txBody>
          <a:bodyPr vert="horz" lIns="91440" tIns="45720" rIns="91440" bIns="45720" rtlCol="0" anchor="ctr">
            <a:normAutofit/>
          </a:bodyPr>
          <a:lstStyle/>
          <a:p>
            <a:pPr algn="ctr"/>
            <a:r>
              <a:rPr lang="lv-LV" sz="7200" kern="1200" dirty="0">
                <a:solidFill>
                  <a:schemeClr val="tx1"/>
                </a:solidFill>
                <a:latin typeface="+mj-lt"/>
                <a:ea typeface="+mj-ea"/>
                <a:cs typeface="+mj-cs"/>
              </a:rPr>
              <a:t>Līgumu izpilde / grozījumi </a:t>
            </a:r>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23930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777E57D-6A88-4B5B-A068-2BA7FF4E8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59567E-C83B-461F-978D-53F633E64C22}"/>
              </a:ext>
            </a:extLst>
          </p:cNvPr>
          <p:cNvSpPr>
            <a:spLocks noGrp="1"/>
          </p:cNvSpPr>
          <p:nvPr>
            <p:ph type="title"/>
          </p:nvPr>
        </p:nvSpPr>
        <p:spPr>
          <a:xfrm>
            <a:off x="841248" y="502920"/>
            <a:ext cx="10509504" cy="1975104"/>
          </a:xfrm>
        </p:spPr>
        <p:txBody>
          <a:bodyPr anchor="b">
            <a:normAutofit/>
          </a:bodyPr>
          <a:lstStyle/>
          <a:p>
            <a:r>
              <a:rPr lang="lv-LV" sz="5400" dirty="0"/>
              <a:t>Regulējums – Publisko iepirkumu likuma 61.pant</a:t>
            </a:r>
            <a:r>
              <a:rPr lang="en-GB" sz="5400" dirty="0"/>
              <a:t>s</a:t>
            </a:r>
            <a:endParaRPr lang="lv-LV" sz="5400" dirty="0"/>
          </a:p>
        </p:txBody>
      </p:sp>
      <p:sp>
        <p:nvSpPr>
          <p:cNvPr id="10" name="Rectangle 9">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2" name="Rectangle 11">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289407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54C4574C-43CB-4DBE-B187-B1870AD9F927}"/>
              </a:ext>
            </a:extLst>
          </p:cNvPr>
          <p:cNvSpPr>
            <a:spLocks noGrp="1"/>
          </p:cNvSpPr>
          <p:nvPr>
            <p:ph idx="1"/>
          </p:nvPr>
        </p:nvSpPr>
        <p:spPr>
          <a:xfrm>
            <a:off x="841248" y="3219854"/>
            <a:ext cx="10509504" cy="3269661"/>
          </a:xfrm>
        </p:spPr>
        <p:txBody>
          <a:bodyPr>
            <a:normAutofit/>
          </a:bodyPr>
          <a:lstStyle/>
          <a:p>
            <a:r>
              <a:rPr lang="lv-LV" sz="2200" dirty="0"/>
              <a:t>Noslēgtu iepirkuma līgumu pasūtītājs groza Publisko iepirkumu likuma 61.panta kārtībā. </a:t>
            </a:r>
            <a:endParaRPr lang="lv-LV" sz="2200" b="1" dirty="0"/>
          </a:p>
          <a:p>
            <a:r>
              <a:rPr lang="lv-LV" sz="2200" b="1" dirty="0"/>
              <a:t>Pamatprincips: Līgums izpildāms atbilstoši tajā paredzētajam!</a:t>
            </a:r>
          </a:p>
          <a:p>
            <a:r>
              <a:rPr lang="lv-LV" sz="2200" dirty="0"/>
              <a:t>PIL 61.panta trešā daļa – būtiskus grozījumus var veikt, ja: </a:t>
            </a:r>
          </a:p>
          <a:p>
            <a:pPr lvl="1"/>
            <a:r>
              <a:rPr lang="lv-LV" sz="1700" dirty="0"/>
              <a:t>Tie ir atrunāti iepirkuma dokumentācijā vai līgumā;</a:t>
            </a:r>
          </a:p>
          <a:p>
            <a:pPr lvl="1"/>
            <a:r>
              <a:rPr lang="lv-LV" sz="1700" dirty="0"/>
              <a:t>Nepieciešami papildus darbi, pakalpojumi vai piegādes, lai izpildītu līgumu;</a:t>
            </a:r>
          </a:p>
          <a:p>
            <a:pPr lvl="1"/>
            <a:r>
              <a:rPr lang="lv-LV" sz="1700" dirty="0"/>
              <a:t>Grozījumi iepriekš nebija paredzami;</a:t>
            </a:r>
          </a:p>
          <a:p>
            <a:pPr lvl="1"/>
            <a:r>
              <a:rPr lang="lv-LV" sz="1700" dirty="0"/>
              <a:t>Līgumslēdzējpusi aizstāj ar citu piegādātāju komersantu reorganizācijas un uzņēmuma pārejas rezultātā. </a:t>
            </a:r>
          </a:p>
          <a:p>
            <a:pPr marL="0" indent="0">
              <a:buNone/>
            </a:pPr>
            <a:endParaRPr lang="lv-LV" sz="1700" i="1" dirty="0"/>
          </a:p>
          <a:p>
            <a:pPr>
              <a:buBlip>
                <a:blip r:embed="rId2">
                  <a:extLst>
                    <a:ext uri="{96DAC541-7B7A-43D3-8B79-37D633B846F1}">
                      <asvg:svgBlip xmlns:asvg="http://schemas.microsoft.com/office/drawing/2016/SVG/main" r:embed="rId3"/>
                    </a:ext>
                  </a:extLst>
                </a:blip>
              </a:buBlip>
            </a:pPr>
            <a:r>
              <a:rPr lang="lv-LV" sz="1700" b="0" i="1" dirty="0">
                <a:effectLst/>
                <a:latin typeface="RobustaTLPro-Medium"/>
              </a:rPr>
              <a:t>Skaidrojums</a:t>
            </a:r>
            <a:r>
              <a:rPr lang="lv-LV" sz="1700" i="1" dirty="0">
                <a:latin typeface="RobustaTLPro-Medium"/>
              </a:rPr>
              <a:t>: </a:t>
            </a:r>
            <a:r>
              <a:rPr lang="lv-LV" sz="1700" b="0" i="1" dirty="0">
                <a:effectLst/>
                <a:latin typeface="RobustaTLPro-Medium"/>
                <a:hlinkClick r:id="rId4"/>
              </a:rPr>
              <a:t>Iepirkuma līguma un vispārīgās vienošanās grozīšana</a:t>
            </a:r>
            <a:endParaRPr lang="lv-LV" sz="1700" b="0" i="1" dirty="0">
              <a:effectLst/>
              <a:latin typeface="RobustaTLPro-Medium"/>
            </a:endParaRPr>
          </a:p>
          <a:p>
            <a:pPr marL="0" indent="0">
              <a:buNone/>
            </a:pPr>
            <a:endParaRPr lang="lv-LV" sz="1700" dirty="0"/>
          </a:p>
        </p:txBody>
      </p:sp>
    </p:spTree>
    <p:extLst>
      <p:ext uri="{BB962C8B-B14F-4D97-AF65-F5344CB8AC3E}">
        <p14:creationId xmlns:p14="http://schemas.microsoft.com/office/powerpoint/2010/main" val="1583878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16">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9" name="Rectangle 18">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A561546-026E-4416-B892-73EF0A21F525}"/>
              </a:ext>
            </a:extLst>
          </p:cNvPr>
          <p:cNvSpPr>
            <a:spLocks noGrp="1"/>
          </p:cNvSpPr>
          <p:nvPr>
            <p:ph type="title"/>
          </p:nvPr>
        </p:nvSpPr>
        <p:spPr>
          <a:xfrm>
            <a:off x="1115568" y="548640"/>
            <a:ext cx="10168128" cy="1179576"/>
          </a:xfrm>
        </p:spPr>
        <p:txBody>
          <a:bodyPr>
            <a:normAutofit/>
          </a:bodyPr>
          <a:lstStyle/>
          <a:p>
            <a:r>
              <a:rPr lang="lv-LV" sz="4000"/>
              <a:t>PIL 61.panta trešās daļas 1.punkts </a:t>
            </a:r>
          </a:p>
        </p:txBody>
      </p:sp>
      <p:sp>
        <p:nvSpPr>
          <p:cNvPr id="21" name="Rectangle 20">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EE9BF222-7ED3-4C88-B83E-A7E57D76BC21}"/>
              </a:ext>
            </a:extLst>
          </p:cNvPr>
          <p:cNvSpPr>
            <a:spLocks noGrp="1"/>
          </p:cNvSpPr>
          <p:nvPr>
            <p:ph idx="1"/>
          </p:nvPr>
        </p:nvSpPr>
        <p:spPr>
          <a:xfrm>
            <a:off x="626849" y="2152185"/>
            <a:ext cx="11167447" cy="4024778"/>
          </a:xfrm>
        </p:spPr>
        <p:txBody>
          <a:bodyPr>
            <a:noAutofit/>
          </a:bodyPr>
          <a:lstStyle/>
          <a:p>
            <a:r>
              <a:rPr lang="lv-LV" sz="2000" b="0" i="0" dirty="0">
                <a:effectLst/>
                <a:latin typeface="RobustaTLPro-Regular"/>
              </a:rPr>
              <a:t>Lai būtiski grozījumi būtu pieļaujami, tiem jau sākotnēji jābūt precīzi atrunātiem līguma tekstā, nosakot:</a:t>
            </a:r>
          </a:p>
          <a:p>
            <a:pPr lvl="1"/>
            <a:r>
              <a:rPr lang="lv-LV" sz="2000" b="0" i="0" dirty="0">
                <a:effectLst/>
                <a:latin typeface="RobustaTLPro-Regular"/>
              </a:rPr>
              <a:t>vai grozījumi ir iespējami;</a:t>
            </a:r>
          </a:p>
          <a:p>
            <a:pPr lvl="1"/>
            <a:r>
              <a:rPr lang="lv-LV" sz="2000" b="0" i="0" dirty="0">
                <a:effectLst/>
                <a:latin typeface="RobustaTLPro-Regular"/>
              </a:rPr>
              <a:t>kādos gadījumos (ar kādiem nosacījumiem) grozījumi ir pieļaujami;</a:t>
            </a:r>
          </a:p>
          <a:p>
            <a:pPr lvl="1"/>
            <a:r>
              <a:rPr lang="lv-LV" sz="2000" b="0" i="0" dirty="0">
                <a:effectLst/>
                <a:latin typeface="RobustaTLPro-Regular"/>
              </a:rPr>
              <a:t>kādā apjomā tie ir iespējami;</a:t>
            </a:r>
          </a:p>
          <a:p>
            <a:pPr lvl="1"/>
            <a:r>
              <a:rPr lang="lv-LV" sz="2000" b="0" i="0" dirty="0">
                <a:effectLst/>
                <a:latin typeface="RobustaTLPro-Regular"/>
              </a:rPr>
              <a:t>kas tieši var tikt grozīts.</a:t>
            </a:r>
          </a:p>
          <a:p>
            <a:r>
              <a:rPr lang="lv-LV" sz="2000" b="0" i="0" dirty="0">
                <a:effectLst/>
                <a:latin typeface="RobustaTLPro-Regular"/>
              </a:rPr>
              <a:t>Attiecīgi pasūtītājs iepirkuma līgumā var paredzēt cenu pārskatīšanas noteikumus, piemēram,</a:t>
            </a:r>
          </a:p>
          <a:p>
            <a:pPr lvl="1"/>
            <a:r>
              <a:rPr lang="lv-LV" sz="2000" b="0" i="0" dirty="0">
                <a:effectLst/>
                <a:latin typeface="RobustaTLPro-Regular"/>
              </a:rPr>
              <a:t>paredzot rīcību, ja kādu objektīvu apstākļu iespaidā cenas paaugstinās;</a:t>
            </a:r>
          </a:p>
          <a:p>
            <a:pPr lvl="1"/>
            <a:r>
              <a:rPr lang="lv-LV" sz="2000" b="0" i="0" dirty="0">
                <a:effectLst/>
                <a:latin typeface="RobustaTLPro-Regular"/>
              </a:rPr>
              <a:t>iespējamo cenu indeksāciju, atrunājot cenu izmaiņu maksimālo apjomu, pārskatīšanas biežumu, gadījumus, kad cenas tiks pārskatītas, un šo gadījumu iestāšanās pierādīšanas kārtību (jāņem vērā PIL 61. panta sestā daļa).</a:t>
            </a:r>
          </a:p>
          <a:p>
            <a:r>
              <a:rPr lang="lv-LV" sz="2000" dirty="0"/>
              <a:t>Kā arī citus nosacījumus </a:t>
            </a:r>
          </a:p>
          <a:p>
            <a:pPr marL="0" indent="0">
              <a:buNone/>
            </a:pPr>
            <a:endParaRPr lang="lv-LV" sz="2000" dirty="0"/>
          </a:p>
          <a:p>
            <a:pPr>
              <a:buBlip>
                <a:blip r:embed="rId3">
                  <a:extLst>
                    <a:ext uri="{96DAC541-7B7A-43D3-8B79-37D633B846F1}">
                      <asvg:svgBlip xmlns:asvg="http://schemas.microsoft.com/office/drawing/2016/SVG/main" r:embed="rId4"/>
                    </a:ext>
                  </a:extLst>
                </a:blip>
              </a:buBlip>
            </a:pPr>
            <a:r>
              <a:rPr lang="lv-LV" sz="2000" i="1" dirty="0"/>
              <a:t>Skaidrojums: </a:t>
            </a:r>
            <a:r>
              <a:rPr lang="lv-LV" sz="2000" b="0" i="1" dirty="0">
                <a:effectLst/>
                <a:latin typeface="RobustaTLPro-Medium"/>
                <a:hlinkClick r:id="rId5"/>
              </a:rPr>
              <a:t>Būtiskas cenu svārstības līguma izpildes laikā</a:t>
            </a:r>
            <a:endParaRPr lang="lv-LV" sz="2000" b="0" i="1" dirty="0">
              <a:effectLst/>
              <a:latin typeface="RobustaTLPro-Medium"/>
            </a:endParaRPr>
          </a:p>
        </p:txBody>
      </p:sp>
    </p:spTree>
    <p:extLst>
      <p:ext uri="{BB962C8B-B14F-4D97-AF65-F5344CB8AC3E}">
        <p14:creationId xmlns:p14="http://schemas.microsoft.com/office/powerpoint/2010/main" val="879230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FB84BDE-5041-4F72-9543-27971150F5A7}"/>
              </a:ext>
            </a:extLst>
          </p:cNvPr>
          <p:cNvSpPr>
            <a:spLocks noGrp="1"/>
          </p:cNvSpPr>
          <p:nvPr>
            <p:ph type="title"/>
          </p:nvPr>
        </p:nvSpPr>
        <p:spPr>
          <a:xfrm>
            <a:off x="838200" y="365125"/>
            <a:ext cx="10515600" cy="1325563"/>
          </a:xfrm>
        </p:spPr>
        <p:txBody>
          <a:bodyPr>
            <a:normAutofit/>
          </a:bodyPr>
          <a:lstStyle/>
          <a:p>
            <a:r>
              <a:rPr lang="lv-LV" sz="5400" dirty="0"/>
              <a:t>Kāpēc?</a:t>
            </a:r>
          </a:p>
        </p:txBody>
      </p:sp>
      <p:sp>
        <p:nvSpPr>
          <p:cNvPr id="3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7EFB591-EC89-4557-99B0-88C553B46CFE}"/>
              </a:ext>
            </a:extLst>
          </p:cNvPr>
          <p:cNvSpPr>
            <a:spLocks noGrp="1"/>
          </p:cNvSpPr>
          <p:nvPr>
            <p:ph idx="1"/>
          </p:nvPr>
        </p:nvSpPr>
        <p:spPr>
          <a:xfrm>
            <a:off x="838200" y="1929384"/>
            <a:ext cx="10515600" cy="4251960"/>
          </a:xfrm>
        </p:spPr>
        <p:txBody>
          <a:bodyPr>
            <a:normAutofit/>
          </a:bodyPr>
          <a:lstStyle/>
          <a:p>
            <a:r>
              <a:rPr lang="lv-LV" sz="2200" dirty="0"/>
              <a:t>Eiropas Parlamenta un Padomes 2019. gada 20. jūnija DIREKTĪVA 2019/1161, ar ko groza Direktīvu 2009/33/EK par “tīro” un energoefektīvo autotransporta līdzekļu izmantošanas veicināšanu</a:t>
            </a:r>
          </a:p>
          <a:p>
            <a:endParaRPr lang="lv-LV" sz="2200" i="1" dirty="0"/>
          </a:p>
          <a:p>
            <a:pPr lvl="1"/>
            <a:r>
              <a:rPr lang="lv-LV" sz="2200" i="1" dirty="0"/>
              <a:t>Lai uzlabotu gaisa kvalitāti pašvaldību teritorijās, ir svarīgi atjaunot transporta autoparkus ar tīriem transportlīdzekļiem.</a:t>
            </a:r>
          </a:p>
          <a:p>
            <a:pPr lvl="1"/>
            <a:endParaRPr lang="lv-LV" sz="2200" i="1" dirty="0"/>
          </a:p>
          <a:p>
            <a:pPr lvl="1"/>
            <a:r>
              <a:rPr lang="lv-LV" sz="2200" i="1" dirty="0"/>
              <a:t>Direktīvas mērķis ir stimulēt tīro un energoefektīvo autotransporta līdzekļu tirgu un palielināt transporta nozares ieguldījumu Eiropas Savienības vides, klimata un enerģētikas politikā, veicināt inovācijas.</a:t>
            </a:r>
          </a:p>
        </p:txBody>
      </p:sp>
    </p:spTree>
    <p:extLst>
      <p:ext uri="{BB962C8B-B14F-4D97-AF65-F5344CB8AC3E}">
        <p14:creationId xmlns:p14="http://schemas.microsoft.com/office/powerpoint/2010/main" val="29033620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Freeform: Shape 16">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9" name="Freeform: Shape 18">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1E04F1-3A5B-4073-90EC-57007DF8E634}"/>
              </a:ext>
            </a:extLst>
          </p:cNvPr>
          <p:cNvSpPr>
            <a:spLocks noGrp="1"/>
          </p:cNvSpPr>
          <p:nvPr>
            <p:ph type="title"/>
          </p:nvPr>
        </p:nvSpPr>
        <p:spPr>
          <a:xfrm>
            <a:off x="621792" y="1161288"/>
            <a:ext cx="3602736" cy="4526280"/>
          </a:xfrm>
        </p:spPr>
        <p:txBody>
          <a:bodyPr>
            <a:normAutofit/>
          </a:bodyPr>
          <a:lstStyle/>
          <a:p>
            <a:r>
              <a:rPr lang="lv-LV" sz="4000"/>
              <a:t>Dzīves situācija – piegādātājs nevar piegādāt noteiktajā laikā </a:t>
            </a:r>
          </a:p>
        </p:txBody>
      </p:sp>
      <p:sp>
        <p:nvSpPr>
          <p:cNvPr id="21" name="Rectangle 20">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021411E3-545E-484B-90DA-82C5DBD8EE2E}"/>
              </a:ext>
            </a:extLst>
          </p:cNvPr>
          <p:cNvSpPr>
            <a:spLocks noGrp="1"/>
          </p:cNvSpPr>
          <p:nvPr>
            <p:ph idx="1"/>
          </p:nvPr>
        </p:nvSpPr>
        <p:spPr>
          <a:xfrm>
            <a:off x="5434149" y="932688"/>
            <a:ext cx="5916603" cy="4992624"/>
          </a:xfrm>
        </p:spPr>
        <p:txBody>
          <a:bodyPr anchor="ctr">
            <a:normAutofit/>
          </a:bodyPr>
          <a:lstStyle/>
          <a:p>
            <a:r>
              <a:rPr lang="lv-LV" sz="2000"/>
              <a:t>Pirms lēmuma pieņemšanas pasūtītājs izvērtē: </a:t>
            </a:r>
          </a:p>
          <a:p>
            <a:pPr lvl="1"/>
            <a:r>
              <a:rPr lang="lv-LV" sz="2000"/>
              <a:t>Vai līguma grozījumi – termiņa pagarināšana – ir tik būtiski, ka pieļautu citādāku piedāvājumu iesniegšanu vai citu pretendentu loku;</a:t>
            </a:r>
          </a:p>
          <a:p>
            <a:pPr lvl="1"/>
            <a:r>
              <a:rPr lang="lv-LV" sz="2000"/>
              <a:t>Vai nemainās līgumā noteiktais ekonomiskais līdzsvars;</a:t>
            </a:r>
          </a:p>
          <a:p>
            <a:pPr lvl="1"/>
            <a:r>
              <a:rPr lang="lv-LV" sz="2000"/>
              <a:t>Vai ar grozījumiem nemainās iepirkuma priekšmets;</a:t>
            </a:r>
          </a:p>
          <a:p>
            <a:pPr lvl="1"/>
            <a:r>
              <a:rPr lang="lv-LV" sz="2000"/>
              <a:t>Vai nemainās iepirkuma līgumslēdzējpuse </a:t>
            </a:r>
          </a:p>
          <a:p>
            <a:endParaRPr lang="lv-LV" sz="2000"/>
          </a:p>
          <a:p>
            <a:pPr marL="0" indent="0">
              <a:buNone/>
            </a:pPr>
            <a:r>
              <a:rPr lang="lv-LV" sz="2000"/>
              <a:t>Ja nepieciešamie līguma grozījumi (izpildes termiņa pagarināšana) nemaina iepriekš minētos nosacījumus, tie ir pieļaujami. </a:t>
            </a:r>
          </a:p>
        </p:txBody>
      </p:sp>
    </p:spTree>
    <p:extLst>
      <p:ext uri="{BB962C8B-B14F-4D97-AF65-F5344CB8AC3E}">
        <p14:creationId xmlns:p14="http://schemas.microsoft.com/office/powerpoint/2010/main" val="1971128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7"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00FC103-766D-4186-83FC-183989952826}"/>
              </a:ext>
            </a:extLst>
          </p:cNvPr>
          <p:cNvSpPr>
            <a:spLocks noGrp="1"/>
          </p:cNvSpPr>
          <p:nvPr>
            <p:ph type="title"/>
          </p:nvPr>
        </p:nvSpPr>
        <p:spPr>
          <a:xfrm>
            <a:off x="621791" y="1161288"/>
            <a:ext cx="3657977" cy="4526280"/>
          </a:xfrm>
        </p:spPr>
        <p:txBody>
          <a:bodyPr>
            <a:normAutofit/>
          </a:bodyPr>
          <a:lstStyle/>
          <a:p>
            <a:r>
              <a:rPr lang="lv-LV" sz="4000"/>
              <a:t>Dzīves situācija – piegādātājs iesniedz ražotāja apliecinājumu, ka piegādi nevar veikt</a:t>
            </a:r>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8DD917A6-E461-4535-916E-F92A1211BD9B}"/>
              </a:ext>
            </a:extLst>
          </p:cNvPr>
          <p:cNvSpPr>
            <a:spLocks noGrp="1"/>
          </p:cNvSpPr>
          <p:nvPr>
            <p:ph idx="1"/>
          </p:nvPr>
        </p:nvSpPr>
        <p:spPr>
          <a:xfrm>
            <a:off x="5434149" y="932688"/>
            <a:ext cx="5916603" cy="4992624"/>
          </a:xfrm>
        </p:spPr>
        <p:txBody>
          <a:bodyPr anchor="ctr">
            <a:normAutofit/>
          </a:bodyPr>
          <a:lstStyle/>
          <a:p>
            <a:r>
              <a:rPr lang="lv-LV" sz="2000" dirty="0"/>
              <a:t>Pirms iepirkuma līguma termiņa pagarināšanas, pasūtītājs papildus ir izvērtējis</a:t>
            </a:r>
          </a:p>
          <a:p>
            <a:pPr lvl="1"/>
            <a:r>
              <a:rPr lang="lv-LV" sz="2000" dirty="0"/>
              <a:t>Vai iesniegtie pierādījumi ir objektīvi </a:t>
            </a:r>
          </a:p>
          <a:p>
            <a:pPr lvl="1"/>
            <a:r>
              <a:rPr lang="lv-LV" sz="2000" dirty="0"/>
              <a:t>Vai līguma termiņa pagarināšana nodrošinās līguma izpildi </a:t>
            </a:r>
          </a:p>
          <a:p>
            <a:pPr lvl="1"/>
            <a:r>
              <a:rPr lang="lv-LV" sz="2000" dirty="0"/>
              <a:t>Kāds termiņš nepieciešams līguma izpildei</a:t>
            </a:r>
          </a:p>
          <a:p>
            <a:pPr lvl="1"/>
            <a:endParaRPr lang="lv-LV" sz="2000" dirty="0"/>
          </a:p>
          <a:p>
            <a:pPr marL="0" indent="0">
              <a:buNone/>
            </a:pPr>
            <a:r>
              <a:rPr lang="lv-LV" sz="2400" dirty="0"/>
              <a:t>Ja izvērtējot secināms, ka līguma termiņ</a:t>
            </a:r>
            <a:r>
              <a:rPr lang="en-GB" sz="2400" dirty="0"/>
              <a:t>a</a:t>
            </a:r>
            <a:r>
              <a:rPr lang="lv-LV" sz="2400" dirty="0"/>
              <a:t> pagarinājumam ir objektīvi iemesli, kā arī nepieciešamais termiņš ir samērīgs, grozījumi būtu veicami iepirkuma līgumā. </a:t>
            </a:r>
          </a:p>
        </p:txBody>
      </p:sp>
    </p:spTree>
    <p:extLst>
      <p:ext uri="{BB962C8B-B14F-4D97-AF65-F5344CB8AC3E}">
        <p14:creationId xmlns:p14="http://schemas.microsoft.com/office/powerpoint/2010/main" val="253691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3ED419C-E091-47E3-B42A-71F044AC61F0}"/>
              </a:ext>
            </a:extLst>
          </p:cNvPr>
          <p:cNvSpPr>
            <a:spLocks noGrp="1"/>
          </p:cNvSpPr>
          <p:nvPr>
            <p:ph type="title"/>
          </p:nvPr>
        </p:nvSpPr>
        <p:spPr>
          <a:xfrm>
            <a:off x="621792" y="1161288"/>
            <a:ext cx="3602736" cy="4526280"/>
          </a:xfrm>
        </p:spPr>
        <p:txBody>
          <a:bodyPr>
            <a:normAutofit/>
          </a:bodyPr>
          <a:lstStyle/>
          <a:p>
            <a:r>
              <a:rPr lang="en-GB" sz="4000" dirty="0" err="1"/>
              <a:t>Dzīves</a:t>
            </a:r>
            <a:r>
              <a:rPr lang="en-GB" sz="4000" dirty="0"/>
              <a:t> </a:t>
            </a:r>
            <a:r>
              <a:rPr lang="en-GB" sz="4000" dirty="0" err="1"/>
              <a:t>situācija</a:t>
            </a:r>
            <a:r>
              <a:rPr lang="en-GB" sz="4000" dirty="0"/>
              <a:t> – Covid-19 </a:t>
            </a:r>
            <a:endParaRPr lang="lv-LV" sz="4000" dirty="0"/>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5806DC32-3F88-4422-AFAA-293249FA418D}"/>
              </a:ext>
            </a:extLst>
          </p:cNvPr>
          <p:cNvSpPr>
            <a:spLocks noGrp="1"/>
          </p:cNvSpPr>
          <p:nvPr>
            <p:ph idx="1"/>
          </p:nvPr>
        </p:nvSpPr>
        <p:spPr>
          <a:xfrm>
            <a:off x="5434149" y="932688"/>
            <a:ext cx="5916603" cy="4992624"/>
          </a:xfrm>
        </p:spPr>
        <p:txBody>
          <a:bodyPr anchor="ctr">
            <a:normAutofit/>
          </a:bodyPr>
          <a:lstStyle/>
          <a:p>
            <a:r>
              <a:rPr lang="lv-LV" sz="2000" dirty="0"/>
              <a:t>Covid-19 situāciju paredzēt nevarēja, bet šobrīd jau 2.gads…</a:t>
            </a:r>
            <a:endParaRPr lang="en-GB" sz="2000" dirty="0"/>
          </a:p>
          <a:p>
            <a:r>
              <a:rPr lang="lv-LV" sz="2000" dirty="0"/>
              <a:t>Jākonstatē tieša cēloņsakarība, kādā veidā ietekmē konkrētā līguma izpildi un būtu novēršami ar attiecīgajiem grozījumiem</a:t>
            </a:r>
            <a:endParaRPr lang="en-GB" sz="2000" dirty="0"/>
          </a:p>
          <a:p>
            <a:pPr>
              <a:buFont typeface="Calibri" panose="020F0502020204030204" pitchFamily="34" charset="0"/>
              <a:buChar char="‼"/>
            </a:pPr>
            <a:r>
              <a:rPr lang="lv-LV" sz="2000" dirty="0"/>
              <a:t>Pasūtītājam ir pamats veikt grozījumus vienīgi tādā gadījumā, ja konkrētos apstākļus pretendents var pierādīt. </a:t>
            </a:r>
          </a:p>
        </p:txBody>
      </p:sp>
    </p:spTree>
    <p:extLst>
      <p:ext uri="{BB962C8B-B14F-4D97-AF65-F5344CB8AC3E}">
        <p14:creationId xmlns:p14="http://schemas.microsoft.com/office/powerpoint/2010/main" val="8050162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79BDEA-5BA7-4624-AC75-E82FB637E89C}"/>
              </a:ext>
            </a:extLst>
          </p:cNvPr>
          <p:cNvSpPr>
            <a:spLocks noGrp="1"/>
          </p:cNvSpPr>
          <p:nvPr>
            <p:ph type="title"/>
          </p:nvPr>
        </p:nvSpPr>
        <p:spPr>
          <a:xfrm>
            <a:off x="838199" y="1093788"/>
            <a:ext cx="10506455" cy="2967208"/>
          </a:xfrm>
        </p:spPr>
        <p:txBody>
          <a:bodyPr vert="horz" lIns="91440" tIns="45720" rIns="91440" bIns="45720" rtlCol="0" anchor="b">
            <a:normAutofit/>
          </a:bodyPr>
          <a:lstStyle/>
          <a:p>
            <a:r>
              <a:rPr lang="lv-LV" sz="8000" kern="1200">
                <a:solidFill>
                  <a:schemeClr val="tx1"/>
                </a:solidFill>
                <a:latin typeface="+mj-lt"/>
                <a:ea typeface="+mj-ea"/>
                <a:cs typeface="+mj-cs"/>
              </a:rPr>
              <a:t>Paldies! </a:t>
            </a:r>
          </a:p>
        </p:txBody>
      </p:sp>
      <p:sp>
        <p:nvSpPr>
          <p:cNvPr id="3" name="Text Placeholder 2">
            <a:extLst>
              <a:ext uri="{FF2B5EF4-FFF2-40B4-BE49-F238E27FC236}">
                <a16:creationId xmlns:a16="http://schemas.microsoft.com/office/drawing/2014/main" id="{9A8C2CB9-61F4-4634-9BE0-4147680F301B}"/>
              </a:ext>
            </a:extLst>
          </p:cNvPr>
          <p:cNvSpPr>
            <a:spLocks noGrp="1"/>
          </p:cNvSpPr>
          <p:nvPr>
            <p:ph type="body" idx="1"/>
          </p:nvPr>
        </p:nvSpPr>
        <p:spPr>
          <a:xfrm>
            <a:off x="7400924" y="4619624"/>
            <a:ext cx="3946779" cy="1038225"/>
          </a:xfrm>
        </p:spPr>
        <p:txBody>
          <a:bodyPr vert="horz" lIns="91440" tIns="45720" rIns="91440" bIns="45720" rtlCol="0">
            <a:normAutofit/>
          </a:bodyPr>
          <a:lstStyle/>
          <a:p>
            <a:pPr algn="r"/>
            <a:r>
              <a:rPr lang="lv-LV" sz="2400" kern="1200">
                <a:solidFill>
                  <a:schemeClr val="tx1"/>
                </a:solidFill>
                <a:latin typeface="+mn-lt"/>
                <a:ea typeface="+mn-ea"/>
                <a:cs typeface="+mn-cs"/>
              </a:rPr>
              <a:t>www.iub.gov.lv</a:t>
            </a:r>
          </a:p>
        </p:txBody>
      </p:sp>
      <p:sp>
        <p:nvSpPr>
          <p:cNvPr id="10" name="Rectangle 9">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2" name="Rectangle 11">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9183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5C9B446A-6343-4E56-90BA-061E4DDF0F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Freeform: Shape 13">
            <a:extLst>
              <a:ext uri="{FF2B5EF4-FFF2-40B4-BE49-F238E27FC236}">
                <a16:creationId xmlns:a16="http://schemas.microsoft.com/office/drawing/2014/main" id="{3EC72A1B-03D3-499C-B4BF-AC68EEC22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455673" cy="6858000"/>
          </a:xfrm>
          <a:custGeom>
            <a:avLst/>
            <a:gdLst>
              <a:gd name="connsiteX0" fmla="*/ 0 w 4455673"/>
              <a:gd name="connsiteY0" fmla="*/ 0 h 6858000"/>
              <a:gd name="connsiteX1" fmla="*/ 3242695 w 4455673"/>
              <a:gd name="connsiteY1" fmla="*/ 0 h 6858000"/>
              <a:gd name="connsiteX2" fmla="*/ 3305678 w 4455673"/>
              <a:gd name="connsiteY2" fmla="*/ 69271 h 6858000"/>
              <a:gd name="connsiteX3" fmla="*/ 4455673 w 4455673"/>
              <a:gd name="connsiteY3" fmla="*/ 3429000 h 6858000"/>
              <a:gd name="connsiteX4" fmla="*/ 3305678 w 4455673"/>
              <a:gd name="connsiteY4" fmla="*/ 6788730 h 6858000"/>
              <a:gd name="connsiteX5" fmla="*/ 3242695 w 4455673"/>
              <a:gd name="connsiteY5" fmla="*/ 6858000 h 6858000"/>
              <a:gd name="connsiteX6" fmla="*/ 0 w 4455673"/>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3" h="6858000">
                <a:moveTo>
                  <a:pt x="0" y="0"/>
                </a:moveTo>
                <a:lnTo>
                  <a:pt x="3242695" y="0"/>
                </a:lnTo>
                <a:lnTo>
                  <a:pt x="3305678" y="69271"/>
                </a:lnTo>
                <a:cubicBezTo>
                  <a:pt x="4016204" y="929100"/>
                  <a:pt x="4455673" y="2116944"/>
                  <a:pt x="4455673" y="3429000"/>
                </a:cubicBezTo>
                <a:cubicBezTo>
                  <a:pt x="4455673" y="4741056"/>
                  <a:pt x="4016204" y="5928900"/>
                  <a:pt x="3305678" y="6788730"/>
                </a:cubicBezTo>
                <a:lnTo>
                  <a:pt x="3242695"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Freeform: Shape 15">
            <a:extLst>
              <a:ext uri="{FF2B5EF4-FFF2-40B4-BE49-F238E27FC236}">
                <a16:creationId xmlns:a16="http://schemas.microsoft.com/office/drawing/2014/main" id="{216322C2-3CF0-4D33-BF90-3F384CF6D2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46529" cy="6858000"/>
          </a:xfrm>
          <a:custGeom>
            <a:avLst/>
            <a:gdLst>
              <a:gd name="connsiteX0" fmla="*/ 0 w 4446529"/>
              <a:gd name="connsiteY0" fmla="*/ 0 h 6858000"/>
              <a:gd name="connsiteX1" fmla="*/ 3233551 w 4446529"/>
              <a:gd name="connsiteY1" fmla="*/ 0 h 6858000"/>
              <a:gd name="connsiteX2" fmla="*/ 3296534 w 4446529"/>
              <a:gd name="connsiteY2" fmla="*/ 69271 h 6858000"/>
              <a:gd name="connsiteX3" fmla="*/ 4446529 w 4446529"/>
              <a:gd name="connsiteY3" fmla="*/ 3429000 h 6858000"/>
              <a:gd name="connsiteX4" fmla="*/ 3296534 w 4446529"/>
              <a:gd name="connsiteY4" fmla="*/ 6788730 h 6858000"/>
              <a:gd name="connsiteX5" fmla="*/ 3233551 w 4446529"/>
              <a:gd name="connsiteY5" fmla="*/ 6858000 h 6858000"/>
              <a:gd name="connsiteX6" fmla="*/ 0 w 44465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9" h="6858000">
                <a:moveTo>
                  <a:pt x="0" y="0"/>
                </a:moveTo>
                <a:lnTo>
                  <a:pt x="3233551" y="0"/>
                </a:lnTo>
                <a:lnTo>
                  <a:pt x="3296534" y="69271"/>
                </a:lnTo>
                <a:cubicBezTo>
                  <a:pt x="4007060" y="929100"/>
                  <a:pt x="4446529" y="2116944"/>
                  <a:pt x="4446529" y="3429000"/>
                </a:cubicBezTo>
                <a:cubicBezTo>
                  <a:pt x="4446529" y="4741056"/>
                  <a:pt x="4007060" y="5928900"/>
                  <a:pt x="3296534" y="6788730"/>
                </a:cubicBezTo>
                <a:lnTo>
                  <a:pt x="3233551"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BE1C818-5936-42A9-B1CD-3CDACB534A28}"/>
              </a:ext>
            </a:extLst>
          </p:cNvPr>
          <p:cNvSpPr>
            <a:spLocks noGrp="1"/>
          </p:cNvSpPr>
          <p:nvPr>
            <p:ph type="title"/>
          </p:nvPr>
        </p:nvSpPr>
        <p:spPr>
          <a:xfrm>
            <a:off x="371094" y="1308721"/>
            <a:ext cx="2192049" cy="1124712"/>
          </a:xfrm>
        </p:spPr>
        <p:txBody>
          <a:bodyPr anchor="b">
            <a:noAutofit/>
          </a:bodyPr>
          <a:lstStyle/>
          <a:p>
            <a:r>
              <a:rPr lang="en-GB" sz="4000" dirty="0" err="1"/>
              <a:t>Ārvalstu</a:t>
            </a:r>
            <a:r>
              <a:rPr lang="en-GB" sz="4000" dirty="0"/>
              <a:t> </a:t>
            </a:r>
            <a:r>
              <a:rPr lang="en-GB" sz="4000" dirty="0" err="1"/>
              <a:t>pieredze</a:t>
            </a:r>
            <a:endParaRPr lang="lv-LV" sz="4000" dirty="0"/>
          </a:p>
        </p:txBody>
      </p:sp>
      <p:sp>
        <p:nvSpPr>
          <p:cNvPr id="18" name="Rectangle 17">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0" name="Rectangle 19">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375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9" name="Content Placeholder 8">
            <a:extLst>
              <a:ext uri="{FF2B5EF4-FFF2-40B4-BE49-F238E27FC236}">
                <a16:creationId xmlns:a16="http://schemas.microsoft.com/office/drawing/2014/main" id="{AFE1C896-0171-4645-AD43-10199FD88EF3}"/>
              </a:ext>
            </a:extLst>
          </p:cNvPr>
          <p:cNvSpPr>
            <a:spLocks noGrp="1"/>
          </p:cNvSpPr>
          <p:nvPr>
            <p:ph idx="1"/>
          </p:nvPr>
        </p:nvSpPr>
        <p:spPr>
          <a:xfrm>
            <a:off x="248545" y="6156814"/>
            <a:ext cx="2314598" cy="548991"/>
          </a:xfrm>
        </p:spPr>
        <p:txBody>
          <a:bodyPr anchor="t">
            <a:normAutofit lnSpcReduction="10000"/>
          </a:bodyPr>
          <a:lstStyle/>
          <a:p>
            <a:pPr marL="0" indent="0">
              <a:buNone/>
            </a:pPr>
            <a:r>
              <a:rPr lang="en-US" sz="1700" i="1" dirty="0" err="1"/>
              <a:t>Avots</a:t>
            </a:r>
            <a:r>
              <a:rPr lang="en-US" sz="1700" i="1" dirty="0"/>
              <a:t>: </a:t>
            </a:r>
            <a:r>
              <a:rPr lang="en-US" sz="1700" i="1" dirty="0">
                <a:hlinkClick r:id="rId2"/>
              </a:rPr>
              <a:t>https://en.wikipedia.org</a:t>
            </a:r>
            <a:endParaRPr lang="en-US" sz="1700" i="1" dirty="0"/>
          </a:p>
        </p:txBody>
      </p:sp>
      <p:pic>
        <p:nvPicPr>
          <p:cNvPr id="5" name="Content Placeholder 4">
            <a:extLst>
              <a:ext uri="{FF2B5EF4-FFF2-40B4-BE49-F238E27FC236}">
                <a16:creationId xmlns:a16="http://schemas.microsoft.com/office/drawing/2014/main" id="{31EA8597-EB92-4916-AEFC-7DB3789C58DE}"/>
              </a:ext>
            </a:extLst>
          </p:cNvPr>
          <p:cNvPicPr>
            <a:picLocks noChangeAspect="1"/>
          </p:cNvPicPr>
          <p:nvPr/>
        </p:nvPicPr>
        <p:blipFill>
          <a:blip r:embed="rId3"/>
          <a:stretch>
            <a:fillRect/>
          </a:stretch>
        </p:blipFill>
        <p:spPr>
          <a:xfrm>
            <a:off x="2572286" y="-20094"/>
            <a:ext cx="9619713" cy="6878094"/>
          </a:xfrm>
          <a:prstGeom prst="rect">
            <a:avLst/>
          </a:prstGeom>
        </p:spPr>
      </p:pic>
    </p:spTree>
    <p:extLst>
      <p:ext uri="{BB962C8B-B14F-4D97-AF65-F5344CB8AC3E}">
        <p14:creationId xmlns:p14="http://schemas.microsoft.com/office/powerpoint/2010/main" val="3846538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5C9B446A-6343-4E56-90BA-061E4DDF0F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Freeform: Shape 72">
            <a:extLst>
              <a:ext uri="{FF2B5EF4-FFF2-40B4-BE49-F238E27FC236}">
                <a16:creationId xmlns:a16="http://schemas.microsoft.com/office/drawing/2014/main" id="{3EC72A1B-03D3-499C-B4BF-AC68EEC22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455673" cy="6858000"/>
          </a:xfrm>
          <a:custGeom>
            <a:avLst/>
            <a:gdLst>
              <a:gd name="connsiteX0" fmla="*/ 0 w 4455673"/>
              <a:gd name="connsiteY0" fmla="*/ 0 h 6858000"/>
              <a:gd name="connsiteX1" fmla="*/ 3242695 w 4455673"/>
              <a:gd name="connsiteY1" fmla="*/ 0 h 6858000"/>
              <a:gd name="connsiteX2" fmla="*/ 3305678 w 4455673"/>
              <a:gd name="connsiteY2" fmla="*/ 69271 h 6858000"/>
              <a:gd name="connsiteX3" fmla="*/ 4455673 w 4455673"/>
              <a:gd name="connsiteY3" fmla="*/ 3429000 h 6858000"/>
              <a:gd name="connsiteX4" fmla="*/ 3305678 w 4455673"/>
              <a:gd name="connsiteY4" fmla="*/ 6788730 h 6858000"/>
              <a:gd name="connsiteX5" fmla="*/ 3242695 w 4455673"/>
              <a:gd name="connsiteY5" fmla="*/ 6858000 h 6858000"/>
              <a:gd name="connsiteX6" fmla="*/ 0 w 4455673"/>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3" h="6858000">
                <a:moveTo>
                  <a:pt x="0" y="0"/>
                </a:moveTo>
                <a:lnTo>
                  <a:pt x="3242695" y="0"/>
                </a:lnTo>
                <a:lnTo>
                  <a:pt x="3305678" y="69271"/>
                </a:lnTo>
                <a:cubicBezTo>
                  <a:pt x="4016204" y="929100"/>
                  <a:pt x="4455673" y="2116944"/>
                  <a:pt x="4455673" y="3429000"/>
                </a:cubicBezTo>
                <a:cubicBezTo>
                  <a:pt x="4455673" y="4741056"/>
                  <a:pt x="4016204" y="5928900"/>
                  <a:pt x="3305678" y="6788730"/>
                </a:cubicBezTo>
                <a:lnTo>
                  <a:pt x="3242695"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75" name="Freeform: Shape 74">
            <a:extLst>
              <a:ext uri="{FF2B5EF4-FFF2-40B4-BE49-F238E27FC236}">
                <a16:creationId xmlns:a16="http://schemas.microsoft.com/office/drawing/2014/main" id="{216322C2-3CF0-4D33-BF90-3F384CF6D2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46529" cy="6858000"/>
          </a:xfrm>
          <a:custGeom>
            <a:avLst/>
            <a:gdLst>
              <a:gd name="connsiteX0" fmla="*/ 0 w 4446529"/>
              <a:gd name="connsiteY0" fmla="*/ 0 h 6858000"/>
              <a:gd name="connsiteX1" fmla="*/ 3233551 w 4446529"/>
              <a:gd name="connsiteY1" fmla="*/ 0 h 6858000"/>
              <a:gd name="connsiteX2" fmla="*/ 3296534 w 4446529"/>
              <a:gd name="connsiteY2" fmla="*/ 69271 h 6858000"/>
              <a:gd name="connsiteX3" fmla="*/ 4446529 w 4446529"/>
              <a:gd name="connsiteY3" fmla="*/ 3429000 h 6858000"/>
              <a:gd name="connsiteX4" fmla="*/ 3296534 w 4446529"/>
              <a:gd name="connsiteY4" fmla="*/ 6788730 h 6858000"/>
              <a:gd name="connsiteX5" fmla="*/ 3233551 w 4446529"/>
              <a:gd name="connsiteY5" fmla="*/ 6858000 h 6858000"/>
              <a:gd name="connsiteX6" fmla="*/ 0 w 44465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9" h="6858000">
                <a:moveTo>
                  <a:pt x="0" y="0"/>
                </a:moveTo>
                <a:lnTo>
                  <a:pt x="3233551" y="0"/>
                </a:lnTo>
                <a:lnTo>
                  <a:pt x="3296534" y="69271"/>
                </a:lnTo>
                <a:cubicBezTo>
                  <a:pt x="4007060" y="929100"/>
                  <a:pt x="4446529" y="2116944"/>
                  <a:pt x="4446529" y="3429000"/>
                </a:cubicBezTo>
                <a:cubicBezTo>
                  <a:pt x="4446529" y="4741056"/>
                  <a:pt x="4007060" y="5928900"/>
                  <a:pt x="3296534" y="6788730"/>
                </a:cubicBezTo>
                <a:lnTo>
                  <a:pt x="3233551"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51C1624-E0F1-471C-8D1B-3A5A8216F589}"/>
              </a:ext>
            </a:extLst>
          </p:cNvPr>
          <p:cNvSpPr>
            <a:spLocks noGrp="1"/>
          </p:cNvSpPr>
          <p:nvPr>
            <p:ph type="title"/>
          </p:nvPr>
        </p:nvSpPr>
        <p:spPr>
          <a:xfrm>
            <a:off x="408789" y="1743441"/>
            <a:ext cx="3438144" cy="1124712"/>
          </a:xfrm>
        </p:spPr>
        <p:txBody>
          <a:bodyPr anchor="b">
            <a:noAutofit/>
          </a:bodyPr>
          <a:lstStyle/>
          <a:p>
            <a:r>
              <a:rPr lang="lv-LV" sz="2800" b="0" i="0" dirty="0">
                <a:effectLst/>
              </a:rPr>
              <a:t>Vieglo automašīnu sadalījums pēc izmantotās enerģijas līdz 01.04.2021</a:t>
            </a:r>
            <a:endParaRPr lang="lv-LV" sz="2800" dirty="0"/>
          </a:p>
        </p:txBody>
      </p:sp>
      <p:sp>
        <p:nvSpPr>
          <p:cNvPr id="77" name="Rectangle 76">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79" name="Rectangle 78">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375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CC327CAB-39D0-4E04-871A-E9C836522943}"/>
              </a:ext>
            </a:extLst>
          </p:cNvPr>
          <p:cNvSpPr>
            <a:spLocks noGrp="1"/>
          </p:cNvSpPr>
          <p:nvPr>
            <p:ph idx="1"/>
          </p:nvPr>
        </p:nvSpPr>
        <p:spPr>
          <a:xfrm>
            <a:off x="326898" y="3429000"/>
            <a:ext cx="3438906" cy="3207258"/>
          </a:xfrm>
        </p:spPr>
        <p:txBody>
          <a:bodyPr anchor="t">
            <a:normAutofit/>
          </a:bodyPr>
          <a:lstStyle/>
          <a:p>
            <a:pPr marL="514350" indent="-514350">
              <a:spcBef>
                <a:spcPts val="0"/>
              </a:spcBef>
              <a:buAutoNum type="arabicParenR"/>
            </a:pPr>
            <a:r>
              <a:rPr lang="lv-LV" sz="2000" b="0" i="0" dirty="0">
                <a:effectLst/>
                <a:latin typeface="+mj-lt"/>
              </a:rPr>
              <a:t>Benzīns turpina dominēt (64%) </a:t>
            </a:r>
            <a:endParaRPr lang="en-GB" sz="2000" b="0" i="0" dirty="0">
              <a:effectLst/>
              <a:latin typeface="+mj-lt"/>
            </a:endParaRPr>
          </a:p>
          <a:p>
            <a:pPr marL="514350" indent="-514350">
              <a:spcBef>
                <a:spcPts val="0"/>
              </a:spcBef>
              <a:buAutoNum type="arabicParenR"/>
            </a:pPr>
            <a:r>
              <a:rPr lang="lv-LV" sz="2000" b="0" i="0" dirty="0">
                <a:effectLst/>
                <a:latin typeface="+mj-lt"/>
              </a:rPr>
              <a:t>Dīzelis turpina lejupslīdi, bet ieņem 32% tirgus </a:t>
            </a:r>
            <a:endParaRPr lang="en-GB" sz="2000" b="0" i="0" dirty="0">
              <a:effectLst/>
              <a:latin typeface="+mj-lt"/>
            </a:endParaRPr>
          </a:p>
          <a:p>
            <a:pPr marL="514350" indent="-514350">
              <a:spcBef>
                <a:spcPts val="0"/>
              </a:spcBef>
              <a:buAutoNum type="arabicParenR"/>
            </a:pPr>
            <a:r>
              <a:rPr lang="lv-LV" sz="2000" b="0" i="0" dirty="0">
                <a:effectLst/>
                <a:latin typeface="+mj-lt"/>
              </a:rPr>
              <a:t>Elektrība pēc izrāviena 2020.g. rudenī šobrīd noslīd uz 2% tirgus daļu. Kopā ar PHEV ir teju 3%. </a:t>
            </a:r>
            <a:endParaRPr lang="en-GB" sz="2000" b="0" i="0" dirty="0">
              <a:effectLst/>
              <a:latin typeface="+mj-lt"/>
            </a:endParaRPr>
          </a:p>
          <a:p>
            <a:pPr marL="514350" indent="-514350">
              <a:spcBef>
                <a:spcPts val="0"/>
              </a:spcBef>
              <a:buAutoNum type="arabicParenR"/>
            </a:pPr>
            <a:r>
              <a:rPr lang="lv-LV" sz="2000" b="0" i="0" dirty="0">
                <a:effectLst/>
                <a:latin typeface="+mj-lt"/>
              </a:rPr>
              <a:t>Gāze ir 0.2%</a:t>
            </a:r>
            <a:endParaRPr lang="en-GB" sz="2000" b="0" i="0" dirty="0">
              <a:effectLst/>
              <a:latin typeface="+mj-lt"/>
            </a:endParaRPr>
          </a:p>
          <a:p>
            <a:pPr marL="514350" indent="-514350">
              <a:spcBef>
                <a:spcPts val="0"/>
              </a:spcBef>
              <a:buAutoNum type="arabicParenR"/>
            </a:pPr>
            <a:endParaRPr lang="en-GB" sz="1700" dirty="0">
              <a:latin typeface="TwitterChirp"/>
            </a:endParaRPr>
          </a:p>
          <a:p>
            <a:pPr marL="0" indent="0">
              <a:spcBef>
                <a:spcPts val="0"/>
              </a:spcBef>
              <a:buNone/>
            </a:pPr>
            <a:r>
              <a:rPr lang="en-GB" sz="1600" i="1" dirty="0" err="1">
                <a:latin typeface="TwitterChirp"/>
              </a:rPr>
              <a:t>Avots</a:t>
            </a:r>
            <a:r>
              <a:rPr lang="en-GB" sz="1600" i="1" dirty="0">
                <a:latin typeface="TwitterChirp"/>
              </a:rPr>
              <a:t>: </a:t>
            </a:r>
            <a:r>
              <a:rPr lang="lv-LV" sz="1600" b="1" i="1" dirty="0" err="1">
                <a:solidFill>
                  <a:srgbClr val="0F1419"/>
                </a:solidFill>
                <a:latin typeface="TwitterChirp"/>
                <a:hlinkClick r:id="rId2"/>
              </a:rPr>
              <a:t>Uzlādēts.lv</a:t>
            </a:r>
            <a:endParaRPr lang="lv-LV" sz="1600" b="1" i="1" dirty="0">
              <a:solidFill>
                <a:srgbClr val="0F1419"/>
              </a:solidFill>
              <a:latin typeface="TwitterChirp"/>
              <a:hlinkClick r:id="rId2"/>
            </a:endParaRPr>
          </a:p>
          <a:p>
            <a:pPr marL="0" indent="0">
              <a:spcBef>
                <a:spcPts val="0"/>
              </a:spcBef>
              <a:buNone/>
            </a:pPr>
            <a:endParaRPr lang="en-GB" sz="1700" dirty="0">
              <a:latin typeface="TwitterChirp"/>
            </a:endParaRPr>
          </a:p>
        </p:txBody>
      </p:sp>
      <p:pic>
        <p:nvPicPr>
          <p:cNvPr id="1026" name="Picture 2" descr="Image">
            <a:extLst>
              <a:ext uri="{FF2B5EF4-FFF2-40B4-BE49-F238E27FC236}">
                <a16:creationId xmlns:a16="http://schemas.microsoft.com/office/drawing/2014/main" id="{0E1943E6-438F-4CD4-A4E4-7F6972E515C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475128" y="1110683"/>
            <a:ext cx="7698358" cy="4311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203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B84BDE-5041-4F72-9543-27971150F5A7}"/>
              </a:ext>
            </a:extLst>
          </p:cNvPr>
          <p:cNvSpPr>
            <a:spLocks noGrp="1"/>
          </p:cNvSpPr>
          <p:nvPr>
            <p:ph type="title"/>
          </p:nvPr>
        </p:nvSpPr>
        <p:spPr>
          <a:xfrm>
            <a:off x="838200" y="365125"/>
            <a:ext cx="10515600" cy="1325563"/>
          </a:xfrm>
        </p:spPr>
        <p:txBody>
          <a:bodyPr>
            <a:normAutofit/>
          </a:bodyPr>
          <a:lstStyle/>
          <a:p>
            <a:r>
              <a:rPr lang="lv-LV" sz="5400"/>
              <a:t>Grozījumi</a:t>
            </a:r>
          </a:p>
        </p:txBody>
      </p:sp>
      <p:sp>
        <p:nvSpPr>
          <p:cNvPr id="3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7EFB591-EC89-4557-99B0-88C553B46CFE}"/>
              </a:ext>
            </a:extLst>
          </p:cNvPr>
          <p:cNvSpPr>
            <a:spLocks noGrp="1"/>
          </p:cNvSpPr>
          <p:nvPr>
            <p:ph idx="1"/>
          </p:nvPr>
        </p:nvSpPr>
        <p:spPr>
          <a:xfrm>
            <a:off x="838200" y="1929384"/>
            <a:ext cx="10515600" cy="4251960"/>
          </a:xfrm>
        </p:spPr>
        <p:txBody>
          <a:bodyPr>
            <a:normAutofit/>
          </a:bodyPr>
          <a:lstStyle/>
          <a:p>
            <a:r>
              <a:rPr lang="lv-LV" sz="2200" dirty="0"/>
              <a:t>Definīcijas: </a:t>
            </a:r>
          </a:p>
          <a:p>
            <a:pPr lvl="1"/>
            <a:r>
              <a:rPr lang="lv-LV" sz="2200" dirty="0"/>
              <a:t>Publisko iepirkumu likuma 1.pants </a:t>
            </a:r>
          </a:p>
          <a:p>
            <a:pPr lvl="2"/>
            <a:r>
              <a:rPr lang="lv-LV" sz="2200" i="0" dirty="0">
                <a:effectLst/>
              </a:rPr>
              <a:t>16</a:t>
            </a:r>
            <a:r>
              <a:rPr lang="lv-LV" sz="2200" i="0" baseline="30000" dirty="0">
                <a:effectLst/>
              </a:rPr>
              <a:t>1</a:t>
            </a:r>
            <a:r>
              <a:rPr lang="lv-LV" sz="2200" i="0" dirty="0">
                <a:effectLst/>
              </a:rPr>
              <a:t>) lielas noslodzes </a:t>
            </a:r>
            <a:r>
              <a:rPr lang="lv-LV" sz="2200" i="0" dirty="0" err="1">
                <a:effectLst/>
              </a:rPr>
              <a:t>bezemisiju</a:t>
            </a:r>
            <a:r>
              <a:rPr lang="lv-LV" sz="2200" i="0" dirty="0">
                <a:effectLst/>
              </a:rPr>
              <a:t> autotransporta līdzeklis </a:t>
            </a:r>
          </a:p>
          <a:p>
            <a:pPr lvl="2"/>
            <a:r>
              <a:rPr lang="lv-LV" sz="2200" i="0" dirty="0">
                <a:effectLst/>
              </a:rPr>
              <a:t>32</a:t>
            </a:r>
            <a:r>
              <a:rPr lang="lv-LV" sz="2200" i="0" baseline="30000" dirty="0">
                <a:effectLst/>
              </a:rPr>
              <a:t>1</a:t>
            </a:r>
            <a:r>
              <a:rPr lang="lv-LV" sz="2200" i="0" dirty="0">
                <a:effectLst/>
              </a:rPr>
              <a:t>) tīrs autotransporta līdzeklis</a:t>
            </a:r>
          </a:p>
          <a:p>
            <a:pPr marL="228600" lvl="1">
              <a:spcBef>
                <a:spcPts val="1200"/>
              </a:spcBef>
              <a:spcAft>
                <a:spcPts val="1200"/>
              </a:spcAft>
            </a:pPr>
            <a:r>
              <a:rPr lang="lv-LV" sz="2200" dirty="0"/>
              <a:t>PIL 54. pants “Īpaši noteikumi iepirkumiem autotransporta jomā”</a:t>
            </a:r>
          </a:p>
          <a:p>
            <a:pPr marL="228600" lvl="1">
              <a:spcBef>
                <a:spcPts val="1000"/>
              </a:spcBef>
              <a:spcAft>
                <a:spcPts val="1200"/>
              </a:spcAft>
            </a:pPr>
            <a:r>
              <a:rPr lang="lv-LV" sz="2200" dirty="0"/>
              <a:t>Pārejas noteikumi </a:t>
            </a:r>
          </a:p>
          <a:p>
            <a:pPr marL="800100" lvl="2" indent="-342900">
              <a:spcBef>
                <a:spcPts val="1000"/>
              </a:spcBef>
              <a:buBlip>
                <a:blip r:embed="rId2">
                  <a:extLst>
                    <a:ext uri="{96DAC541-7B7A-43D3-8B79-37D633B846F1}">
                      <asvg:svgBlip xmlns:asvg="http://schemas.microsoft.com/office/drawing/2016/SVG/main" r:embed="rId3"/>
                    </a:ext>
                  </a:extLst>
                </a:blip>
              </a:buBlip>
            </a:pPr>
            <a:r>
              <a:rPr lang="lv-LV" sz="2200" i="1" dirty="0">
                <a:hlinkClick r:id="rId4"/>
              </a:rPr>
              <a:t>Grozījumi Publisko iepirkumu likumā</a:t>
            </a:r>
            <a:endParaRPr lang="en-GB" sz="2200" i="1" dirty="0"/>
          </a:p>
        </p:txBody>
      </p:sp>
    </p:spTree>
    <p:extLst>
      <p:ext uri="{BB962C8B-B14F-4D97-AF65-F5344CB8AC3E}">
        <p14:creationId xmlns:p14="http://schemas.microsoft.com/office/powerpoint/2010/main" val="4032599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68AF5748-FED8-45BA-8631-26D1D10F32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E57384-B3DE-45B8-9CCA-F9E2D894221E}"/>
              </a:ext>
            </a:extLst>
          </p:cNvPr>
          <p:cNvSpPr>
            <a:spLocks noGrp="1"/>
          </p:cNvSpPr>
          <p:nvPr>
            <p:ph type="title"/>
          </p:nvPr>
        </p:nvSpPr>
        <p:spPr>
          <a:xfrm>
            <a:off x="477981" y="1122363"/>
            <a:ext cx="4023360" cy="3204134"/>
          </a:xfrm>
        </p:spPr>
        <p:txBody>
          <a:bodyPr vert="horz" lIns="91440" tIns="45720" rIns="91440" bIns="45720" rtlCol="0" anchor="b">
            <a:normAutofit fontScale="90000"/>
          </a:bodyPr>
          <a:lstStyle/>
          <a:p>
            <a:r>
              <a:rPr lang="lv-LV" sz="4800" kern="1200" dirty="0">
                <a:solidFill>
                  <a:schemeClr val="tx1"/>
                </a:solidFill>
                <a:latin typeface="+mj-lt"/>
                <a:ea typeface="+mj-ea"/>
                <a:cs typeface="+mj-cs"/>
              </a:rPr>
              <a:t>Sasniedzamais “tīrā” autotransporta iepirkumu rezultāts</a:t>
            </a:r>
          </a:p>
        </p:txBody>
      </p:sp>
      <p:sp>
        <p:nvSpPr>
          <p:cNvPr id="11" name="Rectangle 10">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4" name="Picture 3">
            <a:extLst>
              <a:ext uri="{FF2B5EF4-FFF2-40B4-BE49-F238E27FC236}">
                <a16:creationId xmlns:a16="http://schemas.microsoft.com/office/drawing/2014/main" id="{C5207DC7-2796-4BDD-A580-54CDC7133F13}"/>
              </a:ext>
            </a:extLst>
          </p:cNvPr>
          <p:cNvPicPr>
            <a:picLocks noChangeAspect="1"/>
          </p:cNvPicPr>
          <p:nvPr/>
        </p:nvPicPr>
        <p:blipFill>
          <a:blip r:embed="rId2"/>
          <a:stretch>
            <a:fillRect/>
          </a:stretch>
        </p:blipFill>
        <p:spPr>
          <a:xfrm>
            <a:off x="4337824" y="332579"/>
            <a:ext cx="7597698" cy="6192841"/>
          </a:xfrm>
          <a:prstGeom prst="rect">
            <a:avLst/>
          </a:prstGeom>
        </p:spPr>
      </p:pic>
    </p:spTree>
    <p:extLst>
      <p:ext uri="{BB962C8B-B14F-4D97-AF65-F5344CB8AC3E}">
        <p14:creationId xmlns:p14="http://schemas.microsoft.com/office/powerpoint/2010/main" val="2149807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0B9EE3F3-89B7-43C3-8651-C4C968309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E4F9C43-A83D-48D1-B235-36841E1419D9}"/>
              </a:ext>
            </a:extLst>
          </p:cNvPr>
          <p:cNvSpPr>
            <a:spLocks noGrp="1"/>
          </p:cNvSpPr>
          <p:nvPr>
            <p:ph type="title"/>
          </p:nvPr>
        </p:nvSpPr>
        <p:spPr>
          <a:xfrm>
            <a:off x="411480" y="991443"/>
            <a:ext cx="4443154" cy="556171"/>
          </a:xfrm>
        </p:spPr>
        <p:txBody>
          <a:bodyPr anchor="b">
            <a:normAutofit fontScale="90000"/>
          </a:bodyPr>
          <a:lstStyle/>
          <a:p>
            <a:r>
              <a:rPr lang="en-GB" sz="4800" dirty="0" err="1"/>
              <a:t>Tīrs</a:t>
            </a:r>
            <a:r>
              <a:rPr lang="lv-LV" sz="4800" dirty="0"/>
              <a:t> </a:t>
            </a:r>
            <a:r>
              <a:rPr lang="lv-LV" sz="4800" dirty="0" err="1"/>
              <a:t>autotransport</a:t>
            </a:r>
            <a:r>
              <a:rPr lang="en-GB" sz="4800" dirty="0"/>
              <a:t>s</a:t>
            </a:r>
            <a:endParaRPr lang="lv-LV" sz="4800" dirty="0"/>
          </a:p>
        </p:txBody>
      </p:sp>
      <p:sp>
        <p:nvSpPr>
          <p:cNvPr id="15" name="Rectangle 14">
            <a:extLst>
              <a:ext uri="{FF2B5EF4-FFF2-40B4-BE49-F238E27FC236}">
                <a16:creationId xmlns:a16="http://schemas.microsoft.com/office/drawing/2014/main" id="{33AE4636-AEEC-45D6-84D4-7AC2DA48EC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49223" y="38793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8D9CE0F4-2EB2-4F1F-8AAC-DB3571D9F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1480" y="2285541"/>
            <a:ext cx="438912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5FF90305-79EF-4816-B41D-07DD49DC24EA}"/>
              </a:ext>
            </a:extLst>
          </p:cNvPr>
          <p:cNvSpPr>
            <a:spLocks noGrp="1"/>
          </p:cNvSpPr>
          <p:nvPr>
            <p:ph idx="1"/>
          </p:nvPr>
        </p:nvSpPr>
        <p:spPr>
          <a:xfrm>
            <a:off x="411480" y="1949225"/>
            <a:ext cx="4602880" cy="1033265"/>
          </a:xfrm>
        </p:spPr>
        <p:txBody>
          <a:bodyPr>
            <a:normAutofit/>
          </a:bodyPr>
          <a:lstStyle/>
          <a:p>
            <a:r>
              <a:rPr lang="en-GB" sz="2000" dirty="0" err="1"/>
              <a:t>Tīrs</a:t>
            </a:r>
            <a:r>
              <a:rPr lang="en-GB" sz="2000" dirty="0"/>
              <a:t> </a:t>
            </a:r>
            <a:r>
              <a:rPr lang="en-GB" sz="2000" dirty="0" err="1"/>
              <a:t>vieglais</a:t>
            </a:r>
            <a:r>
              <a:rPr lang="en-GB" sz="2000" dirty="0"/>
              <a:t> </a:t>
            </a:r>
            <a:r>
              <a:rPr lang="en-GB" sz="2000" dirty="0" err="1"/>
              <a:t>pasažieru</a:t>
            </a:r>
            <a:r>
              <a:rPr lang="en-GB" sz="2000" dirty="0"/>
              <a:t> </a:t>
            </a:r>
            <a:r>
              <a:rPr lang="en-GB" sz="2000" dirty="0" err="1"/>
              <a:t>transportlīdzeklis</a:t>
            </a:r>
            <a:r>
              <a:rPr lang="en-GB" sz="2000" dirty="0"/>
              <a:t> </a:t>
            </a:r>
          </a:p>
          <a:p>
            <a:pPr marL="0" indent="0">
              <a:buNone/>
            </a:pPr>
            <a:r>
              <a:rPr lang="en-GB" sz="2000" dirty="0"/>
              <a:t>(</a:t>
            </a:r>
            <a:r>
              <a:rPr lang="lv-LV" sz="2000" dirty="0">
                <a:effectLst/>
                <a:ea typeface="Calibri" panose="020F0502020204030204" pitchFamily="34" charset="0"/>
                <a:cs typeface="Arial" panose="020B0604020202020204" pitchFamily="34" charset="0"/>
              </a:rPr>
              <a:t>M1, M2 vai N1 kategorijas</a:t>
            </a:r>
            <a:r>
              <a:rPr lang="en-GB" sz="2000" dirty="0">
                <a:ea typeface="Calibri" panose="020F0502020204030204" pitchFamily="34" charset="0"/>
                <a:cs typeface="Arial" panose="020B0604020202020204" pitchFamily="34" charset="0"/>
              </a:rPr>
              <a:t>)</a:t>
            </a:r>
            <a:endParaRPr lang="en-GB" sz="2000" dirty="0"/>
          </a:p>
        </p:txBody>
      </p:sp>
      <p:graphicFrame>
        <p:nvGraphicFramePr>
          <p:cNvPr id="8" name="Table 7">
            <a:extLst>
              <a:ext uri="{FF2B5EF4-FFF2-40B4-BE49-F238E27FC236}">
                <a16:creationId xmlns:a16="http://schemas.microsoft.com/office/drawing/2014/main" id="{BF8B7320-75E1-4C0A-8FA6-15B4E46F3F08}"/>
              </a:ext>
            </a:extLst>
          </p:cNvPr>
          <p:cNvGraphicFramePr>
            <a:graphicFrameLocks noGrp="1"/>
          </p:cNvGraphicFramePr>
          <p:nvPr/>
        </p:nvGraphicFramePr>
        <p:xfrm>
          <a:off x="1105085" y="3523785"/>
          <a:ext cx="10399180" cy="2050857"/>
        </p:xfrm>
        <a:graphic>
          <a:graphicData uri="http://schemas.openxmlformats.org/drawingml/2006/table">
            <a:tbl>
              <a:tblPr firstRow="1" firstCol="1" bandRow="1">
                <a:tableStyleId>{72833802-FEF1-4C79-8D5D-14CF1EAF98D9}</a:tableStyleId>
              </a:tblPr>
              <a:tblGrid>
                <a:gridCol w="1844526">
                  <a:extLst>
                    <a:ext uri="{9D8B030D-6E8A-4147-A177-3AD203B41FA5}">
                      <a16:colId xmlns:a16="http://schemas.microsoft.com/office/drawing/2014/main" val="746830426"/>
                    </a:ext>
                  </a:extLst>
                </a:gridCol>
                <a:gridCol w="3672127">
                  <a:extLst>
                    <a:ext uri="{9D8B030D-6E8A-4147-A177-3AD203B41FA5}">
                      <a16:colId xmlns:a16="http://schemas.microsoft.com/office/drawing/2014/main" val="1771660401"/>
                    </a:ext>
                  </a:extLst>
                </a:gridCol>
                <a:gridCol w="1234354">
                  <a:extLst>
                    <a:ext uri="{9D8B030D-6E8A-4147-A177-3AD203B41FA5}">
                      <a16:colId xmlns:a16="http://schemas.microsoft.com/office/drawing/2014/main" val="1348186297"/>
                    </a:ext>
                  </a:extLst>
                </a:gridCol>
                <a:gridCol w="3648173">
                  <a:extLst>
                    <a:ext uri="{9D8B030D-6E8A-4147-A177-3AD203B41FA5}">
                      <a16:colId xmlns:a16="http://schemas.microsoft.com/office/drawing/2014/main" val="3182921994"/>
                    </a:ext>
                  </a:extLst>
                </a:gridCol>
              </a:tblGrid>
              <a:tr h="366551">
                <a:tc gridSpan="2">
                  <a:txBody>
                    <a:bodyPr/>
                    <a:lstStyle/>
                    <a:p>
                      <a:pPr marR="123825" algn="ctr">
                        <a:lnSpc>
                          <a:spcPct val="107000"/>
                        </a:lnSpc>
                      </a:pPr>
                      <a:r>
                        <a:rPr lang="lv-LV" b="1" dirty="0"/>
                        <a:t>Līdz 2025. gada</a:t>
                      </a:r>
                      <a:r>
                        <a:rPr lang="en-GB" b="1" dirty="0"/>
                        <a:t> </a:t>
                      </a:r>
                      <a:r>
                        <a:rPr lang="lv-LV" b="1" dirty="0"/>
                        <a:t>31. decembrim</a:t>
                      </a:r>
                    </a:p>
                  </a:txBody>
                  <a:tcPr marL="125412" marR="125412" marT="125412" marB="125412">
                    <a:solidFill>
                      <a:schemeClr val="accent2"/>
                    </a:solidFill>
                  </a:tcPr>
                </a:tc>
                <a:tc hMerge="1">
                  <a:txBody>
                    <a:bodyPr/>
                    <a:lstStyle/>
                    <a:p>
                      <a:endParaRPr lang="lv-LV"/>
                    </a:p>
                  </a:txBody>
                  <a:tcPr/>
                </a:tc>
                <a:tc gridSpan="2">
                  <a:txBody>
                    <a:bodyPr/>
                    <a:lstStyle/>
                    <a:p>
                      <a:pPr marR="123825" algn="ctr">
                        <a:lnSpc>
                          <a:spcPct val="107000"/>
                        </a:lnSpc>
                      </a:pPr>
                      <a:r>
                        <a:rPr lang="lv-LV" b="1" dirty="0"/>
                        <a:t>No 2026. gada 1. janvāra</a:t>
                      </a:r>
                    </a:p>
                  </a:txBody>
                  <a:tcPr marL="125412" marR="125412" marT="125412" marB="125412">
                    <a:solidFill>
                      <a:schemeClr val="accent2"/>
                    </a:solidFill>
                  </a:tcPr>
                </a:tc>
                <a:tc hMerge="1">
                  <a:txBody>
                    <a:bodyPr/>
                    <a:lstStyle/>
                    <a:p>
                      <a:endParaRPr lang="lv-LV"/>
                    </a:p>
                  </a:txBody>
                  <a:tcPr/>
                </a:tc>
                <a:extLst>
                  <a:ext uri="{0D108BD9-81ED-4DB2-BD59-A6C34878D82A}">
                    <a16:rowId xmlns:a16="http://schemas.microsoft.com/office/drawing/2014/main" val="591819650"/>
                  </a:ext>
                </a:extLst>
              </a:tr>
              <a:tr h="771928">
                <a:tc>
                  <a:txBody>
                    <a:bodyPr/>
                    <a:lstStyle/>
                    <a:p>
                      <a:pPr marR="123825" algn="ctr">
                        <a:lnSpc>
                          <a:spcPct val="107000"/>
                        </a:lnSpc>
                      </a:pPr>
                      <a:r>
                        <a:rPr lang="lv-LV" sz="1600" b="1" cap="none" spc="0" dirty="0">
                          <a:solidFill>
                            <a:schemeClr val="tx1"/>
                          </a:solidFill>
                          <a:effectLst/>
                        </a:rPr>
                        <a:t>CO</a:t>
                      </a:r>
                      <a:r>
                        <a:rPr lang="lv-LV" sz="1600" b="1" cap="none" spc="0" baseline="-25000" dirty="0">
                          <a:solidFill>
                            <a:schemeClr val="tx1"/>
                          </a:solidFill>
                          <a:effectLst/>
                        </a:rPr>
                        <a:t>2</a:t>
                      </a:r>
                      <a:r>
                        <a:rPr lang="lv-LV" sz="1600" b="1" cap="none" spc="0" dirty="0">
                          <a:solidFill>
                            <a:schemeClr val="tx1"/>
                          </a:solidFill>
                          <a:effectLst/>
                        </a:rPr>
                        <a:t> g/km</a:t>
                      </a:r>
                      <a:endParaRPr lang="lv-LV" sz="1600" b="1" cap="none" spc="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125412" marR="125412" marT="125412" marB="125412" anchor="ctr"/>
                </a:tc>
                <a:tc>
                  <a:txBody>
                    <a:bodyPr/>
                    <a:lstStyle/>
                    <a:p>
                      <a:pPr marR="123825" algn="ctr">
                        <a:lnSpc>
                          <a:spcPct val="107000"/>
                        </a:lnSpc>
                      </a:pPr>
                      <a:r>
                        <a:rPr lang="lv-LV" sz="1600" cap="none" spc="0" dirty="0">
                          <a:solidFill>
                            <a:schemeClr val="tx1"/>
                          </a:solidFill>
                          <a:effectLst/>
                        </a:rPr>
                        <a:t>Gaisa piesārņotāju RD </a:t>
                      </a:r>
                      <a:r>
                        <a:rPr lang="lv-LV" sz="1600" u="sng" cap="none" spc="0" dirty="0">
                          <a:solidFill>
                            <a:schemeClr val="tx1"/>
                          </a:solidFill>
                          <a:effectLst/>
                          <a:hlinkClick r:id="rId3">
                            <a:extLst>
                              <a:ext uri="{A12FA001-AC4F-418D-AE19-62706E023703}">
                                <ahyp:hlinkClr xmlns:ahyp="http://schemas.microsoft.com/office/drawing/2018/hyperlinkcolor" val="tx"/>
                              </a:ext>
                            </a:extLst>
                          </a:hlinkClick>
                        </a:rPr>
                        <a:t>(</a:t>
                      </a:r>
                      <a:r>
                        <a:rPr lang="lv-LV" sz="1600" u="none" strike="noStrike" cap="none" spc="0" baseline="30000" dirty="0">
                          <a:solidFill>
                            <a:schemeClr val="tx1"/>
                          </a:solidFill>
                          <a:effectLst/>
                          <a:hlinkClick r:id="rId3">
                            <a:extLst>
                              <a:ext uri="{A12FA001-AC4F-418D-AE19-62706E023703}">
                                <ahyp:hlinkClr xmlns:ahyp="http://schemas.microsoft.com/office/drawing/2018/hyperlinkcolor" val="tx"/>
                              </a:ext>
                            </a:extLst>
                          </a:hlinkClick>
                        </a:rPr>
                        <a:t>1</a:t>
                      </a:r>
                      <a:r>
                        <a:rPr lang="lv-LV" sz="1600" u="sng" cap="none" spc="0" dirty="0">
                          <a:solidFill>
                            <a:schemeClr val="tx1"/>
                          </a:solidFill>
                          <a:effectLst/>
                          <a:hlinkClick r:id="rId3">
                            <a:extLst>
                              <a:ext uri="{A12FA001-AC4F-418D-AE19-62706E023703}">
                                <ahyp:hlinkClr xmlns:ahyp="http://schemas.microsoft.com/office/drawing/2018/hyperlinkcolor" val="tx"/>
                              </a:ext>
                            </a:extLst>
                          </a:hlinkClick>
                        </a:rPr>
                        <a:t>)</a:t>
                      </a:r>
                      <a:r>
                        <a:rPr lang="en-GB" sz="1600" u="sng" cap="none" spc="0" dirty="0">
                          <a:solidFill>
                            <a:schemeClr val="tx1"/>
                          </a:solidFill>
                          <a:effectLst/>
                        </a:rPr>
                        <a:t> </a:t>
                      </a:r>
                      <a:r>
                        <a:rPr lang="lv-LV" sz="1600" cap="none" spc="0" dirty="0">
                          <a:solidFill>
                            <a:schemeClr val="tx1"/>
                          </a:solidFill>
                          <a:effectLst/>
                        </a:rPr>
                        <a:t>kā procentuālā daļa no emisiju robežvērtībām</a:t>
                      </a:r>
                      <a:r>
                        <a:rPr lang="lv-LV" sz="1600" u="none" strike="noStrike" cap="none" spc="0" dirty="0">
                          <a:solidFill>
                            <a:schemeClr val="tx1"/>
                          </a:solidFill>
                          <a:effectLst/>
                          <a:hlinkClick r:id="rId4">
                            <a:extLst>
                              <a:ext uri="{A12FA001-AC4F-418D-AE19-62706E023703}">
                                <ahyp:hlinkClr xmlns:ahyp="http://schemas.microsoft.com/office/drawing/2018/hyperlinkcolor" val="tx"/>
                              </a:ext>
                            </a:extLst>
                          </a:hlinkClick>
                        </a:rPr>
                        <a:t> </a:t>
                      </a:r>
                      <a:r>
                        <a:rPr lang="lv-LV" sz="1600" u="sng" cap="none" spc="0" dirty="0">
                          <a:solidFill>
                            <a:schemeClr val="tx1"/>
                          </a:solidFill>
                          <a:effectLst/>
                          <a:hlinkClick r:id="rId4">
                            <a:extLst>
                              <a:ext uri="{A12FA001-AC4F-418D-AE19-62706E023703}">
                                <ahyp:hlinkClr xmlns:ahyp="http://schemas.microsoft.com/office/drawing/2018/hyperlinkcolor" val="tx"/>
                              </a:ext>
                            </a:extLst>
                          </a:hlinkClick>
                        </a:rPr>
                        <a:t>(</a:t>
                      </a:r>
                      <a:r>
                        <a:rPr lang="lv-LV" sz="1600" u="none" strike="noStrike" cap="none" spc="0" baseline="30000" dirty="0">
                          <a:solidFill>
                            <a:schemeClr val="tx1"/>
                          </a:solidFill>
                          <a:effectLst/>
                          <a:hlinkClick r:id="rId4">
                            <a:extLst>
                              <a:ext uri="{A12FA001-AC4F-418D-AE19-62706E023703}">
                                <ahyp:hlinkClr xmlns:ahyp="http://schemas.microsoft.com/office/drawing/2018/hyperlinkcolor" val="tx"/>
                              </a:ext>
                            </a:extLst>
                          </a:hlinkClick>
                        </a:rPr>
                        <a:t>2</a:t>
                      </a:r>
                      <a:r>
                        <a:rPr lang="lv-LV" sz="1600" u="sng" cap="none" spc="0" dirty="0">
                          <a:solidFill>
                            <a:schemeClr val="tx1"/>
                          </a:solidFill>
                          <a:effectLst/>
                          <a:hlinkClick r:id="rId4">
                            <a:extLst>
                              <a:ext uri="{A12FA001-AC4F-418D-AE19-62706E023703}">
                                <ahyp:hlinkClr xmlns:ahyp="http://schemas.microsoft.com/office/drawing/2018/hyperlinkcolor" val="tx"/>
                              </a:ext>
                            </a:extLst>
                          </a:hlinkClick>
                        </a:rPr>
                        <a:t>)</a:t>
                      </a:r>
                      <a:endParaRPr lang="lv-LV" sz="1600" cap="none" spc="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125412" marR="125412" marT="125412" marB="125412" anchor="ctr"/>
                </a:tc>
                <a:tc>
                  <a:txBody>
                    <a:bodyPr/>
                    <a:lstStyle/>
                    <a:p>
                      <a:pPr marR="123825" algn="ctr">
                        <a:lnSpc>
                          <a:spcPct val="107000"/>
                        </a:lnSpc>
                      </a:pPr>
                      <a:r>
                        <a:rPr lang="lv-LV" sz="1600" b="1" cap="none" spc="0" dirty="0">
                          <a:solidFill>
                            <a:schemeClr val="tx1"/>
                          </a:solidFill>
                          <a:effectLst/>
                        </a:rPr>
                        <a:t>CO</a:t>
                      </a:r>
                      <a:r>
                        <a:rPr lang="lv-LV" sz="1600" b="1" cap="none" spc="0" baseline="-25000" dirty="0">
                          <a:solidFill>
                            <a:schemeClr val="tx1"/>
                          </a:solidFill>
                          <a:effectLst/>
                        </a:rPr>
                        <a:t>2</a:t>
                      </a:r>
                      <a:r>
                        <a:rPr lang="lv-LV" sz="1600" b="1" cap="none" spc="0" dirty="0">
                          <a:solidFill>
                            <a:schemeClr val="tx1"/>
                          </a:solidFill>
                          <a:effectLst/>
                        </a:rPr>
                        <a:t> g/km</a:t>
                      </a:r>
                      <a:endParaRPr lang="lv-LV" sz="1600" b="1" cap="none" spc="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125412" marR="125412" marT="125412" marB="125412" anchor="ctr"/>
                </a:tc>
                <a:tc>
                  <a:txBody>
                    <a:bodyPr/>
                    <a:lstStyle/>
                    <a:p>
                      <a:pPr marR="123825" algn="ctr">
                        <a:lnSpc>
                          <a:spcPct val="107000"/>
                        </a:lnSpc>
                      </a:pPr>
                      <a:r>
                        <a:rPr lang="lv-LV" sz="1600" cap="none" spc="0" dirty="0">
                          <a:solidFill>
                            <a:schemeClr val="tx1"/>
                          </a:solidFill>
                          <a:effectLst/>
                        </a:rPr>
                        <a:t>Gaisa piesārņotāju RDE </a:t>
                      </a:r>
                      <a:r>
                        <a:rPr lang="lv-LV" sz="1600" u="sng" cap="none" spc="0" dirty="0">
                          <a:solidFill>
                            <a:schemeClr val="tx1"/>
                          </a:solidFill>
                          <a:effectLst/>
                          <a:hlinkClick r:id="rId3">
                            <a:extLst>
                              <a:ext uri="{A12FA001-AC4F-418D-AE19-62706E023703}">
                                <ahyp:hlinkClr xmlns:ahyp="http://schemas.microsoft.com/office/drawing/2018/hyperlinkcolor" val="tx"/>
                              </a:ext>
                            </a:extLst>
                          </a:hlinkClick>
                        </a:rPr>
                        <a:t>(</a:t>
                      </a:r>
                      <a:r>
                        <a:rPr lang="lv-LV" sz="1600" u="none" strike="noStrike" cap="none" spc="0" baseline="30000" dirty="0">
                          <a:solidFill>
                            <a:schemeClr val="tx1"/>
                          </a:solidFill>
                          <a:effectLst/>
                          <a:hlinkClick r:id="rId3">
                            <a:extLst>
                              <a:ext uri="{A12FA001-AC4F-418D-AE19-62706E023703}">
                                <ahyp:hlinkClr xmlns:ahyp="http://schemas.microsoft.com/office/drawing/2018/hyperlinkcolor" val="tx"/>
                              </a:ext>
                            </a:extLst>
                          </a:hlinkClick>
                        </a:rPr>
                        <a:t>1</a:t>
                      </a:r>
                      <a:r>
                        <a:rPr lang="lv-LV" sz="1600" u="sng" cap="none" spc="0" dirty="0">
                          <a:solidFill>
                            <a:schemeClr val="tx1"/>
                          </a:solidFill>
                          <a:effectLst/>
                          <a:hlinkClick r:id="rId3">
                            <a:extLst>
                              <a:ext uri="{A12FA001-AC4F-418D-AE19-62706E023703}">
                                <ahyp:hlinkClr xmlns:ahyp="http://schemas.microsoft.com/office/drawing/2018/hyperlinkcolor" val="tx"/>
                              </a:ext>
                            </a:extLst>
                          </a:hlinkClick>
                        </a:rPr>
                        <a:t>)</a:t>
                      </a:r>
                      <a:r>
                        <a:rPr lang="lv-LV" sz="1600" cap="none" spc="0" dirty="0">
                          <a:solidFill>
                            <a:schemeClr val="tx1"/>
                          </a:solidFill>
                          <a:effectLst/>
                        </a:rPr>
                        <a:t> kā</a:t>
                      </a:r>
                      <a:r>
                        <a:rPr lang="en-GB" sz="1600" cap="none" spc="0" dirty="0">
                          <a:solidFill>
                            <a:schemeClr val="tx1"/>
                          </a:solidFill>
                          <a:effectLst/>
                        </a:rPr>
                        <a:t> </a:t>
                      </a:r>
                      <a:r>
                        <a:rPr lang="lv-LV" sz="1600" cap="none" spc="0" dirty="0">
                          <a:solidFill>
                            <a:schemeClr val="tx1"/>
                          </a:solidFill>
                          <a:effectLst/>
                        </a:rPr>
                        <a:t>procentuālā daļa no emisiju robežvērtībām</a:t>
                      </a:r>
                      <a:r>
                        <a:rPr lang="lv-LV" sz="1600" u="sng" cap="none" spc="0" dirty="0">
                          <a:solidFill>
                            <a:schemeClr val="tx1"/>
                          </a:solidFill>
                          <a:effectLst/>
                          <a:hlinkClick r:id="rId4">
                            <a:extLst>
                              <a:ext uri="{A12FA001-AC4F-418D-AE19-62706E023703}">
                                <ahyp:hlinkClr xmlns:ahyp="http://schemas.microsoft.com/office/drawing/2018/hyperlinkcolor" val="tx"/>
                              </a:ext>
                            </a:extLst>
                          </a:hlinkClick>
                        </a:rPr>
                        <a:t> (</a:t>
                      </a:r>
                      <a:r>
                        <a:rPr lang="lv-LV" sz="1600" u="none" strike="noStrike" cap="none" spc="0" baseline="30000" dirty="0">
                          <a:solidFill>
                            <a:schemeClr val="tx1"/>
                          </a:solidFill>
                          <a:effectLst/>
                          <a:hlinkClick r:id="rId4">
                            <a:extLst>
                              <a:ext uri="{A12FA001-AC4F-418D-AE19-62706E023703}">
                                <ahyp:hlinkClr xmlns:ahyp="http://schemas.microsoft.com/office/drawing/2018/hyperlinkcolor" val="tx"/>
                              </a:ext>
                            </a:extLst>
                          </a:hlinkClick>
                        </a:rPr>
                        <a:t>2</a:t>
                      </a:r>
                      <a:r>
                        <a:rPr lang="lv-LV" sz="1600" u="sng" cap="none" spc="0" dirty="0">
                          <a:solidFill>
                            <a:schemeClr val="tx1"/>
                          </a:solidFill>
                          <a:effectLst/>
                          <a:hlinkClick r:id="rId4">
                            <a:extLst>
                              <a:ext uri="{A12FA001-AC4F-418D-AE19-62706E023703}">
                                <ahyp:hlinkClr xmlns:ahyp="http://schemas.microsoft.com/office/drawing/2018/hyperlinkcolor" val="tx"/>
                              </a:ext>
                            </a:extLst>
                          </a:hlinkClick>
                        </a:rPr>
                        <a:t>)</a:t>
                      </a:r>
                      <a:endParaRPr lang="lv-LV" sz="1600" cap="none" spc="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125412" marR="125412" marT="125412" marB="125412" anchor="ctr"/>
                </a:tc>
                <a:extLst>
                  <a:ext uri="{0D108BD9-81ED-4DB2-BD59-A6C34878D82A}">
                    <a16:rowId xmlns:a16="http://schemas.microsoft.com/office/drawing/2014/main" val="2565028897"/>
                  </a:ext>
                </a:extLst>
              </a:tr>
              <a:tr h="445791">
                <a:tc>
                  <a:txBody>
                    <a:bodyPr/>
                    <a:lstStyle/>
                    <a:p>
                      <a:pPr algn="ctr">
                        <a:lnSpc>
                          <a:spcPct val="107000"/>
                        </a:lnSpc>
                      </a:pPr>
                      <a:r>
                        <a:rPr lang="lv-LV" sz="1600" b="1" cap="none" spc="0" dirty="0">
                          <a:solidFill>
                            <a:schemeClr val="tx1"/>
                          </a:solidFill>
                          <a:effectLst/>
                        </a:rPr>
                        <a:t>50</a:t>
                      </a:r>
                      <a:endParaRPr lang="lv-LV" sz="1600" b="1" cap="none" spc="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125412" marR="125412" marT="125412" marB="125412"/>
                </a:tc>
                <a:tc>
                  <a:txBody>
                    <a:bodyPr/>
                    <a:lstStyle/>
                    <a:p>
                      <a:pPr algn="ctr">
                        <a:lnSpc>
                          <a:spcPct val="107000"/>
                        </a:lnSpc>
                      </a:pPr>
                      <a:r>
                        <a:rPr lang="lv-LV" sz="1600" cap="none" spc="0" dirty="0">
                          <a:solidFill>
                            <a:schemeClr val="tx1"/>
                          </a:solidFill>
                          <a:effectLst/>
                        </a:rPr>
                        <a:t>80 %</a:t>
                      </a:r>
                      <a:endParaRPr lang="lv-LV" sz="1600" cap="none" spc="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125412" marR="125412" marT="125412" marB="125412"/>
                </a:tc>
                <a:tc>
                  <a:txBody>
                    <a:bodyPr/>
                    <a:lstStyle/>
                    <a:p>
                      <a:pPr algn="ctr">
                        <a:lnSpc>
                          <a:spcPct val="107000"/>
                        </a:lnSpc>
                      </a:pPr>
                      <a:r>
                        <a:rPr lang="lv-LV" sz="1600" b="1" cap="none" spc="0" dirty="0">
                          <a:solidFill>
                            <a:schemeClr val="tx1"/>
                          </a:solidFill>
                          <a:effectLst/>
                        </a:rPr>
                        <a:t>0</a:t>
                      </a:r>
                      <a:endParaRPr lang="lv-LV" sz="1600" b="1" cap="none" spc="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125412" marR="125412" marT="125412" marB="125412"/>
                </a:tc>
                <a:tc>
                  <a:txBody>
                    <a:bodyPr/>
                    <a:lstStyle/>
                    <a:p>
                      <a:pPr algn="ctr">
                        <a:lnSpc>
                          <a:spcPct val="107000"/>
                        </a:lnSpc>
                      </a:pPr>
                      <a:r>
                        <a:rPr lang="lv-LV" sz="1600" cap="none" spc="0" dirty="0">
                          <a:solidFill>
                            <a:schemeClr val="tx1"/>
                          </a:solidFill>
                          <a:effectLst/>
                        </a:rPr>
                        <a:t>nepiemēro</a:t>
                      </a:r>
                      <a:endParaRPr lang="lv-LV" sz="1600" cap="none" spc="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125412" marR="125412" marT="125412" marB="125412"/>
                </a:tc>
                <a:extLst>
                  <a:ext uri="{0D108BD9-81ED-4DB2-BD59-A6C34878D82A}">
                    <a16:rowId xmlns:a16="http://schemas.microsoft.com/office/drawing/2014/main" val="2705363887"/>
                  </a:ext>
                </a:extLst>
              </a:tr>
            </a:tbl>
          </a:graphicData>
        </a:graphic>
      </p:graphicFrame>
      <p:sp>
        <p:nvSpPr>
          <p:cNvPr id="16" name="Content Placeholder 2">
            <a:extLst>
              <a:ext uri="{FF2B5EF4-FFF2-40B4-BE49-F238E27FC236}">
                <a16:creationId xmlns:a16="http://schemas.microsoft.com/office/drawing/2014/main" id="{8E753353-4407-4E35-8F43-909DFC28DE7E}"/>
              </a:ext>
            </a:extLst>
          </p:cNvPr>
          <p:cNvSpPr txBox="1">
            <a:spLocks/>
          </p:cNvSpPr>
          <p:nvPr/>
        </p:nvSpPr>
        <p:spPr>
          <a:xfrm>
            <a:off x="411479" y="5769773"/>
            <a:ext cx="11369040" cy="8498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ts val="1560"/>
              </a:lnSpc>
              <a:spcBef>
                <a:spcPts val="300"/>
              </a:spcBef>
              <a:spcAft>
                <a:spcPts val="300"/>
              </a:spcAft>
              <a:buClrTx/>
              <a:buSzTx/>
              <a:buFont typeface="Arial" panose="020B0604020202020204" pitchFamily="34" charset="0"/>
              <a:buNone/>
              <a:tabLst/>
              <a:defRPr/>
            </a:pPr>
            <a:r>
              <a:rPr kumimoji="0" lang="lv-LV" sz="1300" b="0" i="1" u="sng" strike="noStrike" kern="1200" cap="none" spc="0" normalizeH="0" baseline="0" noProof="0" dirty="0">
                <a:ln>
                  <a:noFill/>
                </a:ln>
                <a:solidFill>
                  <a:srgbClr val="3366CC"/>
                </a:solidFill>
                <a:effectLst/>
                <a:uLnTx/>
                <a:uFillTx/>
                <a:latin typeface="Calibri Light" panose="020F0302020204030204"/>
                <a:ea typeface="Times New Roman" panose="02020603050405020304" pitchFamily="18" charset="0"/>
                <a:cs typeface="+mn-cs"/>
                <a:hlinkClick r:id="rId5"/>
              </a:rPr>
              <a:t>(</a:t>
            </a:r>
            <a:r>
              <a:rPr kumimoji="0" lang="lv-LV" sz="1300" b="0" i="1" u="none" strike="noStrike" kern="1200" cap="none" spc="0" normalizeH="0" baseline="30000" noProof="0" dirty="0">
                <a:ln>
                  <a:noFill/>
                </a:ln>
                <a:solidFill>
                  <a:srgbClr val="3366CC"/>
                </a:solidFill>
                <a:effectLst/>
                <a:uLnTx/>
                <a:uFillTx/>
                <a:latin typeface="Calibri Light" panose="020F0302020204030204"/>
                <a:ea typeface="Times New Roman" panose="02020603050405020304" pitchFamily="18" charset="0"/>
                <a:cs typeface="+mn-cs"/>
                <a:hlinkClick r:id="rId5"/>
              </a:rPr>
              <a:t>1</a:t>
            </a:r>
            <a:r>
              <a:rPr kumimoji="0" lang="lv-LV" sz="1300" b="0" i="1" u="sng" strike="noStrike" kern="1200" cap="none" spc="0" normalizeH="0" baseline="0" noProof="0" dirty="0">
                <a:ln>
                  <a:noFill/>
                </a:ln>
                <a:solidFill>
                  <a:srgbClr val="3366CC"/>
                </a:solidFill>
                <a:effectLst/>
                <a:uLnTx/>
                <a:uFillTx/>
                <a:latin typeface="Calibri Light" panose="020F0302020204030204"/>
                <a:ea typeface="Times New Roman" panose="02020603050405020304" pitchFamily="18" charset="0"/>
                <a:cs typeface="+mn-cs"/>
                <a:hlinkClick r:id="rId5"/>
              </a:rPr>
              <a:t>)</a:t>
            </a:r>
            <a:r>
              <a:rPr kumimoji="0" lang="lv-LV" sz="1300" b="0" i="1" u="none" strike="noStrike" kern="1200" cap="none" spc="0" normalizeH="0" baseline="0" noProof="0" dirty="0">
                <a:ln>
                  <a:noFill/>
                </a:ln>
                <a:solidFill>
                  <a:srgbClr val="444444"/>
                </a:solidFill>
                <a:effectLst/>
                <a:uLnTx/>
                <a:uFillTx/>
                <a:latin typeface="Calibri Light" panose="020F0302020204030204"/>
                <a:ea typeface="Times New Roman" panose="02020603050405020304" pitchFamily="18" charset="0"/>
                <a:cs typeface="+mn-cs"/>
              </a:rPr>
              <a:t>  Deklarētās maksimālās emisijas reālos braukšanas apstākļos (RDE), kas izteiktas kā daļiņu skaits (PN) #/km un slāpekļa oksīdi (</a:t>
            </a:r>
            <a:r>
              <a:rPr kumimoji="0" lang="lv-LV" sz="1300" b="0" i="1" u="none" strike="noStrike" kern="1200" cap="none" spc="0" normalizeH="0" baseline="0" noProof="0" dirty="0" err="1">
                <a:ln>
                  <a:noFill/>
                </a:ln>
                <a:solidFill>
                  <a:srgbClr val="444444"/>
                </a:solidFill>
                <a:effectLst/>
                <a:uLnTx/>
                <a:uFillTx/>
                <a:latin typeface="Calibri Light" panose="020F0302020204030204"/>
                <a:ea typeface="Times New Roman" panose="02020603050405020304" pitchFamily="18" charset="0"/>
                <a:cs typeface="+mn-cs"/>
              </a:rPr>
              <a:t>NO</a:t>
            </a:r>
            <a:r>
              <a:rPr kumimoji="0" lang="lv-LV" sz="1300" b="0" i="1" u="none" strike="noStrike" kern="1200" cap="none" spc="0" normalizeH="0" baseline="-25000" noProof="0" dirty="0" err="1">
                <a:ln>
                  <a:noFill/>
                </a:ln>
                <a:solidFill>
                  <a:srgbClr val="444444"/>
                </a:solidFill>
                <a:effectLst/>
                <a:uLnTx/>
                <a:uFillTx/>
                <a:latin typeface="Calibri Light" panose="020F0302020204030204"/>
                <a:ea typeface="Times New Roman" panose="02020603050405020304" pitchFamily="18" charset="0"/>
                <a:cs typeface="+mn-cs"/>
              </a:rPr>
              <a:t>x</a:t>
            </a:r>
            <a:r>
              <a:rPr kumimoji="0" lang="lv-LV" sz="1300" b="0" i="1" u="none" strike="noStrike" kern="1200" cap="none" spc="0" normalizeH="0" baseline="0" noProof="0" dirty="0">
                <a:ln>
                  <a:noFill/>
                </a:ln>
                <a:solidFill>
                  <a:srgbClr val="444444"/>
                </a:solidFill>
                <a:effectLst/>
                <a:uLnTx/>
                <a:uFillTx/>
                <a:latin typeface="Calibri Light" panose="020F0302020204030204"/>
                <a:ea typeface="Times New Roman" panose="02020603050405020304" pitchFamily="18" charset="0"/>
                <a:cs typeface="+mn-cs"/>
              </a:rPr>
              <a:t>) mg/km un kas ziņotas Direktīvas 2007/46/EK IX pielikumā aprakstītā atbilstības sertifikāta 48.2. punktā – gan par visu RDE braucienu, gan par RDE braucienu </a:t>
            </a:r>
            <a:r>
              <a:rPr kumimoji="0" lang="lv-LV" sz="1300" b="0" i="1" u="sng" strike="noStrike" kern="1200" cap="none" spc="0" normalizeH="0" baseline="0" noProof="0" dirty="0">
                <a:ln>
                  <a:noFill/>
                </a:ln>
                <a:solidFill>
                  <a:srgbClr val="444444"/>
                </a:solidFill>
                <a:effectLst/>
                <a:uLnTx/>
                <a:uFillTx/>
                <a:latin typeface="Calibri Light" panose="020F0302020204030204"/>
                <a:ea typeface="Times New Roman" panose="02020603050405020304" pitchFamily="18" charset="0"/>
                <a:cs typeface="+mn-cs"/>
              </a:rPr>
              <a:t>pilsētā</a:t>
            </a:r>
            <a:r>
              <a:rPr kumimoji="0" lang="lv-LV" sz="1300" b="0" i="0" u="none" strike="noStrike" kern="1200" cap="none" spc="0" normalizeH="0" baseline="0" noProof="0" dirty="0">
                <a:ln>
                  <a:noFill/>
                </a:ln>
                <a:solidFill>
                  <a:srgbClr val="000000"/>
                </a:solidFill>
                <a:effectLst/>
                <a:uLnTx/>
                <a:uFillTx/>
                <a:latin typeface="Calibri Light" panose="020F0302020204030204"/>
                <a:ea typeface="Calibri" panose="020F0502020204030204" pitchFamily="34" charset="0"/>
                <a:cs typeface="Arial" panose="020B0604020202020204" pitchFamily="34" charset="0"/>
              </a:rPr>
              <a:t> </a:t>
            </a:r>
            <a:r>
              <a:rPr kumimoji="0" lang="lv-LV" sz="1300" b="0" i="1" u="none" strike="noStrike" kern="1200" cap="none" spc="0" normalizeH="0" baseline="0" noProof="0" dirty="0">
                <a:ln>
                  <a:noFill/>
                </a:ln>
                <a:solidFill>
                  <a:srgbClr val="444444"/>
                </a:solidFill>
                <a:effectLst/>
                <a:uLnTx/>
                <a:uFillTx/>
                <a:latin typeface="Calibri Light" panose="020F0302020204030204"/>
                <a:ea typeface="Times New Roman" panose="02020603050405020304" pitchFamily="18" charset="0"/>
                <a:cs typeface="+mn-cs"/>
              </a:rPr>
              <a:t>.</a:t>
            </a:r>
            <a:endParaRPr kumimoji="0" lang="lv-LV" sz="1300" b="0" i="0" u="none" strike="noStrike" kern="1200" cap="none" spc="0" normalizeH="0" baseline="0" noProof="0" dirty="0">
              <a:ln>
                <a:noFill/>
              </a:ln>
              <a:solidFill>
                <a:prstClr val="black"/>
              </a:solidFill>
              <a:effectLst/>
              <a:uLnTx/>
              <a:uFillTx/>
              <a:latin typeface="Calibri Light" panose="020F0302020204030204"/>
              <a:ea typeface="Times New Roman" panose="02020603050405020304" pitchFamily="18" charset="0"/>
              <a:cs typeface="+mn-cs"/>
            </a:endParaRPr>
          </a:p>
          <a:p>
            <a:pPr marL="0" marR="0" lvl="0" indent="0" algn="just" defTabSz="914400" rtl="0" eaLnBrk="1" fontAlgn="auto" latinLnBrk="0" hangingPunct="1">
              <a:lnSpc>
                <a:spcPts val="1560"/>
              </a:lnSpc>
              <a:spcBef>
                <a:spcPts val="300"/>
              </a:spcBef>
              <a:spcAft>
                <a:spcPts val="300"/>
              </a:spcAft>
              <a:buClrTx/>
              <a:buSzTx/>
              <a:buFont typeface="Arial" panose="020B0604020202020204" pitchFamily="34" charset="0"/>
              <a:buNone/>
              <a:tabLst/>
              <a:defRPr/>
            </a:pPr>
            <a:r>
              <a:rPr kumimoji="0" lang="lv-LV" sz="1300" b="0" i="1" u="sng" strike="noStrike" kern="1200" cap="none" spc="0" normalizeH="0" baseline="0" noProof="0" dirty="0">
                <a:ln>
                  <a:noFill/>
                </a:ln>
                <a:solidFill>
                  <a:srgbClr val="3366CC"/>
                </a:solidFill>
                <a:effectLst/>
                <a:uLnTx/>
                <a:uFillTx/>
                <a:latin typeface="Calibri Light" panose="020F0302020204030204"/>
                <a:ea typeface="Times New Roman" panose="02020603050405020304" pitchFamily="18" charset="0"/>
                <a:cs typeface="+mn-cs"/>
                <a:hlinkClick r:id="rId6"/>
              </a:rPr>
              <a:t>(</a:t>
            </a:r>
            <a:r>
              <a:rPr kumimoji="0" lang="lv-LV" sz="1300" b="0" i="1" u="none" strike="noStrike" kern="1200" cap="none" spc="0" normalizeH="0" baseline="30000" noProof="0" dirty="0">
                <a:ln>
                  <a:noFill/>
                </a:ln>
                <a:solidFill>
                  <a:srgbClr val="3366CC"/>
                </a:solidFill>
                <a:effectLst/>
                <a:uLnTx/>
                <a:uFillTx/>
                <a:latin typeface="Calibri Light" panose="020F0302020204030204"/>
                <a:ea typeface="Times New Roman" panose="02020603050405020304" pitchFamily="18" charset="0"/>
                <a:cs typeface="+mn-cs"/>
                <a:hlinkClick r:id="rId6"/>
              </a:rPr>
              <a:t>2</a:t>
            </a:r>
            <a:r>
              <a:rPr kumimoji="0" lang="lv-LV" sz="1300" b="0" i="1" u="sng" strike="noStrike" kern="1200" cap="none" spc="0" normalizeH="0" baseline="0" noProof="0" dirty="0">
                <a:ln>
                  <a:noFill/>
                </a:ln>
                <a:solidFill>
                  <a:srgbClr val="3366CC"/>
                </a:solidFill>
                <a:effectLst/>
                <a:uLnTx/>
                <a:uFillTx/>
                <a:latin typeface="Calibri Light" panose="020F0302020204030204"/>
                <a:ea typeface="Times New Roman" panose="02020603050405020304" pitchFamily="18" charset="0"/>
                <a:cs typeface="+mn-cs"/>
                <a:hlinkClick r:id="rId6"/>
              </a:rPr>
              <a:t>)</a:t>
            </a:r>
            <a:r>
              <a:rPr kumimoji="0" lang="lv-LV" sz="1300" b="0" i="1" u="none" strike="noStrike" kern="1200" cap="none" spc="0" normalizeH="0" baseline="0" noProof="0" dirty="0">
                <a:ln>
                  <a:noFill/>
                </a:ln>
                <a:solidFill>
                  <a:srgbClr val="444444"/>
                </a:solidFill>
                <a:effectLst/>
                <a:uLnTx/>
                <a:uFillTx/>
                <a:latin typeface="Calibri Light" panose="020F0302020204030204"/>
                <a:ea typeface="Times New Roman" panose="02020603050405020304" pitchFamily="18" charset="0"/>
                <a:cs typeface="+mn-cs"/>
              </a:rPr>
              <a:t>  Piemērojamās emisiju robežvērtības, kas noteiktas Regulas (EK) Nr. 715/2007 I pielikumā vai turpmākos to aizstājošos aktos.</a:t>
            </a:r>
            <a:endParaRPr kumimoji="0" lang="lv-LV"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lv-LV"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1" name="Picture 10">
            <a:extLst>
              <a:ext uri="{FF2B5EF4-FFF2-40B4-BE49-F238E27FC236}">
                <a16:creationId xmlns:a16="http://schemas.microsoft.com/office/drawing/2014/main" id="{7CB3D232-1D41-4C68-B248-CE4176A14F4E}"/>
              </a:ext>
            </a:extLst>
          </p:cNvPr>
          <p:cNvPicPr>
            <a:picLocks noChangeAspect="1"/>
          </p:cNvPicPr>
          <p:nvPr/>
        </p:nvPicPr>
        <p:blipFill>
          <a:blip r:embed="rId7"/>
          <a:stretch>
            <a:fillRect/>
          </a:stretch>
        </p:blipFill>
        <p:spPr>
          <a:xfrm>
            <a:off x="5425840" y="1934784"/>
            <a:ext cx="5627620" cy="1248511"/>
          </a:xfrm>
          <a:prstGeom prst="rect">
            <a:avLst/>
          </a:prstGeom>
        </p:spPr>
      </p:pic>
    </p:spTree>
    <p:extLst>
      <p:ext uri="{BB962C8B-B14F-4D97-AF65-F5344CB8AC3E}">
        <p14:creationId xmlns:p14="http://schemas.microsoft.com/office/powerpoint/2010/main" val="4012458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81D377EB-C9D2-4ED0-86A6-740A297E3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66B2AA-43E4-4BB5-BE92-6DE30EF92EAC}"/>
              </a:ext>
            </a:extLst>
          </p:cNvPr>
          <p:cNvSpPr>
            <a:spLocks noGrp="1"/>
          </p:cNvSpPr>
          <p:nvPr>
            <p:ph type="title"/>
          </p:nvPr>
        </p:nvSpPr>
        <p:spPr>
          <a:xfrm>
            <a:off x="841248" y="685800"/>
            <a:ext cx="10506456" cy="729503"/>
          </a:xfrm>
        </p:spPr>
        <p:txBody>
          <a:bodyPr anchor="b">
            <a:normAutofit fontScale="90000"/>
          </a:bodyPr>
          <a:lstStyle/>
          <a:p>
            <a:r>
              <a:rPr lang="lv-LV" sz="4800" dirty="0"/>
              <a:t>Autotransporta kategorijas</a:t>
            </a:r>
          </a:p>
        </p:txBody>
      </p:sp>
      <p:sp>
        <p:nvSpPr>
          <p:cNvPr id="14" name="Rectangle 13">
            <a:extLst>
              <a:ext uri="{FF2B5EF4-FFF2-40B4-BE49-F238E27FC236}">
                <a16:creationId xmlns:a16="http://schemas.microsoft.com/office/drawing/2014/main" id="{066346BE-FDB4-4772-A696-0719490AB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093"/>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95805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7" name="Table 7">
            <a:extLst>
              <a:ext uri="{FF2B5EF4-FFF2-40B4-BE49-F238E27FC236}">
                <a16:creationId xmlns:a16="http://schemas.microsoft.com/office/drawing/2014/main" id="{F8F7DD3E-5A11-4201-A48A-C56B5F079AA3}"/>
              </a:ext>
            </a:extLst>
          </p:cNvPr>
          <p:cNvGraphicFramePr>
            <a:graphicFrameLocks noGrp="1"/>
          </p:cNvGraphicFramePr>
          <p:nvPr>
            <p:ph idx="1"/>
            <p:extLst>
              <p:ext uri="{D42A27DB-BD31-4B8C-83A1-F6EECF244321}">
                <p14:modId xmlns:p14="http://schemas.microsoft.com/office/powerpoint/2010/main" val="2069498478"/>
              </p:ext>
            </p:extLst>
          </p:nvPr>
        </p:nvGraphicFramePr>
        <p:xfrm>
          <a:off x="841248" y="1609826"/>
          <a:ext cx="10506458" cy="4917618"/>
        </p:xfrm>
        <a:graphic>
          <a:graphicData uri="http://schemas.openxmlformats.org/drawingml/2006/table">
            <a:tbl>
              <a:tblPr firstRow="1" bandRow="1">
                <a:tableStyleId>{72833802-FEF1-4C79-8D5D-14CF1EAF98D9}</a:tableStyleId>
              </a:tblPr>
              <a:tblGrid>
                <a:gridCol w="1428807">
                  <a:extLst>
                    <a:ext uri="{9D8B030D-6E8A-4147-A177-3AD203B41FA5}">
                      <a16:colId xmlns:a16="http://schemas.microsoft.com/office/drawing/2014/main" val="2675504407"/>
                    </a:ext>
                  </a:extLst>
                </a:gridCol>
                <a:gridCol w="4053702">
                  <a:extLst>
                    <a:ext uri="{9D8B030D-6E8A-4147-A177-3AD203B41FA5}">
                      <a16:colId xmlns:a16="http://schemas.microsoft.com/office/drawing/2014/main" val="2196355866"/>
                    </a:ext>
                  </a:extLst>
                </a:gridCol>
                <a:gridCol w="5023949">
                  <a:extLst>
                    <a:ext uri="{9D8B030D-6E8A-4147-A177-3AD203B41FA5}">
                      <a16:colId xmlns:a16="http://schemas.microsoft.com/office/drawing/2014/main" val="4054950929"/>
                    </a:ext>
                  </a:extLst>
                </a:gridCol>
              </a:tblGrid>
              <a:tr h="401959">
                <a:tc gridSpan="3">
                  <a:txBody>
                    <a:bodyPr/>
                    <a:lstStyle/>
                    <a:p>
                      <a:pPr marL="201930">
                        <a:lnSpc>
                          <a:spcPct val="107000"/>
                        </a:lnSpc>
                        <a:spcBef>
                          <a:spcPts val="600"/>
                        </a:spcBef>
                        <a:spcAft>
                          <a:spcPts val="600"/>
                        </a:spcAft>
                      </a:pPr>
                      <a:r>
                        <a:rPr lang="lv-LV" sz="1600" b="1" dirty="0">
                          <a:solidFill>
                            <a:schemeClr val="bg1"/>
                          </a:solidFill>
                          <a:effectLst/>
                        </a:rPr>
                        <a:t>M kategorija</a:t>
                      </a:r>
                      <a:endParaRPr lang="lv-LV" sz="16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7461" marR="67461" marT="0" marB="0" anchor="ctr">
                    <a:solidFill>
                      <a:schemeClr val="accent2"/>
                    </a:solidFill>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047241900"/>
                  </a:ext>
                </a:extLst>
              </a:tr>
              <a:tr h="314510">
                <a:tc gridSpan="3">
                  <a:txBody>
                    <a:bodyPr/>
                    <a:lstStyle/>
                    <a:p>
                      <a:pPr algn="just">
                        <a:lnSpc>
                          <a:spcPct val="107000"/>
                        </a:lnSpc>
                        <a:spcBef>
                          <a:spcPts val="600"/>
                        </a:spcBef>
                        <a:spcAft>
                          <a:spcPts val="600"/>
                        </a:spcAft>
                      </a:pPr>
                      <a:r>
                        <a:rPr lang="lv-LV" sz="1400" dirty="0">
                          <a:solidFill>
                            <a:srgbClr val="000000"/>
                          </a:solidFill>
                          <a:effectLst/>
                        </a:rPr>
                        <a:t>M – mehāniskie transportlīdzekļi, kas konstruēti un izgatavoti galvenokārt pasažieru un viņu bagāžas pārvadāšanai, kurus iedala šādi:</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67461" marR="67461" marT="0" marB="0" anchor="ct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3092839809"/>
                  </a:ext>
                </a:extLst>
              </a:tr>
              <a:tr h="314510">
                <a:tc>
                  <a:txBody>
                    <a:bodyPr/>
                    <a:lstStyle/>
                    <a:p>
                      <a:pPr algn="ctr">
                        <a:lnSpc>
                          <a:spcPct val="107000"/>
                        </a:lnSpc>
                        <a:spcBef>
                          <a:spcPts val="600"/>
                        </a:spcBef>
                        <a:spcAft>
                          <a:spcPts val="600"/>
                        </a:spcAft>
                      </a:pPr>
                      <a:r>
                        <a:rPr lang="lv-LV" sz="1400">
                          <a:solidFill>
                            <a:srgbClr val="000000"/>
                          </a:solidFill>
                          <a:effectLst/>
                        </a:rPr>
                        <a:t>M</a:t>
                      </a:r>
                      <a:r>
                        <a:rPr lang="lv-LV" sz="1400" baseline="-25000">
                          <a:solidFill>
                            <a:srgbClr val="000000"/>
                          </a:solidFill>
                          <a:effectLst/>
                        </a:rPr>
                        <a:t>1</a:t>
                      </a:r>
                      <a:r>
                        <a:rPr lang="lv-LV" sz="1400">
                          <a:solidFill>
                            <a:srgbClr val="000000"/>
                          </a:solidFill>
                          <a:effectLst/>
                        </a:rPr>
                        <a:t> kategorija </a:t>
                      </a:r>
                      <a:endParaRPr lang="lv-LV" sz="1400">
                        <a:effectLst/>
                        <a:latin typeface="Calibri" panose="020F0502020204030204" pitchFamily="34" charset="0"/>
                        <a:ea typeface="Calibri" panose="020F0502020204030204" pitchFamily="34" charset="0"/>
                        <a:cs typeface="Arial" panose="020B0604020202020204" pitchFamily="34" charset="0"/>
                      </a:endParaRPr>
                    </a:p>
                  </a:txBody>
                  <a:tcPr marL="67461" marR="67461" marT="0" marB="0" anchor="ctr"/>
                </a:tc>
                <a:tc>
                  <a:txBody>
                    <a:bodyPr/>
                    <a:lstStyle/>
                    <a:p>
                      <a:pPr algn="l">
                        <a:lnSpc>
                          <a:spcPct val="107000"/>
                        </a:lnSpc>
                        <a:spcBef>
                          <a:spcPts val="600"/>
                        </a:spcBef>
                        <a:spcAft>
                          <a:spcPts val="600"/>
                        </a:spcAft>
                      </a:pPr>
                      <a:r>
                        <a:rPr lang="lv-LV" sz="1400" dirty="0">
                          <a:solidFill>
                            <a:srgbClr val="000000"/>
                          </a:solidFill>
                          <a:effectLst/>
                        </a:rPr>
                        <a:t>Līdz 8 sēdvietām + vadītājs, nav paredzētas stāvvietas</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67461" marR="67461" marT="0" marB="0"/>
                </a:tc>
                <a:tc>
                  <a:txBody>
                    <a:bodyPr/>
                    <a:lstStyle/>
                    <a:p>
                      <a:pPr algn="l">
                        <a:lnSpc>
                          <a:spcPct val="107000"/>
                        </a:lnSpc>
                        <a:spcBef>
                          <a:spcPts val="600"/>
                        </a:spcBef>
                        <a:spcAft>
                          <a:spcPts val="600"/>
                        </a:spcAft>
                      </a:pPr>
                      <a:r>
                        <a:rPr lang="en-GB" sz="1400" dirty="0">
                          <a:solidFill>
                            <a:srgbClr val="000000"/>
                          </a:solidFill>
                          <a:effectLst/>
                        </a:rPr>
                        <a:t> </a:t>
                      </a:r>
                      <a:r>
                        <a:rPr lang="lv-LV" sz="1400" dirty="0">
                          <a:solidFill>
                            <a:srgbClr val="000000"/>
                          </a:solidFill>
                          <a:effectLst/>
                        </a:rPr>
                        <a:t>Vieglie pasažieru automobiļi, arī </a:t>
                      </a:r>
                      <a:r>
                        <a:rPr lang="lv-LV" sz="1400" dirty="0" err="1">
                          <a:solidFill>
                            <a:srgbClr val="000000"/>
                          </a:solidFill>
                          <a:effectLst/>
                        </a:rPr>
                        <a:t>miniveni</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3462902088"/>
                  </a:ext>
                </a:extLst>
              </a:tr>
              <a:tr h="591220">
                <a:tc>
                  <a:txBody>
                    <a:bodyPr/>
                    <a:lstStyle/>
                    <a:p>
                      <a:pPr algn="ctr">
                        <a:lnSpc>
                          <a:spcPct val="107000"/>
                        </a:lnSpc>
                        <a:spcBef>
                          <a:spcPts val="600"/>
                        </a:spcBef>
                        <a:spcAft>
                          <a:spcPts val="600"/>
                        </a:spcAft>
                      </a:pPr>
                      <a:r>
                        <a:rPr lang="lv-LV" sz="1400">
                          <a:solidFill>
                            <a:srgbClr val="000000"/>
                          </a:solidFill>
                          <a:effectLst/>
                        </a:rPr>
                        <a:t>M</a:t>
                      </a:r>
                      <a:r>
                        <a:rPr lang="lv-LV" sz="1400" baseline="-25000">
                          <a:solidFill>
                            <a:srgbClr val="000000"/>
                          </a:solidFill>
                          <a:effectLst/>
                        </a:rPr>
                        <a:t>2</a:t>
                      </a:r>
                      <a:r>
                        <a:rPr lang="lv-LV" sz="1400">
                          <a:solidFill>
                            <a:srgbClr val="000000"/>
                          </a:solidFill>
                          <a:effectLst/>
                        </a:rPr>
                        <a:t> kategorija</a:t>
                      </a:r>
                      <a:endParaRPr lang="lv-LV" sz="1400">
                        <a:effectLst/>
                        <a:latin typeface="Calibri" panose="020F0502020204030204" pitchFamily="34" charset="0"/>
                        <a:ea typeface="Calibri" panose="020F0502020204030204" pitchFamily="34" charset="0"/>
                        <a:cs typeface="Arial" panose="020B0604020202020204" pitchFamily="34" charset="0"/>
                      </a:endParaRPr>
                    </a:p>
                  </a:txBody>
                  <a:tcPr marL="67461" marR="67461" marT="0" marB="0" anchor="ctr"/>
                </a:tc>
                <a:tc>
                  <a:txBody>
                    <a:bodyPr/>
                    <a:lstStyle/>
                    <a:p>
                      <a:pPr algn="l">
                        <a:lnSpc>
                          <a:spcPct val="107000"/>
                        </a:lnSpc>
                        <a:spcBef>
                          <a:spcPts val="600"/>
                        </a:spcBef>
                        <a:spcAft>
                          <a:spcPts val="600"/>
                        </a:spcAft>
                      </a:pPr>
                      <a:r>
                        <a:rPr lang="lv-LV" sz="1400" dirty="0">
                          <a:solidFill>
                            <a:srgbClr val="000000"/>
                          </a:solidFill>
                          <a:effectLst/>
                        </a:rPr>
                        <a:t>Vairāk kā 8 sēdvietas + vadītājs, masa </a:t>
                      </a:r>
                      <a:r>
                        <a:rPr lang="lv-LV" sz="1400" dirty="0" err="1">
                          <a:solidFill>
                            <a:srgbClr val="000000"/>
                          </a:solidFill>
                          <a:effectLst/>
                        </a:rPr>
                        <a:t>max</a:t>
                      </a:r>
                      <a:r>
                        <a:rPr lang="lv-LV" sz="1400" dirty="0">
                          <a:solidFill>
                            <a:srgbClr val="000000"/>
                          </a:solidFill>
                          <a:effectLst/>
                        </a:rPr>
                        <a:t> 5 tonnas, ir/nav stāvvietas</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67461" marR="67461" marT="0" marB="0"/>
                </a:tc>
                <a:tc>
                  <a:txBody>
                    <a:bodyPr/>
                    <a:lstStyle/>
                    <a:p>
                      <a:pPr algn="l">
                        <a:lnSpc>
                          <a:spcPct val="107000"/>
                        </a:lnSpc>
                        <a:spcBef>
                          <a:spcPts val="600"/>
                        </a:spcBef>
                        <a:spcAft>
                          <a:spcPts val="600"/>
                        </a:spcAft>
                      </a:pPr>
                      <a:r>
                        <a:rPr lang="en-GB" sz="1400" dirty="0">
                          <a:solidFill>
                            <a:srgbClr val="000000"/>
                          </a:solidFill>
                          <a:effectLst/>
                        </a:rPr>
                        <a:t> </a:t>
                      </a:r>
                      <a:r>
                        <a:rPr lang="lv-LV" sz="1400" dirty="0">
                          <a:solidFill>
                            <a:srgbClr val="000000"/>
                          </a:solidFill>
                          <a:effectLst/>
                        </a:rPr>
                        <a:t>Autobusi </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043807001"/>
                  </a:ext>
                </a:extLst>
              </a:tr>
              <a:tr h="1273776">
                <a:tc>
                  <a:txBody>
                    <a:bodyPr/>
                    <a:lstStyle/>
                    <a:p>
                      <a:pPr algn="ctr">
                        <a:lnSpc>
                          <a:spcPct val="107000"/>
                        </a:lnSpc>
                        <a:spcBef>
                          <a:spcPts val="600"/>
                        </a:spcBef>
                        <a:spcAft>
                          <a:spcPts val="600"/>
                        </a:spcAft>
                      </a:pPr>
                      <a:r>
                        <a:rPr lang="lv-LV" sz="1400" dirty="0">
                          <a:solidFill>
                            <a:srgbClr val="000000"/>
                          </a:solidFill>
                          <a:effectLst/>
                        </a:rPr>
                        <a:t>M</a:t>
                      </a:r>
                      <a:r>
                        <a:rPr lang="lv-LV" sz="1400" baseline="-25000" dirty="0">
                          <a:solidFill>
                            <a:srgbClr val="000000"/>
                          </a:solidFill>
                          <a:effectLst/>
                        </a:rPr>
                        <a:t>3</a:t>
                      </a:r>
                      <a:r>
                        <a:rPr lang="lv-LV" sz="1400" dirty="0">
                          <a:solidFill>
                            <a:srgbClr val="000000"/>
                          </a:solidFill>
                          <a:effectLst/>
                        </a:rPr>
                        <a:t> kategorija</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67461" marR="67461" marT="0" marB="0" anchor="ctr"/>
                </a:tc>
                <a:tc>
                  <a:txBody>
                    <a:bodyPr/>
                    <a:lstStyle/>
                    <a:p>
                      <a:pPr algn="l">
                        <a:lnSpc>
                          <a:spcPct val="107000"/>
                        </a:lnSpc>
                        <a:spcBef>
                          <a:spcPts val="600"/>
                        </a:spcBef>
                        <a:spcAft>
                          <a:spcPts val="600"/>
                        </a:spcAft>
                      </a:pPr>
                      <a:r>
                        <a:rPr lang="lv-LV" sz="1400" dirty="0">
                          <a:solidFill>
                            <a:srgbClr val="000000"/>
                          </a:solidFill>
                          <a:effectLst/>
                        </a:rPr>
                        <a:t>Vairāk kā 8 sēdvietas + vadītājs, masa vairāk kā 5 tonnas, ir/nav stāvvietas</a:t>
                      </a:r>
                      <a:endParaRPr lang="lv-LV" sz="1400" dirty="0">
                        <a:effectLst/>
                      </a:endParaRPr>
                    </a:p>
                    <a:p>
                      <a:pPr algn="l">
                        <a:lnSpc>
                          <a:spcPct val="107000"/>
                        </a:lnSpc>
                        <a:spcBef>
                          <a:spcPts val="600"/>
                        </a:spcBef>
                        <a:spcAft>
                          <a:spcPts val="600"/>
                        </a:spcAft>
                      </a:pPr>
                      <a:r>
                        <a:rPr lang="lv-LV" sz="1400" b="1" u="sng" dirty="0">
                          <a:solidFill>
                            <a:srgbClr val="000000"/>
                          </a:solidFill>
                          <a:effectLst/>
                        </a:rPr>
                        <a:t>direktīvas prasības neattiecas uz visiem M3 (autobuss) kategorijas transportlīdzekļiem</a:t>
                      </a:r>
                      <a:r>
                        <a:rPr lang="lv-LV" sz="1400" dirty="0">
                          <a:solidFill>
                            <a:srgbClr val="000000"/>
                          </a:solidFill>
                          <a:effectLst/>
                        </a:rPr>
                        <a:t>, bet tikai uz I klases un A klases M3 kategorijas transportlīdzekļiem</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67461" marR="67461" marT="0" marB="0"/>
                </a:tc>
                <a:tc>
                  <a:txBody>
                    <a:bodyPr/>
                    <a:lstStyle/>
                    <a:p>
                      <a:pPr marL="64770" algn="just">
                        <a:lnSpc>
                          <a:spcPct val="107000"/>
                        </a:lnSpc>
                        <a:spcBef>
                          <a:spcPts val="600"/>
                        </a:spcBef>
                        <a:spcAft>
                          <a:spcPts val="600"/>
                        </a:spcAft>
                      </a:pPr>
                      <a:r>
                        <a:rPr lang="lv-LV" sz="1400" dirty="0">
                          <a:solidFill>
                            <a:srgbClr val="000000"/>
                          </a:solidFill>
                          <a:effectLst/>
                        </a:rPr>
                        <a:t>Autobuss</a:t>
                      </a:r>
                      <a:endParaRPr lang="lv-LV" sz="1400" dirty="0">
                        <a:effectLst/>
                      </a:endParaRPr>
                    </a:p>
                    <a:p>
                      <a:pPr marL="64770" algn="just">
                        <a:lnSpc>
                          <a:spcPct val="100000"/>
                        </a:lnSpc>
                        <a:spcBef>
                          <a:spcPts val="300"/>
                        </a:spcBef>
                        <a:spcAft>
                          <a:spcPts val="300"/>
                        </a:spcAft>
                      </a:pPr>
                      <a:r>
                        <a:rPr lang="lv-LV" sz="1400" dirty="0">
                          <a:solidFill>
                            <a:srgbClr val="444444"/>
                          </a:solidFill>
                          <a:effectLst/>
                        </a:rPr>
                        <a:t>I klase – pārsniedz 22 pasažierus, neskaitot vadītāju, ir konstruēts ar stāvvietām, lai nodrošinātu biežu pasažieru kustību</a:t>
                      </a:r>
                      <a:endParaRPr lang="lv-LV" sz="1400" dirty="0">
                        <a:effectLst/>
                      </a:endParaRPr>
                    </a:p>
                    <a:p>
                      <a:pPr marL="64770" algn="just">
                        <a:lnSpc>
                          <a:spcPct val="100000"/>
                        </a:lnSpc>
                        <a:spcBef>
                          <a:spcPts val="300"/>
                        </a:spcBef>
                        <a:spcAft>
                          <a:spcPts val="300"/>
                        </a:spcAft>
                      </a:pPr>
                      <a:r>
                        <a:rPr lang="lv-LV" sz="1400" dirty="0">
                          <a:solidFill>
                            <a:srgbClr val="444444"/>
                          </a:solidFill>
                          <a:effectLst/>
                        </a:rPr>
                        <a:t>A klases – nepārsniedz 22 pasažierus, neskaitot vadītāju, paredzēts stāvošu pasažieru pārvadāšanai, ir sēdvietas un arī </a:t>
                      </a:r>
                      <a:r>
                        <a:rPr lang="lv-LV" sz="1400" u="sng" dirty="0">
                          <a:solidFill>
                            <a:srgbClr val="444444"/>
                          </a:solidFill>
                          <a:effectLst/>
                        </a:rPr>
                        <a:t>stāvvietas</a:t>
                      </a:r>
                      <a:r>
                        <a:rPr lang="lv-LV" sz="1400" dirty="0">
                          <a:solidFill>
                            <a:srgbClr val="444444"/>
                          </a:solidFill>
                          <a:effectLst/>
                        </a:rPr>
                        <a:t>.</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4020974514"/>
                  </a:ext>
                </a:extLst>
              </a:tr>
              <a:tr h="401959">
                <a:tc gridSpan="3">
                  <a:txBody>
                    <a:bodyPr/>
                    <a:lstStyle/>
                    <a:p>
                      <a:pPr marL="291465">
                        <a:lnSpc>
                          <a:spcPct val="107000"/>
                        </a:lnSpc>
                        <a:spcBef>
                          <a:spcPts val="600"/>
                        </a:spcBef>
                        <a:spcAft>
                          <a:spcPts val="600"/>
                        </a:spcAft>
                      </a:pPr>
                      <a:r>
                        <a:rPr lang="lv-LV" sz="1600" b="1" dirty="0">
                          <a:solidFill>
                            <a:schemeClr val="bg1"/>
                          </a:solidFill>
                          <a:effectLst/>
                        </a:rPr>
                        <a:t>N kategorija</a:t>
                      </a:r>
                      <a:endParaRPr lang="lv-LV" sz="16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7461" marR="67461" marT="0" marB="0" anchor="ctr">
                    <a:solidFill>
                      <a:schemeClr val="accent2"/>
                    </a:solidFill>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2814224145"/>
                  </a:ext>
                </a:extLst>
              </a:tr>
              <a:tr h="314510">
                <a:tc gridSpan="3">
                  <a:txBody>
                    <a:bodyPr/>
                    <a:lstStyle/>
                    <a:p>
                      <a:pPr algn="just">
                        <a:lnSpc>
                          <a:spcPct val="107000"/>
                        </a:lnSpc>
                        <a:spcBef>
                          <a:spcPts val="600"/>
                        </a:spcBef>
                        <a:spcAft>
                          <a:spcPts val="600"/>
                        </a:spcAft>
                      </a:pPr>
                      <a:r>
                        <a:rPr lang="lv-LV" sz="1400">
                          <a:solidFill>
                            <a:srgbClr val="000000"/>
                          </a:solidFill>
                          <a:effectLst/>
                        </a:rPr>
                        <a:t>N – mehāniskie transportlīdzekļi, kas konstruēti un izgatavoti galvenokārt kravu pārvadāšanai, kurus iedala šādi:</a:t>
                      </a:r>
                      <a:endParaRPr lang="lv-LV" sz="1400">
                        <a:effectLst/>
                        <a:latin typeface="Calibri" panose="020F0502020204030204" pitchFamily="34" charset="0"/>
                        <a:ea typeface="Calibri" panose="020F0502020204030204" pitchFamily="34" charset="0"/>
                        <a:cs typeface="Arial" panose="020B0604020202020204" pitchFamily="34" charset="0"/>
                      </a:endParaRPr>
                    </a:p>
                  </a:txBody>
                  <a:tcPr marL="67461" marR="67461" marT="0" marB="0" anchor="ct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49199547"/>
                  </a:ext>
                </a:extLst>
              </a:tr>
              <a:tr h="314510">
                <a:tc>
                  <a:txBody>
                    <a:bodyPr/>
                    <a:lstStyle/>
                    <a:p>
                      <a:pPr algn="ctr">
                        <a:lnSpc>
                          <a:spcPct val="107000"/>
                        </a:lnSpc>
                        <a:spcBef>
                          <a:spcPts val="600"/>
                        </a:spcBef>
                        <a:spcAft>
                          <a:spcPts val="600"/>
                        </a:spcAft>
                      </a:pPr>
                      <a:r>
                        <a:rPr lang="lv-LV" sz="1400">
                          <a:solidFill>
                            <a:srgbClr val="000000"/>
                          </a:solidFill>
                          <a:effectLst/>
                        </a:rPr>
                        <a:t>N</a:t>
                      </a:r>
                      <a:r>
                        <a:rPr lang="lv-LV" sz="1400" baseline="-25000">
                          <a:solidFill>
                            <a:srgbClr val="000000"/>
                          </a:solidFill>
                          <a:effectLst/>
                        </a:rPr>
                        <a:t>1</a:t>
                      </a:r>
                      <a:r>
                        <a:rPr lang="lv-LV" sz="1400">
                          <a:solidFill>
                            <a:srgbClr val="000000"/>
                          </a:solidFill>
                          <a:effectLst/>
                        </a:rPr>
                        <a:t> kategorija</a:t>
                      </a:r>
                      <a:endParaRPr lang="lv-LV" sz="1400">
                        <a:effectLst/>
                        <a:latin typeface="Calibri" panose="020F0502020204030204" pitchFamily="34" charset="0"/>
                        <a:ea typeface="Calibri" panose="020F0502020204030204" pitchFamily="34" charset="0"/>
                        <a:cs typeface="Arial" panose="020B0604020202020204" pitchFamily="34" charset="0"/>
                      </a:endParaRPr>
                    </a:p>
                  </a:txBody>
                  <a:tcPr marL="67461" marR="67461" marT="0" marB="0" anchor="ctr"/>
                </a:tc>
                <a:tc>
                  <a:txBody>
                    <a:bodyPr/>
                    <a:lstStyle/>
                    <a:p>
                      <a:pPr algn="l">
                        <a:lnSpc>
                          <a:spcPct val="107000"/>
                        </a:lnSpc>
                        <a:spcBef>
                          <a:spcPts val="600"/>
                        </a:spcBef>
                        <a:spcAft>
                          <a:spcPts val="600"/>
                        </a:spcAft>
                      </a:pPr>
                      <a:r>
                        <a:rPr lang="lv-LV" sz="1400" dirty="0" err="1">
                          <a:solidFill>
                            <a:srgbClr val="000000"/>
                          </a:solidFill>
                          <a:effectLst/>
                        </a:rPr>
                        <a:t>max</a:t>
                      </a:r>
                      <a:r>
                        <a:rPr lang="lv-LV" sz="1400" dirty="0">
                          <a:solidFill>
                            <a:srgbClr val="000000"/>
                          </a:solidFill>
                          <a:effectLst/>
                        </a:rPr>
                        <a:t> masa līdz 3,5 tonnas</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67461" marR="67461" marT="0" marB="0"/>
                </a:tc>
                <a:tc>
                  <a:txBody>
                    <a:bodyPr/>
                    <a:lstStyle/>
                    <a:p>
                      <a:pPr algn="l">
                        <a:lnSpc>
                          <a:spcPct val="107000"/>
                        </a:lnSpc>
                        <a:spcBef>
                          <a:spcPts val="600"/>
                        </a:spcBef>
                        <a:spcAft>
                          <a:spcPts val="600"/>
                        </a:spcAft>
                      </a:pPr>
                      <a:r>
                        <a:rPr lang="lv-LV" sz="1400" dirty="0">
                          <a:solidFill>
                            <a:srgbClr val="000000"/>
                          </a:solidFill>
                          <a:effectLst/>
                        </a:rPr>
                        <a:t>Vieglais komerctransports – pikapi, furgoni,</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354633628"/>
                  </a:ext>
                </a:extLst>
              </a:tr>
              <a:tr h="437931">
                <a:tc>
                  <a:txBody>
                    <a:bodyPr/>
                    <a:lstStyle/>
                    <a:p>
                      <a:pPr algn="ctr">
                        <a:lnSpc>
                          <a:spcPct val="107000"/>
                        </a:lnSpc>
                        <a:spcBef>
                          <a:spcPts val="600"/>
                        </a:spcBef>
                        <a:spcAft>
                          <a:spcPts val="600"/>
                        </a:spcAft>
                      </a:pPr>
                      <a:r>
                        <a:rPr lang="lv-LV" sz="1400">
                          <a:solidFill>
                            <a:srgbClr val="000000"/>
                          </a:solidFill>
                          <a:effectLst/>
                        </a:rPr>
                        <a:t>N</a:t>
                      </a:r>
                      <a:r>
                        <a:rPr lang="lv-LV" sz="1400" baseline="-25000">
                          <a:solidFill>
                            <a:srgbClr val="000000"/>
                          </a:solidFill>
                          <a:effectLst/>
                        </a:rPr>
                        <a:t>2</a:t>
                      </a:r>
                      <a:r>
                        <a:rPr lang="lv-LV" sz="1400">
                          <a:solidFill>
                            <a:srgbClr val="000000"/>
                          </a:solidFill>
                          <a:effectLst/>
                        </a:rPr>
                        <a:t> kategorija</a:t>
                      </a:r>
                      <a:endParaRPr lang="lv-LV" sz="1400">
                        <a:effectLst/>
                        <a:latin typeface="Calibri" panose="020F0502020204030204" pitchFamily="34" charset="0"/>
                        <a:ea typeface="Calibri" panose="020F0502020204030204" pitchFamily="34" charset="0"/>
                        <a:cs typeface="Arial" panose="020B0604020202020204" pitchFamily="34" charset="0"/>
                      </a:endParaRPr>
                    </a:p>
                  </a:txBody>
                  <a:tcPr marL="67461" marR="67461" marT="0" marB="0" anchor="ctr"/>
                </a:tc>
                <a:tc>
                  <a:txBody>
                    <a:bodyPr/>
                    <a:lstStyle/>
                    <a:p>
                      <a:pPr algn="l">
                        <a:lnSpc>
                          <a:spcPct val="107000"/>
                        </a:lnSpc>
                        <a:spcBef>
                          <a:spcPts val="600"/>
                        </a:spcBef>
                        <a:spcAft>
                          <a:spcPts val="600"/>
                        </a:spcAft>
                      </a:pPr>
                      <a:r>
                        <a:rPr lang="lv-LV" sz="1400" dirty="0">
                          <a:solidFill>
                            <a:srgbClr val="000000"/>
                          </a:solidFill>
                          <a:effectLst/>
                        </a:rPr>
                        <a:t>masa pārsniedz 3,5 tonnas, bet nepārsniedz 12 tonnas</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67461" marR="67461" marT="0" marB="0"/>
                </a:tc>
                <a:tc>
                  <a:txBody>
                    <a:bodyPr/>
                    <a:lstStyle/>
                    <a:p>
                      <a:pPr algn="l">
                        <a:lnSpc>
                          <a:spcPct val="107000"/>
                        </a:lnSpc>
                        <a:spcBef>
                          <a:spcPts val="600"/>
                        </a:spcBef>
                        <a:spcAft>
                          <a:spcPts val="600"/>
                        </a:spcAft>
                      </a:pPr>
                      <a:r>
                        <a:rPr lang="en-GB" sz="1400" dirty="0">
                          <a:solidFill>
                            <a:srgbClr val="000000"/>
                          </a:solidFill>
                          <a:effectLst/>
                        </a:rPr>
                        <a:t> </a:t>
                      </a:r>
                      <a:r>
                        <a:rPr lang="lv-LV" sz="1400" dirty="0">
                          <a:solidFill>
                            <a:srgbClr val="000000"/>
                          </a:solidFill>
                          <a:effectLst/>
                        </a:rPr>
                        <a:t>Komerctransports </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489995852"/>
                  </a:ext>
                </a:extLst>
              </a:tr>
              <a:tr h="314510">
                <a:tc>
                  <a:txBody>
                    <a:bodyPr/>
                    <a:lstStyle/>
                    <a:p>
                      <a:pPr algn="ctr">
                        <a:lnSpc>
                          <a:spcPct val="107000"/>
                        </a:lnSpc>
                        <a:spcBef>
                          <a:spcPts val="600"/>
                        </a:spcBef>
                        <a:spcAft>
                          <a:spcPts val="600"/>
                        </a:spcAft>
                      </a:pPr>
                      <a:r>
                        <a:rPr lang="lv-LV" sz="1400">
                          <a:solidFill>
                            <a:srgbClr val="000000"/>
                          </a:solidFill>
                          <a:effectLst/>
                        </a:rPr>
                        <a:t>N</a:t>
                      </a:r>
                      <a:r>
                        <a:rPr lang="lv-LV" sz="1400" baseline="-25000">
                          <a:solidFill>
                            <a:srgbClr val="000000"/>
                          </a:solidFill>
                          <a:effectLst/>
                        </a:rPr>
                        <a:t>3</a:t>
                      </a:r>
                      <a:r>
                        <a:rPr lang="lv-LV" sz="1400">
                          <a:solidFill>
                            <a:srgbClr val="000000"/>
                          </a:solidFill>
                          <a:effectLst/>
                        </a:rPr>
                        <a:t> kategorija</a:t>
                      </a:r>
                      <a:endParaRPr lang="lv-LV" sz="1400">
                        <a:effectLst/>
                        <a:latin typeface="Calibri" panose="020F0502020204030204" pitchFamily="34" charset="0"/>
                        <a:ea typeface="Calibri" panose="020F0502020204030204" pitchFamily="34" charset="0"/>
                        <a:cs typeface="Arial" panose="020B0604020202020204" pitchFamily="34" charset="0"/>
                      </a:endParaRPr>
                    </a:p>
                  </a:txBody>
                  <a:tcPr marL="67461" marR="67461" marT="0" marB="0" anchor="ctr"/>
                </a:tc>
                <a:tc>
                  <a:txBody>
                    <a:bodyPr/>
                    <a:lstStyle/>
                    <a:p>
                      <a:pPr algn="l">
                        <a:lnSpc>
                          <a:spcPct val="107000"/>
                        </a:lnSpc>
                        <a:spcBef>
                          <a:spcPts val="600"/>
                        </a:spcBef>
                        <a:spcAft>
                          <a:spcPts val="600"/>
                        </a:spcAft>
                      </a:pPr>
                      <a:r>
                        <a:rPr lang="lv-LV" sz="1400" dirty="0">
                          <a:solidFill>
                            <a:srgbClr val="000000"/>
                          </a:solidFill>
                          <a:effectLst/>
                        </a:rPr>
                        <a:t>maksimālā masa pārsniedz 12 tonnas</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67461" marR="67461" marT="0" marB="0"/>
                </a:tc>
                <a:tc>
                  <a:txBody>
                    <a:bodyPr/>
                    <a:lstStyle/>
                    <a:p>
                      <a:pPr algn="l">
                        <a:lnSpc>
                          <a:spcPct val="107000"/>
                        </a:lnSpc>
                        <a:spcBef>
                          <a:spcPts val="600"/>
                        </a:spcBef>
                        <a:spcAft>
                          <a:spcPts val="600"/>
                        </a:spcAft>
                      </a:pPr>
                      <a:r>
                        <a:rPr lang="en-GB" sz="1400" dirty="0">
                          <a:solidFill>
                            <a:srgbClr val="000000"/>
                          </a:solidFill>
                          <a:effectLst/>
                        </a:rPr>
                        <a:t> </a:t>
                      </a:r>
                      <a:r>
                        <a:rPr lang="lv-LV" sz="1400" dirty="0">
                          <a:solidFill>
                            <a:srgbClr val="000000"/>
                          </a:solidFill>
                          <a:effectLst/>
                        </a:rPr>
                        <a:t>Komerctransports</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507411185"/>
                  </a:ext>
                </a:extLst>
              </a:tr>
            </a:tbl>
          </a:graphicData>
        </a:graphic>
      </p:graphicFrame>
    </p:spTree>
    <p:extLst>
      <p:ext uri="{BB962C8B-B14F-4D97-AF65-F5344CB8AC3E}">
        <p14:creationId xmlns:p14="http://schemas.microsoft.com/office/powerpoint/2010/main" val="4202270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FBA56B-0DDD-4933-8F69-F289F6EE9E56}"/>
              </a:ext>
            </a:extLst>
          </p:cNvPr>
          <p:cNvSpPr>
            <a:spLocks noGrp="1"/>
          </p:cNvSpPr>
          <p:nvPr>
            <p:ph type="title"/>
          </p:nvPr>
        </p:nvSpPr>
        <p:spPr>
          <a:xfrm>
            <a:off x="841248" y="548640"/>
            <a:ext cx="3600860" cy="5431536"/>
          </a:xfrm>
        </p:spPr>
        <p:txBody>
          <a:bodyPr>
            <a:normAutofit/>
          </a:bodyPr>
          <a:lstStyle/>
          <a:p>
            <a:r>
              <a:rPr lang="lv-LV" sz="4200" dirty="0"/>
              <a:t>Kā iepirkt autotransporta līdzekļus? </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0C075AD-0505-49DF-A094-D087D7381E13}"/>
              </a:ext>
            </a:extLst>
          </p:cNvPr>
          <p:cNvSpPr>
            <a:spLocks noGrp="1"/>
          </p:cNvSpPr>
          <p:nvPr>
            <p:ph idx="1"/>
          </p:nvPr>
        </p:nvSpPr>
        <p:spPr>
          <a:xfrm>
            <a:off x="5126418" y="552091"/>
            <a:ext cx="6224335" cy="5431536"/>
          </a:xfrm>
        </p:spPr>
        <p:txBody>
          <a:bodyPr anchor="ctr">
            <a:normAutofit/>
          </a:bodyPr>
          <a:lstStyle/>
          <a:p>
            <a:r>
              <a:rPr lang="lv-LV" sz="2200" dirty="0"/>
              <a:t>Pasūtītājs, rīkojot M un N kategorijas autotransporta līdzekļu iepirkumus ņem vērā to ekspluatācijas ietekmi uz enerģētiku un vidi un šajā nolūkā izvērtē vismaz enerģijas patēriņu un oglekļa dioksīda, slāpekļa oksīdu, metānu nesaturošo ogļūdeņražu un cieto daļiņu emisiju apjomu.</a:t>
            </a:r>
          </a:p>
          <a:p>
            <a:pPr>
              <a:buBlip>
                <a:blip r:embed="rId2">
                  <a:extLst>
                    <a:ext uri="{96DAC541-7B7A-43D3-8B79-37D633B846F1}">
                      <asvg:svgBlip xmlns:asvg="http://schemas.microsoft.com/office/drawing/2016/SVG/main" r:embed="rId3"/>
                    </a:ext>
                  </a:extLst>
                </a:blip>
              </a:buBlip>
            </a:pPr>
            <a:r>
              <a:rPr lang="lv-LV" sz="2200" dirty="0"/>
              <a:t>Šīs prasības jānosaka un vērtē </a:t>
            </a:r>
            <a:r>
              <a:rPr lang="lv-LV" sz="2200" b="1" dirty="0"/>
              <a:t>ikvienā</a:t>
            </a:r>
            <a:r>
              <a:rPr lang="lv-LV" sz="2200" dirty="0"/>
              <a:t> autotransporta līdzekļu iepirkumā, </a:t>
            </a:r>
            <a:r>
              <a:rPr lang="lv-LV" sz="2200" b="1" dirty="0"/>
              <a:t>papildus nosakot “tīrā” autotransporta līdzekļu prasības </a:t>
            </a:r>
            <a:r>
              <a:rPr lang="lv-LV" sz="2200" b="1" dirty="0" err="1"/>
              <a:t>mērķrādītājam</a:t>
            </a:r>
            <a:r>
              <a:rPr lang="lv-LV" sz="2200" b="1" dirty="0"/>
              <a:t> atbilstošam autotransporta līdzekļu skaitam</a:t>
            </a:r>
            <a:r>
              <a:rPr lang="lv-LV" sz="2200" dirty="0"/>
              <a:t>. </a:t>
            </a:r>
          </a:p>
        </p:txBody>
      </p:sp>
    </p:spTree>
    <p:extLst>
      <p:ext uri="{BB962C8B-B14F-4D97-AF65-F5344CB8AC3E}">
        <p14:creationId xmlns:p14="http://schemas.microsoft.com/office/powerpoint/2010/main" val="4134859359"/>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335B74"/>
      </a:dk2>
      <a:lt2>
        <a:srgbClr val="DFE3E5"/>
      </a:lt2>
      <a:accent1>
        <a:srgbClr val="0070C0"/>
      </a:accent1>
      <a:accent2>
        <a:srgbClr val="012169"/>
      </a:accent2>
      <a:accent3>
        <a:srgbClr val="27CED7"/>
      </a:accent3>
      <a:accent4>
        <a:srgbClr val="42BA97"/>
      </a:accent4>
      <a:accent5>
        <a:srgbClr val="3E8853"/>
      </a:accent5>
      <a:accent6>
        <a:srgbClr val="62A39F"/>
      </a:accent6>
      <a:hlink>
        <a:srgbClr val="6EAC1C"/>
      </a:hlink>
      <a:folHlink>
        <a:srgbClr val="B26B0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3955</TotalTime>
  <Words>1719</Words>
  <Application>Microsoft Office PowerPoint</Application>
  <PresentationFormat>Widescreen</PresentationFormat>
  <Paragraphs>188</Paragraphs>
  <Slides>23</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Calibri Light</vt:lpstr>
      <vt:lpstr>RobustaTLPro-Medium</vt:lpstr>
      <vt:lpstr>RobustaTLPro-Regular</vt:lpstr>
      <vt:lpstr>Times New Roman</vt:lpstr>
      <vt:lpstr>TwitterChirp</vt:lpstr>
      <vt:lpstr>Office Theme</vt:lpstr>
      <vt:lpstr>“Tīrā” autotransporta līdzekļu iepirkumi</vt:lpstr>
      <vt:lpstr>Kāpēc?</vt:lpstr>
      <vt:lpstr>Ārvalstu pieredze</vt:lpstr>
      <vt:lpstr>Vieglo automašīnu sadalījums pēc izmantotās enerģijas līdz 01.04.2021</vt:lpstr>
      <vt:lpstr>Grozījumi</vt:lpstr>
      <vt:lpstr>Sasniedzamais “tīrā” autotransporta iepirkumu rezultāts</vt:lpstr>
      <vt:lpstr>Tīrs autotransports</vt:lpstr>
      <vt:lpstr>Autotransporta kategorijas</vt:lpstr>
      <vt:lpstr>Kā iepirkt autotransporta līdzekļus? </vt:lpstr>
      <vt:lpstr>Kam piemēro «tīrās» prasības</vt:lpstr>
      <vt:lpstr>Kam nepiemēro «tīrās»prasības</vt:lpstr>
      <vt:lpstr>Kā noteikt vai autotransports ir “tīrs”?</vt:lpstr>
      <vt:lpstr>Iepirkumu plānošana / grupēšana pa kategorijām</vt:lpstr>
      <vt:lpstr>Piemērs – grupēšana pa kategorijām</vt:lpstr>
      <vt:lpstr>Centralizēts vai kopīgs iepirkums</vt:lpstr>
      <vt:lpstr>Piemērs – centralizēts iepirkums</vt:lpstr>
      <vt:lpstr>Līgumu izpilde / grozījumi </vt:lpstr>
      <vt:lpstr>Regulējums – Publisko iepirkumu likuma 61.pants</vt:lpstr>
      <vt:lpstr>PIL 61.panta trešās daļas 1.punkts </vt:lpstr>
      <vt:lpstr>Dzīves situācija – piegādātājs nevar piegādāt noteiktajā laikā </vt:lpstr>
      <vt:lpstr>Dzīves situācija – piegādātājs iesniedz ražotāja apliecinājumu, ka piegādi nevar veikt</vt:lpstr>
      <vt:lpstr>Dzīves situācija – Covid-19 </vt:lpstr>
      <vt:lpstr>Paldies!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Zaļā auto prasības publiskajos iepirkumos</dc:title>
  <dc:creator>Elīna Virtmane</dc:creator>
  <cp:lastModifiedBy>Artis Lapiņš</cp:lastModifiedBy>
  <cp:revision>43</cp:revision>
  <dcterms:created xsi:type="dcterms:W3CDTF">2021-05-31T06:39:38Z</dcterms:created>
  <dcterms:modified xsi:type="dcterms:W3CDTF">2021-10-26T07:53:39Z</dcterms:modified>
</cp:coreProperties>
</file>