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6" r:id="rId3"/>
    <p:sldId id="367" r:id="rId4"/>
    <p:sldId id="369" r:id="rId5"/>
    <p:sldId id="381" r:id="rId6"/>
    <p:sldId id="383" r:id="rId7"/>
    <p:sldId id="371" r:id="rId8"/>
    <p:sldId id="372" r:id="rId9"/>
    <p:sldId id="377" r:id="rId10"/>
    <p:sldId id="359" r:id="rId11"/>
    <p:sldId id="360" r:id="rId12"/>
    <p:sldId id="357" r:id="rId13"/>
    <p:sldId id="386" r:id="rId14"/>
    <p:sldId id="358" r:id="rId15"/>
    <p:sldId id="384" r:id="rId16"/>
    <p:sldId id="388" r:id="rId17"/>
    <p:sldId id="353" r:id="rId18"/>
    <p:sldId id="364" r:id="rId19"/>
    <p:sldId id="390" r:id="rId20"/>
    <p:sldId id="391" r:id="rId21"/>
    <p:sldId id="266" r:id="rId22"/>
  </p:sldIdLst>
  <p:sldSz cx="9144000" cy="6858000" type="screen4x3"/>
  <p:notesSz cx="6797675" cy="9926638"/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96020072891407E-3"/>
          <c:y val="6.63914002695907E-2"/>
          <c:w val="0.99537037037037035"/>
          <c:h val="0.79559822329901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Patvēruma meklētāju iesniegumu skaits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20</c:v>
                </c:pt>
                <c:pt idx="1">
                  <c:v>8</c:v>
                </c:pt>
                <c:pt idx="2">
                  <c:v>34</c:v>
                </c:pt>
                <c:pt idx="3">
                  <c:v>51</c:v>
                </c:pt>
                <c:pt idx="4">
                  <c:v>52</c:v>
                </c:pt>
                <c:pt idx="5">
                  <c:v>61</c:v>
                </c:pt>
                <c:pt idx="6">
                  <c:v>335</c:v>
                </c:pt>
                <c:pt idx="7">
                  <c:v>189</c:v>
                </c:pt>
                <c:pt idx="8">
                  <c:v>185</c:v>
                </c:pt>
                <c:pt idx="9">
                  <c:v>364</c:v>
                </c:pt>
                <c:pt idx="10">
                  <c:v>328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30"/>
        <c:axId val="161385032"/>
        <c:axId val="161385416"/>
      </c:barChart>
      <c:catAx>
        <c:axId val="161385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>
            <a:solidFill>
              <a:srgbClr val="00B0F0"/>
            </a:solidFill>
          </a:ln>
        </c:spPr>
        <c:txPr>
          <a:bodyPr/>
          <a:lstStyle/>
          <a:p>
            <a:pPr>
              <a:defRPr lang="en-US"/>
            </a:pPr>
            <a:endParaRPr lang="lv-LV"/>
          </a:p>
        </c:txPr>
        <c:crossAx val="161385416"/>
        <c:crosses val="autoZero"/>
        <c:auto val="1"/>
        <c:lblAlgn val="ctr"/>
        <c:lblOffset val="100"/>
        <c:noMultiLvlLbl val="0"/>
      </c:catAx>
      <c:valAx>
        <c:axId val="161385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385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22786040633804"/>
          <c:h val="0.58467146559489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Piešķirts bēgļa statuss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7"/>
              <c:layout>
                <c:manualLayout>
                  <c:x val="-1.5432098765430968E-3"/>
                  <c:y val="1.9621583742116328E-2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432098765432098E-3"/>
                  <c:y val="5.6061667834618077E-3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  <c:pt idx="6">
                  <c:v>14</c:v>
                </c:pt>
                <c:pt idx="7">
                  <c:v>3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Piešķirts alternatīvais statuss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432098765432098E-3"/>
                  <c:y val="-2.5227750525578137E-2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32098765432098E-3"/>
                  <c:y val="-7.2880168185003508E-2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098765432098E-3"/>
                  <c:y val="-0.24667133847231956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296296296296866E-3"/>
                  <c:y val="-0.24667133847231956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31114225648213034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864197530864196E-3"/>
                  <c:y val="-0.29432375613174494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3950617283950615E-2"/>
                  <c:y val="-0.22985283812193413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6975308641975197E-2"/>
                  <c:y val="8.2253943905224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18</c:v>
                </c:pt>
                <c:pt idx="4">
                  <c:v>18</c:v>
                </c:pt>
                <c:pt idx="5">
                  <c:v>22</c:v>
                </c:pt>
                <c:pt idx="6">
                  <c:v>21</c:v>
                </c:pt>
                <c:pt idx="7">
                  <c:v>21</c:v>
                </c:pt>
                <c:pt idx="8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26256"/>
        <c:axId val="161526648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Piešķirts starptautiskās aizsardzības statuss kopā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triangle"/>
            <c:size val="14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8</c:v>
                </c:pt>
                <c:pt idx="1">
                  <c:v>3</c:v>
                </c:pt>
                <c:pt idx="2">
                  <c:v>11</c:v>
                </c:pt>
                <c:pt idx="3">
                  <c:v>25</c:v>
                </c:pt>
                <c:pt idx="4">
                  <c:v>27</c:v>
                </c:pt>
                <c:pt idx="5">
                  <c:v>32</c:v>
                </c:pt>
                <c:pt idx="6">
                  <c:v>35</c:v>
                </c:pt>
                <c:pt idx="7">
                  <c:v>24</c:v>
                </c:pt>
                <c:pt idx="8">
                  <c:v>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26256"/>
        <c:axId val="161526648"/>
      </c:lineChart>
      <c:catAx>
        <c:axId val="16152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28575" cap="flat" cmpd="sng" algn="ctr">
            <a:solidFill>
              <a:srgbClr val="00B0F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1526648"/>
        <c:crosses val="autoZero"/>
        <c:auto val="1"/>
        <c:lblAlgn val="ctr"/>
        <c:lblOffset val="100"/>
        <c:noMultiLvlLbl val="0"/>
      </c:catAx>
      <c:valAx>
        <c:axId val="161526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52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8146247826435"/>
          <c:w val="0.99497692111092828"/>
          <c:h val="0.1980423985463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defTabSz="91389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defTabSz="91389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defTabSz="91389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fld id="{620E224E-69DC-4D0B-941C-D34E77D71CE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9834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defTabSz="91389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defTabSz="91389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defTabSz="91389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v-LV" altLang="lv-LV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fld id="{2F8C6F4F-A96B-4278-94E7-E8ECC9360B3C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70870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C0A94A-A8F2-453B-9437-66DFA069183C}" type="slidenum">
              <a:rPr lang="lv-LV" altLang="lv-LV"/>
              <a:pPr/>
              <a:t>1</a:t>
            </a:fld>
            <a:endParaRPr lang="lv-LV" altLang="lv-LV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lv-LV" smtClean="0"/>
          </a:p>
        </p:txBody>
      </p:sp>
    </p:spTree>
    <p:extLst>
      <p:ext uri="{BB962C8B-B14F-4D97-AF65-F5344CB8AC3E}">
        <p14:creationId xmlns:p14="http://schemas.microsoft.com/office/powerpoint/2010/main" val="264074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DF29-C29A-4500-ADD5-CABC273C6A59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F279-CB6D-4AFC-AC19-4C3B7CAD35C1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542D0-B8EF-4986-BD1A-1D43D082BFED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8E240-A54B-4900-A444-5A5EC3EFA1C3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82E8C-2AA6-4F04-AE56-130BA1B0D6DA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46F42-36F0-4615-9EB0-AD8DB694AFAC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BB3B5-8C1A-4534-8EE3-CA6ADB085B08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793D2-90FC-4C04-9DC6-8C46777926F2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87C0F-9A05-474F-B1B0-90D9B17A5BD7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DC09B-6930-423D-AFCE-57069E75C34F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en-US" smtClean="0"/>
              <a:t>Click to edit Master text styles</a:t>
            </a:r>
          </a:p>
          <a:p>
            <a:pPr lvl="1"/>
            <a:r>
              <a:rPr lang="lv-LV" altLang="en-US" smtClean="0"/>
              <a:t>Second level</a:t>
            </a:r>
          </a:p>
          <a:p>
            <a:pPr lvl="2"/>
            <a:r>
              <a:rPr lang="lv-LV" altLang="en-US" smtClean="0"/>
              <a:t>Third level</a:t>
            </a:r>
          </a:p>
          <a:p>
            <a:pPr lvl="3"/>
            <a:r>
              <a:rPr lang="lv-LV" altLang="en-US" smtClean="0"/>
              <a:t>Fourth level</a:t>
            </a:r>
          </a:p>
          <a:p>
            <a:pPr lvl="4"/>
            <a:r>
              <a:rPr lang="lv-LV" alt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BBF0856D-4D62-49FA-85F0-255B47D26AC7}" type="slidenum">
              <a:rPr lang="lv-LV" altLang="en-US"/>
              <a:pPr/>
              <a:t>‹#›</a:t>
            </a:fld>
            <a:endParaRPr lang="lv-LV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endijs.com/wp-content/uploads/2008/10/200px-coat_of_arms_of_latviasvg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ikumi.lv/ta/id/278257-ricibas-plans-personu-kuram-nepieciesama-starptautiska-aizsardziba-parvietosanai-un-uznemsanai-latvij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313" y="1341438"/>
            <a:ext cx="8713787" cy="3127375"/>
          </a:xfrm>
        </p:spPr>
        <p:txBody>
          <a:bodyPr/>
          <a:lstStyle/>
          <a:p>
            <a:pPr algn="ctr" eaLnBrk="1" hangingPunct="1">
              <a:defRPr/>
            </a:pPr>
            <a:r>
              <a:rPr lang="lv-LV" sz="3600" b="1" dirty="0" smtClean="0"/>
              <a:t>Esošās situācijas raksturojums Latvijā saistībā ar patvērumu meklētāju uzņemšanu</a:t>
            </a:r>
            <a:r>
              <a:rPr lang="lv-LV" sz="3600" b="1" dirty="0" smtClean="0"/>
              <a:t/>
            </a:r>
            <a:br>
              <a:rPr lang="lv-LV" sz="3600" b="1" dirty="0" smtClean="0"/>
            </a:br>
            <a:endParaRPr lang="lv-LV" altLang="lv-LV" sz="3600" b="1" dirty="0" smtClean="0">
              <a:solidFill>
                <a:schemeClr val="accent6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4652963"/>
            <a:ext cx="4271963" cy="1008285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lv-LV" altLang="lv-LV" sz="1600" dirty="0"/>
              <a:t>Iekšlietu ministrijas valsts sekretāra vietnieks, Nozares politikas departamenta direktors</a:t>
            </a:r>
          </a:p>
          <a:p>
            <a:pPr marL="0" indent="0" algn="r" eaLnBrk="1" hangingPunct="1">
              <a:buNone/>
            </a:pPr>
            <a:r>
              <a:rPr lang="lv-LV" altLang="lv-LV" sz="1600" dirty="0" err="1"/>
              <a:t>Dimitrijs</a:t>
            </a:r>
            <a:r>
              <a:rPr lang="lv-LV" altLang="lv-LV" sz="1600" dirty="0"/>
              <a:t> </a:t>
            </a:r>
            <a:r>
              <a:rPr lang="lv-LV" altLang="lv-LV" sz="1600" dirty="0" err="1"/>
              <a:t>Trofimovs</a:t>
            </a:r>
            <a:endParaRPr lang="lv-LV" altLang="lv-LV" sz="1600" dirty="0"/>
          </a:p>
          <a:p>
            <a:pPr marL="0" indent="0" algn="r" eaLnBrk="1" hangingPunct="1">
              <a:buFont typeface="Wingdings" pitchFamily="2" charset="2"/>
              <a:buNone/>
            </a:pPr>
            <a:endParaRPr lang="lv-LV" altLang="lv-LV" sz="16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84888" y="331788"/>
            <a:ext cx="1881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3663" indent="-93663" algn="ctr" eaLnBrk="1" hangingPunct="1">
              <a:tabLst>
                <a:tab pos="93663" algn="l"/>
              </a:tabLst>
            </a:pPr>
            <a:r>
              <a:rPr lang="lv-LV" altLang="lv-LV" sz="10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LATVIJAS REPUBLIKAS</a:t>
            </a:r>
            <a:endParaRPr lang="lv-LV" altLang="lv-LV" sz="100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3663" indent="-93663" algn="ctr" eaLnBrk="1" hangingPunct="1">
              <a:tabLst>
                <a:tab pos="93663" algn="l"/>
              </a:tabLst>
            </a:pPr>
            <a:r>
              <a:rPr lang="lv-LV" altLang="lv-LV" sz="10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IEKŠLIETU MINISTRIJA</a:t>
            </a:r>
            <a:r>
              <a:rPr lang="lv-LV" altLang="lv-LV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341" name="Picture 5" descr="http://endijs.com/wp-content/uploads/2008/10/200px-coat_of_arms_of_latviasvg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027988" y="260350"/>
            <a:ext cx="7572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147050" cy="776287"/>
          </a:xfrm>
        </p:spPr>
        <p:txBody>
          <a:bodyPr/>
          <a:lstStyle/>
          <a:p>
            <a:pPr algn="ctr"/>
            <a:r>
              <a:rPr lang="lv-LV" altLang="lv-LV" smtClean="0"/>
              <a:t>Rīcības plāns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3763"/>
            <a:ext cx="8651875" cy="58483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lv-LV" dirty="0" smtClean="0"/>
              <a:t>Atbalstīts MK </a:t>
            </a:r>
            <a:r>
              <a:rPr lang="lv-LV" dirty="0" smtClean="0"/>
              <a:t>sēdē 2015.gada </a:t>
            </a:r>
            <a:r>
              <a:rPr lang="lv-LV" dirty="0" smtClean="0"/>
              <a:t>3.novembrī </a:t>
            </a:r>
          </a:p>
          <a:p>
            <a:pPr marL="0" indent="36195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lv-LV" sz="1600" dirty="0" smtClean="0"/>
              <a:t>02.12.2015 MK rīkojums Nr.759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lv-LV" sz="1000" dirty="0">
                <a:hlinkClick r:id="rId2"/>
              </a:rPr>
              <a:t>http://likumi.lv/ta/id/278257-ricibas-plans-personu-kuram-nepieciesama-starptautiska-aizsardziba-parvietosanai-un-uznemsanai-latvija</a:t>
            </a:r>
            <a:endParaRPr lang="lv-LV" sz="1000" dirty="0" smtClean="0"/>
          </a:p>
          <a:p>
            <a:pPr>
              <a:lnSpc>
                <a:spcPct val="150000"/>
              </a:lnSpc>
              <a:defRPr/>
            </a:pPr>
            <a:r>
              <a:rPr lang="lv-LV" dirty="0" smtClean="0"/>
              <a:t>Kopā </a:t>
            </a:r>
            <a:r>
              <a:rPr lang="lv-LV" b="1" dirty="0" smtClean="0"/>
              <a:t>48</a:t>
            </a:r>
            <a:r>
              <a:rPr lang="lv-LV" dirty="0" smtClean="0"/>
              <a:t> pasākumi/ </a:t>
            </a:r>
            <a:r>
              <a:rPr lang="lv-LV" b="1" dirty="0" smtClean="0"/>
              <a:t>28</a:t>
            </a:r>
            <a:r>
              <a:rPr lang="lv-LV" dirty="0" smtClean="0"/>
              <a:t> pasākumiem iezīmēts finansējums</a:t>
            </a:r>
          </a:p>
          <a:p>
            <a:pPr>
              <a:lnSpc>
                <a:spcPct val="150000"/>
              </a:lnSpc>
              <a:defRPr/>
            </a:pPr>
            <a:r>
              <a:rPr lang="lv-LV" dirty="0" smtClean="0"/>
              <a:t>Kopējās izmaksas </a:t>
            </a:r>
            <a:r>
              <a:rPr lang="lv-LV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14 </a:t>
            </a:r>
            <a: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994 027</a:t>
            </a:r>
            <a:r>
              <a:rPr lang="lv-LV" dirty="0"/>
              <a:t> </a:t>
            </a:r>
            <a:r>
              <a:rPr lang="lv-LV" dirty="0" smtClean="0"/>
              <a:t>EUR </a:t>
            </a:r>
          </a:p>
          <a:p>
            <a:pPr marL="715963" indent="-354013">
              <a:lnSpc>
                <a:spcPct val="150000"/>
              </a:lnSpc>
              <a:defRPr/>
            </a:pPr>
            <a:r>
              <a:rPr lang="lv-LV" sz="1400" b="1" dirty="0" smtClean="0"/>
              <a:t>8 468 521 </a:t>
            </a:r>
            <a:r>
              <a:rPr lang="lv-LV" sz="1400" dirty="0" smtClean="0"/>
              <a:t>EUR – budžets (ministriju budžets/LNG)</a:t>
            </a:r>
          </a:p>
          <a:p>
            <a:pPr marL="715963" indent="-354013">
              <a:lnSpc>
                <a:spcPct val="150000"/>
              </a:lnSpc>
              <a:defRPr/>
            </a:pPr>
            <a:r>
              <a:rPr lang="lv-LV" sz="1400" b="1" dirty="0" smtClean="0">
                <a:solidFill>
                  <a:srgbClr val="000000"/>
                </a:solidFill>
              </a:rPr>
              <a:t>6 </a:t>
            </a:r>
            <a:r>
              <a:rPr lang="lv-LV" sz="1400" b="1" dirty="0">
                <a:solidFill>
                  <a:srgbClr val="000000"/>
                </a:solidFill>
              </a:rPr>
              <a:t>525 </a:t>
            </a:r>
            <a:r>
              <a:rPr lang="lv-LV" sz="1400" b="1" dirty="0" smtClean="0">
                <a:solidFill>
                  <a:srgbClr val="000000"/>
                </a:solidFill>
              </a:rPr>
              <a:t>506 </a:t>
            </a:r>
            <a:r>
              <a:rPr lang="lv-LV" sz="1400" dirty="0" smtClean="0">
                <a:solidFill>
                  <a:srgbClr val="000000"/>
                </a:solidFill>
              </a:rPr>
              <a:t>EUR</a:t>
            </a:r>
            <a:r>
              <a:rPr lang="lv-LV" sz="1400" dirty="0" smtClean="0"/>
              <a:t> – ES Fondi </a:t>
            </a:r>
            <a:r>
              <a:rPr lang="lv-LV" sz="1400" dirty="0"/>
              <a:t>(t.sk. Patvēruma, migrācijas un integrācijas fonds (2014 – 2020</a:t>
            </a:r>
            <a:r>
              <a:rPr lang="lv-LV" sz="1400" dirty="0" smtClean="0"/>
              <a:t>),     Iekšējās </a:t>
            </a:r>
            <a:r>
              <a:rPr lang="lv-LV" sz="1400" dirty="0"/>
              <a:t>drošības </a:t>
            </a:r>
            <a:r>
              <a:rPr lang="lv-LV" sz="1400" dirty="0" smtClean="0"/>
              <a:t>fonds</a:t>
            </a:r>
            <a:r>
              <a:rPr lang="lv-LV" sz="1400" dirty="0"/>
              <a:t>, Eiropas Sociālais </a:t>
            </a:r>
            <a:r>
              <a:rPr lang="lv-LV" sz="1400" dirty="0" smtClean="0"/>
              <a:t>fonds u.c.)</a:t>
            </a:r>
          </a:p>
          <a:p>
            <a:pPr>
              <a:lnSpc>
                <a:spcPct val="150000"/>
              </a:lnSpc>
              <a:buClr>
                <a:srgbClr val="CC9900"/>
              </a:buClr>
              <a:defRPr/>
            </a:pPr>
            <a:r>
              <a:rPr lang="lv-LV" dirty="0" smtClean="0">
                <a:solidFill>
                  <a:srgbClr val="000000"/>
                </a:solidFill>
              </a:rPr>
              <a:t>Plāna ieviešanā iesaistītas 11 ministrijas, pašvaldības, LPS, NVO</a:t>
            </a:r>
          </a:p>
          <a:p>
            <a:pPr>
              <a:buClr>
                <a:srgbClr val="CC9900"/>
              </a:buClr>
              <a:defRPr/>
            </a:pPr>
            <a:endParaRPr lang="lv-LV" dirty="0">
              <a:solidFill>
                <a:srgbClr val="000000"/>
              </a:solidFill>
            </a:endParaRPr>
          </a:p>
          <a:p>
            <a:pPr marL="715963" indent="-354013">
              <a:defRPr/>
            </a:pPr>
            <a:endParaRPr lang="lv-LV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 algn="ctr"/>
            <a:r>
              <a:rPr lang="lv-LV" altLang="lv-LV" sz="3200" dirty="0" smtClean="0"/>
              <a:t>Finansējuma sadalījums rīcības plāna ieviešanai 2016. un 2017. gadā pēc </a:t>
            </a:r>
            <a:r>
              <a:rPr lang="lv-LV" altLang="lv-LV" sz="3200" u="sng" dirty="0" smtClean="0"/>
              <a:t>finansējuma avota </a:t>
            </a:r>
          </a:p>
        </p:txBody>
      </p:sp>
      <p:graphicFrame>
        <p:nvGraphicFramePr>
          <p:cNvPr id="17411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65100" y="1433513"/>
          <a:ext cx="881380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hart" r:id="rId3" imgW="8815580" imgH="5212532" progId="Excel.Chart.8">
                  <p:embed/>
                </p:oleObj>
              </mc:Choice>
              <mc:Fallback>
                <p:oleObj name="Chart" r:id="rId3" imgW="8815580" imgH="5212532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433513"/>
                        <a:ext cx="8813800" cy="521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39825"/>
          </a:xfrm>
        </p:spPr>
        <p:txBody>
          <a:bodyPr/>
          <a:lstStyle/>
          <a:p>
            <a:pPr algn="ctr"/>
            <a:r>
              <a:rPr lang="lv-LV" altLang="lv-LV" sz="5400" smtClean="0"/>
              <a:t>Rīcības virzieni</a:t>
            </a:r>
            <a:r>
              <a:rPr lang="lv-LV" altLang="lv-LV" smtClean="0"/>
              <a:t/>
            </a:r>
            <a:br>
              <a:rPr lang="lv-LV" altLang="lv-LV" smtClean="0"/>
            </a:br>
            <a:endParaRPr lang="lv-LV" altLang="lv-LV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42988" y="2060575"/>
            <a:ext cx="7561262" cy="2981325"/>
          </a:xfrm>
        </p:spPr>
        <p:txBody>
          <a:bodyPr/>
          <a:lstStyle/>
          <a:p>
            <a:pPr marL="533400" indent="-442913">
              <a:lnSpc>
                <a:spcPct val="150000"/>
              </a:lnSpc>
              <a:buFont typeface="Wingdings" pitchFamily="2" charset="2"/>
              <a:buNone/>
              <a:tabLst>
                <a:tab pos="533400" algn="l"/>
              </a:tabLst>
            </a:pPr>
            <a:r>
              <a:rPr lang="lv-LV" altLang="lv-LV" sz="3600" b="1" smtClean="0">
                <a:latin typeface="Times New Roman" pitchFamily="18" charset="0"/>
                <a:cs typeface="Times New Roman" pitchFamily="18" charset="0"/>
              </a:rPr>
              <a:t>1.	Personu atlase un pārvietošana</a:t>
            </a:r>
          </a:p>
          <a:p>
            <a:pPr marL="533400" indent="-442913">
              <a:lnSpc>
                <a:spcPct val="150000"/>
              </a:lnSpc>
              <a:buFont typeface="Wingdings" pitchFamily="2" charset="2"/>
              <a:buNone/>
              <a:tabLst>
                <a:tab pos="533400" algn="l"/>
              </a:tabLst>
            </a:pPr>
            <a:r>
              <a:rPr lang="lv-LV" altLang="lv-LV" sz="3600" b="1" smtClean="0">
                <a:latin typeface="Times New Roman" pitchFamily="18" charset="0"/>
                <a:cs typeface="Times New Roman" pitchFamily="18" charset="0"/>
              </a:rPr>
              <a:t>2.	Personu uzņemšana, izmitināšana</a:t>
            </a:r>
          </a:p>
          <a:p>
            <a:pPr marL="533400" indent="-442913">
              <a:lnSpc>
                <a:spcPct val="150000"/>
              </a:lnSpc>
              <a:buFont typeface="Wingdings" pitchFamily="2" charset="2"/>
              <a:buNone/>
              <a:tabLst>
                <a:tab pos="533400" algn="l"/>
              </a:tabLst>
            </a:pPr>
            <a:r>
              <a:rPr lang="lv-LV" altLang="lv-LV" sz="3600" b="1" smtClean="0">
                <a:latin typeface="Times New Roman" pitchFamily="18" charset="0"/>
                <a:cs typeface="Times New Roman" pitchFamily="18" charset="0"/>
              </a:rPr>
              <a:t>3.	Sociālekonomiskā iekļaušana </a:t>
            </a:r>
            <a:endParaRPr lang="lv-LV" altLang="lv-LV" sz="3600" smtClean="0"/>
          </a:p>
          <a:p>
            <a:pPr marL="533400" indent="-442913">
              <a:tabLst>
                <a:tab pos="533400" algn="l"/>
              </a:tabLst>
            </a:pPr>
            <a:endParaRPr lang="lv-LV" altLang="lv-LV" sz="4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388" y="277813"/>
            <a:ext cx="8785225" cy="1350962"/>
          </a:xfrm>
        </p:spPr>
        <p:txBody>
          <a:bodyPr/>
          <a:lstStyle/>
          <a:p>
            <a:pPr algn="ctr"/>
            <a:r>
              <a:rPr lang="lv-LV" altLang="lv-LV" sz="3600" smtClean="0"/>
              <a:t>Finansējuma sadalījums rīcības plāna ieviešanai 2016. un 2017.gadā pēc rīcības virzieniem</a:t>
            </a:r>
          </a:p>
        </p:txBody>
      </p:sp>
      <p:graphicFrame>
        <p:nvGraphicFramePr>
          <p:cNvPr id="19459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560388" y="1612900"/>
          <a:ext cx="8331200" cy="46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hart" r:id="rId3" imgW="8340051" imgH="4682134" progId="Excel.Chart.8">
                  <p:embed/>
                </p:oleObj>
              </mc:Choice>
              <mc:Fallback>
                <p:oleObj name="Chart" r:id="rId3" imgW="8340051" imgH="468213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612900"/>
                        <a:ext cx="8331200" cy="467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55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7975" y="188913"/>
            <a:ext cx="8528050" cy="1295400"/>
          </a:xfrm>
        </p:spPr>
        <p:txBody>
          <a:bodyPr/>
          <a:lstStyle/>
          <a:p>
            <a:pPr algn="ctr"/>
            <a:r>
              <a:rPr lang="lv-LV" altLang="lv-LV" sz="4000" smtClean="0">
                <a:latin typeface="Times New Roman" pitchFamily="18" charset="0"/>
                <a:cs typeface="Times New Roman" pitchFamily="18" charset="0"/>
              </a:rPr>
              <a:t>Personu atlase un pārvietošana</a:t>
            </a:r>
            <a:br>
              <a:rPr lang="lv-LV" altLang="lv-LV" sz="4000" smtClean="0">
                <a:latin typeface="Times New Roman" pitchFamily="18" charset="0"/>
                <a:cs typeface="Times New Roman" pitchFamily="18" charset="0"/>
              </a:rPr>
            </a:br>
            <a:r>
              <a:rPr lang="lv-LV" altLang="lv-LV" sz="4000" smtClean="0">
                <a:latin typeface="Times New Roman" pitchFamily="18" charset="0"/>
                <a:cs typeface="Times New Roman" pitchFamily="18" charset="0"/>
              </a:rPr>
              <a:t> (IeM, ĀM, KM, LM)</a:t>
            </a:r>
            <a:r>
              <a:rPr lang="lv-LV" altLang="lv-LV" sz="4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altLang="lv-LV" sz="4400" b="1" smtClean="0">
                <a:latin typeface="Times New Roman" pitchFamily="18" charset="0"/>
                <a:cs typeface="Times New Roman" pitchFamily="18" charset="0"/>
              </a:rPr>
            </a:br>
            <a:endParaRPr lang="lv-LV" altLang="lv-LV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975" cy="51419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altLang="lv-LV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Ekspertu vizītes uz Itāliju/Grieķiju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altLang="lv-LV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Latvijas atlases kritēriju nosūtīšana un vēlamā uzņemšanas grafika saskaņošana ar Grieķiju, Itāliju un UNHCR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altLang="lv-LV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Sakaru virsnieka nodrošināšana Grieķijā, Itālijā/UNHCR nometnēs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altLang="lv-LV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Personu pārsūtīšanas uz Latviju sagatavošana </a:t>
            </a:r>
          </a:p>
          <a:p>
            <a:r>
              <a:rPr lang="lv-LV" altLang="lv-LV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Uzņemšana Lidostā «Rīga», nogādāšana uz dienesta telpām sākotnējo darbību uzsākšanai</a:t>
            </a:r>
            <a:endParaRPr lang="lv-LV" altLang="lv-LV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/>
          <a:lstStyle/>
          <a:p>
            <a:pPr algn="ctr"/>
            <a:r>
              <a:rPr lang="lv-LV" dirty="0" smtClean="0"/>
              <a:t>Atlases </a:t>
            </a:r>
            <a:r>
              <a:rPr lang="lv-LV" dirty="0" smtClean="0"/>
              <a:t>kritēriji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8572560" cy="5357850"/>
          </a:xfrm>
        </p:spPr>
        <p:txBody>
          <a:bodyPr/>
          <a:lstStyle/>
          <a:p>
            <a:r>
              <a:rPr lang="lv-LV" sz="2000" dirty="0" smtClean="0"/>
              <a:t>Ģimene ar bērniem vai viens vecāks ar bērniem</a:t>
            </a:r>
          </a:p>
          <a:p>
            <a:endParaRPr lang="lv-LV" sz="2000" dirty="0" smtClean="0"/>
          </a:p>
          <a:p>
            <a:r>
              <a:rPr lang="lv-LV" sz="2000" dirty="0" smtClean="0"/>
              <a:t>Vismaz minimālas angļu, krievu</a:t>
            </a:r>
            <a:r>
              <a:rPr lang="lv-LV" sz="2000" dirty="0" smtClean="0"/>
              <a:t>, vācu, </a:t>
            </a:r>
            <a:r>
              <a:rPr lang="lv-LV" sz="2000" dirty="0" smtClean="0"/>
              <a:t>franču valodas zināšanas pieaugušajiem</a:t>
            </a:r>
          </a:p>
          <a:p>
            <a:endParaRPr lang="lv-LV" sz="2000" dirty="0" smtClean="0"/>
          </a:p>
          <a:p>
            <a:r>
              <a:rPr lang="lv-LV" sz="2000" dirty="0" smtClean="0"/>
              <a:t>Vēlama vidējā izglītībā, vidējā – profesionālajā vai profesionālās pilnveides izglītība</a:t>
            </a:r>
          </a:p>
          <a:p>
            <a:endParaRPr lang="lv-LV" sz="2000" dirty="0" smtClean="0"/>
          </a:p>
          <a:p>
            <a:r>
              <a:rPr lang="lv-LV" sz="2000" dirty="0" smtClean="0"/>
              <a:t>Vēlama iepriekšēja darba pieredze</a:t>
            </a:r>
          </a:p>
          <a:p>
            <a:endParaRPr lang="lv-LV" sz="2000" dirty="0" smtClean="0"/>
          </a:p>
          <a:p>
            <a:r>
              <a:rPr lang="lv-LV" sz="2000" dirty="0" smtClean="0"/>
              <a:t>Personas ar derīgiem ceļošanas dokumentiem vai dokumentiem, ar kuriem ir iespējams apliecināt patvēruma meklētāja identitāti</a:t>
            </a:r>
          </a:p>
          <a:p>
            <a:endParaRPr lang="lv-LV" sz="2000" dirty="0" smtClean="0"/>
          </a:p>
          <a:p>
            <a:r>
              <a:rPr lang="lv-LV" sz="2000" dirty="0" smtClean="0"/>
              <a:t>Personas, kuras sadarbojas un piekrīt visām procesuālajām darbībām (tai skaitā nodod pirkstu nospiedumus ievadīšanai </a:t>
            </a:r>
            <a:r>
              <a:rPr lang="lv-LV" sz="2000" i="1" dirty="0" err="1" smtClean="0"/>
              <a:t>Eurodac</a:t>
            </a:r>
            <a:r>
              <a:rPr lang="lv-LV" sz="2000" i="1" dirty="0" smtClean="0"/>
              <a:t> </a:t>
            </a:r>
            <a:r>
              <a:rPr lang="lv-LV" sz="2000" dirty="0" smtClean="0"/>
              <a:t>sistēmā)</a:t>
            </a:r>
            <a:endParaRPr lang="lv-LV" sz="2000" dirty="0" smtClean="0"/>
          </a:p>
          <a:p>
            <a:endParaRPr lang="lv-LV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03263"/>
          </a:xfrm>
        </p:spPr>
        <p:txBody>
          <a:bodyPr/>
          <a:lstStyle/>
          <a:p>
            <a:pPr algn="ctr"/>
            <a:r>
              <a:rPr lang="lv-LV" altLang="lv-LV" sz="3200" smtClean="0"/>
              <a:t>Personu uzņemšana, izmitināšana (IeM)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814388"/>
            <a:ext cx="9107488" cy="60658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lv-LV" sz="1500" b="1" dirty="0"/>
              <a:t>Sākotnējo procedūru veikšana </a:t>
            </a:r>
            <a:r>
              <a:rPr lang="lv-LV" sz="1500" dirty="0"/>
              <a:t>(iesnieguma pieņemšana, datu ievade </a:t>
            </a:r>
            <a:r>
              <a:rPr lang="lv-LV" sz="1500" i="1" dirty="0" err="1"/>
              <a:t>Eurodac</a:t>
            </a:r>
            <a:r>
              <a:rPr lang="lv-LV" sz="1500" dirty="0"/>
              <a:t>, aptauja, dokumentu tulkošana, lietas </a:t>
            </a:r>
            <a:r>
              <a:rPr lang="lv-LV" sz="1500" dirty="0" smtClean="0"/>
              <a:t>noformēšana) </a:t>
            </a:r>
            <a:r>
              <a:rPr lang="lv-LV" sz="1500" dirty="0"/>
              <a:t>(VRS)</a:t>
            </a:r>
          </a:p>
          <a:p>
            <a:pPr>
              <a:lnSpc>
                <a:spcPct val="150000"/>
              </a:lnSpc>
              <a:defRPr/>
            </a:pPr>
            <a:r>
              <a:rPr lang="lv-LV" sz="1500" b="1" dirty="0" smtClean="0"/>
              <a:t>Izmitināšana </a:t>
            </a:r>
            <a:r>
              <a:rPr lang="lv-LV" sz="1500" b="1" dirty="0"/>
              <a:t>PMIC “Mucenieki</a:t>
            </a:r>
            <a:r>
              <a:rPr lang="lv-LV" sz="1500" b="1" dirty="0" smtClean="0"/>
              <a:t>” </a:t>
            </a:r>
            <a:r>
              <a:rPr lang="lv-LV" sz="1500" dirty="0"/>
              <a:t>(personas aizturēšanas gadījumā-izmitināšana Valsts robežsardzes AĀIC “Daugavpils”)  (PMLP, VRS) </a:t>
            </a:r>
          </a:p>
          <a:p>
            <a:pPr>
              <a:lnSpc>
                <a:spcPct val="150000"/>
              </a:lnSpc>
              <a:defRPr/>
            </a:pPr>
            <a:r>
              <a:rPr lang="lv-LV" sz="1500" dirty="0"/>
              <a:t>Personas nodrošināšana ar uztura, higiēnas un pirmās nepieciešamības precēm </a:t>
            </a:r>
            <a:r>
              <a:rPr lang="lv-LV" sz="1500" dirty="0" smtClean="0"/>
              <a:t>(</a:t>
            </a:r>
            <a:r>
              <a:rPr lang="lv-LV" sz="1500" dirty="0"/>
              <a:t>PMLP, VRS)</a:t>
            </a:r>
          </a:p>
          <a:p>
            <a:pPr>
              <a:lnSpc>
                <a:spcPct val="150000"/>
              </a:lnSpc>
              <a:defRPr/>
            </a:pPr>
            <a:r>
              <a:rPr lang="lv-LV" sz="1500" dirty="0"/>
              <a:t>Personas veselības pārbaude un ja nepieciešams, karantīnas zonas izveide un nodrošināšana (PMLP, VRS, VM) </a:t>
            </a:r>
          </a:p>
          <a:p>
            <a:pPr>
              <a:lnSpc>
                <a:spcPct val="150000"/>
              </a:lnSpc>
              <a:defRPr/>
            </a:pPr>
            <a:r>
              <a:rPr lang="lv-LV" sz="1500" dirty="0"/>
              <a:t>PMIC “Mucenieki” telpu pielāgošanu lielāka patvēruma meklētāju un aizturēto ārzemnieku skaita izmitināšanai (</a:t>
            </a:r>
            <a:r>
              <a:rPr lang="lv-LV" sz="1500" dirty="0" smtClean="0"/>
              <a:t>IeM)</a:t>
            </a:r>
          </a:p>
          <a:p>
            <a:pPr marL="625475" indent="-26352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25475" algn="l"/>
              </a:tabLst>
              <a:defRPr/>
            </a:pPr>
            <a:r>
              <a:rPr lang="lv-LV" sz="1500" dirty="0" smtClean="0"/>
              <a:t>Telpu remonts </a:t>
            </a:r>
            <a:r>
              <a:rPr lang="lv-LV" sz="1500" dirty="0"/>
              <a:t>PMIC “Mucenieki</a:t>
            </a:r>
            <a:r>
              <a:rPr lang="lv-LV" sz="1500" dirty="0" smtClean="0"/>
              <a:t>”, </a:t>
            </a:r>
          </a:p>
          <a:p>
            <a:pPr marL="625475" indent="-26352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25475" algn="l"/>
              </a:tabLst>
              <a:defRPr/>
            </a:pPr>
            <a:r>
              <a:rPr lang="lv-LV" sz="1500" dirty="0" smtClean="0"/>
              <a:t> </a:t>
            </a:r>
            <a:r>
              <a:rPr lang="lv-LV" sz="1500" dirty="0"/>
              <a:t>3 ēku un katlu mājas pārbūve PMIC “Mucenieki” teritorijā</a:t>
            </a:r>
            <a:r>
              <a:rPr lang="lv-LV" sz="1500" dirty="0" smtClean="0"/>
              <a:t>,</a:t>
            </a:r>
          </a:p>
          <a:p>
            <a:pPr marL="625475" indent="-26352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25475" algn="l"/>
              </a:tabLst>
              <a:defRPr/>
            </a:pPr>
            <a:r>
              <a:rPr lang="lv-LV" sz="1500" dirty="0" smtClean="0"/>
              <a:t> Transportlīdzekļu iegāde</a:t>
            </a:r>
            <a:endParaRPr lang="lv-LV" sz="1500" dirty="0"/>
          </a:p>
          <a:p>
            <a:pPr>
              <a:lnSpc>
                <a:spcPct val="150000"/>
              </a:lnSpc>
              <a:defRPr/>
            </a:pPr>
            <a:r>
              <a:rPr lang="lv-LV" sz="1500" b="1" dirty="0"/>
              <a:t>Drošības pasākumu nodrošināšana un koordinācija </a:t>
            </a:r>
            <a:r>
              <a:rPr lang="lv-LV" sz="1500" dirty="0"/>
              <a:t>(DP)	</a:t>
            </a:r>
          </a:p>
          <a:p>
            <a:pPr>
              <a:lnSpc>
                <a:spcPct val="150000"/>
              </a:lnSpc>
              <a:defRPr/>
            </a:pPr>
            <a:r>
              <a:rPr lang="lv-LV" sz="1500" dirty="0"/>
              <a:t>Lēmums par bēgļa vai alternatīvā statusa piešķiršanu vai lēmums par atteikumu piešķirt bēgļa vai alternatīvā statusu pieņemšana (PMLP)	</a:t>
            </a:r>
          </a:p>
          <a:p>
            <a:pPr>
              <a:defRPr/>
            </a:pP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340491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42913" y="44450"/>
            <a:ext cx="8147050" cy="703263"/>
          </a:xfrm>
        </p:spPr>
        <p:txBody>
          <a:bodyPr/>
          <a:lstStyle/>
          <a:p>
            <a:pPr algn="ctr"/>
            <a:r>
              <a:rPr lang="lv-LV" altLang="lv-LV" smtClean="0"/>
              <a:t>Izmitināšana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856662" cy="52943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lv-LV" altLang="lv-LV" sz="2000" dirty="0" smtClean="0"/>
          </a:p>
          <a:p>
            <a:pPr marL="0" indent="0">
              <a:buFont typeface="Wingdings" pitchFamily="2" charset="2"/>
              <a:buNone/>
            </a:pPr>
            <a:endParaRPr lang="lv-LV" altLang="lv-LV" sz="2000" dirty="0" smtClean="0"/>
          </a:p>
          <a:p>
            <a:pPr marL="0" indent="0">
              <a:buFont typeface="Wingdings" pitchFamily="2" charset="2"/>
              <a:buNone/>
            </a:pPr>
            <a:r>
              <a:rPr lang="lv-LV" altLang="lv-LV" sz="2000" dirty="0" smtClean="0"/>
              <a:t>    PMIC «Mucenieki» 				AĀIC «Daugavpils»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133600"/>
            <a:ext cx="50688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2133600"/>
            <a:ext cx="4286251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982913" y="188913"/>
            <a:ext cx="3394075" cy="703262"/>
          </a:xfrm>
        </p:spPr>
        <p:txBody>
          <a:bodyPr/>
          <a:lstStyle/>
          <a:p>
            <a:pPr algn="ctr"/>
            <a:r>
              <a:rPr lang="lv-LV" altLang="lv-LV" smtClean="0"/>
              <a:t>Izmitināšana</a:t>
            </a: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544638"/>
            <a:ext cx="7559675" cy="5043487"/>
          </a:xfrm>
          <a:noFill/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187624" y="1147763"/>
            <a:ext cx="676875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v-LV" altLang="lv-LV" dirty="0" smtClean="0"/>
              <a:t>Aizturēto patvērumu meklētāju izmitināšanas centrs </a:t>
            </a:r>
            <a:r>
              <a:rPr lang="lv-LV" altLang="lv-LV" dirty="0"/>
              <a:t>«Liepāja»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9256" cy="702915"/>
          </a:xfrm>
        </p:spPr>
        <p:txBody>
          <a:bodyPr/>
          <a:lstStyle/>
          <a:p>
            <a:pPr algn="ctr"/>
            <a:r>
              <a:rPr lang="lv-LV" altLang="lv-LV" sz="3600" dirty="0" smtClean="0"/>
              <a:t>Sociālekonomiskā iekļaušana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" y="1052513"/>
            <a:ext cx="9109075" cy="5616575"/>
          </a:xfrm>
        </p:spPr>
        <p:txBody>
          <a:bodyPr/>
          <a:lstStyle/>
          <a:p>
            <a:pPr>
              <a:defRPr/>
            </a:pPr>
            <a:r>
              <a:rPr lang="lv-LV" sz="1400" dirty="0" smtClean="0"/>
              <a:t>Intensīvie </a:t>
            </a:r>
            <a:r>
              <a:rPr lang="lv-LV" sz="1400" dirty="0" smtClean="0"/>
              <a:t>(3 mēnešu) latviešu </a:t>
            </a:r>
            <a:r>
              <a:rPr lang="lv-LV" sz="1400" b="1" dirty="0" smtClean="0"/>
              <a:t>valodas kursi</a:t>
            </a:r>
            <a:r>
              <a:rPr lang="lv-LV" sz="1400" b="1" dirty="0"/>
              <a:t> </a:t>
            </a:r>
            <a:r>
              <a:rPr lang="lv-LV" sz="1400" dirty="0" smtClean="0"/>
              <a:t>visiem patvēruma meklētājiem (t.sk. </a:t>
            </a:r>
            <a:r>
              <a:rPr lang="lv-LV" sz="1400" dirty="0" smtClean="0"/>
              <a:t>arī nepilngadīgajiem) (IZM) -</a:t>
            </a:r>
            <a:r>
              <a:rPr lang="lv-LV" sz="1400" b="1" dirty="0" smtClean="0"/>
              <a:t> uzsākti jau pilotprojekta ietvaros 19.11.2015</a:t>
            </a:r>
          </a:p>
          <a:p>
            <a:pPr>
              <a:defRPr/>
            </a:pPr>
            <a:r>
              <a:rPr lang="lv-LV" sz="1400" dirty="0"/>
              <a:t>I</a:t>
            </a:r>
            <a:r>
              <a:rPr lang="lv-LV" sz="1400" dirty="0" smtClean="0"/>
              <a:t>ntegrācijas kursi (3 mēnešus) - zināšanas par Latviju (KM</a:t>
            </a:r>
            <a:r>
              <a:rPr lang="lv-LV" sz="1400" dirty="0"/>
              <a:t>) - uzsākti jau pilotprojekta </a:t>
            </a:r>
            <a:r>
              <a:rPr lang="lv-LV" sz="1400" dirty="0" smtClean="0"/>
              <a:t>ietvaros</a:t>
            </a:r>
          </a:p>
          <a:p>
            <a:pPr>
              <a:defRPr/>
            </a:pPr>
            <a:r>
              <a:rPr lang="lv-LV" sz="1400" dirty="0" smtClean="0"/>
              <a:t>Ievadkurss par darba tirgu “Darba iespējas Latvijā” (LM)</a:t>
            </a:r>
          </a:p>
          <a:p>
            <a:pPr>
              <a:defRPr/>
            </a:pPr>
            <a:r>
              <a:rPr lang="lv-LV" sz="1400" dirty="0" smtClean="0"/>
              <a:t>Sociālekonomiskās iekļaušanas plāna parauga izstrāde (LM sadarbībā ar KM, IZM, PMLP, EM, Pašvaldībām, VARAM)</a:t>
            </a:r>
          </a:p>
          <a:p>
            <a:pPr marL="625475" indent="-263525">
              <a:buFont typeface="Wingdings" panose="05000000000000000000" pitchFamily="2" charset="2"/>
              <a:buChar char="§"/>
              <a:defRPr/>
            </a:pPr>
            <a:r>
              <a:rPr lang="lv-LV" sz="1400" dirty="0"/>
              <a:t>p</a:t>
            </a:r>
            <a:r>
              <a:rPr lang="lv-LV" sz="1400" dirty="0" smtClean="0"/>
              <a:t>alīdzība darba atrašanā</a:t>
            </a:r>
          </a:p>
          <a:p>
            <a:pPr marL="625475" indent="-263525">
              <a:buFont typeface="Wingdings" panose="05000000000000000000" pitchFamily="2" charset="2"/>
              <a:buChar char="§"/>
              <a:defRPr/>
            </a:pPr>
            <a:r>
              <a:rPr lang="lv-LV" sz="1400" dirty="0" smtClean="0"/>
              <a:t>palīdzība dzīvesvietas atrašanā</a:t>
            </a:r>
          </a:p>
          <a:p>
            <a:pPr marL="625475" indent="-263525">
              <a:buFont typeface="Wingdings" panose="05000000000000000000" pitchFamily="2" charset="2"/>
              <a:buChar char="§"/>
              <a:defRPr/>
            </a:pPr>
            <a:r>
              <a:rPr lang="lv-LV" sz="1400" dirty="0" smtClean="0"/>
              <a:t>sociālo pamata rehabilitācijas pakalpojumu nodrošināšana</a:t>
            </a:r>
          </a:p>
          <a:p>
            <a:pPr marL="625475" indent="-263525">
              <a:buFont typeface="Wingdings" panose="05000000000000000000" pitchFamily="2" charset="2"/>
              <a:buChar char="§"/>
              <a:defRPr/>
            </a:pPr>
            <a:r>
              <a:rPr lang="lv-LV" sz="1400" dirty="0" smtClean="0"/>
              <a:t>NVO, </a:t>
            </a:r>
            <a:r>
              <a:rPr lang="lv-LV" sz="1400" dirty="0" err="1" smtClean="0"/>
              <a:t>reiģisko</a:t>
            </a:r>
            <a:r>
              <a:rPr lang="lv-LV" sz="1400" dirty="0" smtClean="0"/>
              <a:t> organizāciju un brīvprātīgo piesaistīšana</a:t>
            </a:r>
          </a:p>
          <a:p>
            <a:pPr>
              <a:buClr>
                <a:srgbClr val="CC9900"/>
              </a:buClr>
              <a:defRPr/>
            </a:pPr>
            <a:r>
              <a:rPr lang="lv-LV" sz="1400" b="1" dirty="0" smtClean="0"/>
              <a:t>Sociālā darbinieka/mentora piesaiste katram bēglim/ģimenei</a:t>
            </a:r>
            <a:r>
              <a:rPr lang="lv-LV" sz="1400" dirty="0" smtClean="0"/>
              <a:t>. </a:t>
            </a:r>
            <a:r>
              <a:rPr lang="lv-LV" sz="1400" dirty="0"/>
              <a:t>A</a:t>
            </a:r>
            <a:r>
              <a:rPr lang="lv-LV" sz="1400" dirty="0" smtClean="0"/>
              <a:t>tbalsts izstrādātā plāna ieviešanā.</a:t>
            </a:r>
          </a:p>
          <a:p>
            <a:pPr>
              <a:buClr>
                <a:srgbClr val="CC9900"/>
              </a:buClr>
              <a:defRPr/>
            </a:pPr>
            <a:r>
              <a:rPr lang="lv-LV" sz="1400" b="1" dirty="0" smtClean="0"/>
              <a:t>Patvēruma meklētāja saistību un līdzdarbības nosacījumu noteikšana normatīvajā regulējumā</a:t>
            </a:r>
          </a:p>
          <a:p>
            <a:pPr>
              <a:buClr>
                <a:srgbClr val="CC9900"/>
              </a:buClr>
              <a:defRPr/>
            </a:pPr>
            <a:r>
              <a:rPr lang="lv-LV" sz="1400" dirty="0" smtClean="0"/>
              <a:t>Nepilngadīgu patvēruma meklētāju nodrošināšana ar izglītības apguvi izglītības iestādē saskaņā ar pašvaldību funkcijām (Pašvaldība sadarbībā ar IZM)</a:t>
            </a:r>
          </a:p>
          <a:p>
            <a:pPr>
              <a:buClr>
                <a:srgbClr val="CC9900"/>
              </a:buClr>
              <a:defRPr/>
            </a:pPr>
            <a:r>
              <a:rPr lang="lv-LV" sz="1400" dirty="0" smtClean="0"/>
              <a:t>Sociālā atbalsta nodrošināšana patvēruma meklētāju ģimenēm pašvaldībā (Pašvaldība sadarbībā ar IZM)</a:t>
            </a:r>
          </a:p>
          <a:p>
            <a:pPr>
              <a:buClr>
                <a:srgbClr val="CC9900"/>
              </a:buClr>
              <a:defRPr/>
            </a:pPr>
            <a:r>
              <a:rPr lang="lv-LV" sz="1400" dirty="0" smtClean="0"/>
              <a:t>Tulku pakalpojumi un to koordinācija saziņai ar pakalpojumu sniedzējiem, tai skaitā (pašvaldību un valsts darbiniekiem, ārstiem, pedagogiem, NVO darbiniekiem u.c. personām)</a:t>
            </a:r>
          </a:p>
          <a:p>
            <a:pPr>
              <a:buClr>
                <a:srgbClr val="CC9900"/>
              </a:buClr>
              <a:defRPr/>
            </a:pPr>
            <a:r>
              <a:rPr lang="lv-LV" sz="1400" b="1" dirty="0" smtClean="0"/>
              <a:t>Pašvaldību izdevumu segšana par katru personu, kurai piešķirts statuss</a:t>
            </a:r>
            <a:r>
              <a:rPr lang="lv-LV" sz="1400" dirty="0" smtClean="0"/>
              <a:t>, pēc fakta </a:t>
            </a:r>
            <a:r>
              <a:rPr lang="lv-LV" sz="1200" dirty="0" smtClean="0"/>
              <a:t>(VARAM informatīvais </a:t>
            </a:r>
            <a:r>
              <a:rPr lang="lv-LV" sz="1200" dirty="0" err="1" smtClean="0"/>
              <a:t>ziņ</a:t>
            </a:r>
            <a:r>
              <a:rPr lang="lv-LV" sz="12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7196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altLang="lv-LV" smtClean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altLang="lv-LV" smtClean="0"/>
          </a:p>
        </p:txBody>
      </p:sp>
      <p:pic>
        <p:nvPicPr>
          <p:cNvPr id="17412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5888"/>
            <a:ext cx="9144000" cy="67421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06971"/>
          </a:xfrm>
        </p:spPr>
        <p:txBody>
          <a:bodyPr/>
          <a:lstStyle/>
          <a:p>
            <a:pPr algn="ctr"/>
            <a:r>
              <a:rPr lang="lv-LV" sz="3600" b="1" dirty="0"/>
              <a:t>Paveiktie un uzsāktie </a:t>
            </a:r>
            <a:r>
              <a:rPr lang="lv-LV" sz="3600" b="1" dirty="0" smtClean="0"/>
              <a:t>pasākumi saskaņā </a:t>
            </a:r>
            <a:r>
              <a:rPr lang="lv-LV" sz="3600" b="1" dirty="0"/>
              <a:t>ar Rīcības plānu</a:t>
            </a:r>
            <a:br>
              <a:rPr lang="lv-LV" sz="3600" b="1" dirty="0"/>
            </a:br>
            <a:endParaRPr lang="lv-LV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9036496" cy="5184576"/>
          </a:xfrm>
        </p:spPr>
        <p:txBody>
          <a:bodyPr/>
          <a:lstStyle/>
          <a:p>
            <a:r>
              <a:rPr lang="lv-LV" sz="2000" dirty="0"/>
              <a:t>O</a:t>
            </a:r>
            <a:r>
              <a:rPr lang="lv-LV" sz="2000" dirty="0" smtClean="0"/>
              <a:t>rganizētas vairākas ekspertu </a:t>
            </a:r>
            <a:r>
              <a:rPr lang="lv-LV" sz="2000" dirty="0"/>
              <a:t>vizītes uz Itāliju un </a:t>
            </a:r>
            <a:r>
              <a:rPr lang="lv-LV" sz="2000" dirty="0" smtClean="0"/>
              <a:t>Grieķiju</a:t>
            </a:r>
          </a:p>
          <a:p>
            <a:pPr marL="0" indent="0">
              <a:buNone/>
            </a:pPr>
            <a:endParaRPr lang="lv-LV" sz="2000" dirty="0"/>
          </a:p>
          <a:p>
            <a:r>
              <a:rPr lang="lv-LV" sz="2000" dirty="0" smtClean="0"/>
              <a:t>Uzsākti remontdarbi un ēku pārbūve PMIC «Mucenieki» teritorijā </a:t>
            </a:r>
            <a:r>
              <a:rPr lang="lv-LV" sz="2000" dirty="0"/>
              <a:t>lielāka PM skaita </a:t>
            </a:r>
            <a:r>
              <a:rPr lang="lv-LV" sz="2000" dirty="0" smtClean="0"/>
              <a:t>izmitināšanai</a:t>
            </a:r>
          </a:p>
          <a:p>
            <a:endParaRPr lang="lv-LV" sz="2000" dirty="0"/>
          </a:p>
          <a:p>
            <a:r>
              <a:rPr lang="lv-LV" sz="2000" dirty="0" smtClean="0"/>
              <a:t>2015.gadā </a:t>
            </a:r>
            <a:r>
              <a:rPr lang="lv-LV" sz="2000" dirty="0"/>
              <a:t>nogalē </a:t>
            </a:r>
            <a:r>
              <a:rPr lang="lv-LV" sz="2000" dirty="0" smtClean="0"/>
              <a:t>uzsākts un daļēji pabeigts pilotprojekts - latviešu valodas un zināšanu par Latviju mācības patvēruma meklētājiem (</a:t>
            </a:r>
            <a:r>
              <a:rPr lang="lv-LV" sz="2000" dirty="0"/>
              <a:t>IZM,KM,LM) </a:t>
            </a:r>
            <a:endParaRPr lang="lv-LV" sz="2000" dirty="0" smtClean="0"/>
          </a:p>
          <a:p>
            <a:endParaRPr lang="lv-LV" sz="2000" dirty="0" smtClean="0"/>
          </a:p>
          <a:p>
            <a:r>
              <a:rPr lang="lv-LV" sz="2000" dirty="0" smtClean="0"/>
              <a:t>Patvēruma meklētājiem izstrādāti informatīvie materiāli par Latviju</a:t>
            </a:r>
          </a:p>
          <a:p>
            <a:endParaRPr lang="lv-LV" sz="2000" dirty="0" smtClean="0"/>
          </a:p>
          <a:p>
            <a:r>
              <a:rPr lang="lv-LV" sz="2000" dirty="0" smtClean="0"/>
              <a:t>Izdarīti grozījumi MK 2014.gada </a:t>
            </a:r>
            <a:r>
              <a:rPr lang="lv-LV" sz="2000" dirty="0"/>
              <a:t>22.aprīļa </a:t>
            </a:r>
            <a:r>
              <a:rPr lang="lv-LV" sz="2000" dirty="0" smtClean="0"/>
              <a:t>noteikumos </a:t>
            </a:r>
            <a:r>
              <a:rPr lang="lv-LV" sz="2000" dirty="0"/>
              <a:t>Nr.210 „</a:t>
            </a:r>
            <a:r>
              <a:rPr lang="lv-LV" sz="2000" i="1" dirty="0"/>
              <a:t>Noteikumi par pabalstu bēglim un personai, kurai piešķirts alternatīvais statuss</a:t>
            </a:r>
            <a:r>
              <a:rPr lang="lv-LV" sz="2000" dirty="0"/>
              <a:t>” </a:t>
            </a:r>
            <a:r>
              <a:rPr lang="lv-LV" sz="2000" dirty="0" smtClean="0"/>
              <a:t>samazinot pabalstu bēglim </a:t>
            </a:r>
            <a:r>
              <a:rPr lang="lv-LV" sz="2000" dirty="0"/>
              <a:t>no 256,12 EUR uz 139,00 EUR un 97,00 EUR katram nākošajam ģimenes loceklim  </a:t>
            </a:r>
            <a:r>
              <a:rPr lang="lv-LV" sz="2000" dirty="0" smtClean="0"/>
              <a:t>(atbilstoši Saeimas </a:t>
            </a:r>
            <a:r>
              <a:rPr lang="lv-LV" sz="2000" dirty="0"/>
              <a:t>koalīcijas Sadarbības padomes </a:t>
            </a:r>
            <a:r>
              <a:rPr lang="lv-LV" sz="2000" dirty="0" smtClean="0"/>
              <a:t>nolemtajam)</a:t>
            </a:r>
            <a:endParaRPr lang="lv-LV" sz="2000" dirty="0"/>
          </a:p>
          <a:p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772399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649413"/>
            <a:ext cx="6626225" cy="1800225"/>
          </a:xfrm>
        </p:spPr>
        <p:txBody>
          <a:bodyPr/>
          <a:lstStyle/>
          <a:p>
            <a:pPr algn="ctr" eaLnBrk="1" hangingPunct="1"/>
            <a:r>
              <a:rPr lang="lv-LV" altLang="lv-LV" sz="5400" b="0" cap="none" smtClean="0"/>
              <a:t>Paldies par uzmanību !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685800" y="3573016"/>
            <a:ext cx="7772400" cy="1500187"/>
          </a:xfrm>
        </p:spPr>
        <p:txBody>
          <a:bodyPr/>
          <a:lstStyle/>
          <a:p>
            <a:r>
              <a:rPr lang="lv-LV" altLang="lv-LV" smtClean="0"/>
              <a:t>Epasts: </a:t>
            </a:r>
            <a:r>
              <a:rPr lang="lv-LV" altLang="lv-LV" u="sng" smtClean="0"/>
              <a:t>Dimitrijs.Trofimovs@iem.gov.lv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7407"/>
            <a:ext cx="9144000" cy="466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39825"/>
          </a:xfrm>
        </p:spPr>
        <p:txBody>
          <a:bodyPr/>
          <a:lstStyle/>
          <a:p>
            <a:pPr algn="ctr"/>
            <a:r>
              <a:rPr lang="lv-LV" altLang="lv-LV" dirty="0" smtClean="0"/>
              <a:t>Bēgļu krīzes risinājumi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pPr>
              <a:defRPr/>
            </a:pPr>
            <a:r>
              <a:rPr lang="lv-LV" altLang="lv-LV" sz="2400" dirty="0" smtClean="0"/>
              <a:t>ES padomes/komisijas lēmumi/paziņojumi par situāciju bēgļu jautājumos - 2015.gada </a:t>
            </a:r>
            <a:r>
              <a:rPr lang="lv-LV" altLang="lv-LV" sz="2400" dirty="0" smtClean="0"/>
              <a:t>maijs</a:t>
            </a:r>
            <a:endParaRPr lang="lv-LV" altLang="lv-LV" sz="2400" dirty="0" smtClean="0"/>
          </a:p>
          <a:p>
            <a:pPr>
              <a:defRPr/>
            </a:pPr>
            <a:endParaRPr lang="lv-LV" altLang="lv-LV" sz="2400" dirty="0" smtClean="0"/>
          </a:p>
          <a:p>
            <a:pPr>
              <a:defRPr/>
            </a:pPr>
            <a:r>
              <a:rPr lang="lv-LV" altLang="lv-LV" sz="2400" dirty="0" smtClean="0"/>
              <a:t>Pārvietošana ES iekšienē un pārvietošana no trešajām valstīm/pārmitināšana – </a:t>
            </a:r>
            <a:r>
              <a:rPr lang="lv-LV" altLang="lv-LV" sz="2400" i="1" dirty="0" err="1" smtClean="0"/>
              <a:t>relocation</a:t>
            </a:r>
            <a:r>
              <a:rPr lang="lv-LV" altLang="lv-LV" sz="2400" i="1" dirty="0" smtClean="0"/>
              <a:t>, </a:t>
            </a:r>
            <a:r>
              <a:rPr lang="lv-LV" altLang="lv-LV" sz="2400" i="1" dirty="0" err="1" smtClean="0"/>
              <a:t>resettlement</a:t>
            </a:r>
            <a:r>
              <a:rPr lang="lv-LV" altLang="lv-LV" sz="2400" i="1" dirty="0" smtClean="0"/>
              <a:t> </a:t>
            </a:r>
          </a:p>
          <a:p>
            <a:pPr>
              <a:defRPr/>
            </a:pPr>
            <a:r>
              <a:rPr lang="lv-LV" altLang="lv-LV" sz="1400" i="1" u="sng" dirty="0" smtClean="0"/>
              <a:t>2015. gada 14. septembra </a:t>
            </a:r>
            <a:r>
              <a:rPr lang="lv-LV" altLang="lv-LV" sz="1400" i="1" dirty="0" smtClean="0"/>
              <a:t>ES</a:t>
            </a:r>
            <a:r>
              <a:rPr lang="lv-LV" altLang="lv-LV" sz="2400" i="1" dirty="0" smtClean="0"/>
              <a:t> </a:t>
            </a:r>
            <a:r>
              <a:rPr lang="lv-LV" altLang="lv-LV" sz="1400" i="1" dirty="0" smtClean="0"/>
              <a:t>Padomes lēmums 2015/1523, ar ko nosaka pagaidu pasākumus starptautiskās aizsardzības jomā Itālijas un Grieķijas labā)</a:t>
            </a:r>
          </a:p>
          <a:p>
            <a:pPr>
              <a:defRPr/>
            </a:pPr>
            <a:r>
              <a:rPr lang="lv-LV" sz="1400" i="1" dirty="0" smtClean="0"/>
              <a:t>2015.gada 22.septembra ES </a:t>
            </a:r>
            <a:r>
              <a:rPr lang="lv-LV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Padomes Lēmums 2015/1601, ar ko nosaka pagaidu pasākumus starptautiskās aizsardzības jomā Itālijas un Grieķijas labā</a:t>
            </a:r>
            <a:endParaRPr lang="lv-LV" altLang="lv-LV" sz="1400" i="1" dirty="0" smtClean="0"/>
          </a:p>
          <a:p>
            <a:pPr>
              <a:defRPr/>
            </a:pPr>
            <a:r>
              <a:rPr lang="lv-LV" altLang="lv-LV" sz="2400" dirty="0" smtClean="0"/>
              <a:t>Latvijai pašlaik </a:t>
            </a:r>
            <a:r>
              <a:rPr lang="lv-LV" altLang="lv-LV" sz="2400" u="sng" dirty="0" smtClean="0"/>
              <a:t>2 gadu </a:t>
            </a:r>
            <a:r>
              <a:rPr lang="lv-LV" altLang="lv-LV" sz="2400" u="sng" dirty="0" smtClean="0"/>
              <a:t>laikā</a:t>
            </a:r>
            <a:r>
              <a:rPr lang="lv-LV" altLang="lv-LV" sz="2400" dirty="0" smtClean="0"/>
              <a:t> jāuzņem </a:t>
            </a:r>
            <a:r>
              <a:rPr lang="lv-LV" altLang="lv-LV" sz="2400" b="1" dirty="0" smtClean="0"/>
              <a:t>531</a:t>
            </a:r>
            <a:r>
              <a:rPr lang="lv-LV" altLang="lv-LV" sz="2400" dirty="0" smtClean="0"/>
              <a:t> persona </a:t>
            </a:r>
            <a:r>
              <a:rPr lang="lv-LV" altLang="lv-LV" sz="2400" dirty="0" smtClean="0"/>
              <a:t>(481 </a:t>
            </a:r>
            <a:r>
              <a:rPr lang="lv-LV" altLang="lv-LV" sz="2400" dirty="0" smtClean="0"/>
              <a:t>no </a:t>
            </a:r>
            <a:r>
              <a:rPr lang="lv-LV" altLang="lv-LV" sz="2400" dirty="0" smtClean="0"/>
              <a:t>Itālijas(146)/Grieķijas (335)) </a:t>
            </a:r>
            <a:r>
              <a:rPr lang="lv-LV" altLang="lv-LV" sz="2400" dirty="0" smtClean="0"/>
              <a:t>un </a:t>
            </a:r>
            <a:r>
              <a:rPr lang="lv-LV" altLang="lv-LV" sz="2400" b="1" dirty="0" smtClean="0"/>
              <a:t>50</a:t>
            </a:r>
            <a:r>
              <a:rPr lang="lv-LV" altLang="lv-LV" sz="2400" dirty="0" smtClean="0"/>
              <a:t> no ANO bēgļu nometnēm) - </a:t>
            </a:r>
            <a:r>
              <a:rPr lang="lv-LV" altLang="lv-LV" sz="1400" i="1" dirty="0" smtClean="0"/>
              <a:t>Latvijas pozīcija Nr.1, 2. un 3., - Kopumā </a:t>
            </a:r>
            <a:r>
              <a:rPr lang="lv-LV" altLang="lv-LV" sz="1400" i="1" dirty="0" smtClean="0"/>
              <a:t>atbalsta </a:t>
            </a:r>
            <a:r>
              <a:rPr lang="lv-LV" altLang="lv-LV" sz="1400" i="1" dirty="0" smtClean="0"/>
              <a:t>776 patvēruma meklētāju </a:t>
            </a:r>
            <a:r>
              <a:rPr lang="lv-LV" altLang="lv-LV" sz="1400" i="1" dirty="0" smtClean="0"/>
              <a:t>uzņemšanu</a:t>
            </a:r>
            <a:endParaRPr lang="lv-LV" altLang="lv-LV" sz="1400" i="1" dirty="0" smtClean="0"/>
          </a:p>
          <a:p>
            <a:pPr>
              <a:defRPr/>
            </a:pPr>
            <a:endParaRPr lang="lv-LV" altLang="lv-LV" sz="1400" i="1" dirty="0" smtClean="0"/>
          </a:p>
          <a:p>
            <a:pPr>
              <a:defRPr/>
            </a:pPr>
            <a:r>
              <a:rPr lang="lv-LV" altLang="lv-LV" sz="2400" dirty="0" smtClean="0"/>
              <a:t>Par katru pārvietoto personu valsts saņem 6000 EUR, atsevišķos gadījumos 10 000 EUR</a:t>
            </a:r>
          </a:p>
          <a:p>
            <a:pPr>
              <a:defRPr/>
            </a:pPr>
            <a:endParaRPr lang="lv-LV" altLang="lv-LV" dirty="0" smtClean="0"/>
          </a:p>
          <a:p>
            <a:pPr>
              <a:defRPr/>
            </a:pPr>
            <a:endParaRPr lang="lv-LV" altLang="lv-LV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en-US" dirty="0" smtClean="0"/>
              <a:t>Nometnes jeb </a:t>
            </a:r>
            <a:r>
              <a:rPr lang="lv-LV" altLang="en-US" dirty="0" smtClean="0"/>
              <a:t>“</a:t>
            </a:r>
            <a:r>
              <a:rPr lang="lv-LV" altLang="en-US" dirty="0" err="1" smtClean="0"/>
              <a:t>Hotspoti</a:t>
            </a:r>
            <a:r>
              <a:rPr lang="lv-LV" altLang="en-US" dirty="0" smtClean="0"/>
              <a:t>”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7474" r="1406" b="3169"/>
          <a:stretch/>
        </p:blipFill>
        <p:spPr>
          <a:xfrm>
            <a:off x="4331878" y="1142984"/>
            <a:ext cx="3874731" cy="3429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2" t="57039" r="2604" b="5877"/>
          <a:stretch/>
        </p:blipFill>
        <p:spPr>
          <a:xfrm>
            <a:off x="214282" y="1142984"/>
            <a:ext cx="3801316" cy="3357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7224" y="4643446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Catania -  </a:t>
            </a: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EURTF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Lampedusa</a:t>
            </a: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Trapani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Porto </a:t>
            </a:r>
            <a:r>
              <a:rPr lang="en-US" b="1" dirty="0" err="1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Empedocle</a:t>
            </a: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/V </a:t>
            </a:r>
            <a:r>
              <a:rPr lang="en-US" b="1" dirty="0" err="1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Sikania</a:t>
            </a:r>
            <a:endParaRPr lang="en-US" b="1" dirty="0" smtClean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Pozzallo</a:t>
            </a:r>
            <a:endParaRPr lang="en-US" b="1" dirty="0" smtClean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Augusta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Taranto</a:t>
            </a:r>
            <a:endParaRPr lang="en-US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9256" y="4714884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Athens -  EURTF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Lesvos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Samos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Leros</a:t>
            </a:r>
            <a:endParaRPr lang="en-US" b="1" dirty="0" smtClean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Kos</a:t>
            </a:r>
            <a:endParaRPr lang="en-US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diblagi\Desktop\Pozza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30598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596" y="3302001"/>
            <a:ext cx="3059830" cy="28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Pozzallo</a:t>
            </a:r>
            <a:endParaRPr lang="en-GB" i="1" dirty="0"/>
          </a:p>
        </p:txBody>
      </p:sp>
      <p:pic>
        <p:nvPicPr>
          <p:cNvPr id="89091" name="Picture 3" descr="C:\Users\diblagi\Desktop\centro accoglienza lampedus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556" y="3861048"/>
            <a:ext cx="2593757" cy="17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996" y="5604272"/>
            <a:ext cx="2671317" cy="28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Lampedusa</a:t>
            </a:r>
            <a:endParaRPr lang="en-GB" i="1" dirty="0"/>
          </a:p>
        </p:txBody>
      </p:sp>
      <p:pic>
        <p:nvPicPr>
          <p:cNvPr id="89092" name="Picture 4" descr="C:\Users\diblagi\Desktop\villa-sikania-park-hotel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68389" y="5718075"/>
            <a:ext cx="2671317" cy="28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Villa </a:t>
            </a:r>
            <a:r>
              <a:rPr lang="en-GB" i="1" dirty="0" err="1" smtClean="0"/>
              <a:t>Sikania</a:t>
            </a:r>
            <a:endParaRPr lang="en-GB" i="1" dirty="0"/>
          </a:p>
        </p:txBody>
      </p:sp>
      <p:pic>
        <p:nvPicPr>
          <p:cNvPr id="89093" name="Picture 5" descr="C:\Users\diblagi\Desktop\557_1385571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5"/>
            <a:ext cx="2571755" cy="192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3928" y="3397051"/>
            <a:ext cx="2571755" cy="28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Moria</a:t>
            </a:r>
            <a:endParaRPr lang="en-GB" i="1" dirty="0"/>
          </a:p>
        </p:txBody>
      </p:sp>
      <p:pic>
        <p:nvPicPr>
          <p:cNvPr id="89094" name="Picture 6" descr="C:\Users\diblagi\Desktop\φωτογραφί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4017" y="2513186"/>
            <a:ext cx="1872208" cy="21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60230" y="4581129"/>
            <a:ext cx="2199781" cy="28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Works in </a:t>
            </a:r>
            <a:r>
              <a:rPr lang="en-GB" i="1" dirty="0" err="1" smtClean="0"/>
              <a:t>Leros</a:t>
            </a:r>
            <a:endParaRPr lang="en-GB" i="1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8435280" cy="1139825"/>
          </a:xfrm>
        </p:spPr>
        <p:txBody>
          <a:bodyPr/>
          <a:lstStyle/>
          <a:p>
            <a:pPr algn="ctr"/>
            <a:r>
              <a:rPr lang="lv-LV" altLang="en-US" sz="3200" dirty="0" smtClean="0"/>
              <a:t>Dažas no nometnēm Itālijā un Grieķijā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326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38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lv-LV" altLang="lv-LV" sz="2400" b="1" u="sng" dirty="0" smtClean="0"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lv-LV" altLang="lv-LV" sz="1000" b="1" dirty="0" smtClean="0">
              <a:cs typeface="Tahoma" panose="020B0604030504040204" pitchFamily="34" charset="0"/>
            </a:endParaRPr>
          </a:p>
          <a:p>
            <a:pPr marL="269875" indent="-269875">
              <a:tabLst>
                <a:tab pos="269875" algn="l"/>
              </a:tabLst>
              <a:defRPr/>
            </a:pPr>
            <a:r>
              <a:rPr lang="lv-LV" altLang="lv-LV" sz="2000" dirty="0" smtClean="0">
                <a:cs typeface="Tahoma" panose="020B0604030504040204" pitchFamily="34" charset="0"/>
              </a:rPr>
              <a:t>No 1998.gada līdz 2015.gada 1.decembrim </a:t>
            </a:r>
            <a:r>
              <a:rPr lang="lv-LV" altLang="lv-LV" sz="2000" b="1" dirty="0" smtClean="0">
                <a:cs typeface="Tahoma" panose="020B0604030504040204" pitchFamily="34" charset="0"/>
              </a:rPr>
              <a:t>Latvijā starptautisko aizsardzību</a:t>
            </a:r>
            <a:r>
              <a:rPr lang="lv-LV" altLang="lv-LV" sz="2000" dirty="0" smtClean="0">
                <a:cs typeface="Tahoma" panose="020B0604030504040204" pitchFamily="34" charset="0"/>
              </a:rPr>
              <a:t> ir lūgusi </a:t>
            </a:r>
            <a:r>
              <a:rPr lang="lv-LV" altLang="lv-LV" sz="2000" b="1" dirty="0" smtClean="0">
                <a:cs typeface="Tahoma" panose="020B0604030504040204" pitchFamily="34" charset="0"/>
              </a:rPr>
              <a:t>1768</a:t>
            </a:r>
            <a:r>
              <a:rPr lang="lv-LV" altLang="lv-LV" sz="2000" dirty="0" smtClean="0">
                <a:cs typeface="Tahoma" panose="020B0604030504040204" pitchFamily="34" charset="0"/>
              </a:rPr>
              <a:t> </a:t>
            </a:r>
            <a:r>
              <a:rPr lang="lv-LV" altLang="lv-LV" sz="2000" dirty="0" smtClean="0">
                <a:cs typeface="Tahoma" panose="020B0604030504040204" pitchFamily="34" charset="0"/>
              </a:rPr>
              <a:t>persona (2014.gadā – </a:t>
            </a:r>
            <a:r>
              <a:rPr lang="lv-LV" altLang="lv-LV" sz="2000" b="1" dirty="0" smtClean="0">
                <a:cs typeface="Tahoma" panose="020B0604030504040204" pitchFamily="34" charset="0"/>
              </a:rPr>
              <a:t>364</a:t>
            </a:r>
            <a:r>
              <a:rPr lang="lv-LV" altLang="lv-LV" sz="2000" dirty="0" smtClean="0">
                <a:cs typeface="Tahoma" panose="020B0604030504040204" pitchFamily="34" charset="0"/>
              </a:rPr>
              <a:t> personas, kas ir visu gadu lielākais skaits)</a:t>
            </a:r>
          </a:p>
          <a:p>
            <a:pPr marL="269875" indent="-269875">
              <a:tabLst>
                <a:tab pos="269875" algn="l"/>
              </a:tabLst>
              <a:defRPr/>
            </a:pPr>
            <a:endParaRPr lang="lv-LV" altLang="lv-LV" sz="1000" dirty="0" smtClean="0">
              <a:cs typeface="Tahoma" panose="020B0604030504040204" pitchFamily="34" charset="0"/>
            </a:endParaRPr>
          </a:p>
          <a:p>
            <a:pPr marL="269875" indent="-269875">
              <a:tabLst>
                <a:tab pos="269875" algn="l"/>
              </a:tabLst>
              <a:defRPr/>
            </a:pPr>
            <a:r>
              <a:rPr lang="lv-LV" altLang="lv-LV" sz="2000" b="1" dirty="0" smtClean="0">
                <a:cs typeface="Tahoma" panose="020B0604030504040204" pitchFamily="34" charset="0"/>
              </a:rPr>
              <a:t>Bēgļa statuss</a:t>
            </a:r>
            <a:r>
              <a:rPr lang="lv-LV" altLang="lv-LV" sz="2000" dirty="0" smtClean="0">
                <a:cs typeface="Tahoma" panose="020B0604030504040204" pitchFamily="34" charset="0"/>
              </a:rPr>
              <a:t> piešķirts kopumā </a:t>
            </a:r>
            <a:r>
              <a:rPr lang="lv-LV" altLang="lv-LV" sz="2000" b="1" dirty="0" smtClean="0">
                <a:cs typeface="Tahoma" panose="020B0604030504040204" pitchFamily="34" charset="0"/>
              </a:rPr>
              <a:t>71 </a:t>
            </a:r>
            <a:r>
              <a:rPr lang="lv-LV" altLang="lv-LV" sz="2000" dirty="0" smtClean="0">
                <a:cs typeface="Tahoma" panose="020B0604030504040204" pitchFamily="34" charset="0"/>
              </a:rPr>
              <a:t>personām, </a:t>
            </a:r>
            <a:r>
              <a:rPr lang="lv-LV" altLang="lv-LV" sz="2000" b="1" dirty="0" smtClean="0">
                <a:cs typeface="Tahoma" panose="020B0604030504040204" pitchFamily="34" charset="0"/>
              </a:rPr>
              <a:t>alternatīvais statuss </a:t>
            </a:r>
            <a:r>
              <a:rPr lang="lv-LV" altLang="lv-LV" sz="2000" dirty="0" smtClean="0">
                <a:cs typeface="Tahoma" panose="020B0604030504040204" pitchFamily="34" charset="0"/>
              </a:rPr>
              <a:t>– </a:t>
            </a:r>
            <a:r>
              <a:rPr lang="lv-LV" altLang="lv-LV" sz="2000" b="1" dirty="0" smtClean="0">
                <a:cs typeface="Tahoma" panose="020B0604030504040204" pitchFamily="34" charset="0"/>
              </a:rPr>
              <a:t>148</a:t>
            </a:r>
            <a:r>
              <a:rPr lang="lv-LV" altLang="lv-LV" sz="2000" dirty="0" smtClean="0">
                <a:cs typeface="Tahoma" panose="020B0604030504040204" pitchFamily="34" charset="0"/>
              </a:rPr>
              <a:t> </a:t>
            </a:r>
            <a:r>
              <a:rPr lang="lv-LV" altLang="lv-LV" sz="2000" dirty="0" smtClean="0">
                <a:cs typeface="Tahoma" panose="020B0604030504040204" pitchFamily="34" charset="0"/>
              </a:rPr>
              <a:t>personām</a:t>
            </a:r>
          </a:p>
          <a:p>
            <a:pPr marL="269875" indent="-269875">
              <a:buFontTx/>
              <a:buNone/>
              <a:tabLst>
                <a:tab pos="269875" algn="l"/>
              </a:tabLst>
              <a:defRPr/>
            </a:pPr>
            <a:endParaRPr lang="lv-LV" altLang="lv-LV" sz="1000" dirty="0" smtClean="0">
              <a:cs typeface="Tahoma" panose="020B0604030504040204" pitchFamily="34" charset="0"/>
            </a:endParaRPr>
          </a:p>
          <a:p>
            <a:pPr marL="269875" indent="-269875">
              <a:tabLst>
                <a:tab pos="269875" algn="l"/>
              </a:tabLst>
              <a:defRPr/>
            </a:pPr>
            <a:r>
              <a:rPr lang="lv-LV" altLang="lv-LV" sz="2000" dirty="0" smtClean="0">
                <a:cs typeface="Tahoma" panose="020B0604030504040204" pitchFamily="34" charset="0"/>
              </a:rPr>
              <a:t>Līdz 2015.gada 1.decembrim Latvijas pilsonību ieguvuši </a:t>
            </a:r>
            <a:r>
              <a:rPr lang="lv-LV" altLang="lv-LV" sz="2000" b="1" dirty="0" smtClean="0">
                <a:cs typeface="Tahoma" panose="020B0604030504040204" pitchFamily="34" charset="0"/>
              </a:rPr>
              <a:t>5</a:t>
            </a:r>
            <a:r>
              <a:rPr lang="lv-LV" altLang="lv-LV" sz="2000" dirty="0" smtClean="0">
                <a:cs typeface="Tahoma" panose="020B0604030504040204" pitchFamily="34" charset="0"/>
              </a:rPr>
              <a:t> bēgļi un </a:t>
            </a:r>
            <a:r>
              <a:rPr lang="lv-LV" altLang="lv-LV" sz="2000" b="1" dirty="0" smtClean="0">
                <a:cs typeface="Tahoma" panose="020B0604030504040204" pitchFamily="34" charset="0"/>
              </a:rPr>
              <a:t>2</a:t>
            </a:r>
            <a:r>
              <a:rPr lang="lv-LV" altLang="lv-LV" sz="2000" dirty="0" smtClean="0">
                <a:cs typeface="Tahoma" panose="020B0604030504040204" pitchFamily="34" charset="0"/>
              </a:rPr>
              <a:t> alternatīvā statusa saņēmušās personas</a:t>
            </a:r>
          </a:p>
          <a:p>
            <a:pPr marL="0" indent="0">
              <a:buFontTx/>
              <a:buNone/>
              <a:defRPr/>
            </a:pPr>
            <a:endParaRPr lang="lv-LV" altLang="lv-LV" sz="2000" dirty="0" smtClean="0"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 algn="ctr">
              <a:buFontTx/>
              <a:buNone/>
              <a:defRPr/>
            </a:pPr>
            <a:endParaRPr lang="lv-LV" altLang="lv-LV" sz="2000" dirty="0" smtClean="0"/>
          </a:p>
          <a:p>
            <a:pPr marL="0" indent="0">
              <a:buFontTx/>
              <a:buNone/>
              <a:defRPr/>
            </a:pPr>
            <a:r>
              <a:rPr lang="lv-LV" altLang="lv-LV" sz="1200" dirty="0" smtClean="0"/>
              <a:t>	</a:t>
            </a:r>
            <a:endParaRPr lang="lv-LV" altLang="lv-LV" sz="2000" dirty="0" smtClean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5113338" cy="1008063"/>
          </a:xfrm>
        </p:spPr>
        <p:txBody>
          <a:bodyPr/>
          <a:lstStyle/>
          <a:p>
            <a:pPr algn="ctr"/>
            <a:r>
              <a:rPr lang="lv-LV" altLang="lv-LV" sz="4400" b="1" smtClean="0"/>
              <a:t>Latvijas statistika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7129462" cy="735013"/>
          </a:xfrm>
        </p:spPr>
        <p:txBody>
          <a:bodyPr/>
          <a:lstStyle/>
          <a:p>
            <a:pPr algn="ctr" eaLnBrk="1" hangingPunct="1"/>
            <a:r>
              <a:rPr lang="lv-LV" altLang="lv-LV" sz="2800" b="1" smtClean="0">
                <a:latin typeface="Arial" pitchFamily="34" charset="0"/>
                <a:cs typeface="Arial" pitchFamily="34" charset="0"/>
              </a:rPr>
              <a:t>Patvēruma meklētāju iesniegumu skaits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742678"/>
              </p:ext>
            </p:extLst>
          </p:nvPr>
        </p:nvGraphicFramePr>
        <p:xfrm>
          <a:off x="214282" y="1214422"/>
          <a:ext cx="878684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858180" cy="722295"/>
          </a:xfrm>
        </p:spPr>
        <p:txBody>
          <a:bodyPr/>
          <a:lstStyle/>
          <a:p>
            <a:r>
              <a:rPr lang="lv-LV" altLang="lv-LV" sz="2800" b="1" dirty="0" smtClean="0">
                <a:latin typeface="Arial" pitchFamily="34" charset="0"/>
                <a:cs typeface="Arial" pitchFamily="34" charset="0"/>
              </a:rPr>
              <a:t>Piešķirts starptautiskās aizsardzības statuss</a:t>
            </a:r>
            <a:endParaRPr lang="lv-LV" sz="2800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31181"/>
              </p:ext>
            </p:extLst>
          </p:nvPr>
        </p:nvGraphicFramePr>
        <p:xfrm>
          <a:off x="357158" y="1428736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5373</TotalTime>
  <Words>934</Words>
  <Application>Microsoft Office PowerPoint</Application>
  <PresentationFormat>On-screen Show (4:3)</PresentationFormat>
  <Paragraphs>143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Garamond</vt:lpstr>
      <vt:lpstr>Tahoma</vt:lpstr>
      <vt:lpstr>Times New Roman</vt:lpstr>
      <vt:lpstr>Wingdings</vt:lpstr>
      <vt:lpstr>Edge</vt:lpstr>
      <vt:lpstr>Chart</vt:lpstr>
      <vt:lpstr>Microsoft Excel Chart</vt:lpstr>
      <vt:lpstr>Esošās situācijas raksturojums Latvijā saistībā ar patvērumu meklētāju uzņemšanu </vt:lpstr>
      <vt:lpstr>PowerPoint Presentation</vt:lpstr>
      <vt:lpstr>PowerPoint Presentation</vt:lpstr>
      <vt:lpstr>Bēgļu krīzes risinājumi</vt:lpstr>
      <vt:lpstr>Nometnes jeb “Hotspoti”</vt:lpstr>
      <vt:lpstr>Dažas no nometnēm Itālijā un Grieķijā</vt:lpstr>
      <vt:lpstr>Latvijas statistika</vt:lpstr>
      <vt:lpstr>Patvēruma meklētāju iesniegumu skaits</vt:lpstr>
      <vt:lpstr>Piešķirts starptautiskās aizsardzības statuss</vt:lpstr>
      <vt:lpstr>Rīcības plāns</vt:lpstr>
      <vt:lpstr>Finansējuma sadalījums rīcības plāna ieviešanai 2016. un 2017. gadā pēc finansējuma avota </vt:lpstr>
      <vt:lpstr>Rīcības virzieni </vt:lpstr>
      <vt:lpstr>Finansējuma sadalījums rīcības plāna ieviešanai 2016. un 2017.gadā pēc rīcības virzieniem</vt:lpstr>
      <vt:lpstr>Personu atlase un pārvietošana  (IeM, ĀM, KM, LM) </vt:lpstr>
      <vt:lpstr>Atlases kritēriji</vt:lpstr>
      <vt:lpstr>Personu uzņemšana, izmitināšana (IeM) </vt:lpstr>
      <vt:lpstr>Izmitināšana</vt:lpstr>
      <vt:lpstr>Izmitināšana</vt:lpstr>
      <vt:lpstr>Sociālekonomiskā iekļaušana </vt:lpstr>
      <vt:lpstr>Paveiktie un uzsāktie pasākumi saskaņā ar Rīcības plānu </vt:lpstr>
      <vt:lpstr>Paldies par uzmanību !</vt:lpstr>
    </vt:vector>
  </TitlesOfParts>
  <Company>IeM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Darbaspēka ekspluatācija</dc:title>
  <dc:creator>sbarks</dc:creator>
  <cp:lastModifiedBy>Sandis Barks</cp:lastModifiedBy>
  <cp:revision>226</cp:revision>
  <cp:lastPrinted>2016-01-18T12:14:35Z</cp:lastPrinted>
  <dcterms:created xsi:type="dcterms:W3CDTF">2010-04-15T06:58:17Z</dcterms:created>
  <dcterms:modified xsi:type="dcterms:W3CDTF">2016-01-18T12:14:40Z</dcterms:modified>
</cp:coreProperties>
</file>