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50" r:id="rId2"/>
  </p:sldMasterIdLst>
  <p:notesMasterIdLst>
    <p:notesMasterId r:id="rId27"/>
  </p:notesMasterIdLst>
  <p:handoutMasterIdLst>
    <p:handoutMasterId r:id="rId28"/>
  </p:handoutMasterIdLst>
  <p:sldIdLst>
    <p:sldId id="651" r:id="rId3"/>
    <p:sldId id="652" r:id="rId4"/>
    <p:sldId id="654" r:id="rId5"/>
    <p:sldId id="684" r:id="rId6"/>
    <p:sldId id="656" r:id="rId7"/>
    <p:sldId id="688" r:id="rId8"/>
    <p:sldId id="685" r:id="rId9"/>
    <p:sldId id="686" r:id="rId10"/>
    <p:sldId id="689" r:id="rId11"/>
    <p:sldId id="690" r:id="rId12"/>
    <p:sldId id="679" r:id="rId13"/>
    <p:sldId id="680" r:id="rId14"/>
    <p:sldId id="681" r:id="rId15"/>
    <p:sldId id="662" r:id="rId16"/>
    <p:sldId id="692" r:id="rId17"/>
    <p:sldId id="671" r:id="rId18"/>
    <p:sldId id="672" r:id="rId19"/>
    <p:sldId id="667" r:id="rId20"/>
    <p:sldId id="668" r:id="rId21"/>
    <p:sldId id="670" r:id="rId22"/>
    <p:sldId id="691" r:id="rId23"/>
    <p:sldId id="693" r:id="rId24"/>
    <p:sldId id="653" r:id="rId25"/>
    <p:sldId id="659" r:id="rId26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4F95"/>
    <a:srgbClr val="FF8D81"/>
    <a:srgbClr val="333333"/>
    <a:srgbClr val="67CF8F"/>
    <a:srgbClr val="97BF0D"/>
    <a:srgbClr val="9E1B34"/>
    <a:srgbClr val="FFD5D1"/>
    <a:srgbClr val="5F5F5F"/>
    <a:srgbClr val="146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8" autoAdjust="0"/>
    <p:restoredTop sz="97150" autoAdjust="0"/>
  </p:normalViewPr>
  <p:slideViewPr>
    <p:cSldViewPr snapToGrid="0" snapToObjects="1">
      <p:cViewPr>
        <p:scale>
          <a:sx n="80" d="100"/>
          <a:sy n="80" d="100"/>
        </p:scale>
        <p:origin x="-2574" y="-738"/>
      </p:cViewPr>
      <p:guideLst>
        <p:guide orient="horz" pos="110"/>
        <p:guide orient="horz" pos="2742"/>
        <p:guide orient="horz" pos="3955"/>
        <p:guide orient="horz" pos="3647"/>
        <p:guide orient="horz" pos="4077"/>
        <p:guide orient="horz" pos="4199"/>
        <p:guide orient="horz" pos="3530"/>
        <p:guide orient="horz" pos="1786"/>
        <p:guide pos="109"/>
        <p:guide pos="2837"/>
        <p:guide pos="5332"/>
        <p:guide pos="5535"/>
        <p:guide pos="2929"/>
        <p:guide pos="221"/>
        <p:guide pos="56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98C70-D170-44FB-A775-5E37E4956A47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v-LV"/>
        </a:p>
      </dgm:t>
    </dgm:pt>
    <dgm:pt modelId="{48061F67-6CC5-40FE-8585-63302E246251}">
      <dgm:prSet phldrT="[Text]"/>
      <dgm:spPr/>
      <dgm:t>
        <a:bodyPr/>
        <a:lstStyle/>
        <a:p>
          <a:r>
            <a:rPr lang="lv-LV" dirty="0" smtClean="0"/>
            <a:t>Klients</a:t>
          </a:r>
          <a:endParaRPr lang="lv-LV" dirty="0"/>
        </a:p>
      </dgm:t>
    </dgm:pt>
    <dgm:pt modelId="{E1FBFF31-6DBD-445D-825B-99F8DDC4E910}" type="parTrans" cxnId="{2CC5D78D-5982-4FE7-90B6-85CDC37FD76D}">
      <dgm:prSet/>
      <dgm:spPr/>
      <dgm:t>
        <a:bodyPr/>
        <a:lstStyle/>
        <a:p>
          <a:endParaRPr lang="lv-LV"/>
        </a:p>
      </dgm:t>
    </dgm:pt>
    <dgm:pt modelId="{083FCE76-BC04-432C-904F-8F37EA9F5798}" type="sibTrans" cxnId="{2CC5D78D-5982-4FE7-90B6-85CDC37FD76D}">
      <dgm:prSet/>
      <dgm:spPr/>
      <dgm:t>
        <a:bodyPr/>
        <a:lstStyle/>
        <a:p>
          <a:endParaRPr lang="lv-LV"/>
        </a:p>
      </dgm:t>
    </dgm:pt>
    <dgm:pt modelId="{4BD05405-3A81-41B2-85A9-E03B11F7E187}">
      <dgm:prSet phldrT="[Text]"/>
      <dgm:spPr/>
      <dgm:t>
        <a:bodyPr/>
        <a:lstStyle/>
        <a:p>
          <a:r>
            <a:rPr lang="lv-LV" b="1" dirty="0" smtClean="0">
              <a:latin typeface="Arial" panose="020B0604020202020204" pitchFamily="34" charset="0"/>
              <a:cs typeface="Arial" panose="020B0604020202020204" pitchFamily="34" charset="0"/>
            </a:rPr>
            <a:t>Digitālais tīkls</a:t>
          </a:r>
          <a:endParaRPr lang="lv-LV" dirty="0"/>
        </a:p>
      </dgm:t>
    </dgm:pt>
    <dgm:pt modelId="{4A42CFF7-A30C-4F3C-9E29-8B117026CFBA}" type="parTrans" cxnId="{A80EC25E-C48D-401B-8CBD-58E684C9F9DD}">
      <dgm:prSet/>
      <dgm:spPr/>
      <dgm:t>
        <a:bodyPr/>
        <a:lstStyle/>
        <a:p>
          <a:endParaRPr lang="lv-LV"/>
        </a:p>
      </dgm:t>
    </dgm:pt>
    <dgm:pt modelId="{1807178A-6C62-4A83-9588-9696478A4745}" type="sibTrans" cxnId="{A80EC25E-C48D-401B-8CBD-58E684C9F9DD}">
      <dgm:prSet/>
      <dgm:spPr/>
      <dgm:t>
        <a:bodyPr/>
        <a:lstStyle/>
        <a:p>
          <a:endParaRPr lang="lv-LV"/>
        </a:p>
      </dgm:t>
    </dgm:pt>
    <dgm:pt modelId="{56E50165-17A6-44F8-A322-E1A5AAC80491}">
      <dgm:prSet phldrT="[Text]"/>
      <dgm:spPr/>
      <dgm:t>
        <a:bodyPr/>
        <a:lstStyle/>
        <a:p>
          <a:r>
            <a:rPr lang="lv-LV" b="1" dirty="0" smtClean="0">
              <a:latin typeface="Arial" panose="020B0604020202020204" pitchFamily="34" charset="0"/>
              <a:cs typeface="Arial" panose="020B0604020202020204" pitchFamily="34" charset="0"/>
            </a:rPr>
            <a:t>Efektivitāte</a:t>
          </a:r>
          <a:endParaRPr lang="lv-LV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AF27C-E82C-4831-A7F1-70272F42BB9E}" type="parTrans" cxnId="{EFFD8A48-CABD-40F1-B023-FDF8B068450B}">
      <dgm:prSet/>
      <dgm:spPr/>
      <dgm:t>
        <a:bodyPr/>
        <a:lstStyle/>
        <a:p>
          <a:endParaRPr lang="lv-LV"/>
        </a:p>
      </dgm:t>
    </dgm:pt>
    <dgm:pt modelId="{4EA61EF1-CE37-4D1C-8EE0-F9820A50C143}" type="sibTrans" cxnId="{EFFD8A48-CABD-40F1-B023-FDF8B068450B}">
      <dgm:prSet/>
      <dgm:spPr/>
      <dgm:t>
        <a:bodyPr/>
        <a:lstStyle/>
        <a:p>
          <a:endParaRPr lang="lv-LV"/>
        </a:p>
      </dgm:t>
    </dgm:pt>
    <dgm:pt modelId="{E0C39FBB-A050-42EA-93D7-F120B1DD85C1}">
      <dgm:prSet phldrT="[Text]"/>
      <dgm:spPr/>
      <dgm:t>
        <a:bodyPr/>
        <a:lstStyle/>
        <a:p>
          <a:r>
            <a:rPr lang="lv-LV" b="1" dirty="0" smtClean="0">
              <a:latin typeface="Arial" panose="020B0604020202020204" pitchFamily="34" charset="0"/>
              <a:cs typeface="Arial" panose="020B0604020202020204" pitchFamily="34" charset="0"/>
            </a:rPr>
            <a:t>Kvalitāte</a:t>
          </a:r>
          <a:endParaRPr lang="lv-LV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6956CD-E37F-4A18-BD7C-A5B055FC96F0}" type="parTrans" cxnId="{BA480C27-9B9C-4C1C-BE81-296425304F95}">
      <dgm:prSet/>
      <dgm:spPr/>
      <dgm:t>
        <a:bodyPr/>
        <a:lstStyle/>
        <a:p>
          <a:endParaRPr lang="lv-LV"/>
        </a:p>
      </dgm:t>
    </dgm:pt>
    <dgm:pt modelId="{5F228414-64FC-42C8-B767-95CCBCF3B740}" type="sibTrans" cxnId="{BA480C27-9B9C-4C1C-BE81-296425304F95}">
      <dgm:prSet/>
      <dgm:spPr/>
      <dgm:t>
        <a:bodyPr/>
        <a:lstStyle/>
        <a:p>
          <a:endParaRPr lang="lv-LV"/>
        </a:p>
      </dgm:t>
    </dgm:pt>
    <dgm:pt modelId="{2385A942-8C21-4814-BBC5-1F527FAF7F1A}" type="pres">
      <dgm:prSet presAssocID="{2F898C70-D170-44FB-A775-5E37E4956A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5FF8987F-3C22-4BB6-9F07-03277FE8941B}" type="pres">
      <dgm:prSet presAssocID="{48061F67-6CC5-40FE-8585-63302E246251}" presName="centerShape" presStyleLbl="node0" presStyleIdx="0" presStyleCnt="1"/>
      <dgm:spPr/>
      <dgm:t>
        <a:bodyPr/>
        <a:lstStyle/>
        <a:p>
          <a:endParaRPr lang="lv-LV"/>
        </a:p>
      </dgm:t>
    </dgm:pt>
    <dgm:pt modelId="{F8E04EC0-90EE-4733-BA9F-392634A16A27}" type="pres">
      <dgm:prSet presAssocID="{4BD05405-3A81-41B2-85A9-E03B11F7E1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81E916F-E94D-488C-B5C7-B4B3A233B4C5}" type="pres">
      <dgm:prSet presAssocID="{4BD05405-3A81-41B2-85A9-E03B11F7E187}" presName="dummy" presStyleCnt="0"/>
      <dgm:spPr/>
    </dgm:pt>
    <dgm:pt modelId="{D72F23C4-45AE-4C8B-9217-69F329044F2A}" type="pres">
      <dgm:prSet presAssocID="{1807178A-6C62-4A83-9588-9696478A4745}" presName="sibTrans" presStyleLbl="sibTrans2D1" presStyleIdx="0" presStyleCnt="3"/>
      <dgm:spPr/>
      <dgm:t>
        <a:bodyPr/>
        <a:lstStyle/>
        <a:p>
          <a:endParaRPr lang="lv-LV"/>
        </a:p>
      </dgm:t>
    </dgm:pt>
    <dgm:pt modelId="{5207511F-E102-4C5F-BDEF-4C96163164D5}" type="pres">
      <dgm:prSet presAssocID="{56E50165-17A6-44F8-A322-E1A5AAC804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0C751F2-9EF7-476A-8BEF-F8AE122D8A7C}" type="pres">
      <dgm:prSet presAssocID="{56E50165-17A6-44F8-A322-E1A5AAC80491}" presName="dummy" presStyleCnt="0"/>
      <dgm:spPr/>
    </dgm:pt>
    <dgm:pt modelId="{81B45F44-F4BF-4C51-B461-A55D23BE764F}" type="pres">
      <dgm:prSet presAssocID="{4EA61EF1-CE37-4D1C-8EE0-F9820A50C143}" presName="sibTrans" presStyleLbl="sibTrans2D1" presStyleIdx="1" presStyleCnt="3"/>
      <dgm:spPr/>
      <dgm:t>
        <a:bodyPr/>
        <a:lstStyle/>
        <a:p>
          <a:endParaRPr lang="lv-LV"/>
        </a:p>
      </dgm:t>
    </dgm:pt>
    <dgm:pt modelId="{E49BFFE2-AAAC-4631-B1E8-94F25ED8CDB2}" type="pres">
      <dgm:prSet presAssocID="{E0C39FBB-A050-42EA-93D7-F120B1DD85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F07E02A-44CE-4E93-8C8B-DF9594318008}" type="pres">
      <dgm:prSet presAssocID="{E0C39FBB-A050-42EA-93D7-F120B1DD85C1}" presName="dummy" presStyleCnt="0"/>
      <dgm:spPr/>
    </dgm:pt>
    <dgm:pt modelId="{551BE3F2-3E0C-4170-BC24-45FF7585164E}" type="pres">
      <dgm:prSet presAssocID="{5F228414-64FC-42C8-B767-95CCBCF3B740}" presName="sibTrans" presStyleLbl="sibTrans2D1" presStyleIdx="2" presStyleCnt="3"/>
      <dgm:spPr/>
      <dgm:t>
        <a:bodyPr/>
        <a:lstStyle/>
        <a:p>
          <a:endParaRPr lang="lv-LV"/>
        </a:p>
      </dgm:t>
    </dgm:pt>
  </dgm:ptLst>
  <dgm:cxnLst>
    <dgm:cxn modelId="{62D59B77-CD83-48B7-9792-F23C26E9A58E}" type="presOf" srcId="{4BD05405-3A81-41B2-85A9-E03B11F7E187}" destId="{F8E04EC0-90EE-4733-BA9F-392634A16A27}" srcOrd="0" destOrd="0" presId="urn:microsoft.com/office/officeart/2005/8/layout/radial6"/>
    <dgm:cxn modelId="{A80EC25E-C48D-401B-8CBD-58E684C9F9DD}" srcId="{48061F67-6CC5-40FE-8585-63302E246251}" destId="{4BD05405-3A81-41B2-85A9-E03B11F7E187}" srcOrd="0" destOrd="0" parTransId="{4A42CFF7-A30C-4F3C-9E29-8B117026CFBA}" sibTransId="{1807178A-6C62-4A83-9588-9696478A4745}"/>
    <dgm:cxn modelId="{7D8D5D77-DFF9-4F33-B980-AAD903D2B59C}" type="presOf" srcId="{4EA61EF1-CE37-4D1C-8EE0-F9820A50C143}" destId="{81B45F44-F4BF-4C51-B461-A55D23BE764F}" srcOrd="0" destOrd="0" presId="urn:microsoft.com/office/officeart/2005/8/layout/radial6"/>
    <dgm:cxn modelId="{EFFD8A48-CABD-40F1-B023-FDF8B068450B}" srcId="{48061F67-6CC5-40FE-8585-63302E246251}" destId="{56E50165-17A6-44F8-A322-E1A5AAC80491}" srcOrd="1" destOrd="0" parTransId="{687AF27C-E82C-4831-A7F1-70272F42BB9E}" sibTransId="{4EA61EF1-CE37-4D1C-8EE0-F9820A50C143}"/>
    <dgm:cxn modelId="{2CC5D78D-5982-4FE7-90B6-85CDC37FD76D}" srcId="{2F898C70-D170-44FB-A775-5E37E4956A47}" destId="{48061F67-6CC5-40FE-8585-63302E246251}" srcOrd="0" destOrd="0" parTransId="{E1FBFF31-6DBD-445D-825B-99F8DDC4E910}" sibTransId="{083FCE76-BC04-432C-904F-8F37EA9F5798}"/>
    <dgm:cxn modelId="{BA480C27-9B9C-4C1C-BE81-296425304F95}" srcId="{48061F67-6CC5-40FE-8585-63302E246251}" destId="{E0C39FBB-A050-42EA-93D7-F120B1DD85C1}" srcOrd="2" destOrd="0" parTransId="{E86956CD-E37F-4A18-BD7C-A5B055FC96F0}" sibTransId="{5F228414-64FC-42C8-B767-95CCBCF3B740}"/>
    <dgm:cxn modelId="{ED34DFE3-F2BD-4248-A770-9DCCAE00F7AA}" type="presOf" srcId="{2F898C70-D170-44FB-A775-5E37E4956A47}" destId="{2385A942-8C21-4814-BBC5-1F527FAF7F1A}" srcOrd="0" destOrd="0" presId="urn:microsoft.com/office/officeart/2005/8/layout/radial6"/>
    <dgm:cxn modelId="{0C89993B-EFA9-458B-862E-B1F0EB885661}" type="presOf" srcId="{5F228414-64FC-42C8-B767-95CCBCF3B740}" destId="{551BE3F2-3E0C-4170-BC24-45FF7585164E}" srcOrd="0" destOrd="0" presId="urn:microsoft.com/office/officeart/2005/8/layout/radial6"/>
    <dgm:cxn modelId="{92DD6707-9FB2-45B8-9D33-B070608EDC6C}" type="presOf" srcId="{48061F67-6CC5-40FE-8585-63302E246251}" destId="{5FF8987F-3C22-4BB6-9F07-03277FE8941B}" srcOrd="0" destOrd="0" presId="urn:microsoft.com/office/officeart/2005/8/layout/radial6"/>
    <dgm:cxn modelId="{E537A1FB-5551-4DFE-AC3D-80E77031561B}" type="presOf" srcId="{1807178A-6C62-4A83-9588-9696478A4745}" destId="{D72F23C4-45AE-4C8B-9217-69F329044F2A}" srcOrd="0" destOrd="0" presId="urn:microsoft.com/office/officeart/2005/8/layout/radial6"/>
    <dgm:cxn modelId="{5A74177C-897F-4348-9C6B-81CA64DE6C8C}" type="presOf" srcId="{56E50165-17A6-44F8-A322-E1A5AAC80491}" destId="{5207511F-E102-4C5F-BDEF-4C96163164D5}" srcOrd="0" destOrd="0" presId="urn:microsoft.com/office/officeart/2005/8/layout/radial6"/>
    <dgm:cxn modelId="{39D6C8D5-94C0-4915-9119-08F623357898}" type="presOf" srcId="{E0C39FBB-A050-42EA-93D7-F120B1DD85C1}" destId="{E49BFFE2-AAAC-4631-B1E8-94F25ED8CDB2}" srcOrd="0" destOrd="0" presId="urn:microsoft.com/office/officeart/2005/8/layout/radial6"/>
    <dgm:cxn modelId="{9DE02C4C-7799-4826-A067-4B9316D86C6E}" type="presParOf" srcId="{2385A942-8C21-4814-BBC5-1F527FAF7F1A}" destId="{5FF8987F-3C22-4BB6-9F07-03277FE8941B}" srcOrd="0" destOrd="0" presId="urn:microsoft.com/office/officeart/2005/8/layout/radial6"/>
    <dgm:cxn modelId="{83C65FB5-E34D-4589-A249-9D5BA2F98E09}" type="presParOf" srcId="{2385A942-8C21-4814-BBC5-1F527FAF7F1A}" destId="{F8E04EC0-90EE-4733-BA9F-392634A16A27}" srcOrd="1" destOrd="0" presId="urn:microsoft.com/office/officeart/2005/8/layout/radial6"/>
    <dgm:cxn modelId="{F12ADCFB-3855-4E90-99B5-0F5A86624BA5}" type="presParOf" srcId="{2385A942-8C21-4814-BBC5-1F527FAF7F1A}" destId="{481E916F-E94D-488C-B5C7-B4B3A233B4C5}" srcOrd="2" destOrd="0" presId="urn:microsoft.com/office/officeart/2005/8/layout/radial6"/>
    <dgm:cxn modelId="{8BDF80B2-4E5F-48BB-9294-79D5CC685759}" type="presParOf" srcId="{2385A942-8C21-4814-BBC5-1F527FAF7F1A}" destId="{D72F23C4-45AE-4C8B-9217-69F329044F2A}" srcOrd="3" destOrd="0" presId="urn:microsoft.com/office/officeart/2005/8/layout/radial6"/>
    <dgm:cxn modelId="{F6046A4E-CBE9-4427-95C5-3B57ADB67764}" type="presParOf" srcId="{2385A942-8C21-4814-BBC5-1F527FAF7F1A}" destId="{5207511F-E102-4C5F-BDEF-4C96163164D5}" srcOrd="4" destOrd="0" presId="urn:microsoft.com/office/officeart/2005/8/layout/radial6"/>
    <dgm:cxn modelId="{A280CD6A-07D6-48F3-9101-48C8B1CCEE45}" type="presParOf" srcId="{2385A942-8C21-4814-BBC5-1F527FAF7F1A}" destId="{30C751F2-9EF7-476A-8BEF-F8AE122D8A7C}" srcOrd="5" destOrd="0" presId="urn:microsoft.com/office/officeart/2005/8/layout/radial6"/>
    <dgm:cxn modelId="{0264634A-AF1F-48C3-8DC8-B73AA517B051}" type="presParOf" srcId="{2385A942-8C21-4814-BBC5-1F527FAF7F1A}" destId="{81B45F44-F4BF-4C51-B461-A55D23BE764F}" srcOrd="6" destOrd="0" presId="urn:microsoft.com/office/officeart/2005/8/layout/radial6"/>
    <dgm:cxn modelId="{7015AC33-25CE-403A-8B39-205016D46D35}" type="presParOf" srcId="{2385A942-8C21-4814-BBC5-1F527FAF7F1A}" destId="{E49BFFE2-AAAC-4631-B1E8-94F25ED8CDB2}" srcOrd="7" destOrd="0" presId="urn:microsoft.com/office/officeart/2005/8/layout/radial6"/>
    <dgm:cxn modelId="{E138697E-5621-4A85-B9DD-C302C7E25577}" type="presParOf" srcId="{2385A942-8C21-4814-BBC5-1F527FAF7F1A}" destId="{5F07E02A-44CE-4E93-8C8B-DF9594318008}" srcOrd="8" destOrd="0" presId="urn:microsoft.com/office/officeart/2005/8/layout/radial6"/>
    <dgm:cxn modelId="{3C94D426-C9BE-44B4-A502-072CC15A74D9}" type="presParOf" srcId="{2385A942-8C21-4814-BBC5-1F527FAF7F1A}" destId="{551BE3F2-3E0C-4170-BC24-45FF7585164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25561-3992-43D0-9B5B-08BD47E51138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391BDED2-DF8C-413E-A383-9BC357D9884D}">
      <dgm:prSet phldrT="[Text]"/>
      <dgm:spPr>
        <a:solidFill>
          <a:schemeClr val="accent1"/>
        </a:solidFill>
      </dgm:spPr>
      <dgm:t>
        <a:bodyPr/>
        <a:lstStyle/>
        <a:p>
          <a:r>
            <a:rPr lang="lv-LV" b="1" dirty="0" smtClean="0">
              <a:latin typeface="Arial" panose="020B0604020202020204" pitchFamily="34" charset="0"/>
              <a:cs typeface="Arial" panose="020B0604020202020204" pitchFamily="34" charset="0"/>
            </a:rPr>
            <a:t>Piegāžu uzticamība</a:t>
          </a:r>
          <a:endParaRPr lang="lv-LV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1119B-72F2-44F6-968F-9854BC2D963F}" type="parTrans" cxnId="{ABBFC666-D3B3-47CF-B68A-72146265DE80}">
      <dgm:prSet/>
      <dgm:spPr/>
      <dgm:t>
        <a:bodyPr/>
        <a:lstStyle/>
        <a:p>
          <a:endParaRPr lang="lv-LV"/>
        </a:p>
      </dgm:t>
    </dgm:pt>
    <dgm:pt modelId="{D5C4510C-85F3-4DB9-908E-D04B08891249}" type="sibTrans" cxnId="{ABBFC666-D3B3-47CF-B68A-72146265DE80}">
      <dgm:prSet/>
      <dgm:spPr/>
      <dgm:t>
        <a:bodyPr/>
        <a:lstStyle/>
        <a:p>
          <a:endParaRPr lang="lv-LV"/>
        </a:p>
      </dgm:t>
    </dgm:pt>
    <dgm:pt modelId="{1CFB80C0-1B6B-4A9D-AB2E-EA61E7147122}">
      <dgm:prSet phldrT="[Text]"/>
      <dgm:spPr>
        <a:solidFill>
          <a:srgbClr val="C00000"/>
        </a:solidFill>
      </dgm:spPr>
      <dgm:t>
        <a:bodyPr/>
        <a:lstStyle/>
        <a:p>
          <a:r>
            <a:rPr lang="lv-LV" b="1" dirty="0" smtClean="0">
              <a:latin typeface="Arial" panose="020B0604020202020204" pitchFamily="34" charset="0"/>
              <a:cs typeface="Arial" panose="020B0604020202020204" pitchFamily="34" charset="0"/>
            </a:rPr>
            <a:t>Pieslēgumu izmaksas</a:t>
          </a:r>
          <a:endParaRPr lang="lv-LV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A6582-100D-4EF2-93E5-434874134D19}" type="parTrans" cxnId="{DABCBE1A-FF8F-40CC-AB7E-818AF7585EC2}">
      <dgm:prSet/>
      <dgm:spPr/>
      <dgm:t>
        <a:bodyPr/>
        <a:lstStyle/>
        <a:p>
          <a:endParaRPr lang="lv-LV"/>
        </a:p>
      </dgm:t>
    </dgm:pt>
    <dgm:pt modelId="{0812CA19-710D-457C-B533-B190771B266B}" type="sibTrans" cxnId="{DABCBE1A-FF8F-40CC-AB7E-818AF7585EC2}">
      <dgm:prSet/>
      <dgm:spPr/>
      <dgm:t>
        <a:bodyPr/>
        <a:lstStyle/>
        <a:p>
          <a:endParaRPr lang="lv-LV"/>
        </a:p>
      </dgm:t>
    </dgm:pt>
    <dgm:pt modelId="{A7B3CD6B-404E-4EBE-837E-95A502982805}">
      <dgm:prSet phldrT="[Text]"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lv-LV" sz="1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lv-LV" sz="1600" b="1" u="sng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D2590B-C629-48F3-A646-41F8A5CD097D}" type="parTrans" cxnId="{78301F8B-6F1B-4E14-8EA5-F84A70C0BBAC}">
      <dgm:prSet/>
      <dgm:spPr/>
      <dgm:t>
        <a:bodyPr/>
        <a:lstStyle/>
        <a:p>
          <a:endParaRPr lang="lv-LV"/>
        </a:p>
      </dgm:t>
    </dgm:pt>
    <dgm:pt modelId="{CC2511D3-EE8B-41DC-89EB-55C30B3041A8}" type="sibTrans" cxnId="{78301F8B-6F1B-4E14-8EA5-F84A70C0BBAC}">
      <dgm:prSet/>
      <dgm:spPr/>
      <dgm:t>
        <a:bodyPr/>
        <a:lstStyle/>
        <a:p>
          <a:endParaRPr lang="lv-LV"/>
        </a:p>
      </dgm:t>
    </dgm:pt>
    <dgm:pt modelId="{86F30F09-A0B7-43BC-85EE-B0F0545D31E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v-LV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Pieslēgumu laiks</a:t>
          </a:r>
          <a:endParaRPr lang="lv-LV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23B85E-78FF-4807-A2C3-76CCEC8B9664}" type="parTrans" cxnId="{97DB67EA-CFA7-4F52-91FA-DD79BC61E95B}">
      <dgm:prSet/>
      <dgm:spPr/>
      <dgm:t>
        <a:bodyPr/>
        <a:lstStyle/>
        <a:p>
          <a:endParaRPr lang="lv-LV"/>
        </a:p>
      </dgm:t>
    </dgm:pt>
    <dgm:pt modelId="{C16C1A02-7933-43BC-9FEA-F3E4712CBF51}" type="sibTrans" cxnId="{97DB67EA-CFA7-4F52-91FA-DD79BC61E95B}">
      <dgm:prSet/>
      <dgm:spPr/>
      <dgm:t>
        <a:bodyPr/>
        <a:lstStyle/>
        <a:p>
          <a:endParaRPr lang="lv-LV"/>
        </a:p>
      </dgm:t>
    </dgm:pt>
    <dgm:pt modelId="{7C729D8C-F7DA-4DCA-90D9-5A62AD3D3777}">
      <dgm:prSet phldrT="[Text]"/>
      <dgm:spPr>
        <a:solidFill>
          <a:srgbClr val="FFC000"/>
        </a:solidFill>
      </dgm:spPr>
      <dgm:t>
        <a:bodyPr/>
        <a:lstStyle/>
        <a:p>
          <a:r>
            <a:rPr lang="lv-LV" b="1" dirty="0" smtClean="0">
              <a:latin typeface="Arial" panose="020B0604020202020204" pitchFamily="34" charset="0"/>
              <a:cs typeface="Arial" panose="020B0604020202020204" pitchFamily="34" charset="0"/>
            </a:rPr>
            <a:t>Pieslēgumu procedūras</a:t>
          </a:r>
          <a:endParaRPr lang="lv-LV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DA318-3CA0-43B6-B246-64E5AD3E41C2}" type="parTrans" cxnId="{E3597F63-8464-458F-95A7-FA7D628A6698}">
      <dgm:prSet/>
      <dgm:spPr/>
      <dgm:t>
        <a:bodyPr/>
        <a:lstStyle/>
        <a:p>
          <a:endParaRPr lang="lv-LV"/>
        </a:p>
      </dgm:t>
    </dgm:pt>
    <dgm:pt modelId="{8DFE9996-5A40-4402-A2B9-8330A0348905}" type="sibTrans" cxnId="{E3597F63-8464-458F-95A7-FA7D628A6698}">
      <dgm:prSet/>
      <dgm:spPr/>
      <dgm:t>
        <a:bodyPr/>
        <a:lstStyle/>
        <a:p>
          <a:endParaRPr lang="lv-LV"/>
        </a:p>
      </dgm:t>
    </dgm:pt>
    <dgm:pt modelId="{0018283A-61AA-4F0F-AC3E-AC0494C00BA5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lv-LV" sz="1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lv-LV" sz="1600" b="1" u="sng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BA7EC4-FDD5-46A8-AB57-8BC99BE79394}" type="parTrans" cxnId="{8BB46F3F-0F68-4836-8A77-97A9628C662F}">
      <dgm:prSet/>
      <dgm:spPr/>
      <dgm:t>
        <a:bodyPr/>
        <a:lstStyle/>
        <a:p>
          <a:endParaRPr lang="lv-LV"/>
        </a:p>
      </dgm:t>
    </dgm:pt>
    <dgm:pt modelId="{46AFBAAF-A214-4D89-BBDE-31C415FA6A7A}" type="sibTrans" cxnId="{8BB46F3F-0F68-4836-8A77-97A9628C662F}">
      <dgm:prSet/>
      <dgm:spPr/>
      <dgm:t>
        <a:bodyPr/>
        <a:lstStyle/>
        <a:p>
          <a:endParaRPr lang="lv-LV"/>
        </a:p>
      </dgm:t>
    </dgm:pt>
    <dgm:pt modelId="{99E9023A-9A04-423D-A363-F0E32613EB30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lv-LV" sz="1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lv-LV" sz="1600" b="1" u="sng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3B718-BD91-461F-BABE-7577DE54A96C}" type="parTrans" cxnId="{99721DBC-3770-49F9-8543-4BBF88449500}">
      <dgm:prSet/>
      <dgm:spPr/>
      <dgm:t>
        <a:bodyPr/>
        <a:lstStyle/>
        <a:p>
          <a:endParaRPr lang="lv-LV"/>
        </a:p>
      </dgm:t>
    </dgm:pt>
    <dgm:pt modelId="{04BC5A4A-2D86-4943-859B-66D66A01F6E6}" type="sibTrans" cxnId="{99721DBC-3770-49F9-8543-4BBF88449500}">
      <dgm:prSet/>
      <dgm:spPr/>
      <dgm:t>
        <a:bodyPr/>
        <a:lstStyle/>
        <a:p>
          <a:endParaRPr lang="lv-LV"/>
        </a:p>
      </dgm:t>
    </dgm:pt>
    <dgm:pt modelId="{FF85FD41-471D-46B0-B3F2-40415E7D6D6D}" type="pres">
      <dgm:prSet presAssocID="{25025561-3992-43D0-9B5B-08BD47E5113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4E53DF3E-1772-4A96-8743-DAD989D77A2B}" type="pres">
      <dgm:prSet presAssocID="{25025561-3992-43D0-9B5B-08BD47E51138}" presName="children" presStyleCnt="0"/>
      <dgm:spPr/>
    </dgm:pt>
    <dgm:pt modelId="{45CB7A46-92F7-4A74-B17D-04B53A827501}" type="pres">
      <dgm:prSet presAssocID="{25025561-3992-43D0-9B5B-08BD47E51138}" presName="child2group" presStyleCnt="0"/>
      <dgm:spPr/>
    </dgm:pt>
    <dgm:pt modelId="{3DF0BE97-9461-4657-BA42-E9D7509EBC6D}" type="pres">
      <dgm:prSet presAssocID="{25025561-3992-43D0-9B5B-08BD47E51138}" presName="child2" presStyleLbl="bgAcc1" presStyleIdx="0" presStyleCnt="3" custScaleX="15771" custScaleY="29446" custLinFactNeighborX="39092" custLinFactNeighborY="2926"/>
      <dgm:spPr/>
      <dgm:t>
        <a:bodyPr/>
        <a:lstStyle/>
        <a:p>
          <a:endParaRPr lang="lv-LV"/>
        </a:p>
      </dgm:t>
    </dgm:pt>
    <dgm:pt modelId="{B7C2E9FD-E6D1-4A8E-93BA-600D9733BF3A}" type="pres">
      <dgm:prSet presAssocID="{25025561-3992-43D0-9B5B-08BD47E51138}" presName="child2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D549401-41C9-43E0-B4E3-B618E2C68A38}" type="pres">
      <dgm:prSet presAssocID="{25025561-3992-43D0-9B5B-08BD47E51138}" presName="child3group" presStyleCnt="0"/>
      <dgm:spPr/>
    </dgm:pt>
    <dgm:pt modelId="{6642743A-C780-4C69-A3D1-9135BF3CE3FE}" type="pres">
      <dgm:prSet presAssocID="{25025561-3992-43D0-9B5B-08BD47E51138}" presName="child3" presStyleLbl="bgAcc1" presStyleIdx="1" presStyleCnt="3" custScaleX="16200" custScaleY="28741" custLinFactNeighborX="35462" custLinFactNeighborY="-1342"/>
      <dgm:spPr/>
      <dgm:t>
        <a:bodyPr/>
        <a:lstStyle/>
        <a:p>
          <a:endParaRPr lang="lv-LV"/>
        </a:p>
      </dgm:t>
    </dgm:pt>
    <dgm:pt modelId="{182D49DE-49DD-485B-950B-61C40A441B27}" type="pres">
      <dgm:prSet presAssocID="{25025561-3992-43D0-9B5B-08BD47E51138}" presName="child3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BA01697-F75F-41AC-BA51-EF9A02D608BC}" type="pres">
      <dgm:prSet presAssocID="{25025561-3992-43D0-9B5B-08BD47E51138}" presName="child4group" presStyleCnt="0"/>
      <dgm:spPr/>
    </dgm:pt>
    <dgm:pt modelId="{F22ECBBA-233A-4FBA-856A-B6C3D2538CB1}" type="pres">
      <dgm:prSet presAssocID="{25025561-3992-43D0-9B5B-08BD47E51138}" presName="child4" presStyleLbl="bgAcc1" presStyleIdx="2" presStyleCnt="3" custScaleX="15620" custScaleY="29216" custLinFactNeighborX="-23038" custLinFactNeighborY="-1342"/>
      <dgm:spPr/>
      <dgm:t>
        <a:bodyPr/>
        <a:lstStyle/>
        <a:p>
          <a:endParaRPr lang="lv-LV"/>
        </a:p>
      </dgm:t>
    </dgm:pt>
    <dgm:pt modelId="{83333054-6B6A-4EEB-8497-D95C09CBF81A}" type="pres">
      <dgm:prSet presAssocID="{25025561-3992-43D0-9B5B-08BD47E51138}" presName="child4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49BA9B8-FF99-49E5-94C2-55E272F528A0}" type="pres">
      <dgm:prSet presAssocID="{25025561-3992-43D0-9B5B-08BD47E51138}" presName="childPlaceholder" presStyleCnt="0"/>
      <dgm:spPr/>
    </dgm:pt>
    <dgm:pt modelId="{265D55F3-E4C5-4ECA-ACF9-53BE426F677F}" type="pres">
      <dgm:prSet presAssocID="{25025561-3992-43D0-9B5B-08BD47E51138}" presName="circle" presStyleCnt="0"/>
      <dgm:spPr/>
    </dgm:pt>
    <dgm:pt modelId="{B051308D-86D4-4BC5-9E4A-C39754F7414C}" type="pres">
      <dgm:prSet presAssocID="{25025561-3992-43D0-9B5B-08BD47E5113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20D1A2F-4D72-4952-8F85-146E3D186E35}" type="pres">
      <dgm:prSet presAssocID="{25025561-3992-43D0-9B5B-08BD47E5113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D36F914-D06E-4C0D-9DFE-1182E2CB5127}" type="pres">
      <dgm:prSet presAssocID="{25025561-3992-43D0-9B5B-08BD47E5113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7BEEB01-8D7E-4C93-BEAB-DFF9FDA9A96A}" type="pres">
      <dgm:prSet presAssocID="{25025561-3992-43D0-9B5B-08BD47E5113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967D731-F707-47AC-BAF9-46999464E14D}" type="pres">
      <dgm:prSet presAssocID="{25025561-3992-43D0-9B5B-08BD47E51138}" presName="quadrantPlaceholder" presStyleCnt="0"/>
      <dgm:spPr/>
    </dgm:pt>
    <dgm:pt modelId="{D71E504E-EA0B-43A5-A1BD-08B158F066C6}" type="pres">
      <dgm:prSet presAssocID="{25025561-3992-43D0-9B5B-08BD47E51138}" presName="center1" presStyleLbl="fgShp" presStyleIdx="0" presStyleCnt="2" custScaleX="123137" custScaleY="151322" custLinFactNeighborX="2623" custLinFactNeighborY="-20582"/>
      <dgm:spPr>
        <a:noFill/>
        <a:ln w="28575">
          <a:noFill/>
        </a:ln>
      </dgm:spPr>
      <dgm:t>
        <a:bodyPr/>
        <a:lstStyle/>
        <a:p>
          <a:endParaRPr lang="lv-LV"/>
        </a:p>
      </dgm:t>
    </dgm:pt>
    <dgm:pt modelId="{7D34A7EF-8F76-49E6-93BB-C52BE94DFD48}" type="pres">
      <dgm:prSet presAssocID="{25025561-3992-43D0-9B5B-08BD47E51138}" presName="center2" presStyleLbl="fgShp" presStyleIdx="1" presStyleCnt="2" custScaleX="123137" custScaleY="151322" custLinFactNeighborX="2623" custLinFactNeighborY="17939"/>
      <dgm:spPr>
        <a:noFill/>
        <a:ln>
          <a:noFill/>
        </a:ln>
      </dgm:spPr>
      <dgm:t>
        <a:bodyPr/>
        <a:lstStyle/>
        <a:p>
          <a:endParaRPr lang="lv-LV"/>
        </a:p>
      </dgm:t>
    </dgm:pt>
  </dgm:ptLst>
  <dgm:cxnLst>
    <dgm:cxn modelId="{99721DBC-3770-49F9-8543-4BBF88449500}" srcId="{86F30F09-A0B7-43BC-85EE-B0F0545D31EC}" destId="{99E9023A-9A04-423D-A363-F0E32613EB30}" srcOrd="0" destOrd="0" parTransId="{59F3B718-BD91-461F-BABE-7577DE54A96C}" sibTransId="{04BC5A4A-2D86-4943-859B-66D66A01F6E6}"/>
    <dgm:cxn modelId="{F722BB72-C22B-40C5-9C18-FDA7BF00E05B}" type="presOf" srcId="{A7B3CD6B-404E-4EBE-837E-95A502982805}" destId="{3DF0BE97-9461-4657-BA42-E9D7509EBC6D}" srcOrd="0" destOrd="0" presId="urn:microsoft.com/office/officeart/2005/8/layout/cycle4"/>
    <dgm:cxn modelId="{ABBFC666-D3B3-47CF-B68A-72146265DE80}" srcId="{25025561-3992-43D0-9B5B-08BD47E51138}" destId="{391BDED2-DF8C-413E-A383-9BC357D9884D}" srcOrd="0" destOrd="0" parTransId="{DA81119B-72F2-44F6-968F-9854BC2D963F}" sibTransId="{D5C4510C-85F3-4DB9-908E-D04B08891249}"/>
    <dgm:cxn modelId="{C26F44C4-2783-40C9-846B-6E52E75323DB}" type="presOf" srcId="{391BDED2-DF8C-413E-A383-9BC357D9884D}" destId="{B051308D-86D4-4BC5-9E4A-C39754F7414C}" srcOrd="0" destOrd="0" presId="urn:microsoft.com/office/officeart/2005/8/layout/cycle4"/>
    <dgm:cxn modelId="{9A7ABF73-AA28-4E93-9C3A-E8524F336A22}" type="presOf" srcId="{99E9023A-9A04-423D-A363-F0E32613EB30}" destId="{6642743A-C780-4C69-A3D1-9135BF3CE3FE}" srcOrd="0" destOrd="0" presId="urn:microsoft.com/office/officeart/2005/8/layout/cycle4"/>
    <dgm:cxn modelId="{9FB4897F-E61E-4B20-8CD9-F8DE023DB84E}" type="presOf" srcId="{0018283A-61AA-4F0F-AC3E-AC0494C00BA5}" destId="{83333054-6B6A-4EEB-8497-D95C09CBF81A}" srcOrd="1" destOrd="0" presId="urn:microsoft.com/office/officeart/2005/8/layout/cycle4"/>
    <dgm:cxn modelId="{D2C1AF28-66B1-4BAE-8D91-05F005C62351}" type="presOf" srcId="{25025561-3992-43D0-9B5B-08BD47E51138}" destId="{FF85FD41-471D-46B0-B3F2-40415E7D6D6D}" srcOrd="0" destOrd="0" presId="urn:microsoft.com/office/officeart/2005/8/layout/cycle4"/>
    <dgm:cxn modelId="{8BB46F3F-0F68-4836-8A77-97A9628C662F}" srcId="{7C729D8C-F7DA-4DCA-90D9-5A62AD3D3777}" destId="{0018283A-61AA-4F0F-AC3E-AC0494C00BA5}" srcOrd="0" destOrd="0" parTransId="{43BA7EC4-FDD5-46A8-AB57-8BC99BE79394}" sibTransId="{46AFBAAF-A214-4D89-BBDE-31C415FA6A7A}"/>
    <dgm:cxn modelId="{D4602458-A127-44B3-8F42-B52A024BDDEA}" type="presOf" srcId="{A7B3CD6B-404E-4EBE-837E-95A502982805}" destId="{B7C2E9FD-E6D1-4A8E-93BA-600D9733BF3A}" srcOrd="1" destOrd="0" presId="urn:microsoft.com/office/officeart/2005/8/layout/cycle4"/>
    <dgm:cxn modelId="{97DB67EA-CFA7-4F52-91FA-DD79BC61E95B}" srcId="{25025561-3992-43D0-9B5B-08BD47E51138}" destId="{86F30F09-A0B7-43BC-85EE-B0F0545D31EC}" srcOrd="2" destOrd="0" parTransId="{BF23B85E-78FF-4807-A2C3-76CCEC8B9664}" sibTransId="{C16C1A02-7933-43BC-9FEA-F3E4712CBF51}"/>
    <dgm:cxn modelId="{DABCBE1A-FF8F-40CC-AB7E-818AF7585EC2}" srcId="{25025561-3992-43D0-9B5B-08BD47E51138}" destId="{1CFB80C0-1B6B-4A9D-AB2E-EA61E7147122}" srcOrd="1" destOrd="0" parTransId="{CF7A6582-100D-4EF2-93E5-434874134D19}" sibTransId="{0812CA19-710D-457C-B533-B190771B266B}"/>
    <dgm:cxn modelId="{44D548EC-9032-485F-826E-132238F878BA}" type="presOf" srcId="{99E9023A-9A04-423D-A363-F0E32613EB30}" destId="{182D49DE-49DD-485B-950B-61C40A441B27}" srcOrd="1" destOrd="0" presId="urn:microsoft.com/office/officeart/2005/8/layout/cycle4"/>
    <dgm:cxn modelId="{E3597F63-8464-458F-95A7-FA7D628A6698}" srcId="{25025561-3992-43D0-9B5B-08BD47E51138}" destId="{7C729D8C-F7DA-4DCA-90D9-5A62AD3D3777}" srcOrd="3" destOrd="0" parTransId="{771DA318-3CA0-43B6-B246-64E5AD3E41C2}" sibTransId="{8DFE9996-5A40-4402-A2B9-8330A0348905}"/>
    <dgm:cxn modelId="{C3BE650E-75E0-42BB-8341-F8E884760C9B}" type="presOf" srcId="{86F30F09-A0B7-43BC-85EE-B0F0545D31EC}" destId="{AD36F914-D06E-4C0D-9DFE-1182E2CB5127}" srcOrd="0" destOrd="0" presId="urn:microsoft.com/office/officeart/2005/8/layout/cycle4"/>
    <dgm:cxn modelId="{A2E22FA6-E51F-42B1-BF0B-FBBCA82B807F}" type="presOf" srcId="{1CFB80C0-1B6B-4A9D-AB2E-EA61E7147122}" destId="{A20D1A2F-4D72-4952-8F85-146E3D186E35}" srcOrd="0" destOrd="0" presId="urn:microsoft.com/office/officeart/2005/8/layout/cycle4"/>
    <dgm:cxn modelId="{78301F8B-6F1B-4E14-8EA5-F84A70C0BBAC}" srcId="{1CFB80C0-1B6B-4A9D-AB2E-EA61E7147122}" destId="{A7B3CD6B-404E-4EBE-837E-95A502982805}" srcOrd="0" destOrd="0" parTransId="{A5D2590B-C629-48F3-A646-41F8A5CD097D}" sibTransId="{CC2511D3-EE8B-41DC-89EB-55C30B3041A8}"/>
    <dgm:cxn modelId="{22F3C25E-EF7C-468A-8BBF-FA7A1C706C6E}" type="presOf" srcId="{7C729D8C-F7DA-4DCA-90D9-5A62AD3D3777}" destId="{97BEEB01-8D7E-4C93-BEAB-DFF9FDA9A96A}" srcOrd="0" destOrd="0" presId="urn:microsoft.com/office/officeart/2005/8/layout/cycle4"/>
    <dgm:cxn modelId="{92460226-482E-49A0-9E5C-734AF866E175}" type="presOf" srcId="{0018283A-61AA-4F0F-AC3E-AC0494C00BA5}" destId="{F22ECBBA-233A-4FBA-856A-B6C3D2538CB1}" srcOrd="0" destOrd="0" presId="urn:microsoft.com/office/officeart/2005/8/layout/cycle4"/>
    <dgm:cxn modelId="{3048971E-3B45-4D2E-AC91-715BCBA31B56}" type="presParOf" srcId="{FF85FD41-471D-46B0-B3F2-40415E7D6D6D}" destId="{4E53DF3E-1772-4A96-8743-DAD989D77A2B}" srcOrd="0" destOrd="0" presId="urn:microsoft.com/office/officeart/2005/8/layout/cycle4"/>
    <dgm:cxn modelId="{05895C9D-8DFE-46E4-8944-1745C9C17628}" type="presParOf" srcId="{4E53DF3E-1772-4A96-8743-DAD989D77A2B}" destId="{45CB7A46-92F7-4A74-B17D-04B53A827501}" srcOrd="0" destOrd="0" presId="urn:microsoft.com/office/officeart/2005/8/layout/cycle4"/>
    <dgm:cxn modelId="{8635A5B3-6F09-4668-8B64-8877CFC2BD28}" type="presParOf" srcId="{45CB7A46-92F7-4A74-B17D-04B53A827501}" destId="{3DF0BE97-9461-4657-BA42-E9D7509EBC6D}" srcOrd="0" destOrd="0" presId="urn:microsoft.com/office/officeart/2005/8/layout/cycle4"/>
    <dgm:cxn modelId="{CBC4FC90-B192-424B-997D-B96BA85CBF9D}" type="presParOf" srcId="{45CB7A46-92F7-4A74-B17D-04B53A827501}" destId="{B7C2E9FD-E6D1-4A8E-93BA-600D9733BF3A}" srcOrd="1" destOrd="0" presId="urn:microsoft.com/office/officeart/2005/8/layout/cycle4"/>
    <dgm:cxn modelId="{85A9CDB5-8E55-4D8D-912B-39EF0A74CB32}" type="presParOf" srcId="{4E53DF3E-1772-4A96-8743-DAD989D77A2B}" destId="{9D549401-41C9-43E0-B4E3-B618E2C68A38}" srcOrd="1" destOrd="0" presId="urn:microsoft.com/office/officeart/2005/8/layout/cycle4"/>
    <dgm:cxn modelId="{E9D60B51-C0DF-425D-923B-9DACC07607ED}" type="presParOf" srcId="{9D549401-41C9-43E0-B4E3-B618E2C68A38}" destId="{6642743A-C780-4C69-A3D1-9135BF3CE3FE}" srcOrd="0" destOrd="0" presId="urn:microsoft.com/office/officeart/2005/8/layout/cycle4"/>
    <dgm:cxn modelId="{CB5FEBBE-B3D4-4237-9A72-BABB33363334}" type="presParOf" srcId="{9D549401-41C9-43E0-B4E3-B618E2C68A38}" destId="{182D49DE-49DD-485B-950B-61C40A441B27}" srcOrd="1" destOrd="0" presId="urn:microsoft.com/office/officeart/2005/8/layout/cycle4"/>
    <dgm:cxn modelId="{45B86ECB-B41F-4C1A-AC02-C4AEB6EC463E}" type="presParOf" srcId="{4E53DF3E-1772-4A96-8743-DAD989D77A2B}" destId="{8BA01697-F75F-41AC-BA51-EF9A02D608BC}" srcOrd="2" destOrd="0" presId="urn:microsoft.com/office/officeart/2005/8/layout/cycle4"/>
    <dgm:cxn modelId="{F400CBA9-954A-4D3A-BAEB-1C299C2D27DB}" type="presParOf" srcId="{8BA01697-F75F-41AC-BA51-EF9A02D608BC}" destId="{F22ECBBA-233A-4FBA-856A-B6C3D2538CB1}" srcOrd="0" destOrd="0" presId="urn:microsoft.com/office/officeart/2005/8/layout/cycle4"/>
    <dgm:cxn modelId="{83A4BCDA-360A-41B1-AE7F-CCE831719395}" type="presParOf" srcId="{8BA01697-F75F-41AC-BA51-EF9A02D608BC}" destId="{83333054-6B6A-4EEB-8497-D95C09CBF81A}" srcOrd="1" destOrd="0" presId="urn:microsoft.com/office/officeart/2005/8/layout/cycle4"/>
    <dgm:cxn modelId="{F32DA4D6-BACC-4C77-AA75-378CC23E5AA0}" type="presParOf" srcId="{4E53DF3E-1772-4A96-8743-DAD989D77A2B}" destId="{749BA9B8-FF99-49E5-94C2-55E272F528A0}" srcOrd="3" destOrd="0" presId="urn:microsoft.com/office/officeart/2005/8/layout/cycle4"/>
    <dgm:cxn modelId="{A56BE57A-741C-4B73-9B2E-5057F7ABF298}" type="presParOf" srcId="{FF85FD41-471D-46B0-B3F2-40415E7D6D6D}" destId="{265D55F3-E4C5-4ECA-ACF9-53BE426F677F}" srcOrd="1" destOrd="0" presId="urn:microsoft.com/office/officeart/2005/8/layout/cycle4"/>
    <dgm:cxn modelId="{6EAC0336-CE48-46F0-8BA2-7FF1BD410723}" type="presParOf" srcId="{265D55F3-E4C5-4ECA-ACF9-53BE426F677F}" destId="{B051308D-86D4-4BC5-9E4A-C39754F7414C}" srcOrd="0" destOrd="0" presId="urn:microsoft.com/office/officeart/2005/8/layout/cycle4"/>
    <dgm:cxn modelId="{9AEC873D-68D5-4964-9B65-99C123883679}" type="presParOf" srcId="{265D55F3-E4C5-4ECA-ACF9-53BE426F677F}" destId="{A20D1A2F-4D72-4952-8F85-146E3D186E35}" srcOrd="1" destOrd="0" presId="urn:microsoft.com/office/officeart/2005/8/layout/cycle4"/>
    <dgm:cxn modelId="{B7CC8D24-7A65-4CE7-846A-DC3233306D30}" type="presParOf" srcId="{265D55F3-E4C5-4ECA-ACF9-53BE426F677F}" destId="{AD36F914-D06E-4C0D-9DFE-1182E2CB5127}" srcOrd="2" destOrd="0" presId="urn:microsoft.com/office/officeart/2005/8/layout/cycle4"/>
    <dgm:cxn modelId="{2B60C1AF-A3BB-4C6D-8C42-B2EC9DD47D58}" type="presParOf" srcId="{265D55F3-E4C5-4ECA-ACF9-53BE426F677F}" destId="{97BEEB01-8D7E-4C93-BEAB-DFF9FDA9A96A}" srcOrd="3" destOrd="0" presId="urn:microsoft.com/office/officeart/2005/8/layout/cycle4"/>
    <dgm:cxn modelId="{EF19B74D-4339-4C32-95EE-7DE72E778686}" type="presParOf" srcId="{265D55F3-E4C5-4ECA-ACF9-53BE426F677F}" destId="{5967D731-F707-47AC-BAF9-46999464E14D}" srcOrd="4" destOrd="0" presId="urn:microsoft.com/office/officeart/2005/8/layout/cycle4"/>
    <dgm:cxn modelId="{AD412E50-DA6C-4A43-862A-BCADD11D6933}" type="presParOf" srcId="{FF85FD41-471D-46B0-B3F2-40415E7D6D6D}" destId="{D71E504E-EA0B-43A5-A1BD-08B158F066C6}" srcOrd="2" destOrd="0" presId="urn:microsoft.com/office/officeart/2005/8/layout/cycle4"/>
    <dgm:cxn modelId="{C4A1FA23-BA1C-4CEC-B01E-10034FBF3CE4}" type="presParOf" srcId="{FF85FD41-471D-46B0-B3F2-40415E7D6D6D}" destId="{7D34A7EF-8F76-49E6-93BB-C52BE94DFD48}" srcOrd="3" destOrd="0" presId="urn:microsoft.com/office/officeart/2005/8/layout/cycle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BE3F2-3E0C-4170-BC24-45FF7585164E}">
      <dsp:nvSpPr>
        <dsp:cNvPr id="0" name=""/>
        <dsp:cNvSpPr/>
      </dsp:nvSpPr>
      <dsp:spPr>
        <a:xfrm>
          <a:off x="1962556" y="656578"/>
          <a:ext cx="4371944" cy="4371944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45F44-F4BF-4C51-B461-A55D23BE764F}">
      <dsp:nvSpPr>
        <dsp:cNvPr id="0" name=""/>
        <dsp:cNvSpPr/>
      </dsp:nvSpPr>
      <dsp:spPr>
        <a:xfrm>
          <a:off x="1962556" y="656578"/>
          <a:ext cx="4371944" cy="4371944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F23C4-45AE-4C8B-9217-69F329044F2A}">
      <dsp:nvSpPr>
        <dsp:cNvPr id="0" name=""/>
        <dsp:cNvSpPr/>
      </dsp:nvSpPr>
      <dsp:spPr>
        <a:xfrm>
          <a:off x="1962556" y="656578"/>
          <a:ext cx="4371944" cy="4371944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8987F-3C22-4BB6-9F07-03277FE8941B}">
      <dsp:nvSpPr>
        <dsp:cNvPr id="0" name=""/>
        <dsp:cNvSpPr/>
      </dsp:nvSpPr>
      <dsp:spPr>
        <a:xfrm>
          <a:off x="3141781" y="1835803"/>
          <a:ext cx="2013494" cy="20134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800" kern="1200" dirty="0" smtClean="0"/>
            <a:t>Klients</a:t>
          </a:r>
          <a:endParaRPr lang="lv-LV" sz="3800" kern="1200" dirty="0"/>
        </a:p>
      </dsp:txBody>
      <dsp:txXfrm>
        <a:off x="3436650" y="2130672"/>
        <a:ext cx="1423756" cy="1423756"/>
      </dsp:txXfrm>
    </dsp:sp>
    <dsp:sp modelId="{F8E04EC0-90EE-4733-BA9F-392634A16A27}">
      <dsp:nvSpPr>
        <dsp:cNvPr id="0" name=""/>
        <dsp:cNvSpPr/>
      </dsp:nvSpPr>
      <dsp:spPr>
        <a:xfrm>
          <a:off x="3443805" y="2595"/>
          <a:ext cx="1409446" cy="14094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Digitālais tīkls</a:t>
          </a:r>
          <a:endParaRPr lang="lv-LV" sz="1400" kern="1200" dirty="0"/>
        </a:p>
      </dsp:txBody>
      <dsp:txXfrm>
        <a:off x="3650214" y="209004"/>
        <a:ext cx="996628" cy="996628"/>
      </dsp:txXfrm>
    </dsp:sp>
    <dsp:sp modelId="{5207511F-E102-4C5F-BDEF-4C96163164D5}">
      <dsp:nvSpPr>
        <dsp:cNvPr id="0" name=""/>
        <dsp:cNvSpPr/>
      </dsp:nvSpPr>
      <dsp:spPr>
        <a:xfrm>
          <a:off x="5292970" y="3205443"/>
          <a:ext cx="1409446" cy="1409446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Efektivitāte</a:t>
          </a:r>
          <a:endParaRPr lang="lv-LV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9379" y="3411852"/>
        <a:ext cx="996628" cy="996628"/>
      </dsp:txXfrm>
    </dsp:sp>
    <dsp:sp modelId="{E49BFFE2-AAAC-4631-B1E8-94F25ED8CDB2}">
      <dsp:nvSpPr>
        <dsp:cNvPr id="0" name=""/>
        <dsp:cNvSpPr/>
      </dsp:nvSpPr>
      <dsp:spPr>
        <a:xfrm>
          <a:off x="1594640" y="3205443"/>
          <a:ext cx="1409446" cy="140944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Kvalitāte</a:t>
          </a:r>
          <a:endParaRPr lang="lv-LV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1049" y="3411852"/>
        <a:ext cx="996628" cy="996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ECBBA-233A-4FBA-856A-B6C3D2538CB1}">
      <dsp:nvSpPr>
        <dsp:cNvPr id="0" name=""/>
        <dsp:cNvSpPr/>
      </dsp:nvSpPr>
      <dsp:spPr>
        <a:xfrm>
          <a:off x="2864483" y="4523309"/>
          <a:ext cx="442394" cy="5360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lv-LV" sz="1600" b="1" u="sng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3553" y="4666381"/>
        <a:ext cx="291535" cy="383866"/>
      </dsp:txXfrm>
    </dsp:sp>
    <dsp:sp modelId="{6642743A-C780-4C69-A3D1-9135BF3CE3FE}">
      <dsp:nvSpPr>
        <dsp:cNvPr id="0" name=""/>
        <dsp:cNvSpPr/>
      </dsp:nvSpPr>
      <dsp:spPr>
        <a:xfrm>
          <a:off x="9134128" y="4527666"/>
          <a:ext cx="458821" cy="5272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lv-LV" sz="1600" b="1" u="sng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81181" y="4668897"/>
        <a:ext cx="302360" cy="376656"/>
      </dsp:txXfrm>
    </dsp:sp>
    <dsp:sp modelId="{3DF0BE97-9461-4657-BA42-E9D7509EBC6D}">
      <dsp:nvSpPr>
        <dsp:cNvPr id="0" name=""/>
        <dsp:cNvSpPr/>
      </dsp:nvSpPr>
      <dsp:spPr>
        <a:xfrm>
          <a:off x="9243013" y="700888"/>
          <a:ext cx="446670" cy="5402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lv-LV" sz="1600" b="1" u="sng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86172" y="710046"/>
        <a:ext cx="294353" cy="386855"/>
      </dsp:txXfrm>
    </dsp:sp>
    <dsp:sp modelId="{B051308D-86D4-4BC5-9E4A-C39754F7414C}">
      <dsp:nvSpPr>
        <dsp:cNvPr id="0" name=""/>
        <dsp:cNvSpPr/>
      </dsp:nvSpPr>
      <dsp:spPr>
        <a:xfrm>
          <a:off x="3508839" y="326795"/>
          <a:ext cx="2482499" cy="2482499"/>
        </a:xfrm>
        <a:prstGeom prst="pieWedg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Piegāžu uzticamība</a:t>
          </a:r>
          <a:endParaRPr lang="lv-LV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5946" y="1053902"/>
        <a:ext cx="1755392" cy="1755392"/>
      </dsp:txXfrm>
    </dsp:sp>
    <dsp:sp modelId="{A20D1A2F-4D72-4952-8F85-146E3D186E35}">
      <dsp:nvSpPr>
        <dsp:cNvPr id="0" name=""/>
        <dsp:cNvSpPr/>
      </dsp:nvSpPr>
      <dsp:spPr>
        <a:xfrm rot="5400000">
          <a:off x="6106004" y="326795"/>
          <a:ext cx="2482499" cy="2482499"/>
        </a:xfrm>
        <a:prstGeom prst="pieWedg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Pieslēgumu izmaksas</a:t>
          </a:r>
          <a:endParaRPr lang="lv-LV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106004" y="1053902"/>
        <a:ext cx="1755392" cy="1755392"/>
      </dsp:txXfrm>
    </dsp:sp>
    <dsp:sp modelId="{AD36F914-D06E-4C0D-9DFE-1182E2CB5127}">
      <dsp:nvSpPr>
        <dsp:cNvPr id="0" name=""/>
        <dsp:cNvSpPr/>
      </dsp:nvSpPr>
      <dsp:spPr>
        <a:xfrm rot="10800000">
          <a:off x="6106004" y="2923960"/>
          <a:ext cx="2482499" cy="2482499"/>
        </a:xfrm>
        <a:prstGeom prst="pieWedg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Pieslēgumu laiks</a:t>
          </a:r>
          <a:endParaRPr lang="lv-LV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06004" y="2923960"/>
        <a:ext cx="1755392" cy="1755392"/>
      </dsp:txXfrm>
    </dsp:sp>
    <dsp:sp modelId="{97BEEB01-8D7E-4C93-BEAB-DFF9FDA9A96A}">
      <dsp:nvSpPr>
        <dsp:cNvPr id="0" name=""/>
        <dsp:cNvSpPr/>
      </dsp:nvSpPr>
      <dsp:spPr>
        <a:xfrm rot="16200000">
          <a:off x="3508839" y="2923960"/>
          <a:ext cx="2482499" cy="2482499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Pieslēgumu procedūras</a:t>
          </a:r>
          <a:endParaRPr lang="lv-LV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235946" y="2923960"/>
        <a:ext cx="1755392" cy="1755392"/>
      </dsp:txXfrm>
    </dsp:sp>
    <dsp:sp modelId="{D71E504E-EA0B-43A5-A1BD-08B158F066C6}">
      <dsp:nvSpPr>
        <dsp:cNvPr id="0" name=""/>
        <dsp:cNvSpPr/>
      </dsp:nvSpPr>
      <dsp:spPr>
        <a:xfrm>
          <a:off x="5543437" y="2005975"/>
          <a:ext cx="1055434" cy="1127838"/>
        </a:xfrm>
        <a:prstGeom prst="circularArrow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4A7EF-8F76-49E6-93BB-C52BE94DFD48}">
      <dsp:nvSpPr>
        <dsp:cNvPr id="0" name=""/>
        <dsp:cNvSpPr/>
      </dsp:nvSpPr>
      <dsp:spPr>
        <a:xfrm rot="10800000">
          <a:off x="5543437" y="2579743"/>
          <a:ext cx="1055434" cy="1127838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F2B69-5407-4A9D-945C-4087D7C06B2D}" type="datetimeFigureOut">
              <a:rPr lang="lv-LV" smtClean="0"/>
              <a:t>17.06.2016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E9E8B-3ABD-4FDE-90F2-FE29E87CEC5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975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83653D-96B0-4C23-93D7-B8451602BFBC}" type="datetimeFigureOut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AAF13B-52C3-4B73-92CD-7389D7121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7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1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27.09.2015.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87CC0-FFA2-42D2-8C17-B8D9DE4F6625}" type="slidenum">
              <a:rPr lang="en-US" altLang="lv-LV" smtClean="0"/>
              <a:pPr>
                <a:defRPr/>
              </a:pPr>
              <a:t>15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2118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3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6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Tarifs</a:t>
            </a:r>
            <a:r>
              <a:rPr lang="lv-LV" baseline="0" dirty="0" smtClean="0"/>
              <a:t> un PM samazināšana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1E7B-E56D-45CB-A3BC-EBFD8885E486}" type="slidenum">
              <a:rPr lang="lv-LV" smtClean="0">
                <a:solidFill>
                  <a:prstClr val="black"/>
                </a:solidFill>
              </a:rPr>
              <a:pPr/>
              <a:t>19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4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000" lvl="1" inden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lv-LV" altLang="lv-LV" dirty="0" smtClean="0">
              <a:latin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  <a:p>
            <a:endParaRPr lang="lv-LV" dirty="0" smtClean="0"/>
          </a:p>
          <a:p>
            <a:r>
              <a:rPr lang="lv-LV" u="sng" dirty="0" smtClean="0"/>
              <a:t>Piezīmes:</a:t>
            </a:r>
          </a:p>
          <a:p>
            <a:endParaRPr lang="lv-LV" dirty="0" smtClean="0"/>
          </a:p>
          <a:p>
            <a:r>
              <a:rPr lang="lv-LV" dirty="0" smtClean="0"/>
              <a:t>ETS – reforma: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dirty="0" smtClean="0"/>
              <a:t>Stabilizācijas rezerve – no 2019. katru gadu </a:t>
            </a:r>
            <a:r>
              <a:rPr lang="lv-LV" dirty="0" err="1" smtClean="0"/>
              <a:t>izņmet</a:t>
            </a:r>
            <a:r>
              <a:rPr lang="lv-LV" baseline="0" dirty="0" smtClean="0"/>
              <a:t> no apgrozības 12% kvotu. Uzskata, ka «liekas» 2,1 miljardi kvotu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baseline="0" dirty="0" smtClean="0"/>
              <a:t>Nākamajā tirdzniecības periodā (2020-2030), ikgadējs izsolāmo kvotu samazinājums -2,2% (pašlaik -1,7% gadā)</a:t>
            </a:r>
          </a:p>
          <a:p>
            <a:endParaRPr lang="lv-LV" baseline="0" dirty="0" smtClean="0"/>
          </a:p>
          <a:p>
            <a:r>
              <a:rPr lang="lv-LV" baseline="0" dirty="0" smtClean="0"/>
              <a:t>Enerģētikas pamatnostādnes pieņemtas – 2016.g. 2.februārī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8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  <a:p>
            <a:endParaRPr lang="lv-LV" dirty="0" smtClean="0"/>
          </a:p>
          <a:p>
            <a:r>
              <a:rPr lang="lv-LV" u="sng" dirty="0" smtClean="0"/>
              <a:t>Piezīmes:</a:t>
            </a:r>
          </a:p>
          <a:p>
            <a:endParaRPr lang="lv-LV" dirty="0" smtClean="0"/>
          </a:p>
          <a:p>
            <a:r>
              <a:rPr lang="lv-LV" dirty="0" smtClean="0"/>
              <a:t>ETS – reforma: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dirty="0" smtClean="0"/>
              <a:t>Stabilizācijas rezerve – no 2019. katru gadu </a:t>
            </a:r>
            <a:r>
              <a:rPr lang="lv-LV" dirty="0" err="1" smtClean="0"/>
              <a:t>izņmet</a:t>
            </a:r>
            <a:r>
              <a:rPr lang="lv-LV" baseline="0" dirty="0" smtClean="0"/>
              <a:t> no apgrozības 12% kvotu. Uzskata, ka «liekas» 2,1 miljardi kvotu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baseline="0" dirty="0" smtClean="0"/>
              <a:t>Nākamajā tirdzniecības periodā (2020-2030), ikgadējs izsolāmo kvotu samazinājums -2,2% (pašlaik -1,7% gadā)</a:t>
            </a:r>
          </a:p>
          <a:p>
            <a:endParaRPr lang="lv-LV" baseline="0" dirty="0" smtClean="0"/>
          </a:p>
          <a:p>
            <a:r>
              <a:rPr lang="lv-LV" baseline="0" dirty="0" smtClean="0"/>
              <a:t>Enerģētikas pamatnostādnes pieņemtas – 2016.g. 2.februārī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8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1" u="sng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Piezīmes: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Elektrības gala patēriņš </a:t>
            </a:r>
            <a:r>
              <a:rPr lang="lv-LV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TWh</a:t>
            </a:r>
            <a:r>
              <a:rPr lang="lv-LV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lv-LV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Avots: </a:t>
            </a:r>
            <a:r>
              <a:rPr lang="lv-LV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Eurostat</a:t>
            </a:r>
            <a:endParaRPr lang="lv-LV" b="0" u="sng" baseline="0" dirty="0" smtClean="0"/>
          </a:p>
          <a:p>
            <a:endParaRPr lang="lv-LV" b="1" u="sng" baseline="0" dirty="0" smtClean="0"/>
          </a:p>
          <a:p>
            <a:pPr marR="0" algn="l" rtl="0"/>
            <a:r>
              <a:rPr lang="lv-LV" sz="1200" b="1" i="0" u="none" strike="noStrike" baseline="0" dirty="0" smtClean="0">
                <a:solidFill>
                  <a:srgbClr val="000000"/>
                </a:solidFill>
                <a:latin typeface="+mn-lt"/>
              </a:rPr>
              <a:t>			</a:t>
            </a:r>
            <a:r>
              <a:rPr lang="lv-LV" sz="1200" b="1" i="0" u="sng" strike="noStrike" baseline="0" dirty="0" smtClean="0">
                <a:solidFill>
                  <a:srgbClr val="000000"/>
                </a:solidFill>
                <a:latin typeface="+mn-lt"/>
              </a:rPr>
              <a:t>2010 	2011 	2012 	2013 	2014 	</a:t>
            </a:r>
            <a:endParaRPr lang="lv-LV" sz="1050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R="0" algn="l" rtl="0"/>
            <a:r>
              <a:rPr lang="it-IT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Estonia	</a:t>
            </a:r>
            <a:r>
              <a:rPr lang="lv-LV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it-IT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6.9	6.6	7.0	6.8	6.9	</a:t>
            </a:r>
            <a:endParaRPr lang="it-IT" sz="1050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R="0" algn="l" rtl="0"/>
            <a:r>
              <a:rPr lang="lv-LV" sz="1200" b="0" i="0" u="none" strike="noStrike" baseline="0" dirty="0" err="1" smtClean="0">
                <a:solidFill>
                  <a:srgbClr val="000000"/>
                </a:solidFill>
                <a:latin typeface="+mn-lt"/>
              </a:rPr>
              <a:t>Latvia</a:t>
            </a:r>
            <a:r>
              <a:rPr lang="lv-LV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			6.2	6.2	6.8	6.6	6.6	</a:t>
            </a:r>
            <a:endParaRPr lang="lv-LV" sz="1050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R="0" algn="l" rtl="0"/>
            <a:r>
              <a:rPr lang="pl-PL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Lithuania	</a:t>
            </a:r>
            <a:r>
              <a:rPr lang="lv-LV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pl-PL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8.3	8.6	8.9	8.9	9.2	</a:t>
            </a:r>
            <a:endParaRPr lang="pl-PL" sz="1050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R="0" algn="l" rtl="0"/>
            <a:r>
              <a:rPr lang="fi-FI" sz="1200" b="1" i="0" u="none" strike="noStrike" baseline="0" dirty="0" smtClean="0">
                <a:solidFill>
                  <a:srgbClr val="000000"/>
                </a:solidFill>
                <a:latin typeface="+mn-lt"/>
              </a:rPr>
              <a:t>Kopā Baltija	21.4	21.3	22.7	22.3	22.7	</a:t>
            </a:r>
            <a:endParaRPr lang="fi-FI" sz="1050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endParaRPr lang="lv-LV" b="1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AF13B-52C3-4B73-92CD-7389D71218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9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91440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429250" y="334963"/>
            <a:ext cx="3552825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93713"/>
            <a:ext cx="26908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504" y="3223490"/>
            <a:ext cx="8086484" cy="1717965"/>
          </a:xfrm>
        </p:spPr>
        <p:txBody>
          <a:bodyPr anchor="b"/>
          <a:lstStyle>
            <a:lvl1pPr algn="l">
              <a:defRPr sz="4400">
                <a:latin typeface="Arial"/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504" y="4941455"/>
            <a:ext cx="8086484" cy="517236"/>
          </a:xfrm>
        </p:spPr>
        <p:txBody>
          <a:bodyPr anchor="b"/>
          <a:lstStyle>
            <a:lvl1pPr marL="0" indent="0" algn="l">
              <a:lnSpc>
                <a:spcPts val="4000"/>
              </a:lnSpc>
              <a:buNone/>
              <a:defRPr sz="3200">
                <a:solidFill>
                  <a:srgbClr val="97BF0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9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 subtitles 4 conainers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9333" y="113111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650180" y="113111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55866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359333" y="349768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650180" y="349768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4"/>
          </p:nvPr>
        </p:nvSpPr>
        <p:spPr>
          <a:xfrm>
            <a:off x="368300" y="1527576"/>
            <a:ext cx="4127500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25"/>
          </p:nvPr>
        </p:nvSpPr>
        <p:spPr>
          <a:xfrm>
            <a:off x="4662488" y="1527576"/>
            <a:ext cx="4127500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26"/>
          </p:nvPr>
        </p:nvSpPr>
        <p:spPr>
          <a:xfrm>
            <a:off x="368300" y="3894146"/>
            <a:ext cx="4127500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7"/>
          </p:nvPr>
        </p:nvSpPr>
        <p:spPr>
          <a:xfrm>
            <a:off x="4662488" y="3894146"/>
            <a:ext cx="4127500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8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E446C66A-18D6-4306-847A-F5C00434079A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9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30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DBE9FCDA-0078-4768-8D31-E4DB4EA4F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4 subtitles 4 conainers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8387" y="1131117"/>
            <a:ext cx="8433575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55866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359333" y="349768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650180" y="349768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4662488" y="3888963"/>
            <a:ext cx="4127500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1"/>
          </p:nvPr>
        </p:nvSpPr>
        <p:spPr>
          <a:xfrm>
            <a:off x="368300" y="3888963"/>
            <a:ext cx="4127500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368300" y="1529887"/>
            <a:ext cx="8423662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3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5DB114CF-6341-4CCA-990E-558C4D162BDC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A438E57A-4EE5-4FBA-BA44-9F470A8EC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3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4 subtitles 4 conainers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55866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662488" y="1131118"/>
            <a:ext cx="4127500" cy="229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23"/>
          </p:nvPr>
        </p:nvSpPr>
        <p:spPr>
          <a:xfrm>
            <a:off x="4662488" y="3504869"/>
            <a:ext cx="4127500" cy="229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4"/>
          </p:nvPr>
        </p:nvSpPr>
        <p:spPr>
          <a:xfrm>
            <a:off x="368300" y="1131118"/>
            <a:ext cx="4127500" cy="229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5"/>
          </p:nvPr>
        </p:nvSpPr>
        <p:spPr>
          <a:xfrm>
            <a:off x="368300" y="3504869"/>
            <a:ext cx="4127500" cy="229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6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A51BF425-EEAE-4B14-9D24-06AF11E551A3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7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BB7C8326-2379-4588-933A-DB57C23A2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0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4 subtitles 4 conainers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95" y="1366226"/>
            <a:ext cx="8422718" cy="119707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defRPr sz="11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lnSpc>
                <a:spcPct val="100000"/>
              </a:lnSpc>
              <a:spcBef>
                <a:spcPts val="300"/>
              </a:spcBef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9333" y="958009"/>
            <a:ext cx="8427480" cy="346216"/>
          </a:xfrm>
        </p:spPr>
        <p:txBody>
          <a:bodyPr>
            <a:normAutofit/>
          </a:bodyPr>
          <a:lstStyle>
            <a:lvl1pPr marL="0" indent="0">
              <a:buNone/>
              <a:defRPr sz="1600" b="0" u="none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55866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5"/>
          </p:nvPr>
        </p:nvSpPr>
        <p:spPr>
          <a:xfrm>
            <a:off x="364095" y="3041123"/>
            <a:ext cx="8422718" cy="119707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defRPr sz="11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lnSpc>
                <a:spcPct val="100000"/>
              </a:lnSpc>
              <a:spcBef>
                <a:spcPts val="300"/>
              </a:spcBef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6"/>
          </p:nvPr>
        </p:nvSpPr>
        <p:spPr>
          <a:xfrm>
            <a:off x="359333" y="2632906"/>
            <a:ext cx="8427480" cy="346216"/>
          </a:xfrm>
        </p:spPr>
        <p:txBody>
          <a:bodyPr>
            <a:normAutofit/>
          </a:bodyPr>
          <a:lstStyle>
            <a:lvl1pPr marL="0" indent="0">
              <a:buNone/>
              <a:defRPr sz="1600" b="0" u="none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7"/>
          </p:nvPr>
        </p:nvSpPr>
        <p:spPr>
          <a:xfrm>
            <a:off x="364095" y="4713168"/>
            <a:ext cx="8422718" cy="119707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defRPr sz="11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lnSpc>
                <a:spcPct val="100000"/>
              </a:lnSpc>
              <a:spcBef>
                <a:spcPts val="300"/>
              </a:spcBef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idx="18"/>
          </p:nvPr>
        </p:nvSpPr>
        <p:spPr>
          <a:xfrm>
            <a:off x="359333" y="4304951"/>
            <a:ext cx="8427480" cy="346216"/>
          </a:xfrm>
        </p:spPr>
        <p:txBody>
          <a:bodyPr>
            <a:normAutofit/>
          </a:bodyPr>
          <a:lstStyle>
            <a:lvl1pPr marL="0" indent="0">
              <a:buNone/>
              <a:defRPr sz="1600" b="0" u="none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D205C990-222A-436F-9137-8FCC64054834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A5FA6156-8783-42BE-883E-3913864750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9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3 subtitles 3 conainers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95" y="1527576"/>
            <a:ext cx="4127500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9333" y="113111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650180" y="113111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55866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359333" y="349768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364095" y="3897722"/>
            <a:ext cx="4127500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4662488" y="1527576"/>
            <a:ext cx="4127500" cy="42656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9A501582-77C4-4FF7-8BC5-3ED79B7B19B6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E3E5FE33-A6DC-4A9F-9228-0800DBEBC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4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3 subtitles 3 conainers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9333" y="113111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650180" y="113111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55866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650180" y="3497687"/>
            <a:ext cx="4132820" cy="34621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4095" y="1527576"/>
            <a:ext cx="4127500" cy="4262037"/>
          </a:xfrm>
        </p:spPr>
        <p:txBody>
          <a:bodyPr>
            <a:normAutofit/>
          </a:bodyPr>
          <a:lstStyle>
            <a:lvl1pPr marL="0" indent="27432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buSzPct val="150000"/>
              <a:buFontTx/>
              <a:buBlip>
                <a:blip r:embed="rId4"/>
              </a:buBlip>
              <a:defRPr lang="lv-LV" sz="1200" dirty="0" smtClean="0"/>
            </a:lvl1pPr>
            <a:lvl2pPr marL="0" indent="274320" algn="just"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buSzPct val="150000"/>
              <a:buFontTx/>
              <a:buBlip>
                <a:blip r:embed="rId5"/>
              </a:buBlip>
              <a:defRPr lang="lv-LV" sz="1200" dirty="0" smtClean="0"/>
            </a:lvl2pPr>
            <a:lvl3pPr marL="0" indent="274320" algn="just"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buSzPct val="150000"/>
              <a:buFontTx/>
              <a:buBlip>
                <a:blip r:embed="rId4"/>
              </a:buBlip>
              <a:defRPr lang="lv-LV" sz="1200" dirty="0" smtClean="0"/>
            </a:lvl3pPr>
            <a:lvl4pPr marL="0" indent="274320" algn="just"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buSzPct val="150000"/>
              <a:buFontTx/>
              <a:buBlip>
                <a:blip r:embed="rId5"/>
              </a:buBlip>
              <a:defRPr lang="lv-LV" sz="1200" dirty="0" smtClean="0"/>
            </a:lvl4pPr>
            <a:lvl5pPr marL="0" indent="274320" algn="just"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buSzPct val="150000"/>
              <a:buFontTx/>
              <a:buBlip>
                <a:blip r:embed="rId4"/>
              </a:buBlip>
              <a:defRPr lang="en-US" sz="1200" dirty="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4662488" y="1527576"/>
            <a:ext cx="4127500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662488" y="3894146"/>
            <a:ext cx="4127500" cy="1895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97BF0D"/>
              </a:buClr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2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3E5C0E72-4B78-4BC0-8042-F1900C8E7C77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C6290385-D9D6-45D6-A8A4-08202FC2B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0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ntainer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0838" y="2695776"/>
            <a:ext cx="4132820" cy="404438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4095" y="3267074"/>
            <a:ext cx="4127500" cy="252253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659313" y="359849"/>
            <a:ext cx="4127500" cy="542976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23CFC8A9-CF02-43DB-A319-1CFE88F03804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6EAA60C6-A76A-4533-BD13-BB5FAE981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84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350839"/>
            <a:ext cx="8432800" cy="3249612"/>
          </a:xfrm>
        </p:spPr>
        <p:txBody>
          <a:bodyPr anchor="b"/>
          <a:lstStyle>
            <a:lvl1pPr>
              <a:defRPr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3886200"/>
            <a:ext cx="8432800" cy="172402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32C71D07-C858-4A69-8C6E-C21971B84A3C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4E2D8597-EE9D-4EEF-AF9A-4BFECEFAE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37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4406900"/>
            <a:ext cx="8439150" cy="1381125"/>
          </a:xfrm>
        </p:spPr>
        <p:txBody>
          <a:bodyPr/>
          <a:lstStyle>
            <a:lvl1pPr algn="l">
              <a:defRPr sz="3600" b="0" cap="all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838" y="2906713"/>
            <a:ext cx="843915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7DABE671-57A0-4DF4-9BB8-B22D7803D714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B183E72F-BD6C-4A8B-B0F8-49377D475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2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10668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55600" y="1535113"/>
            <a:ext cx="8434388" cy="6397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2E377ECD-F010-4F52-A3AA-8DC0CE9DCEF7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387A94B6-22D4-4F27-A6FC-C88D7605E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8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lean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504" y="350838"/>
            <a:ext cx="8086484" cy="2953467"/>
          </a:xfrm>
        </p:spPr>
        <p:txBody>
          <a:bodyPr/>
          <a:lstStyle>
            <a:lvl1pPr algn="l">
              <a:defRPr sz="4400">
                <a:latin typeface="Arial"/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504" y="3311886"/>
            <a:ext cx="8086484" cy="2298339"/>
          </a:xfrm>
        </p:spPr>
        <p:txBody>
          <a:bodyPr anchor="b"/>
          <a:lstStyle>
            <a:lvl1pPr marL="0" indent="0" algn="l">
              <a:lnSpc>
                <a:spcPts val="4000"/>
              </a:lnSpc>
              <a:buNone/>
              <a:defRPr sz="3200">
                <a:solidFill>
                  <a:srgbClr val="97BF0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4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1066800"/>
          </a:xfrm>
        </p:spPr>
        <p:txBody>
          <a:bodyPr/>
          <a:lstStyle>
            <a:lvl1pPr>
              <a:defRPr sz="36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55600" y="1535113"/>
            <a:ext cx="8434388" cy="6397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3AF70423-4C09-42F6-88A6-AC39F2D5DB39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254C5DD8-D3F0-4EA8-A592-AA355D185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3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00200"/>
            <a:ext cx="4127500" cy="41878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62488" y="1600200"/>
            <a:ext cx="4127500" cy="41878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944DD9A6-D8E9-4E6C-A91C-CAC150D2550D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C5D71FEF-DC2F-4862-93BE-0D6BBE37A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838" y="1535113"/>
            <a:ext cx="413282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838" y="2174875"/>
            <a:ext cx="4132820" cy="3613150"/>
          </a:xfrm>
        </p:spPr>
        <p:txBody>
          <a:bodyPr/>
          <a:lstStyle>
            <a:lvl1pPr>
              <a:defRPr sz="1800">
                <a:solidFill>
                  <a:srgbClr val="333333"/>
                </a:solidFill>
              </a:defRPr>
            </a:lvl1pPr>
            <a:lvl2pPr>
              <a:defRPr sz="1600">
                <a:solidFill>
                  <a:srgbClr val="333333"/>
                </a:solidFill>
              </a:defRPr>
            </a:lvl2pPr>
            <a:lvl3pPr>
              <a:defRPr sz="1400">
                <a:solidFill>
                  <a:srgbClr val="333333"/>
                </a:solidFill>
              </a:defRPr>
            </a:lvl3pPr>
            <a:lvl4pPr>
              <a:defRPr sz="1200">
                <a:solidFill>
                  <a:srgbClr val="333333"/>
                </a:solidFill>
              </a:defRPr>
            </a:lvl4pPr>
            <a:lvl5pPr>
              <a:defRPr sz="1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60900" y="1535113"/>
            <a:ext cx="413282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60900" y="2174875"/>
            <a:ext cx="4132820" cy="3613150"/>
          </a:xfrm>
        </p:spPr>
        <p:txBody>
          <a:bodyPr/>
          <a:lstStyle>
            <a:lvl1pPr>
              <a:defRPr sz="1800">
                <a:solidFill>
                  <a:srgbClr val="333333"/>
                </a:solidFill>
              </a:defRPr>
            </a:lvl1pPr>
            <a:lvl2pPr>
              <a:defRPr sz="1600">
                <a:solidFill>
                  <a:srgbClr val="333333"/>
                </a:solidFill>
              </a:defRPr>
            </a:lvl2pPr>
            <a:lvl3pPr>
              <a:defRPr sz="1400">
                <a:solidFill>
                  <a:srgbClr val="333333"/>
                </a:solidFill>
              </a:defRPr>
            </a:lvl3pPr>
            <a:lvl4pPr>
              <a:defRPr sz="1200">
                <a:solidFill>
                  <a:srgbClr val="333333"/>
                </a:solidFill>
              </a:defRPr>
            </a:lvl4pPr>
            <a:lvl5pPr>
              <a:defRPr sz="1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AC30E060-8CF0-4555-AA96-7E0CA60B7518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D696B10D-0E0D-4B4D-8B17-C75E0D6CD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22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01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9816681B-A3B1-478D-870B-4BEF43788842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6E9144F0-FE79-405C-B6BB-516EC8F82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83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6158"/>
            <a:ext cx="3008313" cy="1080000"/>
          </a:xfrm>
        </p:spPr>
        <p:txBody>
          <a:bodyPr anchor="b"/>
          <a:lstStyle>
            <a:lvl1pPr algn="l">
              <a:defRPr sz="1800" b="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6158"/>
            <a:ext cx="5214938" cy="5431867"/>
          </a:xfrm>
        </p:spPr>
        <p:txBody>
          <a:bodyPr/>
          <a:lstStyle>
            <a:lvl1pPr>
              <a:defRPr sz="2000">
                <a:solidFill>
                  <a:srgbClr val="333333"/>
                </a:solidFill>
              </a:defRPr>
            </a:lvl1pPr>
            <a:lvl2pPr>
              <a:defRPr sz="1800">
                <a:solidFill>
                  <a:srgbClr val="333333"/>
                </a:solidFill>
              </a:defRPr>
            </a:lvl2pPr>
            <a:lvl3pPr>
              <a:defRPr sz="1600">
                <a:solidFill>
                  <a:srgbClr val="333333"/>
                </a:solidFill>
              </a:defRPr>
            </a:lvl3pPr>
            <a:lvl4pPr>
              <a:defRPr sz="1400">
                <a:solidFill>
                  <a:srgbClr val="333333"/>
                </a:solidFill>
              </a:defRPr>
            </a:lvl4pPr>
            <a:lvl5pPr>
              <a:defRPr sz="1400">
                <a:solidFill>
                  <a:srgbClr val="33333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4"/>
          </p:nvPr>
        </p:nvSpPr>
        <p:spPr>
          <a:xfrm>
            <a:off x="368300" y="1508126"/>
            <a:ext cx="2995613" cy="42799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5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75D1EC9C-0F18-4912-9CD6-AC50785F6AF2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07D5F856-2C66-463B-8985-4345D28383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15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755774"/>
            <a:ext cx="8434388" cy="504000"/>
          </a:xfrm>
        </p:spPr>
        <p:txBody>
          <a:bodyPr anchor="b"/>
          <a:lstStyle>
            <a:lvl1pPr algn="l">
              <a:defRPr sz="2000" b="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5600" y="350838"/>
            <a:ext cx="8434388" cy="432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0" y="5344925"/>
            <a:ext cx="8434388" cy="441513"/>
          </a:xfrm>
        </p:spPr>
        <p:txBody>
          <a:bodyPr/>
          <a:lstStyle>
            <a:lvl1pPr marL="0" indent="0">
              <a:buNone/>
              <a:defRPr sz="1400">
                <a:solidFill>
                  <a:srgbClr val="33333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9E9A4B64-4D88-408C-8945-9A43F294BC2F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169321BF-D521-45CD-9A44-116C657D9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34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799FF19F-0B03-49AD-B90C-B7DABE68B280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16369D3F-0556-4A10-ADCC-E2BDF5AC2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32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0838"/>
            <a:ext cx="2160588" cy="5775325"/>
          </a:xfrm>
        </p:spPr>
        <p:txBody>
          <a:bodyPr vert="eaVert"/>
          <a:lstStyle>
            <a:lvl1pPr>
              <a:defRPr sz="32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838" y="350838"/>
            <a:ext cx="6126162" cy="5775325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6442CE59-078A-4480-BF8D-8B1F1ED8D5F3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6D3B1CB0-1079-4F0F-B561-7B57C6BBA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01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504" y="350838"/>
            <a:ext cx="8086484" cy="2953467"/>
          </a:xfrm>
        </p:spPr>
        <p:txBody>
          <a:bodyPr/>
          <a:lstStyle>
            <a:lvl1pPr algn="l">
              <a:defRPr sz="4400">
                <a:latin typeface="Arial"/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504" y="3311886"/>
            <a:ext cx="8086484" cy="2298339"/>
          </a:xfrm>
        </p:spPr>
        <p:txBody>
          <a:bodyPr anchor="b"/>
          <a:lstStyle>
            <a:lvl1pPr marL="0" indent="0" algn="l">
              <a:lnSpc>
                <a:spcPts val="4000"/>
              </a:lnSpc>
              <a:buNone/>
              <a:defRPr sz="3200">
                <a:solidFill>
                  <a:srgbClr val="054F9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8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1535113"/>
            <a:ext cx="8434388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" y="2174875"/>
            <a:ext cx="8434388" cy="3613150"/>
          </a:xfrm>
        </p:spPr>
        <p:txBody>
          <a:bodyPr/>
          <a:lstStyle>
            <a:lvl1pPr>
              <a:buClr>
                <a:srgbClr val="144185"/>
              </a:buClr>
              <a:buFont typeface="+mj-lt"/>
              <a:buAutoNum type="arabicPeriod"/>
              <a:defRPr sz="1800">
                <a:solidFill>
                  <a:srgbClr val="333333"/>
                </a:solidFill>
              </a:defRPr>
            </a:lvl1pPr>
            <a:lvl2pPr>
              <a:defRPr sz="1600">
                <a:solidFill>
                  <a:srgbClr val="333333"/>
                </a:solidFill>
              </a:defRPr>
            </a:lvl2pPr>
            <a:lvl3pPr>
              <a:defRPr sz="1400">
                <a:solidFill>
                  <a:srgbClr val="333333"/>
                </a:solidFill>
              </a:defRPr>
            </a:lvl3pPr>
            <a:lvl4pPr>
              <a:defRPr sz="1200">
                <a:solidFill>
                  <a:srgbClr val="333333"/>
                </a:solidFill>
              </a:defRPr>
            </a:lvl4pPr>
            <a:lvl5pPr>
              <a:defRPr sz="10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E7A014A4-47E1-4032-A1CF-CAEC02BE7B46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3EAAAC33-C93B-4303-852C-46FB2B042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08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504" y="350838"/>
            <a:ext cx="8086484" cy="2953467"/>
          </a:xfrm>
        </p:spPr>
        <p:txBody>
          <a:bodyPr/>
          <a:lstStyle>
            <a:lvl1pPr algn="l">
              <a:defRPr sz="4400">
                <a:latin typeface="Arial"/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504" y="3311886"/>
            <a:ext cx="8086484" cy="2298339"/>
          </a:xfrm>
        </p:spPr>
        <p:txBody>
          <a:bodyPr anchor="b"/>
          <a:lstStyle>
            <a:lvl1pPr marL="0" indent="0" algn="l">
              <a:lnSpc>
                <a:spcPts val="4000"/>
              </a:lnSpc>
              <a:buNone/>
              <a:defRPr sz="3200">
                <a:solidFill>
                  <a:srgbClr val="054F9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6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353508" y="1149109"/>
            <a:ext cx="415189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0" indent="0">
              <a:buNone/>
              <a:defRPr lang="en-US" sz="1600" b="1" kern="1200" baseline="0" dirty="0" smtClean="0"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lv-LV" dirty="0" smtClean="0"/>
              <a:t> </a:t>
            </a:r>
            <a:r>
              <a:rPr lang="en-US" dirty="0" smtClean="0"/>
              <a:t>styles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4549304" y="1149109"/>
            <a:ext cx="415189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0" indent="0">
              <a:buNone/>
              <a:defRPr lang="en-US" sz="1600" b="1" kern="1200" baseline="0" dirty="0" smtClean="0"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lv-LV" dirty="0" smtClean="0"/>
              <a:t> </a:t>
            </a:r>
            <a:r>
              <a:rPr lang="en-US" dirty="0" smtClean="0"/>
              <a:t>styles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4540830" y="3606446"/>
            <a:ext cx="415189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0" indent="0">
              <a:buNone/>
              <a:defRPr lang="en-US" sz="1600" b="1" kern="1200" baseline="0" dirty="0" smtClean="0"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lv-LV" dirty="0" smtClean="0"/>
              <a:t> </a:t>
            </a:r>
            <a:r>
              <a:rPr lang="en-US" dirty="0" smtClean="0"/>
              <a:t>styles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345034" y="3606446"/>
            <a:ext cx="415189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0" indent="0">
              <a:buNone/>
              <a:defRPr lang="en-US" sz="1600" b="1" kern="1200" baseline="0" dirty="0" smtClean="0"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lv-LV" dirty="0" smtClean="0"/>
              <a:t> </a:t>
            </a:r>
            <a:r>
              <a:rPr lang="en-US" dirty="0" smtClean="0"/>
              <a:t>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1213" cy="653503"/>
          </a:xfrm>
        </p:spPr>
        <p:txBody>
          <a:bodyPr/>
          <a:lstStyle>
            <a:lvl1pPr>
              <a:defRPr sz="2800" baseline="0"/>
            </a:lvl1pPr>
          </a:lstStyle>
          <a:p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355600" y="1463025"/>
            <a:ext cx="404581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349120" y="3919926"/>
            <a:ext cx="4052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4553388" y="1463025"/>
            <a:ext cx="405226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>
            <a:off x="4544914" y="3919926"/>
            <a:ext cx="405226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2"/>
          <p:cNvSpPr>
            <a:spLocks noGrp="1"/>
          </p:cNvSpPr>
          <p:nvPr>
            <p:ph sz="quarter" idx="25"/>
          </p:nvPr>
        </p:nvSpPr>
        <p:spPr>
          <a:xfrm>
            <a:off x="357594" y="1509517"/>
            <a:ext cx="4043825" cy="198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lang="en-US" sz="1600" dirty="0" smtClean="0"/>
            </a:lvl1pPr>
            <a:lvl2pPr marL="457200" indent="0">
              <a:lnSpc>
                <a:spcPct val="114000"/>
              </a:lnSpc>
              <a:buNone/>
              <a:defRPr lang="en-US" sz="1400" dirty="0" smtClean="0"/>
            </a:lvl2pPr>
            <a:lvl3pPr marL="914400" indent="0">
              <a:lnSpc>
                <a:spcPct val="114000"/>
              </a:lnSpc>
              <a:buNone/>
              <a:defRPr lang="en-US" sz="1200" dirty="0" smtClean="0"/>
            </a:lvl3pPr>
            <a:lvl4pPr marL="1371600" indent="0">
              <a:lnSpc>
                <a:spcPct val="114000"/>
              </a:lnSpc>
              <a:buNone/>
              <a:defRPr lang="en-US" sz="1100" dirty="0" smtClean="0"/>
            </a:lvl4pPr>
            <a:lvl5pPr marL="1828800" indent="0">
              <a:lnSpc>
                <a:spcPct val="114000"/>
              </a:lnSpc>
              <a:buNone/>
              <a:defRPr lang="lv-LV" sz="105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50" name="Content Placeholder 22"/>
          <p:cNvSpPr>
            <a:spLocks noGrp="1"/>
          </p:cNvSpPr>
          <p:nvPr>
            <p:ph sz="quarter" idx="27"/>
          </p:nvPr>
        </p:nvSpPr>
        <p:spPr>
          <a:xfrm>
            <a:off x="349120" y="3972563"/>
            <a:ext cx="4052299" cy="198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lang="en-US" sz="1600" dirty="0" smtClean="0"/>
            </a:lvl1pPr>
            <a:lvl2pPr marL="457200" indent="0">
              <a:lnSpc>
                <a:spcPct val="114000"/>
              </a:lnSpc>
              <a:buNone/>
              <a:defRPr lang="en-US" sz="1400" dirty="0" smtClean="0"/>
            </a:lvl2pPr>
            <a:lvl3pPr marL="914400" indent="0">
              <a:lnSpc>
                <a:spcPct val="114000"/>
              </a:lnSpc>
              <a:buNone/>
              <a:defRPr lang="en-US" sz="1200" dirty="0" smtClean="0"/>
            </a:lvl3pPr>
            <a:lvl4pPr marL="1371600" indent="0">
              <a:lnSpc>
                <a:spcPct val="114000"/>
              </a:lnSpc>
              <a:buNone/>
              <a:defRPr lang="en-US" sz="1100" dirty="0" smtClean="0"/>
            </a:lvl4pPr>
            <a:lvl5pPr marL="1828800" indent="0">
              <a:lnSpc>
                <a:spcPct val="114000"/>
              </a:lnSpc>
              <a:buNone/>
              <a:defRPr lang="lv-LV" sz="105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52" name="Content Placeholder 22"/>
          <p:cNvSpPr>
            <a:spLocks noGrp="1"/>
          </p:cNvSpPr>
          <p:nvPr>
            <p:ph sz="quarter" idx="17"/>
          </p:nvPr>
        </p:nvSpPr>
        <p:spPr>
          <a:xfrm>
            <a:off x="4553388" y="1509517"/>
            <a:ext cx="4153051" cy="198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lang="en-US" sz="1600" dirty="0" smtClean="0"/>
            </a:lvl1pPr>
            <a:lvl2pPr marL="457200" indent="0">
              <a:lnSpc>
                <a:spcPct val="114000"/>
              </a:lnSpc>
              <a:buNone/>
              <a:defRPr lang="en-US" sz="1400" dirty="0" smtClean="0"/>
            </a:lvl2pPr>
            <a:lvl3pPr marL="914400" indent="0">
              <a:lnSpc>
                <a:spcPct val="114000"/>
              </a:lnSpc>
              <a:buNone/>
              <a:defRPr lang="en-US" sz="1200" dirty="0" smtClean="0"/>
            </a:lvl3pPr>
            <a:lvl4pPr marL="1371600" indent="0">
              <a:lnSpc>
                <a:spcPct val="114000"/>
              </a:lnSpc>
              <a:buNone/>
              <a:defRPr lang="en-US" sz="1100" dirty="0" smtClean="0"/>
            </a:lvl4pPr>
            <a:lvl5pPr marL="1828800" indent="0">
              <a:lnSpc>
                <a:spcPct val="114000"/>
              </a:lnSpc>
              <a:buNone/>
              <a:defRPr lang="lv-LV" sz="105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54" name="Content Placeholder 22"/>
          <p:cNvSpPr>
            <a:spLocks noGrp="1"/>
          </p:cNvSpPr>
          <p:nvPr>
            <p:ph sz="quarter" idx="30"/>
          </p:nvPr>
        </p:nvSpPr>
        <p:spPr>
          <a:xfrm>
            <a:off x="4544914" y="3972563"/>
            <a:ext cx="4153051" cy="198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lang="en-US" sz="1600" dirty="0" smtClean="0"/>
            </a:lvl1pPr>
            <a:lvl2pPr marL="457200" indent="0">
              <a:lnSpc>
                <a:spcPct val="114000"/>
              </a:lnSpc>
              <a:buNone/>
              <a:defRPr lang="en-US" sz="1400" dirty="0" smtClean="0"/>
            </a:lvl2pPr>
            <a:lvl3pPr marL="914400" indent="0">
              <a:lnSpc>
                <a:spcPct val="114000"/>
              </a:lnSpc>
              <a:buNone/>
              <a:defRPr lang="en-US" sz="1200" dirty="0" smtClean="0"/>
            </a:lvl3pPr>
            <a:lvl4pPr marL="1371600" indent="0">
              <a:lnSpc>
                <a:spcPct val="114000"/>
              </a:lnSpc>
              <a:buNone/>
              <a:defRPr lang="en-US" sz="1100" dirty="0" smtClean="0"/>
            </a:lvl4pPr>
            <a:lvl5pPr marL="1828800" indent="0">
              <a:lnSpc>
                <a:spcPct val="114000"/>
              </a:lnSpc>
              <a:buNone/>
              <a:defRPr lang="lv-LV" sz="105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67" name="Date Placeholder 3"/>
          <p:cNvSpPr>
            <a:spLocks noGrp="1"/>
          </p:cNvSpPr>
          <p:nvPr>
            <p:ph type="dt" sz="half" idx="2"/>
          </p:nvPr>
        </p:nvSpPr>
        <p:spPr>
          <a:xfrm>
            <a:off x="6611235" y="6376440"/>
            <a:ext cx="1081088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3333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24E4B14-BA23-4672-BDAF-80A2E144F0F1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3333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2323" y="6374853"/>
            <a:ext cx="897041" cy="1873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33333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E3F6E7-1DAD-4270-A5A3-661A377E15F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5839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353508" y="1149109"/>
            <a:ext cx="415189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0" indent="0">
              <a:buNone/>
              <a:defRPr lang="en-US" sz="1600" b="1" kern="1200" baseline="0" dirty="0" smtClean="0"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lv-LV" dirty="0" smtClean="0"/>
              <a:t> </a:t>
            </a:r>
            <a:r>
              <a:rPr lang="en-US" dirty="0" smtClean="0"/>
              <a:t>styles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4549304" y="1149109"/>
            <a:ext cx="415189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0" indent="0">
              <a:buNone/>
              <a:defRPr lang="en-US" sz="1600" b="1" kern="1200" baseline="0" dirty="0" smtClean="0"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lv-LV" dirty="0" smtClean="0"/>
              <a:t> </a:t>
            </a:r>
            <a:r>
              <a:rPr lang="en-US" dirty="0" smtClean="0"/>
              <a:t>styles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345034" y="3606446"/>
            <a:ext cx="415189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0" indent="0">
              <a:buNone/>
              <a:defRPr lang="en-US" sz="1600" b="1" kern="1200" baseline="0" dirty="0" smtClean="0"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lv-LV" dirty="0" smtClean="0"/>
              <a:t> </a:t>
            </a:r>
            <a:r>
              <a:rPr lang="en-US" dirty="0" smtClean="0"/>
              <a:t>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1213" cy="653503"/>
          </a:xfrm>
        </p:spPr>
        <p:txBody>
          <a:bodyPr/>
          <a:lstStyle>
            <a:lvl1pPr>
              <a:defRPr sz="2800" baseline="0"/>
            </a:lvl1pPr>
          </a:lstStyle>
          <a:p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355600" y="1463025"/>
            <a:ext cx="405429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349120" y="3919926"/>
            <a:ext cx="4052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4553388" y="1463025"/>
            <a:ext cx="405226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2"/>
          <p:cNvSpPr>
            <a:spLocks noGrp="1"/>
          </p:cNvSpPr>
          <p:nvPr>
            <p:ph sz="quarter" idx="25"/>
          </p:nvPr>
        </p:nvSpPr>
        <p:spPr>
          <a:xfrm>
            <a:off x="357594" y="1509517"/>
            <a:ext cx="4043825" cy="198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lang="en-US" sz="1600" dirty="0" smtClean="0"/>
            </a:lvl1pPr>
            <a:lvl2pPr marL="457200" indent="0">
              <a:lnSpc>
                <a:spcPct val="114000"/>
              </a:lnSpc>
              <a:buNone/>
              <a:defRPr lang="en-US" sz="1400" dirty="0" smtClean="0"/>
            </a:lvl2pPr>
            <a:lvl3pPr marL="914400" indent="0">
              <a:lnSpc>
                <a:spcPct val="114000"/>
              </a:lnSpc>
              <a:buNone/>
              <a:defRPr lang="en-US" sz="1200" dirty="0" smtClean="0"/>
            </a:lvl3pPr>
            <a:lvl4pPr marL="1371600" indent="0">
              <a:lnSpc>
                <a:spcPct val="114000"/>
              </a:lnSpc>
              <a:buNone/>
              <a:defRPr lang="en-US" sz="1100" dirty="0" smtClean="0"/>
            </a:lvl4pPr>
            <a:lvl5pPr marL="1828800" indent="0">
              <a:lnSpc>
                <a:spcPct val="114000"/>
              </a:lnSpc>
              <a:buNone/>
              <a:defRPr lang="lv-LV" sz="105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50" name="Content Placeholder 22"/>
          <p:cNvSpPr>
            <a:spLocks noGrp="1"/>
          </p:cNvSpPr>
          <p:nvPr>
            <p:ph sz="quarter" idx="27"/>
          </p:nvPr>
        </p:nvSpPr>
        <p:spPr>
          <a:xfrm>
            <a:off x="349120" y="3972563"/>
            <a:ext cx="4052299" cy="198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lang="en-US" sz="1600" dirty="0" smtClean="0"/>
            </a:lvl1pPr>
            <a:lvl2pPr marL="457200" indent="0">
              <a:lnSpc>
                <a:spcPct val="114000"/>
              </a:lnSpc>
              <a:buNone/>
              <a:defRPr lang="en-US" sz="1400" dirty="0" smtClean="0"/>
            </a:lvl2pPr>
            <a:lvl3pPr marL="914400" indent="0">
              <a:lnSpc>
                <a:spcPct val="114000"/>
              </a:lnSpc>
              <a:buNone/>
              <a:defRPr lang="en-US" sz="1200" dirty="0" smtClean="0"/>
            </a:lvl3pPr>
            <a:lvl4pPr marL="1371600" indent="0">
              <a:lnSpc>
                <a:spcPct val="114000"/>
              </a:lnSpc>
              <a:buNone/>
              <a:defRPr lang="en-US" sz="1100" dirty="0" smtClean="0"/>
            </a:lvl4pPr>
            <a:lvl5pPr marL="1828800" indent="0">
              <a:lnSpc>
                <a:spcPct val="114000"/>
              </a:lnSpc>
              <a:buNone/>
              <a:defRPr lang="lv-LV" sz="105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52" name="Content Placeholder 22"/>
          <p:cNvSpPr>
            <a:spLocks noGrp="1"/>
          </p:cNvSpPr>
          <p:nvPr>
            <p:ph sz="quarter" idx="17"/>
          </p:nvPr>
        </p:nvSpPr>
        <p:spPr>
          <a:xfrm>
            <a:off x="4553388" y="1509517"/>
            <a:ext cx="4153051" cy="198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lang="en-US" sz="1600" dirty="0" smtClean="0"/>
            </a:lvl1pPr>
            <a:lvl2pPr marL="457200" indent="0">
              <a:lnSpc>
                <a:spcPct val="114000"/>
              </a:lnSpc>
              <a:buNone/>
              <a:defRPr lang="en-US" sz="1400" dirty="0" smtClean="0"/>
            </a:lvl2pPr>
            <a:lvl3pPr marL="914400" indent="0">
              <a:lnSpc>
                <a:spcPct val="114000"/>
              </a:lnSpc>
              <a:buNone/>
              <a:defRPr lang="en-US" sz="1200" dirty="0" smtClean="0"/>
            </a:lvl3pPr>
            <a:lvl4pPr marL="1371600" indent="0">
              <a:lnSpc>
                <a:spcPct val="114000"/>
              </a:lnSpc>
              <a:buNone/>
              <a:defRPr lang="en-US" sz="1100" dirty="0" smtClean="0"/>
            </a:lvl4pPr>
            <a:lvl5pPr marL="1828800" indent="0">
              <a:lnSpc>
                <a:spcPct val="114000"/>
              </a:lnSpc>
              <a:buNone/>
              <a:defRPr lang="lv-LV" sz="105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611235" y="6376440"/>
            <a:ext cx="1081088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3333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068DA-9197-4C75-BCE6-6F7962446564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3333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2323" y="6374853"/>
            <a:ext cx="897041" cy="1873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33333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E3F6E7-1DAD-4270-A5A3-661A377E15F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7556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1213" cy="1080000"/>
          </a:xfrm>
        </p:spPr>
        <p:txBody>
          <a:bodyPr/>
          <a:lstStyle>
            <a:lvl1pPr>
              <a:defRPr sz="3600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69936"/>
            <a:ext cx="8434388" cy="4319999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4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611235" y="6376440"/>
            <a:ext cx="1081088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3333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33FE1AE-03F1-4B8D-8A8A-9659BC9DA423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3333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2323" y="6374853"/>
            <a:ext cx="897041" cy="1873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33333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E3F6E7-1DAD-4270-A5A3-661A377E15F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6654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1535113"/>
            <a:ext cx="8434388" cy="6397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" y="2174875"/>
            <a:ext cx="8434388" cy="3613150"/>
          </a:xfrm>
        </p:spPr>
        <p:txBody>
          <a:bodyPr/>
          <a:lstStyle>
            <a:lvl1pPr>
              <a:defRPr sz="1800">
                <a:solidFill>
                  <a:srgbClr val="333333"/>
                </a:solidFill>
              </a:defRPr>
            </a:lvl1pPr>
            <a:lvl2pPr>
              <a:defRPr sz="1600">
                <a:solidFill>
                  <a:srgbClr val="333333"/>
                </a:solidFill>
              </a:defRPr>
            </a:lvl2pPr>
            <a:lvl3pPr>
              <a:defRPr sz="1400">
                <a:solidFill>
                  <a:srgbClr val="333333"/>
                </a:solidFill>
              </a:defRPr>
            </a:lvl3pPr>
            <a:lvl4pPr>
              <a:defRPr sz="1200">
                <a:solidFill>
                  <a:srgbClr val="333333"/>
                </a:solidFill>
              </a:defRPr>
            </a:lvl4pPr>
            <a:lvl5pPr>
              <a:defRPr sz="1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747B-C83E-4851-A31C-64FE1231A60D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5399-D3D2-4F5A-8578-E4FAD35935C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24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355E31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69935"/>
            <a:ext cx="8434388" cy="4320000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4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A747-86B7-4A5E-9DBC-FE47B4896F5E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C1E38-DDCD-47D2-B05D-9206DC4CCDD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42868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69935"/>
            <a:ext cx="4127500" cy="4320000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4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62488" y="1469935"/>
            <a:ext cx="4127500" cy="4320000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4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2E9B-7E07-48F9-985B-91746CD18547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47C4C-1F30-405E-9367-5BC6A5FA1AB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63482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12846"/>
            <a:ext cx="4127500" cy="4680000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62488" y="1112846"/>
            <a:ext cx="4127500" cy="4680000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0838" y="359848"/>
            <a:ext cx="4132820" cy="700701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35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653993" y="359848"/>
            <a:ext cx="4132820" cy="700701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35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C3B1-2569-4ACF-9A5D-574B7841C7CD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4EEB0-F800-4846-B8FC-EB2273732F1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93552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12846"/>
            <a:ext cx="4127500" cy="4680000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62488" y="1112846"/>
            <a:ext cx="4127500" cy="4680000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0838" y="359848"/>
            <a:ext cx="4132820" cy="700701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653993" y="359848"/>
            <a:ext cx="4132820" cy="700701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DB49-E36C-4619-9780-5E4177DB218C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4DA0-A1D0-4E76-940D-7970E61B918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86926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12846"/>
            <a:ext cx="4127500" cy="4680000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62488" y="359848"/>
            <a:ext cx="4127500" cy="54281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0838" y="359848"/>
            <a:ext cx="4132820" cy="700701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A754-6737-45BB-A344-4BD30A28F4CE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5939D-8417-4417-8391-AE15A3D4AAA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0297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7BF0D"/>
              </a:buClr>
              <a:defRPr sz="2800"/>
            </a:lvl1pPr>
            <a:lvl2pPr>
              <a:buClr>
                <a:srgbClr val="97BF0D"/>
              </a:buClr>
              <a:defRPr sz="2400"/>
            </a:lvl2pPr>
            <a:lvl3pPr>
              <a:buClr>
                <a:srgbClr val="97BF0D"/>
              </a:buClr>
              <a:defRPr sz="2000"/>
            </a:lvl3pPr>
            <a:lvl4pPr>
              <a:buClr>
                <a:srgbClr val="97BF0D"/>
              </a:buClr>
              <a:defRPr sz="1800"/>
            </a:lvl4pPr>
            <a:lvl5pPr>
              <a:buClr>
                <a:srgbClr val="97BF0D"/>
              </a:buClr>
              <a:defRPr sz="16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D3A21720-42DC-4CAE-9354-A88242A08832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11D8FAEA-FFFF-41B6-BAF3-202F7FBC63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77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12846"/>
            <a:ext cx="4127500" cy="4680000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62488" y="359848"/>
            <a:ext cx="4127500" cy="54281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0838" y="359848"/>
            <a:ext cx="4132820" cy="700701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35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D943-BC45-4E9C-90B5-930ADBE2F230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673F-C794-4F15-96EB-5D618CD333D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57793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0EA3-32CC-4BAD-A0B0-F6DF992B91B0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9CAB4-0573-4BF8-B437-C26E97B7403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57557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355E31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6823-6EC4-4F82-8489-8EF04083C2B1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7A57-EF47-4954-AA63-F2B9673F741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57288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350839"/>
            <a:ext cx="8432800" cy="3249612"/>
          </a:xfrm>
        </p:spPr>
        <p:txBody>
          <a:bodyPr anchor="b"/>
          <a:lstStyle>
            <a:lvl1pPr>
              <a:defRPr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3886200"/>
            <a:ext cx="8432800" cy="172402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3224-F055-4FB0-BA8C-B26635A632CC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9E97-CA34-44D1-9399-2E7694E8108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14138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4406900"/>
            <a:ext cx="8439150" cy="1381125"/>
          </a:xfrm>
        </p:spPr>
        <p:txBody>
          <a:bodyPr/>
          <a:lstStyle>
            <a:lvl1pPr algn="l">
              <a:defRPr sz="3600" b="0" cap="all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838" y="2906713"/>
            <a:ext cx="843915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76DB-5880-41AA-A8EF-DA649BF7DF4B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587C-6DF1-4B87-829A-B24AB15391E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38443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1066800"/>
          </a:xfrm>
        </p:spPr>
        <p:txBody>
          <a:bodyPr/>
          <a:lstStyle>
            <a:lvl1pPr>
              <a:defRPr sz="36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55600" y="1535113"/>
            <a:ext cx="8434388" cy="6397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0C88-B43C-4E2B-85DE-B2E3AE1E5C7B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8AE3E-F3E5-4FB4-9777-44ADD49A6BB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81641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>
            <a:cxnSpLocks noChangeShapeType="1"/>
          </p:cNvCxnSpPr>
          <p:nvPr userDrawn="1"/>
        </p:nvCxnSpPr>
        <p:spPr bwMode="auto">
          <a:xfrm>
            <a:off x="419100" y="1604963"/>
            <a:ext cx="3960813" cy="0"/>
          </a:xfrm>
          <a:prstGeom prst="line">
            <a:avLst/>
          </a:prstGeom>
          <a:noFill/>
          <a:ln w="9525" algn="ctr">
            <a:solidFill>
              <a:srgbClr val="57C4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419100" y="3992563"/>
            <a:ext cx="3960813" cy="0"/>
          </a:xfrm>
          <a:prstGeom prst="line">
            <a:avLst/>
          </a:prstGeom>
          <a:noFill/>
          <a:ln w="9525" algn="ctr">
            <a:solidFill>
              <a:srgbClr val="57C4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4614863" y="1604963"/>
            <a:ext cx="3960812" cy="0"/>
          </a:xfrm>
          <a:prstGeom prst="line">
            <a:avLst/>
          </a:prstGeom>
          <a:noFill/>
          <a:ln w="9525" algn="ctr">
            <a:solidFill>
              <a:srgbClr val="57C4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1"/>
          <p:cNvCxnSpPr>
            <a:cxnSpLocks noChangeShapeType="1"/>
          </p:cNvCxnSpPr>
          <p:nvPr userDrawn="1"/>
        </p:nvCxnSpPr>
        <p:spPr bwMode="auto">
          <a:xfrm>
            <a:off x="4614863" y="3992563"/>
            <a:ext cx="3960812" cy="0"/>
          </a:xfrm>
          <a:prstGeom prst="line">
            <a:avLst/>
          </a:prstGeom>
          <a:noFill/>
          <a:ln w="9525" algn="ctr">
            <a:solidFill>
              <a:srgbClr val="57C4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Placeholder 12"/>
          <p:cNvSpPr txBox="1">
            <a:spLocks/>
          </p:cNvSpPr>
          <p:nvPr userDrawn="1"/>
        </p:nvSpPr>
        <p:spPr bwMode="auto">
          <a:xfrm>
            <a:off x="323850" y="1290638"/>
            <a:ext cx="41513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defRPr/>
            </a:pPr>
            <a:r>
              <a:rPr>
                <a:solidFill>
                  <a:srgbClr val="64554C"/>
                </a:solidFill>
              </a:rPr>
              <a:t>Click to edit Master text styles</a:t>
            </a:r>
          </a:p>
        </p:txBody>
      </p:sp>
      <p:sp>
        <p:nvSpPr>
          <p:cNvPr id="9" name="Content Placeholder 22"/>
          <p:cNvSpPr txBox="1">
            <a:spLocks/>
          </p:cNvSpPr>
          <p:nvPr userDrawn="1"/>
        </p:nvSpPr>
        <p:spPr bwMode="auto">
          <a:xfrm>
            <a:off x="327025" y="1651000"/>
            <a:ext cx="41529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lvl="1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Second level</a:t>
            </a:r>
          </a:p>
          <a:p>
            <a:pPr lvl="2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Third level</a:t>
            </a:r>
          </a:p>
          <a:p>
            <a:pPr lvl="3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Fourth level</a:t>
            </a:r>
          </a:p>
          <a:p>
            <a:pPr lvl="4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Fifth level</a:t>
            </a:r>
          </a:p>
        </p:txBody>
      </p:sp>
      <p:sp>
        <p:nvSpPr>
          <p:cNvPr id="10" name="Text Placeholder 12"/>
          <p:cNvSpPr txBox="1">
            <a:spLocks/>
          </p:cNvSpPr>
          <p:nvPr userDrawn="1"/>
        </p:nvSpPr>
        <p:spPr bwMode="auto">
          <a:xfrm>
            <a:off x="323850" y="3678238"/>
            <a:ext cx="41513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defRPr/>
            </a:pPr>
            <a:r>
              <a:rPr>
                <a:solidFill>
                  <a:srgbClr val="64554C"/>
                </a:solidFill>
              </a:rPr>
              <a:t>Click to edit Master text styles</a:t>
            </a:r>
          </a:p>
        </p:txBody>
      </p:sp>
      <p:sp>
        <p:nvSpPr>
          <p:cNvPr id="11" name="Content Placeholder 22"/>
          <p:cNvSpPr txBox="1">
            <a:spLocks/>
          </p:cNvSpPr>
          <p:nvPr userDrawn="1"/>
        </p:nvSpPr>
        <p:spPr bwMode="auto">
          <a:xfrm>
            <a:off x="327025" y="4044950"/>
            <a:ext cx="41529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lvl="1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Second level</a:t>
            </a:r>
          </a:p>
          <a:p>
            <a:pPr lvl="2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Third level</a:t>
            </a:r>
          </a:p>
          <a:p>
            <a:pPr lvl="3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Fourth level</a:t>
            </a:r>
          </a:p>
          <a:p>
            <a:pPr lvl="4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Fifth level</a:t>
            </a:r>
          </a:p>
        </p:txBody>
      </p:sp>
      <p:sp>
        <p:nvSpPr>
          <p:cNvPr id="12" name="Text Placeholder 12"/>
          <p:cNvSpPr txBox="1">
            <a:spLocks/>
          </p:cNvSpPr>
          <p:nvPr userDrawn="1"/>
        </p:nvSpPr>
        <p:spPr bwMode="auto">
          <a:xfrm>
            <a:off x="4519613" y="1290638"/>
            <a:ext cx="41513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defRPr/>
            </a:pPr>
            <a:r>
              <a:rPr>
                <a:solidFill>
                  <a:srgbClr val="64554C"/>
                </a:solidFill>
              </a:rPr>
              <a:t>Click to edit Master text styles</a:t>
            </a:r>
          </a:p>
        </p:txBody>
      </p:sp>
      <p:sp>
        <p:nvSpPr>
          <p:cNvPr id="13" name="Content Placeholder 22"/>
          <p:cNvSpPr txBox="1">
            <a:spLocks/>
          </p:cNvSpPr>
          <p:nvPr userDrawn="1"/>
        </p:nvSpPr>
        <p:spPr bwMode="auto">
          <a:xfrm>
            <a:off x="4522788" y="1651000"/>
            <a:ext cx="41529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lvl="1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Second level</a:t>
            </a:r>
          </a:p>
          <a:p>
            <a:pPr lvl="2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Third level</a:t>
            </a:r>
          </a:p>
          <a:p>
            <a:pPr lvl="3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Fourth level</a:t>
            </a:r>
          </a:p>
          <a:p>
            <a:pPr lvl="4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Fifth level</a:t>
            </a:r>
          </a:p>
        </p:txBody>
      </p:sp>
      <p:sp>
        <p:nvSpPr>
          <p:cNvPr id="14" name="Text Placeholder 12"/>
          <p:cNvSpPr txBox="1">
            <a:spLocks/>
          </p:cNvSpPr>
          <p:nvPr userDrawn="1"/>
        </p:nvSpPr>
        <p:spPr bwMode="auto">
          <a:xfrm>
            <a:off x="4519613" y="3678238"/>
            <a:ext cx="41513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defRPr/>
            </a:pPr>
            <a:r>
              <a:rPr>
                <a:solidFill>
                  <a:srgbClr val="64554C"/>
                </a:solidFill>
              </a:rPr>
              <a:t>Click to edit Master text styles</a:t>
            </a:r>
          </a:p>
        </p:txBody>
      </p:sp>
      <p:sp>
        <p:nvSpPr>
          <p:cNvPr id="15" name="Content Placeholder 22"/>
          <p:cNvSpPr txBox="1">
            <a:spLocks/>
          </p:cNvSpPr>
          <p:nvPr userDrawn="1"/>
        </p:nvSpPr>
        <p:spPr bwMode="auto">
          <a:xfrm>
            <a:off x="4522788" y="4044950"/>
            <a:ext cx="41529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lvl="1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Second level</a:t>
            </a:r>
          </a:p>
          <a:p>
            <a:pPr lvl="2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Third level</a:t>
            </a:r>
          </a:p>
          <a:p>
            <a:pPr lvl="3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Fourth level</a:t>
            </a:r>
          </a:p>
          <a:p>
            <a:pPr lvl="4" defTabSz="914400" eaLnBrk="0" hangingPunct="0">
              <a:spcBef>
                <a:spcPct val="20000"/>
              </a:spcBef>
            </a:pPr>
            <a:r>
              <a:rPr lang="en-US" altLang="lv-LV" sz="1200">
                <a:solidFill>
                  <a:srgbClr val="64554C"/>
                </a:solidFill>
                <a:latin typeface="Arial" panose="020B0604020202020204" pitchFamily="34" charset="0"/>
              </a:rPr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752001"/>
          </a:xfrm>
        </p:spPr>
        <p:txBody>
          <a:bodyPr/>
          <a:lstStyle>
            <a:lvl1pPr>
              <a:defRPr sz="36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8B7F-6071-4748-842C-809B0482D127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2BA4A-7DB0-4593-A320-722981774E0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18906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3"/>
          <a:stretch>
            <a:fillRect/>
          </a:stretch>
        </p:blipFill>
        <p:spPr bwMode="auto">
          <a:xfrm>
            <a:off x="173038" y="779463"/>
            <a:ext cx="8793162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1066800"/>
          </a:xfrm>
        </p:spPr>
        <p:txBody>
          <a:bodyPr/>
          <a:lstStyle>
            <a:lvl1pPr>
              <a:defRPr sz="36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55600" y="1535113"/>
            <a:ext cx="8434388" cy="6397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 baseline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43CE0616-F1E9-4404-93CB-8F5CB7A003D7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 algn="l">
              <a:defRPr sz="1000" baseline="0">
                <a:solidFill>
                  <a:srgbClr val="333333"/>
                </a:solidFill>
                <a:latin typeface="Arial"/>
              </a:defRPr>
            </a:lvl1pPr>
          </a:lstStyle>
          <a:p>
            <a:pPr eaLnBrk="0" hangingPunct="0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09DD97-DC3C-4E17-9D17-F5A189E9AE0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94679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00200"/>
            <a:ext cx="4127500" cy="41878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62488" y="1600200"/>
            <a:ext cx="4127500" cy="41878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F36C-3604-4B9E-8C28-6C9CBEA367F0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F11F2-7DA9-4114-829F-84056913DD3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8238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838" y="1535113"/>
            <a:ext cx="4132820" cy="6397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838" y="2174875"/>
            <a:ext cx="4132820" cy="3613150"/>
          </a:xfrm>
        </p:spPr>
        <p:txBody>
          <a:bodyPr/>
          <a:lstStyle>
            <a:lvl1pPr>
              <a:defRPr sz="1800">
                <a:solidFill>
                  <a:srgbClr val="333333"/>
                </a:solidFill>
              </a:defRPr>
            </a:lvl1pPr>
            <a:lvl2pPr>
              <a:defRPr sz="1600">
                <a:solidFill>
                  <a:srgbClr val="333333"/>
                </a:solidFill>
              </a:defRPr>
            </a:lvl2pPr>
            <a:lvl3pPr>
              <a:defRPr sz="1400">
                <a:solidFill>
                  <a:srgbClr val="333333"/>
                </a:solidFill>
              </a:defRPr>
            </a:lvl3pPr>
            <a:lvl4pPr>
              <a:defRPr sz="1200">
                <a:solidFill>
                  <a:srgbClr val="333333"/>
                </a:solidFill>
              </a:defRPr>
            </a:lvl4pPr>
            <a:lvl5pPr>
              <a:defRPr sz="1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60900" y="1535113"/>
            <a:ext cx="4132820" cy="6397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60900" y="2174875"/>
            <a:ext cx="4132820" cy="3613150"/>
          </a:xfrm>
        </p:spPr>
        <p:txBody>
          <a:bodyPr/>
          <a:lstStyle>
            <a:lvl1pPr>
              <a:defRPr sz="1800">
                <a:solidFill>
                  <a:srgbClr val="333333"/>
                </a:solidFill>
              </a:defRPr>
            </a:lvl1pPr>
            <a:lvl2pPr>
              <a:defRPr sz="1600">
                <a:solidFill>
                  <a:srgbClr val="333333"/>
                </a:solidFill>
              </a:defRPr>
            </a:lvl2pPr>
            <a:lvl3pPr>
              <a:defRPr sz="1400">
                <a:solidFill>
                  <a:srgbClr val="333333"/>
                </a:solidFill>
              </a:defRPr>
            </a:lvl3pPr>
            <a:lvl4pPr>
              <a:defRPr sz="1200">
                <a:solidFill>
                  <a:srgbClr val="333333"/>
                </a:solidFill>
              </a:defRPr>
            </a:lvl4pPr>
            <a:lvl5pPr>
              <a:defRPr sz="12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1002-5005-4ABD-B6FB-CECA193FA5C3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FD6CD-9651-4302-AB71-A72B02C4F46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4630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1213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69936"/>
            <a:ext cx="8434388" cy="4319999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97BF0D"/>
              </a:buClr>
              <a:buFontTx/>
              <a:buBlip>
                <a:blip r:embed="rId4"/>
              </a:buBlip>
              <a:defRPr sz="2000" baseline="0">
                <a:solidFill>
                  <a:srgbClr val="333333"/>
                </a:solidFill>
              </a:defRPr>
            </a:lvl1pPr>
            <a:lvl2pPr>
              <a:buClr>
                <a:srgbClr val="97BF0D"/>
              </a:buClr>
              <a:defRPr sz="1800"/>
            </a:lvl2pPr>
            <a:lvl3pPr>
              <a:buClr>
                <a:srgbClr val="97BF0D"/>
              </a:buClr>
              <a:defRPr sz="1600"/>
            </a:lvl3pPr>
            <a:lvl4pPr>
              <a:buClr>
                <a:srgbClr val="97BF0D"/>
              </a:buClr>
              <a:defRPr sz="1400"/>
            </a:lvl4pPr>
            <a:lvl5pPr>
              <a:buClr>
                <a:srgbClr val="97BF0D"/>
              </a:buClr>
              <a:defRPr sz="12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 smtClean="0"/>
          </a:p>
          <a:p>
            <a:pPr lvl="0"/>
            <a:endParaRPr lang="lv-LV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B2B90F78-69B5-4B09-BE5F-55180CE9D417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7F65EF16-3EDB-44D1-8711-057EDF805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74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92323" y="6374853"/>
            <a:ext cx="897041" cy="187325"/>
          </a:xfrm>
        </p:spPr>
        <p:txBody>
          <a:bodyPr/>
          <a:lstStyle/>
          <a:p>
            <a:pPr>
              <a:defRPr/>
            </a:pPr>
            <a:fld id="{0AE3F6E7-1DAD-4270-A5A3-661A377E15F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99194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5A9B-3AF6-4EBF-B639-D70729D19ADE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6127-8BAA-4418-81B8-5D9B79E9F77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86436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6158"/>
            <a:ext cx="3008313" cy="1080000"/>
          </a:xfrm>
        </p:spPr>
        <p:txBody>
          <a:bodyPr anchor="b"/>
          <a:lstStyle>
            <a:lvl1pPr algn="l">
              <a:defRPr sz="1800" b="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6158"/>
            <a:ext cx="5214938" cy="5431867"/>
          </a:xfrm>
        </p:spPr>
        <p:txBody>
          <a:bodyPr/>
          <a:lstStyle>
            <a:lvl1pPr>
              <a:defRPr sz="2000">
                <a:solidFill>
                  <a:srgbClr val="333333"/>
                </a:solidFill>
              </a:defRPr>
            </a:lvl1pPr>
            <a:lvl2pPr>
              <a:defRPr sz="1800">
                <a:solidFill>
                  <a:srgbClr val="333333"/>
                </a:solidFill>
              </a:defRPr>
            </a:lvl2pPr>
            <a:lvl3pPr>
              <a:defRPr sz="1600">
                <a:solidFill>
                  <a:srgbClr val="333333"/>
                </a:solidFill>
              </a:defRPr>
            </a:lvl3pPr>
            <a:lvl4pPr>
              <a:defRPr sz="1400">
                <a:solidFill>
                  <a:srgbClr val="333333"/>
                </a:solidFill>
              </a:defRPr>
            </a:lvl4pPr>
            <a:lvl5pPr>
              <a:defRPr sz="1400">
                <a:solidFill>
                  <a:srgbClr val="33333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0" y="1518208"/>
            <a:ext cx="3008313" cy="4269817"/>
          </a:xfrm>
        </p:spPr>
        <p:txBody>
          <a:bodyPr/>
          <a:lstStyle>
            <a:lvl1pPr marL="0" indent="0">
              <a:buNone/>
              <a:defRPr sz="1400">
                <a:solidFill>
                  <a:srgbClr val="33333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D70F-8241-40CA-9CCD-ECDC9797D695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3452A-4F0E-4287-9405-FF35B859981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29368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755774"/>
            <a:ext cx="8434388" cy="504000"/>
          </a:xfrm>
        </p:spPr>
        <p:txBody>
          <a:bodyPr anchor="b"/>
          <a:lstStyle>
            <a:lvl1pPr algn="l">
              <a:defRPr sz="2000" b="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5600" y="350838"/>
            <a:ext cx="8434388" cy="43200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0" y="5344925"/>
            <a:ext cx="8434388" cy="441513"/>
          </a:xfrm>
        </p:spPr>
        <p:txBody>
          <a:bodyPr/>
          <a:lstStyle>
            <a:lvl1pPr marL="0" indent="0">
              <a:buNone/>
              <a:defRPr sz="1400">
                <a:solidFill>
                  <a:srgbClr val="33333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F5F3-A68D-4640-B938-0A854B924A1F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CB6E-036E-4C38-95C4-6725030D8AA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96571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51EE-FF28-4722-A9AF-5E51A92CD3F7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F371-92A5-4EBB-B0E0-C6C0DC07BFE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9992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0838"/>
            <a:ext cx="2160588" cy="5775325"/>
          </a:xfrm>
        </p:spPr>
        <p:txBody>
          <a:bodyPr vert="eaVert"/>
          <a:lstStyle>
            <a:lvl1pPr>
              <a:defRPr sz="32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838" y="350838"/>
            <a:ext cx="6126162" cy="5775325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8CE8-41A9-4AC2-A732-28768FB07BCC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2785" y="6378028"/>
            <a:ext cx="410845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>
              <a:solidFill>
                <a:srgbClr val="13326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313" y="6284913"/>
            <a:ext cx="927021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FAD67-2862-4AF1-8FAE-27C9DF2E2F2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6485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1213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24"/>
          </p:nvPr>
        </p:nvSpPr>
        <p:spPr>
          <a:xfrm>
            <a:off x="368299" y="1471613"/>
            <a:ext cx="8418513" cy="431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054F95"/>
                </a:solidFill>
              </a:defRPr>
            </a:lvl1pPr>
            <a:lvl2pPr marL="0" indent="274320">
              <a:spcBef>
                <a:spcPts val="30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 lang="lv-LV" sz="1200" dirty="0" smtClean="0"/>
            </a:lvl2pPr>
            <a:lvl3pPr marL="0" indent="274320">
              <a:spcBef>
                <a:spcPts val="300"/>
              </a:spcBef>
              <a:spcAft>
                <a:spcPts val="0"/>
              </a:spcAft>
              <a:buSzPct val="150000"/>
              <a:buFontTx/>
              <a:buBlip>
                <a:blip r:embed="rId5"/>
              </a:buBlip>
              <a:defRPr lang="lv-LV" sz="1200" dirty="0" smtClean="0"/>
            </a:lvl3pPr>
            <a:lvl4pPr marL="0" indent="274320">
              <a:spcBef>
                <a:spcPts val="30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 lang="lv-LV" sz="1200" dirty="0" smtClean="0"/>
            </a:lvl4pPr>
            <a:lvl5pPr marL="0" indent="274320">
              <a:spcBef>
                <a:spcPts val="300"/>
              </a:spcBef>
              <a:spcAft>
                <a:spcPts val="0"/>
              </a:spcAft>
              <a:buSzPct val="150000"/>
              <a:buFontTx/>
              <a:buBlip>
                <a:blip r:embed="rId5"/>
              </a:buBlip>
              <a:defRPr lang="en-US" sz="1200" dirty="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5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291D989D-3D25-4414-A93E-5FBA78B6677C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687A3147-F449-4AE9-8C57-FB4326588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7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ainers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4"/>
          </p:nvPr>
        </p:nvSpPr>
        <p:spPr>
          <a:xfrm>
            <a:off x="368300" y="1471613"/>
            <a:ext cx="4127500" cy="431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5"/>
          </p:nvPr>
        </p:nvSpPr>
        <p:spPr>
          <a:xfrm>
            <a:off x="4649788" y="1471613"/>
            <a:ext cx="4127500" cy="431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6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7889BD06-3461-409C-9DEA-04ED6F6523C9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7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CBED9B2F-77B9-487A-A132-03BDB93B0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0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ntainers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54F95"/>
                </a:solidFill>
              </a:defRPr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368300" y="3676007"/>
            <a:ext cx="4127500" cy="2108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368300" y="1471613"/>
            <a:ext cx="8423662" cy="21209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664462" y="3676007"/>
            <a:ext cx="4127500" cy="2108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err="1" smtClean="0"/>
              <a:t>Fifth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4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7D3AD4C2-6F75-41FF-9166-A411F09DB5EC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5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BEAEC141-7E58-4E93-9614-E8CE0C9DBF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1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2 Container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369050"/>
            <a:ext cx="1544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50838" y="359848"/>
            <a:ext cx="4132820" cy="700701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653993" y="359848"/>
            <a:ext cx="4132820" cy="700701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54F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4"/>
          </p:nvPr>
        </p:nvSpPr>
        <p:spPr>
          <a:xfrm>
            <a:off x="368300" y="1112846"/>
            <a:ext cx="4127500" cy="46767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5"/>
          </p:nvPr>
        </p:nvSpPr>
        <p:spPr>
          <a:xfrm>
            <a:off x="4659313" y="1112846"/>
            <a:ext cx="4127500" cy="46767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200" baseline="0">
                <a:solidFill>
                  <a:srgbClr val="333333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200"/>
            </a:lvl2pPr>
            <a:lvl3pPr>
              <a:spcBef>
                <a:spcPts val="300"/>
              </a:spcBef>
              <a:spcAft>
                <a:spcPts val="0"/>
              </a:spcAft>
              <a:defRPr sz="1100"/>
            </a:lvl3pPr>
            <a:lvl4pPr>
              <a:spcBef>
                <a:spcPts val="300"/>
              </a:spcBef>
              <a:spcAft>
                <a:spcPts val="0"/>
              </a:spcAft>
              <a:defRPr sz="1050"/>
            </a:lvl4pPr>
            <a:lvl5pPr>
              <a:spcBef>
                <a:spcPts val="3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lv-LV" dirty="0" smtClean="0"/>
              <a:t>Click to edit Master text styles</a:t>
            </a:r>
          </a:p>
          <a:p>
            <a:pPr lvl="1"/>
            <a:r>
              <a:rPr lang="lv-LV" dirty="0" smtClean="0"/>
              <a:t>Second level</a:t>
            </a:r>
          </a:p>
          <a:p>
            <a:pPr lvl="2"/>
            <a:r>
              <a:rPr lang="lv-LV" dirty="0" smtClean="0"/>
              <a:t>Third level</a:t>
            </a:r>
          </a:p>
          <a:p>
            <a:pPr lvl="3"/>
            <a:r>
              <a:rPr lang="lv-LV" dirty="0" smtClean="0"/>
              <a:t>Fourth level</a:t>
            </a:r>
          </a:p>
          <a:p>
            <a:pPr lvl="4"/>
            <a:r>
              <a:rPr lang="lv-LV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6"/>
          </p:nvPr>
        </p:nvSpPr>
        <p:spPr>
          <a:xfrm>
            <a:off x="6626225" y="6481763"/>
            <a:ext cx="1081088" cy="182562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CA115E7F-028C-48F9-99EB-62FD57130583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7"/>
          </p:nvPr>
        </p:nvSpPr>
        <p:spPr>
          <a:xfrm>
            <a:off x="2517775" y="6483350"/>
            <a:ext cx="4108450" cy="180975"/>
          </a:xfrm>
        </p:spPr>
        <p:txBody>
          <a:bodyPr/>
          <a:lstStyle>
            <a:lvl1pPr algn="l">
              <a:defRPr sz="1050" baseline="0" dirty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7707313" y="6480175"/>
            <a:ext cx="1079500" cy="187325"/>
          </a:xfrm>
        </p:spPr>
        <p:txBody>
          <a:bodyPr/>
          <a:lstStyle>
            <a:lvl1pPr algn="ctr">
              <a:defRPr sz="1000" baseline="0" smtClean="0">
                <a:solidFill>
                  <a:srgbClr val="333333"/>
                </a:solidFill>
                <a:latin typeface="Arial"/>
              </a:defRPr>
            </a:lvl1pPr>
          </a:lstStyle>
          <a:p>
            <a:pPr>
              <a:defRPr/>
            </a:pPr>
            <a:fld id="{4914A815-6D70-404A-BFC9-31CF327D4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5600" y="350838"/>
            <a:ext cx="84343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  <a:endParaRPr lang="en-US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600200"/>
            <a:ext cx="8434388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  <a:endParaRPr lang="en-US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6225" y="6483350"/>
            <a:ext cx="1081088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 smtClean="0">
                <a:solidFill>
                  <a:srgbClr val="3333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D55CBE1-FBF1-42BF-A826-6C63C0E081E6}" type="datetime1">
              <a:rPr lang="lv-LV"/>
              <a:pPr>
                <a:defRPr/>
              </a:pPr>
              <a:t>17.06.2016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7775" y="6484938"/>
            <a:ext cx="410845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 dirty="0">
                <a:solidFill>
                  <a:srgbClr val="3333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6481763"/>
            <a:ext cx="1079500" cy="1873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 smtClean="0">
                <a:solidFill>
                  <a:srgbClr val="3333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F030364-0CF8-4BC0-9F1F-82456C3D75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054F95"/>
          </a:solidFill>
          <a:latin typeface="Arial" charset="0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charset="0"/>
        </a:defRPr>
      </a:lvl9pPr>
    </p:titleStyle>
    <p:bodyStyle>
      <a:lvl1pPr marL="342900" indent="-342900" algn="just" defTabSz="457200" rtl="0" fontAlgn="base">
        <a:spcBef>
          <a:spcPct val="20000"/>
        </a:spcBef>
        <a:spcAft>
          <a:spcPct val="0"/>
        </a:spcAft>
        <a:buClr>
          <a:srgbClr val="97BF0D"/>
        </a:buClr>
        <a:buBlip>
          <a:blip r:embed="rId30"/>
        </a:buBlip>
        <a:defRPr sz="2400" kern="1200">
          <a:solidFill>
            <a:srgbClr val="333333"/>
          </a:solidFill>
          <a:latin typeface="Arial"/>
          <a:ea typeface="+mn-ea"/>
          <a:cs typeface="+mn-cs"/>
        </a:defRPr>
      </a:lvl1pPr>
      <a:lvl2pPr marL="742950" indent="-285750" algn="just" defTabSz="457200" rtl="0" fontAlgn="base">
        <a:spcBef>
          <a:spcPct val="20000"/>
        </a:spcBef>
        <a:spcAft>
          <a:spcPct val="0"/>
        </a:spcAft>
        <a:buClr>
          <a:srgbClr val="97BF0D"/>
        </a:buClr>
        <a:buBlip>
          <a:blip r:embed="rId31"/>
        </a:buBlip>
        <a:defRPr sz="2000" kern="1200">
          <a:solidFill>
            <a:srgbClr val="333333"/>
          </a:solidFill>
          <a:latin typeface="Arial"/>
          <a:ea typeface="+mn-ea"/>
          <a:cs typeface="+mn-cs"/>
        </a:defRPr>
      </a:lvl2pPr>
      <a:lvl3pPr marL="1143000" indent="-228600" algn="just" defTabSz="457200" rtl="0" fontAlgn="base">
        <a:spcBef>
          <a:spcPct val="20000"/>
        </a:spcBef>
        <a:spcAft>
          <a:spcPct val="0"/>
        </a:spcAft>
        <a:buClr>
          <a:srgbClr val="97BF0D"/>
        </a:buClr>
        <a:buBlip>
          <a:blip r:embed="rId31"/>
        </a:buBlip>
        <a:defRPr kern="1200">
          <a:solidFill>
            <a:srgbClr val="333333"/>
          </a:solidFill>
          <a:latin typeface="Arial"/>
          <a:ea typeface="+mn-ea"/>
          <a:cs typeface="+mn-cs"/>
        </a:defRPr>
      </a:lvl3pPr>
      <a:lvl4pPr marL="1600200" indent="-228600" algn="just" defTabSz="457200" rtl="0" fontAlgn="base">
        <a:spcBef>
          <a:spcPct val="20000"/>
        </a:spcBef>
        <a:spcAft>
          <a:spcPct val="0"/>
        </a:spcAft>
        <a:buClr>
          <a:srgbClr val="97BF0D"/>
        </a:buClr>
        <a:buBlip>
          <a:blip r:embed="rId31"/>
        </a:buBlip>
        <a:defRPr sz="1600" kern="1200">
          <a:solidFill>
            <a:srgbClr val="333333"/>
          </a:solidFill>
          <a:latin typeface="Arial"/>
          <a:ea typeface="+mn-ea"/>
          <a:cs typeface="+mn-cs"/>
        </a:defRPr>
      </a:lvl4pPr>
      <a:lvl5pPr marL="2114550" indent="-285750" algn="just" defTabSz="457200" rtl="0" fontAlgn="base">
        <a:spcBef>
          <a:spcPct val="20000"/>
        </a:spcBef>
        <a:spcAft>
          <a:spcPct val="0"/>
        </a:spcAft>
        <a:buClr>
          <a:srgbClr val="97BF0D"/>
        </a:buClr>
        <a:buBlip>
          <a:blip r:embed="rId31"/>
        </a:buBlip>
        <a:defRPr sz="1400" kern="1200">
          <a:solidFill>
            <a:srgbClr val="333333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73025"/>
            <a:ext cx="3005138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55600" y="350838"/>
            <a:ext cx="84343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  <a:endParaRPr lang="en-US" altLang="lv-LV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600200"/>
            <a:ext cx="8434388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  <a:endParaRPr lang="en-US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794" y="6376440"/>
            <a:ext cx="1081088" cy="2042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3333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280FC85-1E8E-4099-B148-49233819509B}" type="datetime1">
              <a:rPr lang="lv-LV" smtClean="0"/>
              <a:pPr>
                <a:defRPr/>
              </a:pPr>
              <a:t>17.06.2016</a:t>
            </a:fld>
            <a:endParaRPr lang="en-US" dirty="0"/>
          </a:p>
        </p:txBody>
      </p:sp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0" y="6155778"/>
            <a:ext cx="1828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2323" y="6374853"/>
            <a:ext cx="897041" cy="1873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33333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E3F6E7-1DAD-4270-A5A3-661A377E15FA}" type="slidenum">
              <a:rPr lang="en-US" altLang="lv-LV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lv-LV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54F95"/>
          </a:solidFill>
          <a:latin typeface="Arial" panose="020B0604020202020204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54F95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Arial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33333"/>
          </a:solidFill>
          <a:latin typeface="Arial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333333"/>
          </a:solidFill>
          <a:latin typeface="Arial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333333"/>
          </a:solidFill>
          <a:latin typeface="Arial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333333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emf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6425" y="1158950"/>
            <a:ext cx="8086484" cy="4018691"/>
          </a:xfrm>
        </p:spPr>
        <p:txBody>
          <a:bodyPr/>
          <a:lstStyle/>
          <a:p>
            <a:r>
              <a:rPr lang="lv-LV" sz="4000" b="1" dirty="0" smtClean="0">
                <a:latin typeface="Arial" charset="0"/>
                <a:cs typeface="Arial" charset="0"/>
              </a:rPr>
              <a:t>Ieskats</a:t>
            </a:r>
            <a:r>
              <a:rPr lang="lv-LV" sz="4000" dirty="0" smtClean="0"/>
              <a:t> </a:t>
            </a:r>
            <a:r>
              <a:rPr lang="lv-LV" altLang="lv-LV" sz="4000" b="1" dirty="0" smtClean="0">
                <a:latin typeface="Arial" charset="0"/>
                <a:cs typeface="Arial" charset="0"/>
              </a:rPr>
              <a:t>Latvenergo </a:t>
            </a:r>
            <a:r>
              <a:rPr lang="lv-LV" altLang="lv-LV" sz="4000" b="1" dirty="0" smtClean="0">
                <a:latin typeface="Arial" charset="0"/>
                <a:cs typeface="Arial" charset="0"/>
              </a:rPr>
              <a:t>koncerna </a:t>
            </a:r>
            <a:r>
              <a:rPr lang="lv-LV" altLang="lv-LV" sz="4000" b="1" dirty="0">
                <a:latin typeface="Arial" charset="0"/>
                <a:cs typeface="Arial" charset="0"/>
              </a:rPr>
              <a:t/>
            </a:r>
            <a:br>
              <a:rPr lang="lv-LV" altLang="lv-LV" sz="4000" b="1" dirty="0">
                <a:latin typeface="Arial" charset="0"/>
                <a:cs typeface="Arial" charset="0"/>
              </a:rPr>
            </a:br>
            <a:r>
              <a:rPr lang="lv-LV" altLang="lv-LV" sz="4000" b="1" dirty="0" smtClean="0">
                <a:latin typeface="Arial" charset="0"/>
                <a:cs typeface="Arial" charset="0"/>
              </a:rPr>
              <a:t>stratēģijas </a:t>
            </a:r>
            <a:r>
              <a:rPr lang="lv-LV" altLang="lv-LV" sz="4000" b="1" dirty="0" smtClean="0">
                <a:latin typeface="Arial" charset="0"/>
                <a:cs typeface="Arial" charset="0"/>
              </a:rPr>
              <a:t>projektā</a:t>
            </a:r>
            <a:r>
              <a:rPr lang="lv-LV" altLang="lv-LV" sz="4000" b="1" dirty="0">
                <a:latin typeface="Arial" charset="0"/>
                <a:cs typeface="Arial" charset="0"/>
              </a:rPr>
              <a:t/>
            </a:r>
            <a:br>
              <a:rPr lang="lv-LV" altLang="lv-LV" sz="4000" b="1" dirty="0">
                <a:latin typeface="Arial" charset="0"/>
                <a:cs typeface="Arial" charset="0"/>
              </a:rPr>
            </a:br>
            <a:r>
              <a:rPr lang="lv-LV" altLang="lv-LV" sz="4000" b="1" dirty="0" smtClean="0">
                <a:latin typeface="Arial" charset="0"/>
                <a:cs typeface="Arial" charset="0"/>
              </a:rPr>
              <a:t/>
            </a:r>
            <a:br>
              <a:rPr lang="lv-LV" altLang="lv-LV" sz="4000" b="1" dirty="0" smtClean="0">
                <a:latin typeface="Arial" charset="0"/>
                <a:cs typeface="Arial" charset="0"/>
              </a:rPr>
            </a:br>
            <a:r>
              <a:rPr lang="lv-LV" altLang="lv-LV" sz="3200" b="1" dirty="0" smtClean="0">
                <a:latin typeface="Arial" charset="0"/>
                <a:cs typeface="Arial" charset="0"/>
              </a:rPr>
              <a:t>2017.- 2022.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3504" y="5735205"/>
            <a:ext cx="8086484" cy="517236"/>
          </a:xfrm>
        </p:spPr>
        <p:txBody>
          <a:bodyPr/>
          <a:lstStyle/>
          <a:p>
            <a:r>
              <a:rPr lang="lv-LV" sz="2400" dirty="0" smtClean="0"/>
              <a:t>2016.gada 20.jūnijs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51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b="1" dirty="0"/>
              <a:t>PEST – Politiskie faktori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90500" y="4905375"/>
            <a:ext cx="8596313" cy="1293544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8000" tIns="108000" rIns="10800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BF0D"/>
              </a:buClr>
              <a:buFontTx/>
              <a:buBlip>
                <a:blip r:embed="rId3"/>
              </a:buBlip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145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10000"/>
              </a:lnSpc>
              <a:spcBef>
                <a:spcPts val="600"/>
              </a:spcBef>
              <a:buSzPct val="100000"/>
              <a:buFontTx/>
              <a:buNone/>
            </a:pPr>
            <a:endParaRPr lang="lv-LV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721858" y="5014481"/>
            <a:ext cx="7757123" cy="141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BF0D"/>
              </a:buClr>
              <a:buFontTx/>
              <a:buBlip>
                <a:blip r:embed="rId3"/>
              </a:buBlip>
              <a:defRPr sz="2000" kern="1200" baseline="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6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4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1145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Konsekvents «klimata un zaļais» kurss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Tirgus modelis nodrošinās zemas cenas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Radikāli jauni apstākļi gāzes piegādei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190500" y="1009651"/>
            <a:ext cx="6010275" cy="3667124"/>
          </a:xfr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0" tIns="108000" rIns="108000" bIns="108000">
            <a:noAutofit/>
          </a:bodyPr>
          <a:lstStyle/>
          <a:p>
            <a:pPr marL="457200" lvl="1" indent="0" algn="l">
              <a:buNone/>
            </a:pPr>
            <a:endParaRPr lang="lv-LV" sz="1400" dirty="0">
              <a:solidFill>
                <a:srgbClr val="000000"/>
              </a:solidFill>
            </a:endParaRPr>
          </a:p>
          <a:p>
            <a:pPr marL="0" indent="0" algn="l" fontAlgn="auto">
              <a:lnSpc>
                <a:spcPct val="110000"/>
              </a:lnSpc>
              <a:spcBef>
                <a:spcPts val="832"/>
              </a:spcBef>
              <a:buSzPct val="100000"/>
              <a:buNone/>
              <a:defRPr/>
            </a:pPr>
            <a:endParaRPr lang="lv-LV" sz="1400" b="1" dirty="0" smtClean="0">
              <a:solidFill>
                <a:srgbClr val="000000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6367307" y="1900052"/>
            <a:ext cx="2574812" cy="18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BF0D"/>
              </a:buClr>
              <a:buFontTx/>
              <a:buBlip>
                <a:blip r:embed="rId3"/>
              </a:buBlip>
              <a:defRPr sz="2000" kern="1200" baseline="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6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4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1145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Enerģijas Savienība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BEMIP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Enerģētikas pamatnostādnes </a:t>
            </a:r>
          </a:p>
          <a:p>
            <a:pPr marL="400050" lvl="1" indent="0" algn="l" fontAlgn="auto">
              <a:lnSpc>
                <a:spcPct val="110000"/>
              </a:lnSpc>
              <a:spcBef>
                <a:spcPts val="832"/>
              </a:spcBef>
              <a:buSzPct val="100000"/>
              <a:buNone/>
              <a:defRPr/>
            </a:pPr>
            <a:r>
              <a:rPr lang="lv-LV" sz="1700" b="1" dirty="0">
                <a:solidFill>
                  <a:srgbClr val="000000"/>
                </a:solidFill>
              </a:rPr>
              <a:t>2016-2020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2"/>
          <a:stretch/>
        </p:blipFill>
        <p:spPr bwMode="auto">
          <a:xfrm>
            <a:off x="3369436" y="1338755"/>
            <a:ext cx="2638966" cy="14933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3899" y="1354723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i="1" dirty="0" smtClean="0"/>
              <a:t>AER</a:t>
            </a:r>
            <a:endParaRPr lang="lv-LV" sz="16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4" r="20398" b="24002"/>
          <a:stretch/>
        </p:blipFill>
        <p:spPr bwMode="auto">
          <a:xfrm>
            <a:off x="3369436" y="2989287"/>
            <a:ext cx="2606868" cy="14350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 r="20554" b="23162"/>
          <a:stretch/>
        </p:blipFill>
        <p:spPr bwMode="auto">
          <a:xfrm>
            <a:off x="500375" y="2988174"/>
            <a:ext cx="2569333" cy="14361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27749" y="2989287"/>
            <a:ext cx="508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i="1" dirty="0" smtClean="0"/>
              <a:t>SEG</a:t>
            </a:r>
            <a:endParaRPr lang="lv-LV" sz="16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20711" y="2970237"/>
            <a:ext cx="1757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i="1" dirty="0" smtClean="0"/>
              <a:t>Energoefektivitāte</a:t>
            </a:r>
            <a:endParaRPr lang="lv-LV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" y="1348879"/>
            <a:ext cx="3235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rgbClr val="000000"/>
                </a:solidFill>
              </a:rPr>
              <a:t>ES Enerģētikas stratēģija 2030 </a:t>
            </a:r>
          </a:p>
          <a:p>
            <a:pPr algn="ctr"/>
            <a:r>
              <a:rPr lang="lv-LV" b="1" dirty="0">
                <a:solidFill>
                  <a:srgbClr val="000000"/>
                </a:solidFill>
              </a:rPr>
              <a:t>un ceļa karte 2050 </a:t>
            </a:r>
          </a:p>
          <a:p>
            <a:pPr algn="ctr"/>
            <a:r>
              <a:rPr lang="lv-LV" b="1" dirty="0">
                <a:solidFill>
                  <a:srgbClr val="000000"/>
                </a:solidFill>
              </a:rPr>
              <a:t>– vienošanās par ES kopējiem </a:t>
            </a:r>
          </a:p>
          <a:p>
            <a:pPr algn="ctr"/>
            <a:r>
              <a:rPr lang="lv-LV" b="1" dirty="0">
                <a:solidFill>
                  <a:srgbClr val="000000"/>
                </a:solidFill>
              </a:rPr>
              <a:t>mērķiem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b="1" dirty="0"/>
              <a:t>PEST – Ekonomiskie faktori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65662" y="1430838"/>
            <a:ext cx="3693194" cy="1234404"/>
          </a:xfrm>
          <a:prstGeom prst="roundRect">
            <a:avLst>
              <a:gd name="adj" fmla="val 10993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87000"/>
                </a:schemeClr>
              </a:gs>
              <a:gs pos="9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lv-LV" sz="2000" b="1" dirty="0" smtClean="0"/>
              <a:t>Gāzes tirgus:</a:t>
            </a:r>
            <a:endParaRPr lang="lv-LV" sz="2000" b="1" dirty="0"/>
          </a:p>
          <a:p>
            <a:pPr marL="285750" indent="-285750" algn="ctr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dirty="0" smtClean="0"/>
              <a:t> Cenu </a:t>
            </a:r>
            <a:r>
              <a:rPr lang="lv-LV" dirty="0"/>
              <a:t>konverģences </a:t>
            </a:r>
            <a:r>
              <a:rPr lang="lv-LV" dirty="0" smtClean="0"/>
              <a:t>pazīmes</a:t>
            </a:r>
            <a:endParaRPr lang="lv-LV" dirty="0"/>
          </a:p>
          <a:p>
            <a:pPr marL="285750" indent="-285750" algn="ctr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dirty="0" smtClean="0"/>
              <a:t>«Pasaules </a:t>
            </a:r>
            <a:r>
              <a:rPr lang="lv-LV" dirty="0"/>
              <a:t>tirgus» veidošanās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18136" y="955204"/>
            <a:ext cx="3123210" cy="1710038"/>
          </a:xfrm>
          <a:prstGeom prst="roundRect">
            <a:avLst>
              <a:gd name="adj" fmla="val 10993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87000"/>
                </a:schemeClr>
              </a:gs>
              <a:gs pos="9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lv-LV" sz="2000" b="1" dirty="0"/>
              <a:t>Ekonomiskā izaugsme </a:t>
            </a:r>
            <a:r>
              <a:rPr lang="lv-LV" sz="2000" b="1" dirty="0" smtClean="0"/>
              <a:t>Baltijā  </a:t>
            </a:r>
          </a:p>
          <a:p>
            <a:pPr algn="ctr">
              <a:lnSpc>
                <a:spcPct val="85000"/>
              </a:lnSpc>
            </a:pPr>
            <a:endParaRPr lang="lv-LV" sz="2000" b="1" dirty="0"/>
          </a:p>
          <a:p>
            <a:pPr algn="ctr">
              <a:lnSpc>
                <a:spcPct val="85000"/>
              </a:lnSpc>
            </a:pPr>
            <a:r>
              <a:rPr lang="lv-LV" sz="2800" dirty="0" smtClean="0"/>
              <a:t>2 </a:t>
            </a:r>
            <a:r>
              <a:rPr lang="lv-LV" sz="2800" dirty="0"/>
              <a:t>– 5 % </a:t>
            </a:r>
            <a:r>
              <a:rPr lang="lv-LV" sz="2800" dirty="0" smtClean="0"/>
              <a:t>  </a:t>
            </a:r>
            <a:r>
              <a:rPr lang="lv-LV" dirty="0" smtClean="0"/>
              <a:t>gadā</a:t>
            </a:r>
            <a:endParaRPr lang="lv-LV" dirty="0"/>
          </a:p>
        </p:txBody>
      </p:sp>
      <p:sp>
        <p:nvSpPr>
          <p:cNvPr id="9" name="Rounded Rectangle 8"/>
          <p:cNvSpPr/>
          <p:nvPr/>
        </p:nvSpPr>
        <p:spPr>
          <a:xfrm>
            <a:off x="355599" y="3099459"/>
            <a:ext cx="3290131" cy="1060939"/>
          </a:xfrm>
          <a:prstGeom prst="roundRect">
            <a:avLst>
              <a:gd name="adj" fmla="val 10993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87000"/>
                </a:schemeClr>
              </a:gs>
              <a:gs pos="9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lv-LV" sz="2000" b="1" dirty="0" smtClean="0"/>
              <a:t>Transports:</a:t>
            </a:r>
          </a:p>
          <a:p>
            <a:pPr algn="ctr">
              <a:lnSpc>
                <a:spcPct val="85000"/>
              </a:lnSpc>
            </a:pPr>
            <a:r>
              <a:rPr lang="lv-LV" dirty="0" smtClean="0"/>
              <a:t>Elektroenerģijas intervence trešajā </a:t>
            </a:r>
            <a:r>
              <a:rPr lang="lv-LV" dirty="0"/>
              <a:t>desmitgadē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39490" y="2883731"/>
            <a:ext cx="4547321" cy="1557640"/>
          </a:xfrm>
          <a:prstGeom prst="roundRect">
            <a:avLst>
              <a:gd name="adj" fmla="val 10993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87000"/>
                </a:schemeClr>
              </a:gs>
              <a:gs pos="9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lv-LV" sz="2000" b="1" dirty="0"/>
              <a:t>LV ekonomikas struktūras tendences: 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dirty="0"/>
              <a:t>E</a:t>
            </a:r>
            <a:r>
              <a:rPr lang="lv-LV" dirty="0" smtClean="0"/>
              <a:t>konomisko aktivitāšu ģeogrāfiska </a:t>
            </a:r>
            <a:r>
              <a:rPr lang="lv-LV" dirty="0"/>
              <a:t>koncentrēšanās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dirty="0"/>
              <a:t>Pakalpojumi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dirty="0" err="1"/>
              <a:t>Energomazietilpīgas</a:t>
            </a:r>
            <a:r>
              <a:rPr lang="lv-LV" dirty="0"/>
              <a:t> augstas pievienotās vērtības nozares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8757" y="4441371"/>
            <a:ext cx="3526974" cy="1581399"/>
          </a:xfrm>
          <a:prstGeom prst="roundRect">
            <a:avLst>
              <a:gd name="adj" fmla="val 10993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87000"/>
                </a:schemeClr>
              </a:gs>
              <a:gs pos="9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lv-LV" sz="2000" b="1" dirty="0"/>
              <a:t>Elektroenerģijas </a:t>
            </a:r>
            <a:r>
              <a:rPr lang="lv-LV" sz="2000" b="1" dirty="0" err="1"/>
              <a:t>mazumtirgus</a:t>
            </a:r>
            <a:r>
              <a:rPr lang="lv-LV" sz="2000" dirty="0"/>
              <a:t>: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dirty="0" smtClean="0"/>
              <a:t>Asāka konkurence 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dirty="0"/>
              <a:t>B</a:t>
            </a:r>
            <a:r>
              <a:rPr lang="lv-LV" dirty="0" smtClean="0"/>
              <a:t>iržas </a:t>
            </a:r>
            <a:r>
              <a:rPr lang="lv-LV" dirty="0"/>
              <a:t>produktu popularitāte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dirty="0" smtClean="0"/>
              <a:t>Uzcenojumu samazinājums</a:t>
            </a:r>
            <a:endParaRPr lang="lv-LV" dirty="0"/>
          </a:p>
        </p:txBody>
      </p:sp>
      <p:sp>
        <p:nvSpPr>
          <p:cNvPr id="13" name="Rounded Rectangle 12"/>
          <p:cNvSpPr/>
          <p:nvPr/>
        </p:nvSpPr>
        <p:spPr>
          <a:xfrm>
            <a:off x="3895104" y="4700652"/>
            <a:ext cx="4085113" cy="1082632"/>
          </a:xfrm>
          <a:prstGeom prst="roundRect">
            <a:avLst>
              <a:gd name="adj" fmla="val 10993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87000"/>
                </a:schemeClr>
              </a:gs>
              <a:gs pos="9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lv-LV" sz="2000" b="1" dirty="0"/>
              <a:t>Elektroenerģijas </a:t>
            </a:r>
            <a:r>
              <a:rPr lang="lv-LV" sz="2000" b="1" dirty="0" err="1"/>
              <a:t>vairumtirgus</a:t>
            </a:r>
            <a:r>
              <a:rPr lang="lv-LV" sz="2000" dirty="0"/>
              <a:t>:</a:t>
            </a:r>
          </a:p>
          <a:p>
            <a:pPr algn="ctr">
              <a:lnSpc>
                <a:spcPct val="85000"/>
              </a:lnSpc>
            </a:pPr>
            <a:r>
              <a:rPr lang="lv-LV" dirty="0" smtClean="0"/>
              <a:t>cenas </a:t>
            </a:r>
            <a:r>
              <a:rPr lang="lv-LV" dirty="0"/>
              <a:t>pārsvarā zemas , bet pieaugs to </a:t>
            </a:r>
            <a:r>
              <a:rPr lang="lv-LV" dirty="0" smtClean="0"/>
              <a:t>svārstīgums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090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b="1" dirty="0"/>
              <a:t>PEST – Sociālie faktori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47115" y="1074448"/>
            <a:ext cx="3277589" cy="122315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ct val="85000"/>
              </a:lnSpc>
            </a:pPr>
            <a:r>
              <a:rPr lang="lv-LV" b="1" dirty="0" smtClean="0"/>
              <a:t>Iedzīvotāju skaita pakāpeniska stabilizēšanās</a:t>
            </a:r>
            <a:endParaRPr lang="lv-LV" b="1" dirty="0"/>
          </a:p>
        </p:txBody>
      </p:sp>
      <p:sp>
        <p:nvSpPr>
          <p:cNvPr id="9" name="Oval 8"/>
          <p:cNvSpPr/>
          <p:nvPr/>
        </p:nvSpPr>
        <p:spPr>
          <a:xfrm>
            <a:off x="5306292" y="1205076"/>
            <a:ext cx="3277589" cy="122315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ct val="85000"/>
              </a:lnSpc>
            </a:pPr>
            <a:r>
              <a:rPr lang="lv-LV" b="1" dirty="0"/>
              <a:t>Iekšējās migrācijas pieaugums – drauds līdzsvarotai reģionu attīstībai </a:t>
            </a:r>
          </a:p>
        </p:txBody>
      </p:sp>
      <p:sp>
        <p:nvSpPr>
          <p:cNvPr id="11" name="Oval 10"/>
          <p:cNvSpPr/>
          <p:nvPr/>
        </p:nvSpPr>
        <p:spPr>
          <a:xfrm>
            <a:off x="4429724" y="2696565"/>
            <a:ext cx="3277589" cy="122315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ct val="85000"/>
              </a:lnSpc>
            </a:pPr>
            <a:r>
              <a:rPr lang="lv-LV" b="1" dirty="0"/>
              <a:t>Dzīves paradumu, tradīciju un lomu maiņa – </a:t>
            </a:r>
            <a:r>
              <a:rPr lang="lv-LV" b="1" dirty="0" smtClean="0"/>
              <a:t>vairāk mazu mājsaimniecību</a:t>
            </a:r>
            <a:endParaRPr lang="lv-LV" b="1" dirty="0"/>
          </a:p>
        </p:txBody>
      </p:sp>
      <p:sp>
        <p:nvSpPr>
          <p:cNvPr id="12" name="Oval 11"/>
          <p:cNvSpPr/>
          <p:nvPr/>
        </p:nvSpPr>
        <p:spPr>
          <a:xfrm>
            <a:off x="5638801" y="4472785"/>
            <a:ext cx="3277589" cy="122315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ct val="85000"/>
              </a:lnSpc>
            </a:pPr>
            <a:r>
              <a:rPr lang="lv-LV" b="1" dirty="0"/>
              <a:t>Kvalificēta darba spēka trūkums, atalgojuma pieaugums</a:t>
            </a:r>
          </a:p>
        </p:txBody>
      </p:sp>
      <p:sp>
        <p:nvSpPr>
          <p:cNvPr id="13" name="Oval 12"/>
          <p:cNvSpPr/>
          <p:nvPr/>
        </p:nvSpPr>
        <p:spPr>
          <a:xfrm>
            <a:off x="1387435" y="4585606"/>
            <a:ext cx="3277589" cy="122315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ct val="85000"/>
              </a:lnSpc>
            </a:pPr>
            <a:r>
              <a:rPr lang="lv-LV" b="1" dirty="0"/>
              <a:t>N</a:t>
            </a:r>
            <a:r>
              <a:rPr lang="lv-LV" b="1" dirty="0" smtClean="0"/>
              <a:t>eatbilstība </a:t>
            </a:r>
            <a:r>
              <a:rPr lang="lv-LV" b="1" dirty="0"/>
              <a:t>starp izglītības piedāvājumu un darba devēju vajadzībām</a:t>
            </a:r>
          </a:p>
        </p:txBody>
      </p:sp>
      <p:sp>
        <p:nvSpPr>
          <p:cNvPr id="14" name="Oval 13"/>
          <p:cNvSpPr/>
          <p:nvPr/>
        </p:nvSpPr>
        <p:spPr>
          <a:xfrm>
            <a:off x="451262" y="2696565"/>
            <a:ext cx="3277589" cy="122315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ct val="85000"/>
              </a:lnSpc>
            </a:pPr>
            <a:r>
              <a:rPr lang="lv-LV" b="1" dirty="0"/>
              <a:t>Iedzīvotāju noslāņošanās</a:t>
            </a:r>
          </a:p>
        </p:txBody>
      </p:sp>
    </p:spTree>
    <p:extLst>
      <p:ext uri="{BB962C8B-B14F-4D97-AF65-F5344CB8AC3E}">
        <p14:creationId xmlns:p14="http://schemas.microsoft.com/office/powerpoint/2010/main" val="32395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97032" y="2232836"/>
            <a:ext cx="3289781" cy="13891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b="1" dirty="0"/>
              <a:t>PEST – Tehnoloģiskie faktori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-128061" y="1109292"/>
            <a:ext cx="8707576" cy="4770417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832"/>
              </a:spcBef>
              <a:buSzPct val="80000"/>
              <a:buNone/>
              <a:defRPr/>
            </a:pPr>
            <a:r>
              <a:rPr lang="lv-LV" sz="1800" b="1" dirty="0" smtClean="0">
                <a:solidFill>
                  <a:srgbClr val="000000"/>
                </a:solidFill>
              </a:rPr>
              <a:t>«Profesionālo </a:t>
            </a:r>
            <a:r>
              <a:rPr lang="lv-LV" sz="1800" b="1" dirty="0">
                <a:solidFill>
                  <a:srgbClr val="000000"/>
                </a:solidFill>
              </a:rPr>
              <a:t>patērētāju» («</a:t>
            </a:r>
            <a:r>
              <a:rPr lang="lv-LV" sz="1800" b="1" i="1" dirty="0" err="1" smtClean="0">
                <a:solidFill>
                  <a:srgbClr val="000000"/>
                </a:solidFill>
              </a:rPr>
              <a:t>Prosumers</a:t>
            </a:r>
            <a:r>
              <a:rPr lang="lv-LV" sz="1800" b="1" dirty="0" smtClean="0">
                <a:solidFill>
                  <a:srgbClr val="000000"/>
                </a:solidFill>
              </a:rPr>
              <a:t>») </a:t>
            </a:r>
            <a:r>
              <a:rPr lang="lv-LV" sz="1800" b="1" dirty="0">
                <a:solidFill>
                  <a:srgbClr val="000000"/>
                </a:solidFill>
              </a:rPr>
              <a:t>skaita </a:t>
            </a:r>
            <a:r>
              <a:rPr lang="lv-LV" sz="1800" b="1" dirty="0" smtClean="0">
                <a:solidFill>
                  <a:srgbClr val="000000"/>
                </a:solidFill>
              </a:rPr>
              <a:t>pieaugums</a:t>
            </a:r>
            <a:endParaRPr lang="lv-LV" sz="1800" b="1" dirty="0">
              <a:solidFill>
                <a:srgbClr val="000000"/>
              </a:solidFill>
            </a:endParaRPr>
          </a:p>
          <a:p>
            <a:pPr lvl="1" algn="l" fontAlgn="auto">
              <a:spcBef>
                <a:spcPts val="632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lv-LV" sz="1600" dirty="0">
              <a:solidFill>
                <a:srgbClr val="000000"/>
              </a:solidFill>
            </a:endParaRPr>
          </a:p>
          <a:p>
            <a:pPr lvl="1" algn="l" fontAlgn="auto">
              <a:spcBef>
                <a:spcPts val="632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lv-LV" sz="1600" dirty="0" smtClean="0">
              <a:solidFill>
                <a:srgbClr val="000000"/>
              </a:solidFill>
            </a:endParaRPr>
          </a:p>
          <a:p>
            <a:pPr lvl="1" algn="l" fontAlgn="auto">
              <a:spcBef>
                <a:spcPts val="632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lv-LV" sz="1600" dirty="0">
              <a:solidFill>
                <a:srgbClr val="000000"/>
              </a:solidFill>
            </a:endParaRPr>
          </a:p>
          <a:p>
            <a:pPr lvl="1" algn="l" fontAlgn="auto">
              <a:spcBef>
                <a:spcPts val="632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lv-LV" sz="1600" dirty="0" smtClean="0">
              <a:solidFill>
                <a:srgbClr val="000000"/>
              </a:solidFill>
            </a:endParaRPr>
          </a:p>
          <a:p>
            <a:pPr lvl="1" algn="l" fontAlgn="auto">
              <a:spcBef>
                <a:spcPts val="632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lv-LV" sz="1600" dirty="0">
              <a:solidFill>
                <a:srgbClr val="000000"/>
              </a:solidFill>
            </a:endParaRPr>
          </a:p>
          <a:p>
            <a:pPr lvl="1" algn="l" fontAlgn="auto">
              <a:spcBef>
                <a:spcPts val="632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lv-LV" sz="1600" dirty="0" smtClean="0">
              <a:solidFill>
                <a:srgbClr val="000000"/>
              </a:solidFill>
            </a:endParaRPr>
          </a:p>
          <a:p>
            <a:pPr lvl="1" algn="l" fontAlgn="auto">
              <a:spcBef>
                <a:spcPts val="632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lv-LV" sz="1600" dirty="0" smtClean="0">
              <a:solidFill>
                <a:srgbClr val="000000"/>
              </a:solidFill>
            </a:endParaRPr>
          </a:p>
          <a:p>
            <a:pPr marL="457200" lvl="1" indent="0" algn="l" fontAlgn="auto">
              <a:spcBef>
                <a:spcPts val="632"/>
              </a:spcBef>
              <a:buSzPct val="100000"/>
              <a:buNone/>
              <a:defRPr/>
            </a:pPr>
            <a:endParaRPr lang="lv-LV" sz="1600" dirty="0" smtClean="0">
              <a:solidFill>
                <a:srgbClr val="000000"/>
              </a:solidFill>
            </a:endParaRPr>
          </a:p>
          <a:p>
            <a:pPr marL="457200" lvl="1" indent="0" algn="l" fontAlgn="auto">
              <a:spcBef>
                <a:spcPts val="632"/>
              </a:spcBef>
              <a:buSzPct val="100000"/>
              <a:buNone/>
              <a:defRPr/>
            </a:pPr>
            <a:endParaRPr lang="lv-LV" sz="1600" dirty="0" smtClean="0">
              <a:solidFill>
                <a:srgbClr val="000000"/>
              </a:solidFill>
            </a:endParaRPr>
          </a:p>
          <a:p>
            <a:pPr lvl="1" algn="l" fontAlgn="auto">
              <a:spcBef>
                <a:spcPts val="632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lv-LV" sz="1600" dirty="0">
              <a:solidFill>
                <a:srgbClr val="000000"/>
              </a:solidFill>
            </a:endParaRPr>
          </a:p>
          <a:p>
            <a:pPr marL="457200" lvl="1" indent="0" algn="ctr" fontAlgn="auto">
              <a:spcBef>
                <a:spcPts val="632"/>
              </a:spcBef>
              <a:buSzPct val="100000"/>
              <a:buNone/>
              <a:defRPr/>
            </a:pPr>
            <a:endParaRPr lang="lv-LV" sz="1600" dirty="0" smtClean="0">
              <a:solidFill>
                <a:srgbClr val="000000"/>
              </a:solidFill>
            </a:endParaRPr>
          </a:p>
          <a:p>
            <a:pPr marL="457200" lvl="1" indent="0" algn="ctr" fontAlgn="auto">
              <a:spcBef>
                <a:spcPts val="632"/>
              </a:spcBef>
              <a:buSzPct val="100000"/>
              <a:buNone/>
              <a:defRPr/>
            </a:pPr>
            <a:r>
              <a:rPr lang="lv-LV" i="1" dirty="0" smtClean="0">
                <a:solidFill>
                  <a:srgbClr val="000000"/>
                </a:solidFill>
              </a:rPr>
              <a:t>«</a:t>
            </a:r>
            <a:r>
              <a:rPr lang="lv-LV" i="1" dirty="0" err="1" smtClean="0">
                <a:solidFill>
                  <a:srgbClr val="000000"/>
                </a:solidFill>
              </a:rPr>
              <a:t>Prosumers</a:t>
            </a:r>
            <a:r>
              <a:rPr lang="lv-LV" i="1" dirty="0" smtClean="0">
                <a:solidFill>
                  <a:srgbClr val="000000"/>
                </a:solidFill>
              </a:rPr>
              <a:t>» ne tikai rūpnieciskajā, bet arī mājsaimniecību segmentā</a:t>
            </a:r>
          </a:p>
        </p:txBody>
      </p:sp>
      <p:pic>
        <p:nvPicPr>
          <p:cNvPr id="1026" name="Picture 2" descr="http://www.clker.com/cliparts/O/8/u/8/J/o/3-puzzple-pieces-md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0" y="2056302"/>
            <a:ext cx="3822413" cy="2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6895" y="2826283"/>
            <a:ext cx="173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lv-LV" dirty="0" err="1"/>
              <a:t>Mikroģenerācija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1988258" y="3756653"/>
            <a:ext cx="1673920" cy="615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>
                <a:solidFill>
                  <a:srgbClr val="000000"/>
                </a:solidFill>
              </a:rPr>
              <a:t>Patēriņa vadība</a:t>
            </a:r>
          </a:p>
          <a:p>
            <a:pPr algn="ctr"/>
            <a:r>
              <a:rPr lang="lv-LV" sz="1600" dirty="0" smtClean="0">
                <a:solidFill>
                  <a:srgbClr val="000000"/>
                </a:solidFill>
              </a:rPr>
              <a:t>(viedās ierīces)</a:t>
            </a:r>
            <a:endParaRPr lang="lv-LV" sz="16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8214" y="2814409"/>
            <a:ext cx="136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>
                <a:solidFill>
                  <a:srgbClr val="000000"/>
                </a:solidFill>
              </a:rPr>
              <a:t>Akumulācija</a:t>
            </a:r>
            <a:endParaRPr lang="lv-LV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9835" y="2462318"/>
            <a:ext cx="374644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auto">
              <a:spcBef>
                <a:spcPts val="632"/>
              </a:spcBef>
              <a:buClr>
                <a:srgbClr val="97BF0D"/>
              </a:buClr>
              <a:buSzPct val="100000"/>
              <a:buFont typeface="Arial" panose="020B0604020202020204" pitchFamily="34" charset="0"/>
              <a:buChar char="►"/>
              <a:defRPr/>
            </a:pPr>
            <a:r>
              <a:rPr lang="lv-LV" sz="1600" dirty="0">
                <a:solidFill>
                  <a:srgbClr val="000000"/>
                </a:solidFill>
                <a:latin typeface="Arial"/>
                <a:cs typeface="+mn-cs"/>
              </a:rPr>
              <a:t>Patēriņa samazinājums</a:t>
            </a:r>
          </a:p>
          <a:p>
            <a:pPr marL="742950" lvl="1" indent="-285750" fontAlgn="auto">
              <a:spcBef>
                <a:spcPts val="632"/>
              </a:spcBef>
              <a:buClr>
                <a:srgbClr val="97BF0D"/>
              </a:buClr>
              <a:buSzPct val="100000"/>
              <a:buFont typeface="Arial" panose="020B0604020202020204" pitchFamily="34" charset="0"/>
              <a:buChar char="►"/>
              <a:defRPr/>
            </a:pPr>
            <a:r>
              <a:rPr lang="lv-LV" sz="1600" dirty="0" smtClean="0">
                <a:solidFill>
                  <a:srgbClr val="000000"/>
                </a:solidFill>
                <a:latin typeface="Arial"/>
                <a:cs typeface="+mn-cs"/>
              </a:rPr>
              <a:t>Patēriņa </a:t>
            </a:r>
            <a:r>
              <a:rPr lang="lv-LV" sz="1600" dirty="0">
                <a:solidFill>
                  <a:srgbClr val="000000"/>
                </a:solidFill>
                <a:latin typeface="Arial"/>
                <a:cs typeface="+mn-cs"/>
              </a:rPr>
              <a:t>pīķu pārvirze uz enerģijas zemo cenu stundām</a:t>
            </a:r>
          </a:p>
        </p:txBody>
      </p:sp>
    </p:spTree>
    <p:extLst>
      <p:ext uri="{BB962C8B-B14F-4D97-AF65-F5344CB8AC3E}">
        <p14:creationId xmlns:p14="http://schemas.microsoft.com/office/powerpoint/2010/main" val="14337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1733" y="2169005"/>
            <a:ext cx="6760396" cy="4102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Saturs</a:t>
            </a:r>
            <a:endParaRPr lang="lv-LV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326572" y="1420702"/>
            <a:ext cx="8152410" cy="4540340"/>
          </a:xfrm>
        </p:spPr>
        <p:txBody>
          <a:bodyPr>
            <a:normAutofit/>
          </a:bodyPr>
          <a:lstStyle/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800" b="1" dirty="0">
                <a:solidFill>
                  <a:srgbClr val="000000"/>
                </a:solidFill>
              </a:rPr>
              <a:t>Ievads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800" b="1" dirty="0">
                <a:solidFill>
                  <a:srgbClr val="000000"/>
                </a:solidFill>
              </a:rPr>
              <a:t>Ārējās vides analīze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800" b="1" dirty="0" smtClean="0">
                <a:solidFill>
                  <a:schemeClr val="bg1"/>
                </a:solidFill>
              </a:rPr>
              <a:t>Darbības un finanšu mērķi </a:t>
            </a:r>
            <a:endParaRPr lang="lv-LV" sz="1800" b="1" dirty="0">
              <a:solidFill>
                <a:schemeClr val="bg1"/>
              </a:solidFill>
            </a:endParaRPr>
          </a:p>
          <a:p>
            <a:pPr marL="0" indent="0" algn="l" fontAlgn="auto">
              <a:lnSpc>
                <a:spcPct val="110000"/>
              </a:lnSpc>
              <a:spcBef>
                <a:spcPts val="832"/>
              </a:spcBef>
              <a:buSzPct val="100000"/>
              <a:buNone/>
              <a:defRPr/>
            </a:pPr>
            <a:endParaRPr lang="lv-LV" sz="1800" b="1" dirty="0" smtClean="0">
              <a:solidFill>
                <a:srgbClr val="000000"/>
              </a:solidFill>
            </a:endParaRPr>
          </a:p>
          <a:p>
            <a:pPr marL="0" indent="0" algn="l" fontAlgn="auto">
              <a:lnSpc>
                <a:spcPct val="110000"/>
              </a:lnSpc>
              <a:spcBef>
                <a:spcPts val="832"/>
              </a:spcBef>
              <a:buSzPct val="100000"/>
              <a:buNone/>
              <a:defRPr/>
            </a:pPr>
            <a:endParaRPr lang="lv-LV" sz="1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552" y="223553"/>
            <a:ext cx="8921447" cy="7445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sz="2800" b="1" dirty="0" smtClean="0">
                <a:latin typeface="Arial" charset="0"/>
              </a:rPr>
              <a:t>Misija, vīzija, vērtības</a:t>
            </a:r>
            <a:endParaRPr lang="lv-LV" sz="2800" b="1" dirty="0"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22552" y="1377537"/>
            <a:ext cx="6463256" cy="2142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2000" tIns="216000" rIns="162000" rtlCol="0" anchor="t" anchorCtr="0"/>
          <a:lstStyle/>
          <a:p>
            <a:r>
              <a:rPr lang="lv-LV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Misija</a:t>
            </a:r>
          </a:p>
          <a:p>
            <a:r>
              <a:rPr lang="lv-LV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Latvenergo </a:t>
            </a:r>
            <a:r>
              <a:rPr lang="lv-LV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koncerna misija ir nodrošināt kvalitatīvu, drošu un videi draudzīgu enerģijas ģenerāciju un piegādi savu klientu vajadzību apmierināšanai, veicinot koncerna ilgtermiņa vērtības palielināšanu un ilgtspējīgu izaugsmi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222552" y="3662401"/>
            <a:ext cx="6463256" cy="21267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2000" tIns="216000" rIns="162000" rtlCol="0" anchor="t" anchorCtr="0"/>
          <a:lstStyle/>
          <a:p>
            <a:r>
              <a:rPr lang="lv-LV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Vīzija</a:t>
            </a:r>
          </a:p>
          <a:p>
            <a:r>
              <a:rPr lang="lv-LV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Latvenergo </a:t>
            </a:r>
            <a:r>
              <a:rPr lang="lv-LV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koncerns ir viens no vadošiem un klientu primāri izvēlētiem kvalitatīvas un inovatīvas energoapgādes nodrošinātājiem Baltijas valstu tirgos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6887688" y="1377538"/>
            <a:ext cx="1932462" cy="4411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2000" tIns="216000" rIns="162000" rtlCol="0" anchor="t" anchorCtr="0"/>
          <a:lstStyle/>
          <a:p>
            <a:pPr>
              <a:lnSpc>
                <a:spcPct val="200000"/>
              </a:lnSpc>
            </a:pPr>
            <a:r>
              <a:rPr lang="lv-LV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Vērtības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Atbildība</a:t>
            </a:r>
            <a:endParaRPr lang="lv-LV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Efektivitāte</a:t>
            </a:r>
            <a:endParaRPr lang="lv-LV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Atvērtība</a:t>
            </a:r>
            <a:endParaRPr lang="lv-LV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247063" y="6613525"/>
            <a:ext cx="896937" cy="1873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 baseline="0" smtClean="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AE3F6E7-1DAD-4270-A5A3-661A377E15FA}" type="slidenum">
              <a:rPr lang="en-US" altLang="lv-LV" smtClean="0"/>
              <a:pPr>
                <a:defRPr/>
              </a:pPr>
              <a:t>15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19389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b="1" dirty="0"/>
              <a:t>DARBĪBAS MĒRĶIS (1) – Tirdzniecība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55600" y="1184866"/>
            <a:ext cx="8431213" cy="41414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2000" tIns="216000" rIns="162000" rtlCol="0" anchor="t" anchorCtr="0"/>
          <a:lstStyle/>
          <a:p>
            <a:r>
              <a:rPr lang="lv-LV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Nostiprināt ilgtspējīgu un ekonomiski pamatotu tirgus pozīciju mājas tirgos, vienlaikus </a:t>
            </a:r>
            <a:r>
              <a:rPr lang="lv-LV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apsverot ģeogrāfisku </a:t>
            </a:r>
            <a:r>
              <a:rPr lang="lv-LV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un/vai </a:t>
            </a:r>
            <a:r>
              <a:rPr lang="lv-LV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produktu/pakalpojumu </a:t>
            </a:r>
            <a:r>
              <a:rPr lang="lv-LV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ekspansiju, ietverot:</a:t>
            </a:r>
          </a:p>
          <a:p>
            <a:endParaRPr lang="lv-LV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4033" y="3218208"/>
            <a:ext cx="5863504" cy="890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000" tIns="0" rIns="162000" bIns="0" rtlCol="0" anchor="ctr" anchorCtr="0"/>
          <a:lstStyle/>
          <a:p>
            <a:pPr lvl="1">
              <a:spcBef>
                <a:spcPts val="1200"/>
              </a:spcBef>
              <a:buClr>
                <a:srgbClr val="92D050"/>
              </a:buClr>
            </a:pPr>
            <a:r>
              <a:rPr lang="lv-LV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Darbības izcilību un izmaksu efektivitāti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34033" y="4213761"/>
            <a:ext cx="5863504" cy="8906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000" tIns="0" rIns="162000" bIns="0" rtlCol="0" anchor="ctr" anchorCtr="0"/>
          <a:lstStyle/>
          <a:p>
            <a:pPr lvl="1">
              <a:spcBef>
                <a:spcPts val="800"/>
              </a:spcBef>
              <a:buClr>
                <a:srgbClr val="92D050"/>
              </a:buClr>
            </a:pPr>
            <a:r>
              <a:rPr lang="lv-LV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Gāzes mazumtirdzniecības uzsākšanu mājas tirgos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34033" y="5209313"/>
            <a:ext cx="5863504" cy="890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000" tIns="0" rIns="162000" bIns="0" rtlCol="0" anchor="ctr" anchorCtr="0"/>
          <a:lstStyle/>
          <a:p>
            <a:pPr lvl="1">
              <a:spcBef>
                <a:spcPts val="800"/>
              </a:spcBef>
              <a:buClr>
                <a:srgbClr val="92D050"/>
              </a:buClr>
            </a:pPr>
            <a:r>
              <a:rPr lang="lv-LV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Energoefektivitātes  </a:t>
            </a:r>
            <a:r>
              <a:rPr lang="lv-LV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produktus kā biznesa iespēju </a:t>
            </a:r>
          </a:p>
        </p:txBody>
      </p:sp>
    </p:spTree>
    <p:extLst>
      <p:ext uri="{BB962C8B-B14F-4D97-AF65-F5344CB8AC3E}">
        <p14:creationId xmlns:p14="http://schemas.microsoft.com/office/powerpoint/2010/main" val="37390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b="1" dirty="0"/>
              <a:t>DARBĪBAS MĒRĶIS (2) – Ražošana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65125" y="1175341"/>
            <a:ext cx="8421688" cy="48098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2000" tIns="360000" rIns="162000" rtlCol="0" anchor="t" anchorCtr="0"/>
          <a:lstStyle/>
          <a:p>
            <a:r>
              <a:rPr lang="lv-LV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Attīstīt sinerģijai ar tirdzniecību adekvātu un koncerna vērtību palielinošu ģenerācijas portfeli, ietverot:</a:t>
            </a:r>
          </a:p>
          <a:p>
            <a:pPr lvl="1">
              <a:spcBef>
                <a:spcPts val="800"/>
              </a:spcBef>
              <a:buClr>
                <a:srgbClr val="92D050"/>
              </a:buClr>
            </a:pPr>
            <a:endParaRPr lang="lv-LV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203377" y="3408970"/>
            <a:ext cx="2375065" cy="2047470"/>
          </a:xfrm>
          <a:prstGeom prst="hexag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lv-LV" b="1" dirty="0">
                <a:solidFill>
                  <a:srgbClr val="000000"/>
                </a:solidFill>
              </a:rPr>
              <a:t>Daugavas HES ražotņu rekonstrukcijas pabeigšanu ilgtspējīgai un drošai darbībai</a:t>
            </a:r>
          </a:p>
        </p:txBody>
      </p:sp>
      <p:sp>
        <p:nvSpPr>
          <p:cNvPr id="8" name="Hexagon 7"/>
          <p:cNvSpPr/>
          <p:nvPr/>
        </p:nvSpPr>
        <p:spPr>
          <a:xfrm>
            <a:off x="5229113" y="3409722"/>
            <a:ext cx="2375065" cy="2047470"/>
          </a:xfrm>
          <a:prstGeom prst="hex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lv-LV" b="1" dirty="0">
                <a:solidFill>
                  <a:srgbClr val="000000"/>
                </a:solidFill>
              </a:rPr>
              <a:t>Esošo ražošanas jaudu diversifikāciju un jaunu attīstību</a:t>
            </a:r>
          </a:p>
        </p:txBody>
      </p:sp>
      <p:sp>
        <p:nvSpPr>
          <p:cNvPr id="9" name="Hexagon 8"/>
          <p:cNvSpPr/>
          <p:nvPr/>
        </p:nvSpPr>
        <p:spPr>
          <a:xfrm>
            <a:off x="3198431" y="4542040"/>
            <a:ext cx="2375065" cy="2047470"/>
          </a:xfrm>
          <a:prstGeom prst="hexago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lv-LV" b="1" dirty="0">
                <a:solidFill>
                  <a:srgbClr val="000000"/>
                </a:solidFill>
              </a:rPr>
              <a:t>Elektroenerģijas tirgus prasībām pakārtotu gāzes iepirkuma portfeļa veidošanu</a:t>
            </a:r>
          </a:p>
        </p:txBody>
      </p:sp>
    </p:spTree>
    <p:extLst>
      <p:ext uri="{BB962C8B-B14F-4D97-AF65-F5344CB8AC3E}">
        <p14:creationId xmlns:p14="http://schemas.microsoft.com/office/powerpoint/2010/main" val="8242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1841" y="902526"/>
            <a:ext cx="8883406" cy="51420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2000" tIns="144000" rIns="162000" rtlCol="0" anchor="t" anchorCtr="0"/>
          <a:lstStyle/>
          <a:p>
            <a:r>
              <a:rPr lang="lv-LV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Klientu vajadzībām atbilstošs,</a:t>
            </a:r>
          </a:p>
          <a:p>
            <a:r>
              <a:rPr lang="lv-LV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funkcionāls, drošs, </a:t>
            </a:r>
          </a:p>
          <a:p>
            <a:r>
              <a:rPr lang="lv-LV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efektīvs tīkls </a:t>
            </a:r>
          </a:p>
          <a:p>
            <a:endParaRPr lang="lv-LV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6" y="175354"/>
            <a:ext cx="8431213" cy="508137"/>
          </a:xfrm>
        </p:spPr>
        <p:txBody>
          <a:bodyPr>
            <a:normAutofit/>
          </a:bodyPr>
          <a:lstStyle/>
          <a:p>
            <a:r>
              <a:rPr lang="lv-LV" b="1" dirty="0"/>
              <a:t>DARBĪBAS MĒRĶIS (3) – Tīkli 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6449A-2B26-4496-8B2E-DF7E1A161D7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8135131"/>
              </p:ext>
            </p:extLst>
          </p:nvPr>
        </p:nvGraphicFramePr>
        <p:xfrm>
          <a:off x="486895" y="1780642"/>
          <a:ext cx="8297057" cy="531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68463" y="1491165"/>
            <a:ext cx="3480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Tīkla digitāla vadība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Datu pārvaldība, atbalsts tirgum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Viedie pakalpojumi «</a:t>
            </a:r>
            <a:r>
              <a:rPr lang="lv-LV" b="1" dirty="0" err="1" smtClean="0"/>
              <a:t>prosumeriem</a:t>
            </a:r>
            <a:r>
              <a:rPr lang="lv-LV" b="1" dirty="0" smtClean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9301" y="3852354"/>
            <a:ext cx="197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/>
              <a:t>Izmaksu </a:t>
            </a:r>
            <a:r>
              <a:rPr lang="lv-LV" b="1" dirty="0" smtClean="0"/>
              <a:t>samazināšana </a:t>
            </a:r>
            <a:r>
              <a:rPr lang="lv-LV" b="1" dirty="0"/>
              <a:t>1% gadā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Tīkla pārvaldības procesi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/>
              <a:t>Pieslēgumi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4396" y="3690606"/>
            <a:ext cx="2290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Samazināt pārtraukumu skaitu un ilgumu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Paaugstināt piegādes stabilitāti</a:t>
            </a:r>
          </a:p>
          <a:p>
            <a:endParaRPr lang="lv-LV" b="1" dirty="0" smtClean="0"/>
          </a:p>
        </p:txBody>
      </p:sp>
    </p:spTree>
    <p:extLst>
      <p:ext uri="{BB962C8B-B14F-4D97-AF65-F5344CB8AC3E}">
        <p14:creationId xmlns:p14="http://schemas.microsoft.com/office/powerpoint/2010/main" val="31531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8" y="184590"/>
            <a:ext cx="8434388" cy="480428"/>
          </a:xfrm>
        </p:spPr>
        <p:txBody>
          <a:bodyPr>
            <a:noAutofit/>
          </a:bodyPr>
          <a:lstStyle/>
          <a:p>
            <a:r>
              <a:rPr lang="lv-LV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Ieguvums biznesa klientiem – vides uzlabojums pēc </a:t>
            </a:r>
            <a:r>
              <a:rPr lang="lv-LV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</a:t>
            </a:r>
            <a:r>
              <a:rPr lang="lv-LV" b="1" i="1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Doing</a:t>
            </a:r>
            <a:r>
              <a:rPr lang="lv-LV" b="1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lv-LV" b="1" i="1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Business</a:t>
            </a:r>
            <a:r>
              <a:rPr lang="lv-LV" b="1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» </a:t>
            </a:r>
            <a:r>
              <a:rPr lang="lv-LV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kritērijiem</a:t>
            </a:r>
            <a:endParaRPr lang="lv-LV" sz="2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CF7210C6-5611-4C9F-BA0A-F11C7601572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37781306"/>
              </p:ext>
            </p:extLst>
          </p:nvPr>
        </p:nvGraphicFramePr>
        <p:xfrm>
          <a:off x="-1476672" y="908720"/>
          <a:ext cx="1209734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08457" y="1425950"/>
            <a:ext cx="192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Klientu </a:t>
            </a:r>
            <a:r>
              <a:rPr lang="lv-LV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pieslēgumu </a:t>
            </a:r>
            <a:r>
              <a:rPr lang="lv-LV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maksa: </a:t>
            </a:r>
            <a:r>
              <a:rPr lang="lv-LV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0 - 50%</a:t>
            </a:r>
            <a:endParaRPr lang="lv-LV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9291" y="5519627"/>
            <a:ext cx="209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Samazinājums par </a:t>
            </a:r>
            <a:r>
              <a:rPr lang="lv-LV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dienām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245" y="5464211"/>
            <a:ext cx="254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Pilna servisa </a:t>
            </a:r>
            <a:r>
              <a:rPr lang="lv-LV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pakalpojuma piedāvājums</a:t>
            </a:r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24340"/>
            <a:ext cx="288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lv-LV" sz="1600" dirty="0" smtClean="0">
                <a:solidFill>
                  <a:srgbClr val="333333"/>
                </a:solidFill>
                <a:latin typeface="Arial" charset="0"/>
              </a:rPr>
              <a:t>Samazinājums:</a:t>
            </a:r>
          </a:p>
          <a:p>
            <a:r>
              <a:rPr lang="lv-LV" altLang="lv-LV" sz="1600" dirty="0" smtClean="0">
                <a:solidFill>
                  <a:srgbClr val="333333"/>
                </a:solidFill>
                <a:latin typeface="Arial" charset="0"/>
              </a:rPr>
              <a:t>pārtraukumu ilgums par </a:t>
            </a:r>
            <a:r>
              <a:rPr lang="lv-LV" altLang="lv-LV" sz="1600" b="1" dirty="0" smtClean="0">
                <a:solidFill>
                  <a:srgbClr val="FF0000"/>
                </a:solidFill>
                <a:latin typeface="Arial" charset="0"/>
              </a:rPr>
              <a:t>29 % </a:t>
            </a:r>
            <a:endParaRPr lang="lv-LV" altLang="lv-LV" sz="1600" b="1" dirty="0">
              <a:solidFill>
                <a:srgbClr val="FF0000"/>
              </a:solidFill>
              <a:latin typeface="Arial" charset="0"/>
            </a:endParaRPr>
          </a:p>
          <a:p>
            <a:r>
              <a:rPr lang="lv-LV" altLang="lv-LV" sz="1600" dirty="0" smtClean="0">
                <a:solidFill>
                  <a:srgbClr val="333333"/>
                </a:solidFill>
                <a:latin typeface="Arial" charset="0"/>
              </a:rPr>
              <a:t>pārtraukumu skaits par </a:t>
            </a:r>
            <a:r>
              <a:rPr lang="lv-LV" altLang="lv-LV" sz="1600" b="1" dirty="0" smtClean="0">
                <a:solidFill>
                  <a:srgbClr val="FF0000"/>
                </a:solidFill>
                <a:latin typeface="Arial" charset="0"/>
              </a:rPr>
              <a:t>11 %</a:t>
            </a:r>
            <a:endParaRPr lang="lv-LV" altLang="lv-LV" sz="16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1733" y="1385255"/>
            <a:ext cx="6760396" cy="4102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Saturs</a:t>
            </a:r>
            <a:endParaRPr lang="lv-LV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326572" y="1420702"/>
            <a:ext cx="8152410" cy="4540340"/>
          </a:xfrm>
        </p:spPr>
        <p:txBody>
          <a:bodyPr>
            <a:normAutofit/>
          </a:bodyPr>
          <a:lstStyle/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800" b="1" dirty="0">
                <a:solidFill>
                  <a:schemeClr val="bg1"/>
                </a:solidFill>
              </a:rPr>
              <a:t>Ievads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800" b="1" dirty="0">
                <a:solidFill>
                  <a:srgbClr val="000000"/>
                </a:solidFill>
              </a:rPr>
              <a:t>Ārējās vides analīze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800" b="1" dirty="0" smtClean="0">
                <a:solidFill>
                  <a:srgbClr val="000000"/>
                </a:solidFill>
              </a:rPr>
              <a:t>Darbības un finanšu mērķi </a:t>
            </a:r>
          </a:p>
          <a:p>
            <a:pPr marL="0" indent="0" algn="l" fontAlgn="auto">
              <a:lnSpc>
                <a:spcPct val="110000"/>
              </a:lnSpc>
              <a:spcBef>
                <a:spcPts val="832"/>
              </a:spcBef>
              <a:buSzPct val="100000"/>
              <a:buNone/>
              <a:defRPr/>
            </a:pPr>
            <a:endParaRPr lang="lv-LV" sz="1800" b="1" dirty="0" smtClean="0">
              <a:solidFill>
                <a:srgbClr val="000000"/>
              </a:solidFill>
            </a:endParaRPr>
          </a:p>
          <a:p>
            <a:pPr marL="0" indent="0" algn="l" fontAlgn="auto">
              <a:lnSpc>
                <a:spcPct val="110000"/>
              </a:lnSpc>
              <a:spcBef>
                <a:spcPts val="832"/>
              </a:spcBef>
              <a:buSzPct val="100000"/>
              <a:buNone/>
              <a:defRPr/>
            </a:pPr>
            <a:endParaRPr lang="lv-LV" sz="1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1241782"/>
            <a:ext cx="8312730" cy="508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1046305" y="1130941"/>
            <a:ext cx="3415084" cy="15458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 eaLnBrk="1" hangingPunct="1">
              <a:buNone/>
            </a:pPr>
            <a:r>
              <a:rPr lang="lv-LV" altLang="lv-LV" sz="1600" b="1" dirty="0">
                <a:latin typeface="Arial" charset="0"/>
              </a:rPr>
              <a:t>Blīva patēriņa </a:t>
            </a:r>
            <a:r>
              <a:rPr lang="lv-LV" altLang="lv-LV" sz="1600" b="1" dirty="0" smtClean="0">
                <a:latin typeface="Arial" charset="0"/>
              </a:rPr>
              <a:t>elektrotīkls </a:t>
            </a:r>
          </a:p>
          <a:p>
            <a:pPr marL="0" indent="0" algn="l" eaLnBrk="1" hangingPunct="1">
              <a:buNone/>
            </a:pPr>
            <a:r>
              <a:rPr lang="lv-LV" altLang="lv-LV" sz="1600" b="1" dirty="0" smtClean="0">
                <a:latin typeface="Arial" charset="0"/>
              </a:rPr>
              <a:t>(85% patēriņa)</a:t>
            </a:r>
            <a:endParaRPr lang="lv-LV" altLang="lv-LV" sz="1600" b="1" dirty="0">
              <a:latin typeface="Arial" charset="0"/>
            </a:endParaRPr>
          </a:p>
          <a:p>
            <a:pPr marL="541338" lvl="1" indent="-269875" algn="l" eaLnBrk="1" hangingPunct="1"/>
            <a:r>
              <a:rPr lang="lv-LV" altLang="lv-LV" sz="1400" dirty="0">
                <a:latin typeface="Arial" charset="0"/>
              </a:rPr>
              <a:t>Jaunas </a:t>
            </a:r>
            <a:r>
              <a:rPr lang="lv-LV" altLang="lv-LV" sz="1400" dirty="0" smtClean="0">
                <a:latin typeface="Arial" charset="0"/>
              </a:rPr>
              <a:t>110kV </a:t>
            </a:r>
            <a:r>
              <a:rPr lang="lv-LV" altLang="lv-LV" sz="1400" dirty="0">
                <a:latin typeface="Arial" charset="0"/>
              </a:rPr>
              <a:t>apakšstacijas</a:t>
            </a:r>
          </a:p>
          <a:p>
            <a:pPr marL="541338" lvl="1" indent="-269875" algn="l" eaLnBrk="1" hangingPunct="1"/>
            <a:r>
              <a:rPr lang="lv-LV" altLang="lv-LV" sz="1400" dirty="0" smtClean="0">
                <a:latin typeface="Arial" charset="0"/>
              </a:rPr>
              <a:t>Laika apstākļu neietekmējams tīkls</a:t>
            </a:r>
            <a:endParaRPr lang="lv-LV" altLang="lv-LV" sz="1400" dirty="0">
              <a:latin typeface="Arial" charset="0"/>
            </a:endParaRPr>
          </a:p>
          <a:p>
            <a:pPr marL="541338" lvl="1" indent="-269875" algn="l" eaLnBrk="1" hangingPunct="1"/>
            <a:r>
              <a:rPr lang="lv-LV" altLang="lv-LV" sz="1400" dirty="0">
                <a:latin typeface="Arial" charset="0"/>
              </a:rPr>
              <a:t>Automatizācija</a:t>
            </a:r>
          </a:p>
          <a:p>
            <a:pPr marL="541338" lvl="1" indent="-269875" algn="l" eaLnBrk="1" hangingPunct="1"/>
            <a:r>
              <a:rPr lang="lv-LV" altLang="lv-LV" sz="1400" dirty="0" smtClean="0">
                <a:latin typeface="Arial" charset="0"/>
              </a:rPr>
              <a:t>Elektrotīkla intensīva </a:t>
            </a:r>
            <a:r>
              <a:rPr lang="lv-LV" altLang="lv-LV" sz="1400" dirty="0">
                <a:latin typeface="Arial" charset="0"/>
              </a:rPr>
              <a:t>atjaunošana</a:t>
            </a:r>
          </a:p>
        </p:txBody>
      </p:sp>
      <p:sp>
        <p:nvSpPr>
          <p:cNvPr id="8" name="Oval 1"/>
          <p:cNvSpPr/>
          <p:nvPr/>
        </p:nvSpPr>
        <p:spPr>
          <a:xfrm>
            <a:off x="4119106" y="1119729"/>
            <a:ext cx="684565" cy="6486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al 15"/>
          <p:cNvSpPr/>
          <p:nvPr/>
        </p:nvSpPr>
        <p:spPr>
          <a:xfrm>
            <a:off x="250631" y="1130941"/>
            <a:ext cx="684565" cy="648691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819" name="Title 4"/>
          <p:cNvSpPr>
            <a:spLocks noGrp="1"/>
          </p:cNvSpPr>
          <p:nvPr>
            <p:ph type="title"/>
          </p:nvPr>
        </p:nvSpPr>
        <p:spPr>
          <a:xfrm>
            <a:off x="184728" y="205520"/>
            <a:ext cx="8602086" cy="477972"/>
          </a:xfrm>
        </p:spPr>
        <p:txBody>
          <a:bodyPr>
            <a:normAutofit/>
          </a:bodyPr>
          <a:lstStyle/>
          <a:p>
            <a:r>
              <a:rPr lang="lv-LV" b="1" dirty="0" smtClean="0"/>
              <a:t>Ilgtspējīga elektrotīkla attīstība</a:t>
            </a:r>
            <a:endParaRPr lang="lv-LV" altLang="lv-LV" dirty="0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2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42318-2FBB-43D1-940A-50A9B089E554}" type="slidenum">
              <a:rPr lang="en-US" altLang="lv-LV" smtClean="0">
                <a:solidFill>
                  <a:srgbClr val="333333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lv-LV" smtClean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34823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4939139" y="1099282"/>
            <a:ext cx="3634846" cy="14690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 eaLnBrk="1" hangingPunct="1">
              <a:buNone/>
            </a:pPr>
            <a:r>
              <a:rPr lang="lv-LV" altLang="lv-LV" sz="1600" b="1" dirty="0">
                <a:latin typeface="Arial" charset="0"/>
              </a:rPr>
              <a:t>Izkliedēta patēriņa </a:t>
            </a:r>
            <a:r>
              <a:rPr lang="lv-LV" altLang="lv-LV" sz="1600" b="1" dirty="0" smtClean="0">
                <a:latin typeface="Arial" charset="0"/>
              </a:rPr>
              <a:t>elektrotīkls </a:t>
            </a:r>
          </a:p>
          <a:p>
            <a:pPr marL="0" indent="0" algn="l" eaLnBrk="1" hangingPunct="1">
              <a:buNone/>
            </a:pPr>
            <a:r>
              <a:rPr lang="lv-LV" altLang="lv-LV" sz="1600" b="1" dirty="0" smtClean="0">
                <a:latin typeface="Arial" charset="0"/>
              </a:rPr>
              <a:t>(78% elektrotīkla)</a:t>
            </a:r>
            <a:endParaRPr lang="lv-LV" altLang="lv-LV" sz="1600" dirty="0">
              <a:latin typeface="Arial" charset="0"/>
            </a:endParaRPr>
          </a:p>
          <a:p>
            <a:pPr marL="541338" lvl="1" indent="-269875" algn="l" eaLnBrk="1" hangingPunct="1"/>
            <a:r>
              <a:rPr lang="lv-LV" altLang="lv-LV" sz="1400" dirty="0">
                <a:latin typeface="Arial" charset="0"/>
              </a:rPr>
              <a:t>Videi atbilstošs tehniskais risinājums</a:t>
            </a:r>
          </a:p>
          <a:p>
            <a:pPr marL="541338" lvl="1" indent="-269875" algn="l" eaLnBrk="1" hangingPunct="1"/>
            <a:r>
              <a:rPr lang="lv-LV" altLang="lv-LV" sz="1400" dirty="0">
                <a:latin typeface="Arial" charset="0"/>
              </a:rPr>
              <a:t>Kabeļu līnijas mežos</a:t>
            </a:r>
          </a:p>
          <a:p>
            <a:pPr marL="541338" lvl="1" indent="-269875" algn="l" eaLnBrk="1" hangingPunct="1"/>
            <a:r>
              <a:rPr lang="lv-LV" altLang="lv-LV" sz="1400" dirty="0">
                <a:latin typeface="Arial" charset="0"/>
              </a:rPr>
              <a:t>Automatizācija </a:t>
            </a:r>
          </a:p>
          <a:p>
            <a:pPr marL="541338" lvl="1" indent="-269875" algn="l" eaLnBrk="1" hangingPunct="1"/>
            <a:r>
              <a:rPr lang="lv-LV" altLang="lv-LV" sz="1400" dirty="0" smtClean="0">
                <a:latin typeface="Arial" charset="0"/>
              </a:rPr>
              <a:t>Zema patēriņa līniju uzturēšana</a:t>
            </a:r>
            <a:endParaRPr lang="lv-LV" altLang="lv-LV" sz="1400" dirty="0">
              <a:latin typeface="Arial" charset="0"/>
            </a:endParaRPr>
          </a:p>
        </p:txBody>
      </p:sp>
      <p:sp>
        <p:nvSpPr>
          <p:cNvPr id="10" name="Oval 15"/>
          <p:cNvSpPr/>
          <p:nvPr/>
        </p:nvSpPr>
        <p:spPr>
          <a:xfrm>
            <a:off x="836894" y="1618122"/>
            <a:ext cx="171141" cy="1621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35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8409E-6 L 2.22222E-6 0.090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8" grpId="0" animBg="1"/>
      <p:bldP spid="11" grpId="0" animBg="1"/>
      <p:bldP spid="34823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7"/>
          <p:cNvSpPr>
            <a:spLocks noGrp="1"/>
          </p:cNvSpPr>
          <p:nvPr>
            <p:ph type="body" idx="14"/>
          </p:nvPr>
        </p:nvSpPr>
        <p:spPr>
          <a:xfrm>
            <a:off x="1183401" y="4636972"/>
            <a:ext cx="4132820" cy="346216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latin typeface="Arial" panose="020B0604020202020204" pitchFamily="34" charset="0"/>
              </a:rPr>
              <a:t>Finanšu mērķu grupas:</a:t>
            </a:r>
            <a:endParaRPr lang="en-US" altLang="lv-LV" dirty="0" smtClean="0">
              <a:latin typeface="Arial" panose="020B0604020202020204" pitchFamily="34" charset="0"/>
            </a:endParaRPr>
          </a:p>
        </p:txBody>
      </p:sp>
      <p:sp>
        <p:nvSpPr>
          <p:cNvPr id="38916" name="Title 1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altLang="lv-LV" b="1" i="1" dirty="0" smtClean="0"/>
              <a:t>Latvenergo</a:t>
            </a:r>
            <a:r>
              <a:rPr lang="lv-LV" altLang="lv-LV" b="1" dirty="0" smtClean="0"/>
              <a:t> koncerna finanšu </a:t>
            </a:r>
            <a:r>
              <a:rPr lang="lv-LV" altLang="lv-LV" b="1" dirty="0"/>
              <a:t>mērķi</a:t>
            </a:r>
            <a:endParaRPr lang="en-US" altLang="lv-LV" b="1" dirty="0"/>
          </a:p>
        </p:txBody>
      </p:sp>
      <p:sp>
        <p:nvSpPr>
          <p:cNvPr id="38919" name="Content Placeholder 21"/>
          <p:cNvSpPr>
            <a:spLocks noGrp="1"/>
          </p:cNvSpPr>
          <p:nvPr>
            <p:ph idx="24"/>
          </p:nvPr>
        </p:nvSpPr>
        <p:spPr>
          <a:xfrm>
            <a:off x="1202589" y="4929617"/>
            <a:ext cx="6622960" cy="1095560"/>
          </a:xfrm>
        </p:spPr>
        <p:txBody>
          <a:bodyPr/>
          <a:lstStyle/>
          <a:p>
            <a:pPr marL="342900" lvl="1" indent="-342900" algn="l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lv-LV" altLang="lv-LV" sz="1400" b="1" dirty="0" smtClean="0">
                <a:latin typeface="Arial" panose="020B0604020202020204" pitchFamily="34" charset="0"/>
              </a:rPr>
              <a:t>Rentabilitātes mērķis: </a:t>
            </a:r>
            <a:r>
              <a:rPr lang="lv-LV" altLang="lv-LV" sz="1400" dirty="0" smtClean="0">
                <a:latin typeface="Arial" panose="020B0604020202020204" pitchFamily="34" charset="0"/>
              </a:rPr>
              <a:t>ambiciozs, nozarei atbilstošs, </a:t>
            </a:r>
            <a:r>
              <a:rPr lang="lv-LV" altLang="lv-LV" sz="1400" dirty="0">
                <a:latin typeface="Arial" panose="020B0604020202020204" pitchFamily="34" charset="0"/>
              </a:rPr>
              <a:t>bet </a:t>
            </a:r>
            <a:r>
              <a:rPr lang="lv-LV" altLang="lv-LV" sz="1400" dirty="0" smtClean="0">
                <a:latin typeface="Arial" panose="020B0604020202020204" pitchFamily="34" charset="0"/>
              </a:rPr>
              <a:t>sasniedzams </a:t>
            </a:r>
          </a:p>
          <a:p>
            <a:pPr marL="342900" lvl="1" indent="-342900" algn="l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lv-LV" altLang="lv-LV" sz="1400" b="1" dirty="0">
                <a:latin typeface="Arial" panose="020B0604020202020204" pitchFamily="34" charset="0"/>
              </a:rPr>
              <a:t>K</a:t>
            </a:r>
            <a:r>
              <a:rPr lang="lv-LV" altLang="lv-LV" sz="1400" b="1" dirty="0" smtClean="0">
                <a:latin typeface="Arial" panose="020B0604020202020204" pitchFamily="34" charset="0"/>
              </a:rPr>
              <a:t>apitāla struktūra: </a:t>
            </a:r>
            <a:r>
              <a:rPr lang="lv-LV" altLang="lv-LV" sz="1400" dirty="0" smtClean="0">
                <a:latin typeface="Arial" panose="020B0604020202020204" pitchFamily="34" charset="0"/>
              </a:rPr>
              <a:t>optimāla </a:t>
            </a:r>
          </a:p>
          <a:p>
            <a:pPr marL="342900" lvl="1" indent="-342900" algn="l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</a:pPr>
            <a:r>
              <a:rPr lang="lv-LV" altLang="lv-LV" sz="1400" b="1" dirty="0">
                <a:latin typeface="Arial" panose="020B0604020202020204" pitchFamily="34" charset="0"/>
              </a:rPr>
              <a:t>Dividenžu </a:t>
            </a:r>
            <a:r>
              <a:rPr lang="lv-LV" altLang="lv-LV" sz="1400" b="1" dirty="0" smtClean="0">
                <a:latin typeface="Arial" panose="020B0604020202020204" pitchFamily="34" charset="0"/>
              </a:rPr>
              <a:t>politika: </a:t>
            </a:r>
            <a:r>
              <a:rPr lang="lv-LV" altLang="lv-LV" sz="1400" dirty="0" smtClean="0">
                <a:latin typeface="Arial" panose="020B0604020202020204" pitchFamily="34" charset="0"/>
              </a:rPr>
              <a:t>atbilstoša investīciju prognozei un </a:t>
            </a:r>
            <a:r>
              <a:rPr lang="lv-LV" altLang="lv-LV" sz="1400" dirty="0">
                <a:latin typeface="Arial" panose="020B0604020202020204" pitchFamily="34" charset="0"/>
              </a:rPr>
              <a:t>kapitāla </a:t>
            </a:r>
            <a:r>
              <a:rPr lang="lv-LV" altLang="lv-LV" sz="1400" dirty="0" smtClean="0">
                <a:latin typeface="Arial" panose="020B0604020202020204" pitchFamily="34" charset="0"/>
              </a:rPr>
              <a:t>struktūrai</a:t>
            </a:r>
            <a:endParaRPr lang="lv-LV" altLang="lv-LV" dirty="0">
              <a:latin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lv-LV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25"/>
            <p:extLst>
              <p:ext uri="{D42A27DB-BD31-4B8C-83A1-F6EECF244321}">
                <p14:modId xmlns:p14="http://schemas.microsoft.com/office/powerpoint/2010/main" val="1156783352"/>
              </p:ext>
            </p:extLst>
          </p:nvPr>
        </p:nvGraphicFramePr>
        <p:xfrm>
          <a:off x="584791" y="1403499"/>
          <a:ext cx="7783032" cy="288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664"/>
                <a:gridCol w="2805643"/>
                <a:gridCol w="999460"/>
                <a:gridCol w="956930"/>
                <a:gridCol w="1350335"/>
              </a:tblGrid>
              <a:tr h="72333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Mērķa</a:t>
                      </a:r>
                      <a:r>
                        <a:rPr lang="lv-LV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grupa</a:t>
                      </a:r>
                      <a:endParaRPr lang="lv-LV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altLang="lv-LV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Rādītājs</a:t>
                      </a:r>
                      <a:endParaRPr lang="lv-LV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altLang="lv-LV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fakts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mērķi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Enerģētikas industrijā**</a:t>
                      </a:r>
                    </a:p>
                  </a:txBody>
                  <a:tcPr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F5"/>
                    </a:solidFill>
                  </a:tcPr>
                </a:tc>
              </a:tr>
              <a:tr h="52287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Rentabilitāte</a:t>
                      </a:r>
                    </a:p>
                  </a:txBody>
                  <a:tcPr anchor="ctr"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alt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ROE </a:t>
                      </a:r>
                      <a:endParaRPr lang="lv-LV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4,1 %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&gt; 6,5 %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5,2 – 7,7 %</a:t>
                      </a:r>
                      <a:endParaRPr lang="lv-LV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152">
                <a:tc rowSpan="2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Kapitāla struktūra</a:t>
                      </a:r>
                    </a:p>
                  </a:txBody>
                  <a:tcPr anchor="ctr"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alt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Neto aizņēmumi / pašu kapitāls </a:t>
                      </a:r>
                      <a:endParaRPr lang="lv-LV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33 %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&lt; 50 %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 – 70 %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970">
                <a:tc vMerge="1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lv-LV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alt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Neto aizņēmumi </a:t>
                      </a:r>
                      <a:r>
                        <a:rPr lang="lv-LV" altLang="lv-LV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 EBITDA</a:t>
                      </a:r>
                      <a:endParaRPr lang="lv-LV" sz="1400" b="0" i="0" u="none" strike="noStrike" kern="120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&lt; 3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– 3 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97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Dividenžu</a:t>
                      </a:r>
                      <a:r>
                        <a:rPr lang="lv-LV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politika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lv-LV" alt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Dividendes 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82 %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&gt; 80 </a:t>
                      </a:r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lv-L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~ 65 %</a:t>
                      </a:r>
                      <a:endParaRPr lang="lv-L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924" name="Slide Number Placeholder 12"/>
          <p:cNvSpPr>
            <a:spLocks noGrp="1"/>
          </p:cNvSpPr>
          <p:nvPr>
            <p:ph type="sldNum" sz="quarter" idx="3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lr>
                <a:srgbClr val="97BF0D"/>
              </a:buClr>
              <a:buFont typeface="Arial" panose="020B0604020202020204" pitchFamily="34" charset="0"/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7BF0D"/>
              </a:buClr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97BF0D"/>
              </a:buClr>
              <a:buFont typeface="Arial" panose="020B0604020202020204" pitchFamily="34" charset="0"/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97BF0D"/>
              </a:buClr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97BF0D"/>
              </a:buClr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355C05C9-08AB-4060-B207-C3665272B5DE}" type="slidenum">
              <a:rPr lang="en-US" altLang="lv-LV" sz="1000" smtClean="0"/>
              <a:pPr algn="ct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lv-LV" sz="10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103095" y="1403499"/>
            <a:ext cx="893128" cy="2886302"/>
          </a:xfrm>
          <a:prstGeom prst="roundRect">
            <a:avLst/>
          </a:prstGeom>
          <a:noFill/>
          <a:ln w="28575">
            <a:solidFill>
              <a:srgbClr val="054F9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403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21"/>
          <p:cNvSpPr>
            <a:spLocks noGrp="1"/>
          </p:cNvSpPr>
          <p:nvPr>
            <p:ph type="body" idx="14"/>
          </p:nvPr>
        </p:nvSpPr>
        <p:spPr>
          <a:xfrm>
            <a:off x="361950" y="2695575"/>
            <a:ext cx="4133850" cy="404813"/>
          </a:xfrm>
        </p:spPr>
        <p:txBody>
          <a:bodyPr/>
          <a:lstStyle/>
          <a:p>
            <a:pPr eaLnBrk="1" hangingPunct="1"/>
            <a:r>
              <a:rPr lang="en-US" altLang="lv-LV" smtClean="0">
                <a:latin typeface="Arial" charset="0"/>
              </a:rPr>
              <a:t>Kontaktinformācija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3" name="Slide Number Placeholder 8"/>
          <p:cNvSpPr>
            <a:spLocks noGrp="1"/>
          </p:cNvSpPr>
          <p:nvPr>
            <p:ph type="sldNum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6945A-BC71-4CD7-A57A-BBD457BA290E}" type="slidenum">
              <a:rPr lang="en-US" altLang="lv-LV" smtClean="0">
                <a:solidFill>
                  <a:srgbClr val="333333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lv-LV" smtClean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37894" name="Rectangle 3"/>
          <p:cNvSpPr txBox="1">
            <a:spLocks noChangeArrowheads="1"/>
          </p:cNvSpPr>
          <p:nvPr/>
        </p:nvSpPr>
        <p:spPr bwMode="auto">
          <a:xfrm>
            <a:off x="296863" y="3152775"/>
            <a:ext cx="362426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 eaLnBrk="0" hangingPunct="0">
              <a:spcBef>
                <a:spcPct val="20000"/>
              </a:spcBef>
              <a:buClr>
                <a:srgbClr val="97BF0D"/>
              </a:buClr>
              <a:buBlip>
                <a:blip r:embed="rId2"/>
              </a:buBlip>
              <a:defRPr sz="2400">
                <a:solidFill>
                  <a:srgbClr val="333333"/>
                </a:solidFill>
                <a:latin typeface="Arial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rgbClr val="97BF0D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rgbClr val="97BF0D"/>
              </a:buClr>
              <a:buBlip>
                <a:blip r:embed="rId3"/>
              </a:buBlip>
              <a:defRPr>
                <a:solidFill>
                  <a:srgbClr val="333333"/>
                </a:solidFill>
                <a:latin typeface="Arial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rgbClr val="97BF0D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Arial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rgbClr val="97BF0D"/>
              </a:buClr>
              <a:buBlip>
                <a:blip r:embed="rId3"/>
              </a:buBlip>
              <a:defRPr sz="1400">
                <a:solidFill>
                  <a:srgbClr val="333333"/>
                </a:solidFill>
                <a:latin typeface="Arial" charset="0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3"/>
              </a:buBlip>
              <a:defRPr sz="1400">
                <a:solidFill>
                  <a:srgbClr val="333333"/>
                </a:solidFill>
                <a:latin typeface="Arial" charset="0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3"/>
              </a:buBlip>
              <a:defRPr sz="1400">
                <a:solidFill>
                  <a:srgbClr val="333333"/>
                </a:solidFill>
                <a:latin typeface="Arial" charset="0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3"/>
              </a:buBlip>
              <a:defRPr sz="1400">
                <a:solidFill>
                  <a:srgbClr val="333333"/>
                </a:solidFill>
                <a:latin typeface="Arial" charset="0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3"/>
              </a:buBlip>
              <a:defRPr sz="14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lv-LV" altLang="lv-LV" sz="1200" u="sng">
                <a:solidFill>
                  <a:schemeClr val="tx1"/>
                </a:solidFill>
                <a:ea typeface="ＭＳ Ｐゴシック" pitchFamily="34" charset="-128"/>
              </a:rPr>
              <a:t>www.latvenergo.lv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lv-LV" altLang="lv-LV" sz="1200">
                <a:solidFill>
                  <a:schemeClr val="tx1"/>
                </a:solidFill>
                <a:ea typeface="ＭＳ Ｐゴシック" pitchFamily="34" charset="-128"/>
              </a:rPr>
              <a:t>info@latvenergo.lv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lv-LV" altLang="lv-LV" sz="1200">
                <a:solidFill>
                  <a:schemeClr val="tx1"/>
                </a:solidFill>
                <a:ea typeface="ＭＳ Ｐゴシック" pitchFamily="34" charset="-128"/>
              </a:rPr>
              <a:t>AS “Latvenergo”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lv-LV" altLang="lv-LV" sz="1200">
                <a:solidFill>
                  <a:schemeClr val="tx1"/>
                </a:solidFill>
                <a:ea typeface="ＭＳ Ｐゴシック" pitchFamily="34" charset="-128"/>
              </a:rPr>
              <a:t>P. Brieža </a:t>
            </a:r>
            <a:r>
              <a:rPr lang="de-DE" altLang="lv-LV" sz="1200">
                <a:solidFill>
                  <a:schemeClr val="tx1"/>
                </a:solidFill>
                <a:ea typeface="ＭＳ Ｐゴシック" pitchFamily="34" charset="-128"/>
              </a:rPr>
              <a:t>iela</a:t>
            </a:r>
            <a:r>
              <a:rPr lang="lv-LV" altLang="lv-LV" sz="1200">
                <a:solidFill>
                  <a:schemeClr val="tx1"/>
                </a:solidFill>
                <a:ea typeface="ＭＳ Ｐゴシック" pitchFamily="34" charset="-128"/>
              </a:rPr>
              <a:t> 12, Rīga, LV-1230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lv-LV" altLang="lv-LV" sz="1200">
                <a:solidFill>
                  <a:schemeClr val="tx1"/>
                </a:solidFill>
                <a:ea typeface="ＭＳ Ｐゴシック" pitchFamily="34" charset="-128"/>
              </a:rPr>
              <a:t>Tālrunis: +371 67728222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lv-LV" altLang="lv-LV" sz="1200">
                <a:solidFill>
                  <a:schemeClr val="tx1"/>
                </a:solidFill>
                <a:ea typeface="ＭＳ Ｐゴシック" pitchFamily="34" charset="-128"/>
              </a:rPr>
              <a:t>Fakss: +371 67728880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lv-LV" altLang="lv-LV" sz="1200">
                <a:solidFill>
                  <a:schemeClr val="tx1"/>
                </a:solidFill>
                <a:ea typeface="ＭＳ Ｐゴシック" pitchFamily="34" charset="-128"/>
              </a:rPr>
              <a:t>	/Latvenergo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lv-LV" altLang="lv-LV" sz="1200">
                <a:solidFill>
                  <a:schemeClr val="tx1"/>
                </a:solidFill>
                <a:ea typeface="ＭＳ Ｐゴシック" pitchFamily="34" charset="-128"/>
              </a:rPr>
              <a:t>	/Latvenergo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lv-LV" altLang="lv-LV" sz="1200">
                <a:solidFill>
                  <a:schemeClr val="tx1"/>
                </a:solidFill>
                <a:ea typeface="ＭＳ Ｐゴシック" pitchFamily="34" charset="-128"/>
              </a:rPr>
              <a:t>	/Latvenergo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lv-LV" altLang="lv-LV" sz="1200">
                <a:solidFill>
                  <a:schemeClr val="tx1"/>
                </a:solidFill>
                <a:ea typeface="ＭＳ Ｐゴシック" pitchFamily="34" charset="-128"/>
              </a:rPr>
              <a:t>	/Latvenergo video kanāls</a:t>
            </a:r>
            <a:endParaRPr lang="en-GB" altLang="lv-LV" sz="120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lv-LV" sz="140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752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053013"/>
            <a:ext cx="233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330825"/>
            <a:ext cx="222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0387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740726" y="744243"/>
            <a:ext cx="4667179" cy="2356145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54F95"/>
                </a:solidFill>
                <a:latin typeface="Arial" charset="0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54F95"/>
                </a:solidFill>
                <a:latin typeface="Arial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54F95"/>
                </a:solidFill>
                <a:latin typeface="Arial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54F95"/>
                </a:solidFill>
                <a:latin typeface="Arial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54F95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54F95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54F95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54F95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54F95"/>
                </a:solidFill>
                <a:latin typeface="Arial" charset="0"/>
              </a:defRPr>
            </a:lvl9pPr>
          </a:lstStyle>
          <a:p>
            <a:endParaRPr lang="lv-LV" altLang="lv-LV" sz="4800" b="1" dirty="0" smtClean="0">
              <a:cs typeface="Arial" charset="0"/>
            </a:endParaRPr>
          </a:p>
          <a:p>
            <a:r>
              <a:rPr lang="lv-LV" altLang="lv-LV" sz="4800" b="1" dirty="0" smtClean="0">
                <a:cs typeface="Arial" charset="0"/>
              </a:rPr>
              <a:t>Paldies!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5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b="1" dirty="0" smtClean="0"/>
              <a:t>Vidēja termiņa stratēģijas nepieciešamība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89493"/>
            <a:ext cx="4180774" cy="5390706"/>
          </a:xfrm>
        </p:spPr>
        <p:txBody>
          <a:bodyPr/>
          <a:lstStyle/>
          <a:p>
            <a:pPr marL="0" indent="0" algn="ctr">
              <a:buNone/>
            </a:pPr>
            <a:r>
              <a:rPr lang="lv-LV" sz="2000" b="1" dirty="0" smtClean="0"/>
              <a:t>Latvenergo koncerns – komercuzņēmums</a:t>
            </a:r>
            <a:endParaRPr lang="lv-LV" sz="2000" b="1" dirty="0"/>
          </a:p>
          <a:p>
            <a:pPr algn="l">
              <a:spcBef>
                <a:spcPts val="3400"/>
              </a:spcBef>
              <a:buFont typeface="Arial" panose="020B0604020202020204" pitchFamily="34" charset="0"/>
              <a:buChar char="►"/>
            </a:pPr>
            <a:r>
              <a:rPr lang="lv-LV" sz="1600" dirty="0" smtClean="0"/>
              <a:t>Ilgtspējīgi jānodrošina pakalpojumi enerģētikā un stratēģiski nozīmīgu aktīvu funkcionēšana</a:t>
            </a:r>
          </a:p>
          <a:p>
            <a:pPr algn="l">
              <a:spcBef>
                <a:spcPts val="1000"/>
              </a:spcBef>
              <a:buFont typeface="Arial" panose="020B0604020202020204" pitchFamily="34" charset="0"/>
              <a:buChar char="►"/>
            </a:pPr>
            <a:r>
              <a:rPr lang="lv-LV" sz="1600" dirty="0" smtClean="0"/>
              <a:t>Nepieciešama aktīvu pienācīga uzturēšana un attīstīšana </a:t>
            </a:r>
          </a:p>
          <a:p>
            <a:pPr algn="l">
              <a:spcBef>
                <a:spcPts val="1000"/>
              </a:spcBef>
              <a:buFont typeface="Arial" panose="020B0604020202020204" pitchFamily="34" charset="0"/>
              <a:buChar char="►"/>
            </a:pPr>
            <a:r>
              <a:rPr lang="lv-LV" sz="1600" dirty="0" smtClean="0"/>
              <a:t>Jānodrošina pienācīga atdeve:</a:t>
            </a:r>
          </a:p>
          <a:p>
            <a:pPr lvl="1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600" dirty="0" smtClean="0"/>
              <a:t>Investoriem</a:t>
            </a:r>
          </a:p>
          <a:p>
            <a:pPr lvl="1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600" dirty="0" smtClean="0"/>
              <a:t>Īpašniekam</a:t>
            </a:r>
          </a:p>
          <a:p>
            <a:pPr algn="l">
              <a:spcBef>
                <a:spcPts val="1000"/>
              </a:spcBef>
              <a:buFont typeface="Arial" panose="020B0604020202020204" pitchFamily="34" charset="0"/>
              <a:buChar char="►"/>
            </a:pPr>
            <a:r>
              <a:rPr lang="lv-LV" sz="1600" dirty="0" smtClean="0"/>
              <a:t>Jāievēro SFPS </a:t>
            </a:r>
          </a:p>
          <a:p>
            <a:pPr algn="l"/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8FAEA-FFFF-41B6-BAF3-202F7FBC63E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96551" y="960557"/>
            <a:ext cx="3826762" cy="53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2"/>
              </a:buBlip>
              <a:defRPr sz="2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3"/>
              </a:buBlip>
              <a:defRPr sz="24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3"/>
              </a:buBlip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3"/>
              </a:buBlip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1145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3"/>
              </a:buBlip>
              <a:defRPr sz="16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2000" b="1" dirty="0" smtClean="0"/>
              <a:t>Latvenergo koncerns – publiskas personas kapitālsabiedrība</a:t>
            </a:r>
          </a:p>
          <a:p>
            <a:pPr algn="l">
              <a:spcBef>
                <a:spcPts val="1000"/>
              </a:spcBef>
              <a:buFont typeface="Arial" panose="020B0604020202020204" pitchFamily="34" charset="0"/>
              <a:buChar char="►"/>
            </a:pPr>
            <a:r>
              <a:rPr lang="lv-LV" sz="1600" dirty="0" smtClean="0"/>
              <a:t>Likums uzliek pienākumu izstrādāt stratēģiju un nosaka tās galvenos elementus</a:t>
            </a:r>
          </a:p>
          <a:p>
            <a:pPr algn="l">
              <a:spcBef>
                <a:spcPts val="1000"/>
              </a:spcBef>
              <a:buFont typeface="Arial" panose="020B0604020202020204" pitchFamily="34" charset="0"/>
              <a:buChar char="►"/>
            </a:pPr>
            <a:r>
              <a:rPr lang="lv-LV" sz="1600" dirty="0" smtClean="0"/>
              <a:t>PKC vadlīnijas nosaka stratēģijas struktūru un obligātos finanšu mērķus</a:t>
            </a:r>
          </a:p>
          <a:p>
            <a:pPr algn="l">
              <a:spcBef>
                <a:spcPts val="1000"/>
              </a:spcBef>
              <a:buFont typeface="Arial" panose="020B0604020202020204" pitchFamily="34" charset="0"/>
              <a:buChar char="►"/>
            </a:pPr>
            <a:r>
              <a:rPr lang="lv-LV" sz="1600" dirty="0" smtClean="0"/>
              <a:t>OECD vadlīnijas:</a:t>
            </a:r>
          </a:p>
          <a:p>
            <a:pPr lvl="1" algn="l">
              <a:spcBef>
                <a:spcPts val="1000"/>
              </a:spcBef>
              <a:buFont typeface="Arial" panose="020B0604020202020204" pitchFamily="34" charset="0"/>
              <a:buChar char="►"/>
            </a:pPr>
            <a:r>
              <a:rPr lang="en-US" sz="1200" dirty="0"/>
              <a:t>SOEs’ economic activities should be required to earn rates of return </a:t>
            </a:r>
            <a:r>
              <a:rPr lang="en-US" sz="1200" dirty="0" smtClean="0"/>
              <a:t>that</a:t>
            </a:r>
            <a:r>
              <a:rPr lang="lv-LV" sz="1200" dirty="0" smtClean="0"/>
              <a:t> </a:t>
            </a:r>
            <a:r>
              <a:rPr lang="en-US" sz="1200" dirty="0" smtClean="0"/>
              <a:t>are</a:t>
            </a:r>
            <a:r>
              <a:rPr lang="en-US" sz="1200" dirty="0"/>
              <a:t>, taking into account their </a:t>
            </a:r>
            <a:r>
              <a:rPr lang="en-US" sz="1200" dirty="0" smtClean="0"/>
              <a:t>operational </a:t>
            </a:r>
            <a:r>
              <a:rPr lang="en-US" sz="1200" dirty="0"/>
              <a:t>conditions, consistent with </a:t>
            </a:r>
            <a:r>
              <a:rPr lang="en-US" sz="1200" dirty="0" smtClean="0"/>
              <a:t>those</a:t>
            </a:r>
            <a:r>
              <a:rPr lang="lv-LV" sz="1200" dirty="0" smtClean="0"/>
              <a:t> </a:t>
            </a:r>
            <a:r>
              <a:rPr lang="en-US" sz="1200" dirty="0" smtClean="0"/>
              <a:t>obtained by competing private enterprises</a:t>
            </a:r>
            <a:r>
              <a:rPr lang="lv-LV" sz="1200" dirty="0" smtClean="0"/>
              <a:t> </a:t>
            </a:r>
          </a:p>
          <a:p>
            <a:pPr algn="l">
              <a:spcBef>
                <a:spcPts val="1000"/>
              </a:spcBef>
              <a:buFont typeface="Arial" panose="020B0604020202020204" pitchFamily="34" charset="0"/>
              <a:buChar char="►"/>
            </a:pPr>
            <a:r>
              <a:rPr lang="lv-LV" sz="1600" dirty="0"/>
              <a:t>Valdības deklarācija un rīcības plāns (19.2.pasākums):</a:t>
            </a:r>
          </a:p>
          <a:p>
            <a:pPr lvl="1" algn="l">
              <a:spcBef>
                <a:spcPts val="1000"/>
              </a:spcBef>
              <a:buFont typeface="Arial" panose="020B0604020202020204" pitchFamily="34" charset="0"/>
              <a:buChar char="►"/>
            </a:pPr>
            <a:r>
              <a:rPr lang="lv-LV" sz="1200" dirty="0" smtClean="0"/>
              <a:t>Kapitāla atdeve – līdzīga kā privātajā sektorā</a:t>
            </a:r>
            <a:endParaRPr lang="lv-LV" sz="2000" dirty="0"/>
          </a:p>
          <a:p>
            <a:pPr lvl="1" algn="l">
              <a:spcBef>
                <a:spcPts val="1000"/>
              </a:spcBef>
              <a:buFont typeface="Arial" panose="020B0604020202020204" pitchFamily="34" charset="0"/>
              <a:buChar char="►"/>
            </a:pPr>
            <a:r>
              <a:rPr lang="lv-LV" sz="1200" dirty="0" smtClean="0"/>
              <a:t>Ik gadu uzlaboti finanšu rādītāji, primāri – kapitāla atdeve</a:t>
            </a:r>
          </a:p>
        </p:txBody>
      </p:sp>
    </p:spTree>
    <p:extLst>
      <p:ext uri="{BB962C8B-B14F-4D97-AF65-F5344CB8AC3E}">
        <p14:creationId xmlns:p14="http://schemas.microsoft.com/office/powerpoint/2010/main" val="3382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03783" y="1031919"/>
            <a:ext cx="5386205" cy="5622648"/>
            <a:chOff x="3403783" y="982292"/>
            <a:chExt cx="5386205" cy="5622648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783" y="1046551"/>
              <a:ext cx="3975080" cy="508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886" y="982292"/>
              <a:ext cx="5380102" cy="5622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97" name="Title 5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34388" cy="558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altLang="lv-LV" b="1" dirty="0" smtClean="0"/>
              <a:t>Baltijas </a:t>
            </a:r>
            <a:r>
              <a:rPr lang="lv-LV" altLang="lv-LV" b="1" dirty="0"/>
              <a:t>elektroenerģijas </a:t>
            </a:r>
            <a:r>
              <a:rPr lang="lv-LV" altLang="lv-LV" b="1" dirty="0" smtClean="0"/>
              <a:t>vairumtirgus prognoze</a:t>
            </a:r>
            <a:endParaRPr lang="en-US" altLang="lv-LV" b="1" dirty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BBB8B-0A68-43E4-8723-FBCB7D047D9A}" type="slidenum">
              <a:rPr lang="en-US" altLang="lv-LV" smtClean="0">
                <a:solidFill>
                  <a:srgbClr val="333333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lv-LV" smtClean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33800" name="Content Placeholder 9"/>
          <p:cNvSpPr txBox="1">
            <a:spLocks/>
          </p:cNvSpPr>
          <p:nvPr/>
        </p:nvSpPr>
        <p:spPr bwMode="auto">
          <a:xfrm>
            <a:off x="231774" y="1572838"/>
            <a:ext cx="3082926" cy="3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just" eaLnBrk="0" hangingPunct="0">
              <a:spcBef>
                <a:spcPct val="20000"/>
              </a:spcBef>
              <a:buClr>
                <a:srgbClr val="97BF0D"/>
              </a:buClr>
              <a:buFont typeface="Arial" pitchFamily="34" charset="0"/>
              <a:buChar char="•"/>
              <a:defRPr sz="24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rgbClr val="97BF0D"/>
              </a:buClr>
              <a:buFont typeface="Arial" pitchFamily="34" charset="0"/>
              <a:buChar char="•"/>
              <a:defRPr sz="2000"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rgbClr val="97BF0D"/>
              </a:buClr>
              <a:buFont typeface="Arial" pitchFamily="34" charset="0"/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rgbClr val="97BF0D"/>
              </a:buClr>
              <a:buFont typeface="Arial" pitchFamily="34" charset="0"/>
              <a:buChar char="•"/>
              <a:defRPr sz="1600">
                <a:solidFill>
                  <a:srgbClr val="333333"/>
                </a:solidFill>
                <a:latin typeface="Arial" pitchFamily="34" charset="0"/>
              </a:defRPr>
            </a:lvl4pPr>
            <a:lvl5pPr marL="2114550" indent="-285750" algn="just" eaLnBrk="0" hangingPunct="0">
              <a:spcBef>
                <a:spcPct val="20000"/>
              </a:spcBef>
              <a:buClr>
                <a:srgbClr val="97BF0D"/>
              </a:buClr>
              <a:buFont typeface="Arial" pitchFamily="34" charset="0"/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5pPr>
            <a:lvl6pPr marL="2571750" indent="-28575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itchFamily="34" charset="0"/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6pPr>
            <a:lvl7pPr marL="3028950" indent="-28575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itchFamily="34" charset="0"/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7pPr>
            <a:lvl8pPr marL="3486150" indent="-28575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itchFamily="34" charset="0"/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8pPr>
            <a:lvl9pPr marL="3943350" indent="-28575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itchFamily="34" charset="0"/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9pPr>
          </a:lstStyle>
          <a:p>
            <a:pPr marL="171450" indent="-171450" algn="l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lv-LV" altLang="lv-LV" sz="1400" b="1" dirty="0" smtClean="0"/>
              <a:t>Lietuvas deficīts saglabāsies nākošajā stratēģijas periodā</a:t>
            </a:r>
            <a:endParaRPr lang="lv-LV" altLang="lv-LV" sz="1400" b="1" dirty="0"/>
          </a:p>
          <a:p>
            <a:pPr marL="171450" indent="-171450" algn="l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lv-LV" altLang="lv-LV" sz="1400" b="1" dirty="0" smtClean="0"/>
              <a:t>Latvijas / Lietuvas cenas tuvosies Somijas cenu līmenim, taču saglabās nestabilitātes raksturu</a:t>
            </a:r>
            <a:endParaRPr lang="lv-LV" altLang="lv-LV" sz="1400" b="1" dirty="0"/>
          </a:p>
          <a:p>
            <a:pPr marL="171450" indent="-171450" algn="l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lv-LV" altLang="lv-LV" sz="1400" b="1" dirty="0" smtClean="0"/>
              <a:t>Gāzes cena / tirgus nosacījumi būs būtisks faktors elektroenerģijas cenas ierobežošanai</a:t>
            </a:r>
            <a:endParaRPr lang="lv-LV" altLang="lv-LV" sz="1400" b="1" dirty="0"/>
          </a:p>
          <a:p>
            <a:pPr marL="171450" indent="-171450" algn="l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lv-LV" altLang="lv-LV" sz="1400" b="1" dirty="0" smtClean="0"/>
              <a:t>Priekšrocības turpinās saglabāt integrēts ražošanas un mazumtirdzniecības biznesa modelis</a:t>
            </a:r>
          </a:p>
          <a:p>
            <a:pPr marL="171450" indent="-171450" algn="l" eaLnBrk="1" hangingPunct="1">
              <a:spcBef>
                <a:spcPts val="800"/>
              </a:spcBef>
            </a:pPr>
            <a:endParaRPr lang="lv-LV" altLang="lv-LV" sz="1400" b="1" dirty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367585" y="5095875"/>
            <a:ext cx="2867625" cy="9343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/>
          <a:lstStyle>
            <a:lvl1pPr algn="just" eaLnBrk="0" hangingPunct="0">
              <a:spcBef>
                <a:spcPct val="20000"/>
              </a:spcBef>
              <a:buClr>
                <a:srgbClr val="97BF0D"/>
              </a:buClr>
              <a:buFont typeface="Arial" pitchFamily="34" charset="0"/>
              <a:buChar char="•"/>
              <a:defRPr sz="24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rgbClr val="97BF0D"/>
              </a:buClr>
              <a:buFont typeface="Arial" pitchFamily="34" charset="0"/>
              <a:buChar char="•"/>
              <a:defRPr sz="2000"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rgbClr val="97BF0D"/>
              </a:buClr>
              <a:buFont typeface="Arial" pitchFamily="34" charset="0"/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rgbClr val="97BF0D"/>
              </a:buClr>
              <a:buFont typeface="Arial" pitchFamily="34" charset="0"/>
              <a:buChar char="•"/>
              <a:defRPr sz="1600">
                <a:solidFill>
                  <a:srgbClr val="333333"/>
                </a:solidFill>
                <a:latin typeface="Arial" pitchFamily="34" charset="0"/>
              </a:defRPr>
            </a:lvl4pPr>
            <a:lvl5pPr marL="2114550" indent="-285750" algn="just" eaLnBrk="0" hangingPunct="0">
              <a:spcBef>
                <a:spcPct val="20000"/>
              </a:spcBef>
              <a:buClr>
                <a:srgbClr val="97BF0D"/>
              </a:buClr>
              <a:buFont typeface="Arial" pitchFamily="34" charset="0"/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5pPr>
            <a:lvl6pPr marL="2571750" indent="-28575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itchFamily="34" charset="0"/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6pPr>
            <a:lvl7pPr marL="3028950" indent="-28575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itchFamily="34" charset="0"/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7pPr>
            <a:lvl8pPr marL="3486150" indent="-28575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itchFamily="34" charset="0"/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8pPr>
            <a:lvl9pPr marL="3943350" indent="-28575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Font typeface="Arial" pitchFamily="34" charset="0"/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9pPr>
          </a:lstStyle>
          <a:p>
            <a:pPr algn="ctr" eaLnBrk="1" hangingPunct="1">
              <a:buNone/>
            </a:pPr>
            <a:r>
              <a:rPr lang="lv-LV" altLang="lv-LV" sz="1200" i="1" dirty="0" smtClean="0"/>
              <a:t>Patēriņš, ģenerācija un importa plūsmas novērtētas iekļaujot </a:t>
            </a:r>
            <a:r>
              <a:rPr lang="lv-LV" altLang="lv-LV" sz="1200" i="1" dirty="0"/>
              <a:t>statistikas datus </a:t>
            </a:r>
            <a:r>
              <a:rPr lang="lv-LV" altLang="lv-LV" sz="1200" i="1" dirty="0" smtClean="0"/>
              <a:t>un </a:t>
            </a:r>
            <a:r>
              <a:rPr lang="lv-LV" altLang="lv-LV" sz="1200" i="1" dirty="0"/>
              <a:t>tirgus reakciju uz </a:t>
            </a:r>
            <a:r>
              <a:rPr lang="lv-LV" altLang="lv-LV" sz="1200" i="1" dirty="0" smtClean="0"/>
              <a:t>pārmaiņām darba dienās, neiekļaujot nakts stundas.</a:t>
            </a:r>
            <a:endParaRPr lang="lv-LV" altLang="lv-LV" sz="1200" i="1" dirty="0"/>
          </a:p>
        </p:txBody>
      </p:sp>
    </p:spTree>
    <p:extLst>
      <p:ext uri="{BB962C8B-B14F-4D97-AF65-F5344CB8AC3E}">
        <p14:creationId xmlns:p14="http://schemas.microsoft.com/office/powerpoint/2010/main" val="32077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Stratēģija 2013.–2016. Virsmērķi, to izpilde</a:t>
            </a:r>
            <a:endParaRPr lang="lv-LV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5379" y="1337640"/>
            <a:ext cx="8569611" cy="578403"/>
          </a:xfrm>
          <a:prstGeom prst="rect">
            <a:avLst/>
          </a:prstGeom>
          <a:solidFill>
            <a:srgbClr val="D7E5F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lnSpc>
                <a:spcPct val="85000"/>
              </a:lnSpc>
            </a:pPr>
            <a:r>
              <a:rPr lang="lv-LV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1. Baltijas </a:t>
            </a:r>
            <a:r>
              <a:rPr lang="lv-LV" sz="2000" b="1" dirty="0">
                <a:solidFill>
                  <a:srgbClr val="000000"/>
                </a:solidFill>
                <a:cs typeface="Arial" panose="020B0604020202020204" pitchFamily="34" charset="0"/>
              </a:rPr>
              <a:t>tirgus pozīcijas nostiprināšana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379" y="3492514"/>
            <a:ext cx="8569611" cy="578403"/>
          </a:xfrm>
          <a:prstGeom prst="rect">
            <a:avLst/>
          </a:prstGeom>
          <a:solidFill>
            <a:srgbClr val="D7E5F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lnSpc>
                <a:spcPct val="85000"/>
              </a:lnSpc>
            </a:pPr>
            <a:r>
              <a:rPr lang="lv-LV" sz="2000" b="1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lv-LV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. Līdzsvarota </a:t>
            </a:r>
            <a:r>
              <a:rPr lang="lv-LV" sz="2000" b="1" dirty="0">
                <a:solidFill>
                  <a:srgbClr val="000000"/>
                </a:solidFill>
                <a:cs typeface="Arial" panose="020B0604020202020204" pitchFamily="34" charset="0"/>
              </a:rPr>
              <a:t>tīklu attīstība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32737" y="1130002"/>
            <a:ext cx="1507911" cy="1307736"/>
            <a:chOff x="7108089" y="827484"/>
            <a:chExt cx="1945522" cy="1787775"/>
          </a:xfrm>
        </p:grpSpPr>
        <p:pic>
          <p:nvPicPr>
            <p:cNvPr id="13" name="Picture 2" descr="http://biomassmagazine.com/uploads/posts/magazine/2011/10/13200771461413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 contras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15195" y="1266031"/>
              <a:ext cx="852530" cy="1171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2440561609"/>
                </p:ext>
              </p:extLst>
            </p:nvPr>
          </p:nvGraphicFramePr>
          <p:xfrm>
            <a:off x="7108089" y="1738165"/>
            <a:ext cx="1267601" cy="877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2551898449"/>
                </p:ext>
              </p:extLst>
            </p:nvPr>
          </p:nvGraphicFramePr>
          <p:xfrm>
            <a:off x="7881839" y="1465263"/>
            <a:ext cx="1171772" cy="877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807710880"/>
                </p:ext>
              </p:extLst>
            </p:nvPr>
          </p:nvGraphicFramePr>
          <p:xfrm>
            <a:off x="7528202" y="827484"/>
            <a:ext cx="1171772" cy="877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2916" y="3643486"/>
            <a:ext cx="1039130" cy="1352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3029" y="1915734"/>
            <a:ext cx="7158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dirty="0">
                <a:solidFill>
                  <a:srgbClr val="000000"/>
                </a:solidFill>
              </a:rPr>
              <a:t>Baltija – apgūts mājas tirgus,  iegūta un noturēta ekonomiski pamatota tirgus daļa (~1/3)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379" y="2383899"/>
            <a:ext cx="8569611" cy="578403"/>
          </a:xfrm>
          <a:prstGeom prst="rect">
            <a:avLst/>
          </a:prstGeom>
          <a:solidFill>
            <a:srgbClr val="D7E5F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lnSpc>
                <a:spcPct val="85000"/>
              </a:lnSpc>
            </a:pPr>
            <a:r>
              <a:rPr lang="lv-LV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2. Elektroenerģijas </a:t>
            </a:r>
            <a:r>
              <a:rPr lang="lv-LV" sz="2000" b="1" dirty="0">
                <a:solidFill>
                  <a:srgbClr val="000000"/>
                </a:solidFill>
                <a:cs typeface="Arial" panose="020B0604020202020204" pitchFamily="34" charset="0"/>
              </a:rPr>
              <a:t>ģenerācijas avotu diversifikācija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9368" y="2491492"/>
            <a:ext cx="776002" cy="8263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5299" y="2984418"/>
            <a:ext cx="7127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dirty="0">
                <a:solidFill>
                  <a:srgbClr val="000000"/>
                </a:solidFill>
              </a:rPr>
              <a:t>Līdzsvarots un elastīgs ģenerācijas portfelis ( &gt; 2,5 GW) – priekšnoteikums sekmīgai darbībai vairumtirdzniecībā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5711" y="4044025"/>
            <a:ext cx="713702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lv-LV" sz="1400" b="1" dirty="0">
                <a:solidFill>
                  <a:srgbClr val="000000"/>
                </a:solidFill>
              </a:rPr>
              <a:t>Sadales tīkla attīstībai piešķirts </a:t>
            </a:r>
            <a:r>
              <a:rPr lang="lv-LV" sz="1400" b="1" dirty="0" smtClean="0">
                <a:solidFill>
                  <a:srgbClr val="000000"/>
                </a:solidFill>
              </a:rPr>
              <a:t>impulss</a:t>
            </a:r>
          </a:p>
          <a:p>
            <a:pPr>
              <a:lnSpc>
                <a:spcPct val="90000"/>
              </a:lnSpc>
            </a:pPr>
            <a:r>
              <a:rPr lang="lv-LV" sz="1400" b="1" dirty="0">
                <a:solidFill>
                  <a:srgbClr val="000000"/>
                </a:solidFill>
              </a:rPr>
              <a:t>	</a:t>
            </a:r>
            <a:r>
              <a:rPr lang="lv-LV" sz="1200" dirty="0" smtClean="0">
                <a:solidFill>
                  <a:srgbClr val="000000"/>
                </a:solidFill>
              </a:rPr>
              <a:t>Salīdzinot </a:t>
            </a:r>
            <a:r>
              <a:rPr lang="lv-LV" sz="1200" dirty="0">
                <a:solidFill>
                  <a:srgbClr val="000000"/>
                </a:solidFill>
              </a:rPr>
              <a:t>ar 2012.gadu, sasniegts </a:t>
            </a:r>
            <a:r>
              <a:rPr lang="lv-LV" sz="1200" dirty="0" smtClean="0">
                <a:solidFill>
                  <a:srgbClr val="000000"/>
                </a:solidFill>
              </a:rPr>
              <a:t>samazinājums:</a:t>
            </a:r>
          </a:p>
          <a:p>
            <a:pPr>
              <a:lnSpc>
                <a:spcPct val="90000"/>
              </a:lnSpc>
            </a:pPr>
            <a:r>
              <a:rPr lang="lv-LV" sz="1200" dirty="0">
                <a:solidFill>
                  <a:srgbClr val="000000"/>
                </a:solidFill>
              </a:rPr>
              <a:t>	</a:t>
            </a:r>
            <a:r>
              <a:rPr lang="lv-LV" sz="1200" dirty="0" smtClean="0">
                <a:solidFill>
                  <a:srgbClr val="000000"/>
                </a:solidFill>
              </a:rPr>
              <a:t>	SAIDI </a:t>
            </a:r>
            <a:r>
              <a:rPr lang="lv-LV" sz="1200" dirty="0">
                <a:solidFill>
                  <a:srgbClr val="000000"/>
                </a:solidFill>
              </a:rPr>
              <a:t>par 45</a:t>
            </a:r>
            <a:r>
              <a:rPr lang="lv-LV" sz="1200" dirty="0" smtClean="0">
                <a:solidFill>
                  <a:srgbClr val="000000"/>
                </a:solidFill>
              </a:rPr>
              <a:t>%</a:t>
            </a:r>
            <a:endParaRPr lang="lv-LV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lv-LV" sz="1200" dirty="0">
                <a:solidFill>
                  <a:srgbClr val="000000"/>
                </a:solidFill>
              </a:rPr>
              <a:t>	</a:t>
            </a:r>
            <a:r>
              <a:rPr lang="lv-LV" sz="1200" dirty="0" smtClean="0">
                <a:solidFill>
                  <a:srgbClr val="000000"/>
                </a:solidFill>
              </a:rPr>
              <a:t>	SAIFI </a:t>
            </a:r>
            <a:r>
              <a:rPr lang="lv-LV" sz="1200" dirty="0">
                <a:solidFill>
                  <a:srgbClr val="000000"/>
                </a:solidFill>
              </a:rPr>
              <a:t>par 33% </a:t>
            </a:r>
            <a:endParaRPr lang="lv-LV" sz="1200" dirty="0" smtClean="0">
              <a:solidFill>
                <a:srgbClr val="000000"/>
              </a:solidFill>
            </a:endParaRPr>
          </a:p>
          <a:p>
            <a:r>
              <a:rPr lang="lv-LV" sz="1400" b="1" dirty="0" smtClean="0">
                <a:solidFill>
                  <a:srgbClr val="000000"/>
                </a:solidFill>
              </a:rPr>
              <a:t>Kurzemes loka  1. un 2.posms</a:t>
            </a:r>
            <a:endParaRPr lang="lv-LV" sz="1400" b="1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5474" y="5179126"/>
            <a:ext cx="867065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rgbClr val="000000"/>
                </a:solidFill>
              </a:rPr>
              <a:t>Finanšu </a:t>
            </a:r>
            <a:r>
              <a:rPr lang="lv-LV" b="1" dirty="0" smtClean="0">
                <a:solidFill>
                  <a:srgbClr val="000000"/>
                </a:solidFill>
              </a:rPr>
              <a:t>mērķi:    </a:t>
            </a:r>
            <a:r>
              <a:rPr lang="lv-LV" sz="1400" b="1" dirty="0" smtClean="0">
                <a:solidFill>
                  <a:srgbClr val="000000"/>
                </a:solidFill>
              </a:rPr>
              <a:t>ROE </a:t>
            </a:r>
            <a:r>
              <a:rPr lang="lv-LV" sz="1400" b="1" dirty="0">
                <a:solidFill>
                  <a:srgbClr val="000000"/>
                </a:solidFill>
              </a:rPr>
              <a:t>&gt; 5</a:t>
            </a:r>
            <a:r>
              <a:rPr lang="lv-LV" sz="1400" b="1" dirty="0" smtClean="0">
                <a:solidFill>
                  <a:srgbClr val="000000"/>
                </a:solidFill>
              </a:rPr>
              <a:t>%	Neto aizņēmumi/EBITDA </a:t>
            </a:r>
            <a:r>
              <a:rPr lang="lv-LV" sz="1400" b="1" dirty="0">
                <a:solidFill>
                  <a:srgbClr val="000000"/>
                </a:solidFill>
              </a:rPr>
              <a:t>&lt; </a:t>
            </a:r>
            <a:r>
              <a:rPr lang="lv-LV" sz="1400" b="1" dirty="0" smtClean="0">
                <a:solidFill>
                  <a:srgbClr val="000000"/>
                </a:solidFill>
              </a:rPr>
              <a:t>2,5	</a:t>
            </a:r>
            <a:r>
              <a:rPr lang="lv-LV" sz="1400" b="1" dirty="0">
                <a:solidFill>
                  <a:srgbClr val="000000"/>
                </a:solidFill>
              </a:rPr>
              <a:t>	</a:t>
            </a:r>
            <a:r>
              <a:rPr lang="lv-LV" sz="1400" b="1" dirty="0" smtClean="0">
                <a:solidFill>
                  <a:srgbClr val="000000"/>
                </a:solidFill>
              </a:rPr>
              <a:t>EBITDA </a:t>
            </a:r>
            <a:r>
              <a:rPr lang="lv-LV" sz="1400" b="1" dirty="0">
                <a:solidFill>
                  <a:srgbClr val="000000"/>
                </a:solidFill>
              </a:rPr>
              <a:t>rentabilitāte:			</a:t>
            </a:r>
            <a:r>
              <a:rPr lang="lv-LV" sz="1400" b="1" dirty="0" smtClean="0">
                <a:solidFill>
                  <a:srgbClr val="000000"/>
                </a:solidFill>
              </a:rPr>
              <a:t>												</a:t>
            </a:r>
            <a:r>
              <a:rPr lang="lv-LV" sz="1200" dirty="0" smtClean="0">
                <a:solidFill>
                  <a:srgbClr val="000000"/>
                </a:solidFill>
              </a:rPr>
              <a:t>Ražošana </a:t>
            </a:r>
            <a:r>
              <a:rPr lang="lv-LV" sz="1200" dirty="0">
                <a:solidFill>
                  <a:srgbClr val="000000"/>
                </a:solidFill>
              </a:rPr>
              <a:t>&gt;25% </a:t>
            </a:r>
          </a:p>
          <a:p>
            <a:r>
              <a:rPr lang="lv-LV" sz="1200" dirty="0" smtClean="0">
                <a:solidFill>
                  <a:srgbClr val="000000"/>
                </a:solidFill>
              </a:rPr>
              <a:t>												Pārvade </a:t>
            </a:r>
            <a:r>
              <a:rPr lang="lv-LV" sz="1200" dirty="0">
                <a:solidFill>
                  <a:srgbClr val="000000"/>
                </a:solidFill>
              </a:rPr>
              <a:t>un Sadale &gt; 40</a:t>
            </a:r>
            <a:r>
              <a:rPr lang="lv-LV" sz="1200" dirty="0" smtClean="0">
                <a:solidFill>
                  <a:srgbClr val="000000"/>
                </a:solidFill>
              </a:rPr>
              <a:t>%</a:t>
            </a:r>
          </a:p>
          <a:p>
            <a:r>
              <a:rPr lang="lv-LV" sz="1200" dirty="0">
                <a:solidFill>
                  <a:srgbClr val="000000"/>
                </a:solidFill>
              </a:rPr>
              <a:t>	</a:t>
            </a:r>
            <a:r>
              <a:rPr lang="lv-LV" sz="1200" dirty="0" smtClean="0">
                <a:solidFill>
                  <a:srgbClr val="000000"/>
                </a:solidFill>
              </a:rPr>
              <a:t>											Tirdzniecība </a:t>
            </a:r>
            <a:r>
              <a:rPr lang="lv-LV" sz="1200" dirty="0">
                <a:solidFill>
                  <a:srgbClr val="000000"/>
                </a:solidFill>
              </a:rPr>
              <a:t>&gt; 1,5%</a:t>
            </a:r>
          </a:p>
        </p:txBody>
      </p:sp>
    </p:spTree>
    <p:extLst>
      <p:ext uri="{BB962C8B-B14F-4D97-AF65-F5344CB8AC3E}">
        <p14:creationId xmlns:p14="http://schemas.microsoft.com/office/powerpoint/2010/main" val="18134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b="1" dirty="0" smtClean="0"/>
              <a:t>Kāpēc Latvenergo ir jāpelna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8FAEA-FFFF-41B6-BAF3-202F7FBC63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0006" y="890656"/>
            <a:ext cx="8773888" cy="5378944"/>
            <a:chOff x="190006" y="890656"/>
            <a:chExt cx="8773888" cy="5378944"/>
          </a:xfrm>
        </p:grpSpPr>
        <p:sp>
          <p:nvSpPr>
            <p:cNvPr id="9" name="Rectangle 8"/>
            <p:cNvSpPr/>
            <p:nvPr/>
          </p:nvSpPr>
          <p:spPr>
            <a:xfrm>
              <a:off x="190006" y="890656"/>
              <a:ext cx="4334494" cy="26363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lv-LV" sz="2400" b="1" dirty="0" smtClean="0">
                  <a:solidFill>
                    <a:srgbClr val="000000"/>
                  </a:solidFill>
                </a:rPr>
                <a:t>AKTĪV</a:t>
              </a:r>
              <a:r>
                <a:rPr lang="lv-LV" sz="2400" b="1" dirty="0" smtClean="0">
                  <a:solidFill>
                    <a:schemeClr val="tx1"/>
                  </a:solidFill>
                </a:rPr>
                <a:t>I</a:t>
              </a:r>
              <a:endParaRPr lang="lv-LV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9400" y="890656"/>
              <a:ext cx="4334494" cy="2636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lv-LV" sz="2400" b="1" dirty="0" smtClean="0">
                  <a:solidFill>
                    <a:srgbClr val="000000"/>
                  </a:solidFill>
                </a:rPr>
                <a:t>FINANŠU RĀDĪTĀJI </a:t>
              </a:r>
            </a:p>
            <a:p>
              <a:pPr algn="r"/>
              <a:r>
                <a:rPr lang="lv-LV" sz="1600" b="1" i="1" dirty="0" smtClean="0">
                  <a:solidFill>
                    <a:srgbClr val="000000"/>
                  </a:solidFill>
                </a:rPr>
                <a:t>(31.12.2015.)</a:t>
              </a:r>
              <a:endParaRPr lang="lv-LV" sz="16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006" y="3633280"/>
              <a:ext cx="4334494" cy="263632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lv-LV" sz="2400" b="1" dirty="0" smtClean="0">
                  <a:solidFill>
                    <a:srgbClr val="000000"/>
                  </a:solidFill>
                </a:rPr>
                <a:t>INVESTĪCIJAS</a:t>
              </a:r>
              <a:endParaRPr lang="lv-LV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9400" y="3633280"/>
              <a:ext cx="4334494" cy="2636320"/>
            </a:xfrm>
            <a:prstGeom prst="rect">
              <a:avLst/>
            </a:prstGeom>
            <a:solidFill>
              <a:srgbClr val="FF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lv-LV" sz="2400" b="1" dirty="0" smtClean="0">
                  <a:solidFill>
                    <a:srgbClr val="000000"/>
                  </a:solidFill>
                </a:rPr>
                <a:t>KREDITORI un INVESTORI</a:t>
              </a:r>
              <a:endParaRPr lang="lv-LV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52611" y="1040604"/>
            <a:ext cx="2101933" cy="938154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lv-LV" sz="2800" b="1" dirty="0" smtClean="0"/>
              <a:t>6.8 </a:t>
            </a:r>
            <a:r>
              <a:rPr lang="lv-LV" sz="1600" dirty="0" err="1" smtClean="0"/>
              <a:t>miljrd.EUR</a:t>
            </a:r>
            <a:endParaRPr lang="lv-LV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093" y="2788192"/>
            <a:ext cx="19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Lēna aktīvu aprite</a:t>
            </a:r>
            <a:endParaRPr lang="lv-LV" b="1" dirty="0"/>
          </a:p>
        </p:txBody>
      </p:sp>
      <p:sp>
        <p:nvSpPr>
          <p:cNvPr id="17" name="Rectangle 16"/>
          <p:cNvSpPr/>
          <p:nvPr/>
        </p:nvSpPr>
        <p:spPr>
          <a:xfrm>
            <a:off x="312093" y="1349662"/>
            <a:ext cx="1824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/>
              <a:t>Sākotnējā aktīvu </a:t>
            </a:r>
            <a:endParaRPr lang="lv-LV" b="1" dirty="0" smtClean="0"/>
          </a:p>
          <a:p>
            <a:r>
              <a:rPr lang="lv-LV" b="1" dirty="0" smtClean="0"/>
              <a:t>vērtība </a:t>
            </a:r>
            <a:endParaRPr lang="lv-LV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44650" y="2742026"/>
            <a:ext cx="109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000000"/>
                </a:solidFill>
              </a:rPr>
              <a:t>35 gadi</a:t>
            </a:r>
            <a:endParaRPr lang="lv-LV" sz="24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3477" y="4621077"/>
            <a:ext cx="14967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lv-LV" sz="2000" b="1" dirty="0" smtClean="0"/>
              <a:t>Aktīvu </a:t>
            </a:r>
          </a:p>
          <a:p>
            <a:pPr algn="ctr">
              <a:lnSpc>
                <a:spcPct val="85000"/>
              </a:lnSpc>
            </a:pPr>
            <a:r>
              <a:rPr lang="lv-LV" sz="2000" b="1" dirty="0" smtClean="0"/>
              <a:t>atjaunošana</a:t>
            </a:r>
            <a:endParaRPr lang="lv-LV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5161939" y="2814191"/>
            <a:ext cx="330962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lv-LV" sz="2000" b="1" i="1" dirty="0" smtClean="0">
                <a:solidFill>
                  <a:srgbClr val="000000"/>
                </a:solidFill>
              </a:rPr>
              <a:t>Kredītreitings – Baa2 (stabils)</a:t>
            </a:r>
            <a:endParaRPr lang="lv-LV" sz="2000" b="1" i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1984" y="1394372"/>
            <a:ext cx="2294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i="1" dirty="0" smtClean="0">
                <a:solidFill>
                  <a:srgbClr val="000000"/>
                </a:solidFill>
              </a:rPr>
              <a:t>EBITDA (307 milj.EUR)</a:t>
            </a:r>
            <a:endParaRPr lang="lv-LV" b="1" i="1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56741" y="1803450"/>
            <a:ext cx="123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i="1" dirty="0" smtClean="0">
                <a:solidFill>
                  <a:srgbClr val="000000"/>
                </a:solidFill>
              </a:rPr>
              <a:t>ROE (4,1%)</a:t>
            </a:r>
            <a:endParaRPr lang="lv-LV" b="1" i="1" dirty="0">
              <a:solidFill>
                <a:srgbClr val="00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 rot="5400000">
            <a:off x="4075913" y="2256726"/>
            <a:ext cx="1092530" cy="630328"/>
          </a:xfrm>
          <a:prstGeom prst="upArrow">
            <a:avLst>
              <a:gd name="adj1" fmla="val 65217"/>
              <a:gd name="adj2" fmla="val 34928"/>
            </a:avLst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Up Arrow 24"/>
          <p:cNvSpPr/>
          <p:nvPr/>
        </p:nvSpPr>
        <p:spPr>
          <a:xfrm rot="16200000" flipH="1">
            <a:off x="3961336" y="4391772"/>
            <a:ext cx="1092530" cy="630328"/>
          </a:xfrm>
          <a:prstGeom prst="upArrow">
            <a:avLst>
              <a:gd name="adj1" fmla="val 65217"/>
              <a:gd name="adj2" fmla="val 34928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Up Arrow 25"/>
          <p:cNvSpPr/>
          <p:nvPr/>
        </p:nvSpPr>
        <p:spPr>
          <a:xfrm rot="10800000" flipH="1">
            <a:off x="6048360" y="3317100"/>
            <a:ext cx="1092530" cy="630328"/>
          </a:xfrm>
          <a:prstGeom prst="upArrow">
            <a:avLst>
              <a:gd name="adj1" fmla="val 65217"/>
              <a:gd name="adj2" fmla="val 34928"/>
            </a:avLst>
          </a:prstGeom>
          <a:solidFill>
            <a:srgbClr val="FF8D8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80349" x2="37500" y2="80349"/>
                        <a14:foregroundMark x1="17500" y1="6987" x2="17500" y2="6987"/>
                        <a14:foregroundMark x1="3500" y1="20524" x2="3500" y2="20524"/>
                        <a14:foregroundMark x1="32500" y1="6987" x2="32500" y2="6987"/>
                        <a14:backgroundMark x1="72000" y1="86463" x2="72000" y2="86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28" y="1514104"/>
            <a:ext cx="1188359" cy="136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984528" y="4008343"/>
            <a:ext cx="2611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i="1" dirty="0" smtClean="0">
                <a:solidFill>
                  <a:srgbClr val="000000"/>
                </a:solidFill>
              </a:rPr>
              <a:t>Finanšu institūcijas</a:t>
            </a:r>
          </a:p>
          <a:p>
            <a:r>
              <a:rPr lang="lv-LV" sz="2400" b="1" i="1" dirty="0" smtClean="0">
                <a:solidFill>
                  <a:srgbClr val="000000"/>
                </a:solidFill>
              </a:rPr>
              <a:t>Obligāciju emisija</a:t>
            </a:r>
            <a:endParaRPr lang="lv-LV" sz="2400" b="1" i="1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093" y="2052567"/>
            <a:ext cx="2102962" cy="709081"/>
            <a:chOff x="312093" y="2722446"/>
            <a:chExt cx="2102962" cy="709081"/>
          </a:xfrm>
        </p:grpSpPr>
        <p:pic>
          <p:nvPicPr>
            <p:cNvPr id="1027" name="Picture 3" descr="C:\Users\araudis\Documents\@@_FROM_DESKTOP\@_NEW 2016\@konference Junijs\Cet 2 jun\_h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264" y1="8333" x2="12264" y2="8333"/>
                          <a14:foregroundMark x1="34198" y1="25000" x2="34198" y2="25000"/>
                          <a14:foregroundMark x1="23585" y1="23990" x2="23585" y2="23990"/>
                          <a14:foregroundMark x1="18868" y1="53030" x2="18868" y2="53030"/>
                          <a14:foregroundMark x1="24528" y1="43687" x2="24528" y2="43687"/>
                          <a14:foregroundMark x1="70283" y1="34343" x2="70283" y2="34343"/>
                          <a14:foregroundMark x1="54717" y1="33333" x2="54717" y2="33333"/>
                          <a14:foregroundMark x1="43632" y1="33333" x2="43632" y2="33333"/>
                          <a14:foregroundMark x1="33255" y1="32576" x2="33255" y2="32576"/>
                          <a14:foregroundMark x1="79481" y1="83081" x2="79481" y2="83081"/>
                          <a14:foregroundMark x1="17453" y1="23232" x2="17453" y2="232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252" y="2762335"/>
              <a:ext cx="711639" cy="664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raudis\Documents\@@_FROM_DESKTOP\@_NEW 2016\@konference Junijs\Cet 2 jun\_s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5452" y1="28095" x2="35452" y2="28095"/>
                          <a14:foregroundMark x1="70171" y1="25476" x2="70171" y2="25476"/>
                          <a14:foregroundMark x1="58191" y1="15952" x2="58191" y2="15952"/>
                          <a14:foregroundMark x1="26650" y1="37619" x2="26650" y2="37619"/>
                          <a14:foregroundMark x1="25917" y1="47143" x2="25917" y2="47143"/>
                          <a14:foregroundMark x1="24205" y1="56667" x2="24205" y2="56667"/>
                          <a14:foregroundMark x1="79218" y1="36667" x2="79218" y2="36667"/>
                          <a14:foregroundMark x1="51345" y1="84048" x2="51345" y2="84048"/>
                          <a14:backgroundMark x1="52323" y1="26190" x2="52323" y2="26190"/>
                          <a14:backgroundMark x1="46944" y1="26429" x2="46944" y2="26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770" y="2726882"/>
              <a:ext cx="686285" cy="704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raudis\Documents\@@_FROM_DESKTOP\@_NEW 2016\@konference Junijs\Cet 2 jun\_tec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42857" y1="22794" x2="42857" y2="22794"/>
                          <a14:foregroundMark x1="46005" y1="26225" x2="46005" y2="26225"/>
                          <a14:foregroundMark x1="30266" y1="44853" x2="30266" y2="44853"/>
                          <a14:foregroundMark x1="44552" y1="50735" x2="44552" y2="50735"/>
                          <a14:foregroundMark x1="62228" y1="50490" x2="62228" y2="50490"/>
                          <a14:foregroundMark x1="51332" y1="71324" x2="51332" y2="71324"/>
                          <a14:foregroundMark x1="45521" y1="83824" x2="45521" y2="83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93" y="2722446"/>
              <a:ext cx="699159" cy="690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tangle 29"/>
          <p:cNvSpPr/>
          <p:nvPr/>
        </p:nvSpPr>
        <p:spPr>
          <a:xfrm>
            <a:off x="5067220" y="4839340"/>
            <a:ext cx="2101933" cy="896449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lv-LV" sz="2800" b="1" dirty="0" smtClean="0"/>
              <a:t>800 </a:t>
            </a:r>
            <a:r>
              <a:rPr lang="lv-LV" sz="1600" dirty="0" err="1" smtClean="0"/>
              <a:t>milj.EUR</a:t>
            </a:r>
            <a:endParaRPr lang="lv-LV" sz="1600" dirty="0"/>
          </a:p>
        </p:txBody>
      </p:sp>
      <p:sp>
        <p:nvSpPr>
          <p:cNvPr id="31" name="Rectangle 30"/>
          <p:cNvSpPr/>
          <p:nvPr/>
        </p:nvSpPr>
        <p:spPr>
          <a:xfrm>
            <a:off x="5031732" y="2218894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i="1" dirty="0" smtClean="0">
                <a:solidFill>
                  <a:srgbClr val="000000"/>
                </a:solidFill>
              </a:rPr>
              <a:t>Dividendes (77,4 milj.EUR)</a:t>
            </a:r>
            <a:endParaRPr lang="lv-LV" b="1" i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24" y="3726497"/>
            <a:ext cx="1200974" cy="20092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Up Arrow 31"/>
          <p:cNvSpPr/>
          <p:nvPr/>
        </p:nvSpPr>
        <p:spPr>
          <a:xfrm>
            <a:off x="1844646" y="3203691"/>
            <a:ext cx="1092530" cy="630328"/>
          </a:xfrm>
          <a:prstGeom prst="upArrow">
            <a:avLst>
              <a:gd name="adj1" fmla="val 65217"/>
              <a:gd name="adj2" fmla="val 34928"/>
            </a:avLst>
          </a:prstGeo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Rectangle 3"/>
          <p:cNvSpPr/>
          <p:nvPr/>
        </p:nvSpPr>
        <p:spPr>
          <a:xfrm>
            <a:off x="1741828" y="4054561"/>
            <a:ext cx="1481495" cy="445635"/>
          </a:xfrm>
          <a:prstGeom prst="rect">
            <a:avLst/>
          </a:prstGeom>
          <a:solidFill>
            <a:srgbClr val="D1DEF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lv-LV" sz="2800" b="1" dirty="0" smtClean="0">
                <a:solidFill>
                  <a:srgbClr val="000000"/>
                </a:solidFill>
                <a:latin typeface="Calibri"/>
                <a:cs typeface="+mn-cs"/>
              </a:rPr>
              <a:t>180</a:t>
            </a:r>
            <a:r>
              <a:rPr lang="lv-LV" sz="1600" b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lv-LV" sz="1600" dirty="0" err="1" smtClean="0">
                <a:solidFill>
                  <a:srgbClr val="000000"/>
                </a:solidFill>
                <a:latin typeface="Calibri"/>
                <a:cs typeface="+mn-cs"/>
              </a:rPr>
              <a:t>milj.EUR</a:t>
            </a:r>
            <a:endParaRPr lang="lv-LV" sz="16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b="2189"/>
          <a:stretch/>
        </p:blipFill>
        <p:spPr bwMode="auto">
          <a:xfrm>
            <a:off x="2800099" y="5276951"/>
            <a:ext cx="1354239" cy="8671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3" y="4507093"/>
            <a:ext cx="1122878" cy="104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1733" y="1765255"/>
            <a:ext cx="6760396" cy="4102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Saturs</a:t>
            </a:r>
            <a:endParaRPr lang="lv-LV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326572" y="1420702"/>
            <a:ext cx="8152410" cy="4540340"/>
          </a:xfrm>
        </p:spPr>
        <p:txBody>
          <a:bodyPr>
            <a:normAutofit/>
          </a:bodyPr>
          <a:lstStyle/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800" b="1" dirty="0">
                <a:solidFill>
                  <a:srgbClr val="000000"/>
                </a:solidFill>
              </a:rPr>
              <a:t>Ievads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800" b="1" dirty="0">
                <a:solidFill>
                  <a:schemeClr val="bg1"/>
                </a:solidFill>
              </a:rPr>
              <a:t>Ārējās vides analīze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800" b="1" dirty="0" smtClean="0">
                <a:solidFill>
                  <a:srgbClr val="000000"/>
                </a:solidFill>
              </a:rPr>
              <a:t>Darbības un finanšu mērķi </a:t>
            </a:r>
          </a:p>
          <a:p>
            <a:pPr marL="0" indent="0" algn="l" fontAlgn="auto">
              <a:lnSpc>
                <a:spcPct val="110000"/>
              </a:lnSpc>
              <a:spcBef>
                <a:spcPts val="832"/>
              </a:spcBef>
              <a:buSzPct val="100000"/>
              <a:buNone/>
              <a:defRPr/>
            </a:pPr>
            <a:endParaRPr lang="lv-LV" sz="1800" b="1" dirty="0" smtClean="0">
              <a:solidFill>
                <a:srgbClr val="000000"/>
              </a:solidFill>
            </a:endParaRPr>
          </a:p>
          <a:p>
            <a:pPr marL="0" indent="0" algn="l" fontAlgn="auto">
              <a:lnSpc>
                <a:spcPct val="110000"/>
              </a:lnSpc>
              <a:spcBef>
                <a:spcPts val="832"/>
              </a:spcBef>
              <a:buSzPct val="100000"/>
              <a:buNone/>
              <a:defRPr/>
            </a:pPr>
            <a:endParaRPr lang="lv-LV" sz="1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b="1" dirty="0"/>
              <a:t>PEST – Politiskie faktori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90500" y="4905375"/>
            <a:ext cx="8596313" cy="1293544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8000" tIns="108000" rIns="10800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BF0D"/>
              </a:buClr>
              <a:buFontTx/>
              <a:buBlip>
                <a:blip r:embed="rId3"/>
              </a:buBlip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145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10000"/>
              </a:lnSpc>
              <a:spcBef>
                <a:spcPts val="600"/>
              </a:spcBef>
              <a:buSzPct val="100000"/>
              <a:buFontTx/>
              <a:buNone/>
            </a:pPr>
            <a:endParaRPr lang="lv-LV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721858" y="5014481"/>
            <a:ext cx="7757123" cy="141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BF0D"/>
              </a:buClr>
              <a:buFontTx/>
              <a:buBlip>
                <a:blip r:embed="rId3"/>
              </a:buBlip>
              <a:defRPr sz="2000" kern="1200" baseline="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6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4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1145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Konsekvents «klimata un zaļais» kurss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Tirgus modelis nodrošinās zemas cenas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Radikāli jauni apstākļi gāzes piegādei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190500" y="1009651"/>
            <a:ext cx="6010275" cy="3667124"/>
          </a:xfr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0" tIns="108000" rIns="108000" bIns="108000">
            <a:noAutofit/>
          </a:bodyPr>
          <a:lstStyle/>
          <a:p>
            <a:pPr marL="457200" lvl="1" indent="0" algn="l">
              <a:buNone/>
            </a:pPr>
            <a:endParaRPr lang="lv-LV" sz="1400" dirty="0">
              <a:solidFill>
                <a:srgbClr val="000000"/>
              </a:solidFill>
            </a:endParaRPr>
          </a:p>
          <a:p>
            <a:pPr marL="0" indent="0" algn="l" fontAlgn="auto">
              <a:lnSpc>
                <a:spcPct val="110000"/>
              </a:lnSpc>
              <a:spcBef>
                <a:spcPts val="832"/>
              </a:spcBef>
              <a:buSzPct val="100000"/>
              <a:buNone/>
              <a:defRPr/>
            </a:pPr>
            <a:endParaRPr lang="lv-LV" sz="1400" b="1" dirty="0" smtClean="0">
              <a:solidFill>
                <a:srgbClr val="000000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6367307" y="1900052"/>
            <a:ext cx="2574812" cy="18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BF0D"/>
              </a:buClr>
              <a:buFontTx/>
              <a:buBlip>
                <a:blip r:embed="rId3"/>
              </a:buBlip>
              <a:defRPr sz="2000" kern="1200" baseline="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6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4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114550" indent="-285750" algn="just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Blip>
                <a:blip r:embed="rId4"/>
              </a:buBlip>
              <a:defRPr sz="1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Enerģijas Savienība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BEMIP</a:t>
            </a:r>
          </a:p>
          <a:p>
            <a:pPr algn="l" fontAlgn="auto">
              <a:lnSpc>
                <a:spcPct val="110000"/>
              </a:lnSpc>
              <a:spcBef>
                <a:spcPts val="832"/>
              </a:spcBef>
              <a:buSzPct val="100000"/>
              <a:defRPr/>
            </a:pPr>
            <a:r>
              <a:rPr lang="lv-LV" sz="1700" b="1" dirty="0" smtClean="0">
                <a:solidFill>
                  <a:srgbClr val="000000"/>
                </a:solidFill>
              </a:rPr>
              <a:t>Enerģētikas pamatnostādnes </a:t>
            </a:r>
          </a:p>
          <a:p>
            <a:pPr marL="400050" lvl="1" indent="0" algn="l" fontAlgn="auto">
              <a:lnSpc>
                <a:spcPct val="110000"/>
              </a:lnSpc>
              <a:spcBef>
                <a:spcPts val="832"/>
              </a:spcBef>
              <a:buSzPct val="100000"/>
              <a:buNone/>
              <a:defRPr/>
            </a:pPr>
            <a:r>
              <a:rPr lang="lv-LV" sz="1700" b="1" dirty="0">
                <a:solidFill>
                  <a:srgbClr val="000000"/>
                </a:solidFill>
              </a:rPr>
              <a:t>2016-2020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2"/>
          <a:stretch/>
        </p:blipFill>
        <p:spPr bwMode="auto">
          <a:xfrm>
            <a:off x="3369436" y="1338755"/>
            <a:ext cx="2638966" cy="14933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3899" y="1354723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i="1" dirty="0" smtClean="0"/>
              <a:t>AER</a:t>
            </a:r>
            <a:endParaRPr lang="lv-LV" sz="16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4" r="20398" b="24002"/>
          <a:stretch/>
        </p:blipFill>
        <p:spPr bwMode="auto">
          <a:xfrm>
            <a:off x="3369436" y="2989287"/>
            <a:ext cx="2606868" cy="14350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 r="20554" b="23162"/>
          <a:stretch/>
        </p:blipFill>
        <p:spPr bwMode="auto">
          <a:xfrm>
            <a:off x="500375" y="2988174"/>
            <a:ext cx="2569333" cy="14361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27749" y="2989287"/>
            <a:ext cx="508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i="1" dirty="0" smtClean="0"/>
              <a:t>SEG</a:t>
            </a:r>
            <a:endParaRPr lang="lv-LV" sz="16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20711" y="2970237"/>
            <a:ext cx="1757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i="1" dirty="0" smtClean="0"/>
              <a:t>Energoefektivitāte</a:t>
            </a:r>
            <a:endParaRPr lang="lv-LV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" y="1348879"/>
            <a:ext cx="3235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rgbClr val="000000"/>
                </a:solidFill>
              </a:rPr>
              <a:t>ES Enerģētikas stratēģija 2030 </a:t>
            </a:r>
          </a:p>
          <a:p>
            <a:pPr algn="ctr"/>
            <a:r>
              <a:rPr lang="lv-LV" b="1" dirty="0">
                <a:solidFill>
                  <a:srgbClr val="000000"/>
                </a:solidFill>
              </a:rPr>
              <a:t>un ceļa karte 2050 </a:t>
            </a:r>
          </a:p>
          <a:p>
            <a:pPr algn="ctr"/>
            <a:r>
              <a:rPr lang="lv-LV" b="1" dirty="0">
                <a:solidFill>
                  <a:srgbClr val="000000"/>
                </a:solidFill>
              </a:rPr>
              <a:t>– vienošanās par ES kopējiem </a:t>
            </a:r>
          </a:p>
          <a:p>
            <a:pPr algn="ctr"/>
            <a:r>
              <a:rPr lang="lv-LV" b="1" dirty="0">
                <a:solidFill>
                  <a:srgbClr val="000000"/>
                </a:solidFill>
              </a:rPr>
              <a:t>mērķiem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" y="1281167"/>
            <a:ext cx="9091326" cy="410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AER – īpatsvari kopējā primāro energoresursu patēriņā</a:t>
            </a:r>
            <a:br>
              <a:rPr lang="lv-LV" b="1" dirty="0" smtClean="0"/>
            </a:br>
            <a:endParaRPr lang="lv-LV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52475" y="3009900"/>
            <a:ext cx="6229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009" y="2738050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i="1" dirty="0" smtClean="0"/>
              <a:t>Mērķis 2050 (55%)</a:t>
            </a:r>
            <a:endParaRPr lang="lv-LV" sz="1200" b="1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52475" y="4019550"/>
            <a:ext cx="622935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98009" y="3747700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i="1" dirty="0" smtClean="0"/>
              <a:t>Mērķis 2030 (27%)</a:t>
            </a:r>
            <a:endParaRPr lang="lv-LV" sz="1200" b="1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4229100"/>
            <a:ext cx="622935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941" y="3995350"/>
            <a:ext cx="16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i="1" dirty="0" smtClean="0"/>
              <a:t>Mērķis 20-20-20 (20%)</a:t>
            </a:r>
            <a:endParaRPr lang="lv-LV" sz="1200" b="1" i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1418291" y="1117504"/>
            <a:ext cx="6431871" cy="878869"/>
            <a:chOff x="3373546" y="757280"/>
            <a:chExt cx="3241541" cy="990793"/>
          </a:xfrm>
        </p:grpSpPr>
        <p:sp>
          <p:nvSpPr>
            <p:cNvPr id="8" name="Rectangle 7"/>
            <p:cNvSpPr/>
            <p:nvPr/>
          </p:nvSpPr>
          <p:spPr>
            <a:xfrm>
              <a:off x="3373546" y="757280"/>
              <a:ext cx="3241541" cy="990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lv-LV" sz="1200" dirty="0" smtClean="0">
                  <a:solidFill>
                    <a:srgbClr val="000000"/>
                  </a:solidFill>
                </a:rPr>
                <a:t>	«Enerģētikas ceļa karte 2050», EK stratēģijas dokuments 15.dec.2011.</a:t>
              </a:r>
            </a:p>
            <a:p>
              <a:pPr>
                <a:lnSpc>
                  <a:spcPct val="120000"/>
                </a:lnSpc>
              </a:pPr>
              <a:r>
                <a:rPr lang="lv-LV" sz="1200" dirty="0" smtClean="0">
                  <a:solidFill>
                    <a:srgbClr val="000000"/>
                  </a:solidFill>
                </a:rPr>
                <a:t>	«Enerģētikas un klimata satvars 2030», Eiropadomes lēmums par mērķiem 23.,24. okt. 2014.</a:t>
              </a:r>
            </a:p>
            <a:p>
              <a:pPr>
                <a:lnSpc>
                  <a:spcPct val="120000"/>
                </a:lnSpc>
              </a:pPr>
              <a:r>
                <a:rPr lang="lv-LV" sz="1200" dirty="0" smtClean="0">
                  <a:solidFill>
                    <a:srgbClr val="000000"/>
                  </a:solidFill>
                </a:rPr>
                <a:t>	«Enerģētikas stratēģija 2020», EK pieņemts 10.nov. 2010. </a:t>
              </a:r>
              <a:endParaRPr lang="lv-LV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423265" y="1024710"/>
              <a:ext cx="177815" cy="491572"/>
              <a:chOff x="3423265" y="1024710"/>
              <a:chExt cx="177815" cy="49157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423265" y="1024710"/>
                <a:ext cx="17694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423266" y="1261588"/>
                <a:ext cx="176948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423266" y="1516282"/>
                <a:ext cx="177814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Straight Connector 17"/>
          <p:cNvCxnSpPr/>
          <p:nvPr/>
        </p:nvCxnSpPr>
        <p:spPr>
          <a:xfrm>
            <a:off x="7219504" y="3886199"/>
            <a:ext cx="27644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73392" y="3730132"/>
            <a:ext cx="75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 smtClean="0"/>
              <a:t>LV fakts</a:t>
            </a:r>
            <a:endParaRPr lang="lv-LV" sz="1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3747700"/>
            <a:ext cx="662763" cy="127866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24763" y="3610125"/>
            <a:ext cx="672288" cy="26544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097051" y="3538538"/>
            <a:ext cx="731874" cy="71588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28925" y="3331395"/>
            <a:ext cx="1385888" cy="20714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828925" y="3200400"/>
            <a:ext cx="1385888" cy="338138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828925" y="3481388"/>
            <a:ext cx="1385888" cy="5715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219504" y="4140086"/>
            <a:ext cx="276447" cy="1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74720" y="3995350"/>
            <a:ext cx="1300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 smtClean="0"/>
              <a:t>LV 2020 mērķis</a:t>
            </a:r>
            <a:endParaRPr lang="lv-LV" sz="1400" b="1" dirty="0"/>
          </a:p>
        </p:txBody>
      </p:sp>
    </p:spTree>
    <p:extLst>
      <p:ext uri="{BB962C8B-B14F-4D97-AF65-F5344CB8AC3E}">
        <p14:creationId xmlns:p14="http://schemas.microsoft.com/office/powerpoint/2010/main" val="1070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SEG – emisiju samazinājums pret 1990</a:t>
            </a:r>
            <a:br>
              <a:rPr lang="lv-LV" b="1" dirty="0" smtClean="0"/>
            </a:br>
            <a:endParaRPr lang="lv-LV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" y="1335589"/>
            <a:ext cx="9129179" cy="394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52475" y="2263775"/>
            <a:ext cx="6229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01156" y="1985575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i="1" dirty="0" smtClean="0">
                <a:solidFill>
                  <a:srgbClr val="000000"/>
                </a:solidFill>
              </a:rPr>
              <a:t>Mērķis 20-20-20 (-20%)</a:t>
            </a:r>
            <a:endParaRPr lang="lv-LV" sz="1200" b="1" i="1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52475" y="2930525"/>
            <a:ext cx="622935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51225" y="2671375"/>
            <a:ext cx="1418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i="1" dirty="0" smtClean="0">
                <a:solidFill>
                  <a:srgbClr val="000000"/>
                </a:solidFill>
              </a:rPr>
              <a:t>Mērķis 2030 (-40%)</a:t>
            </a:r>
            <a:endParaRPr lang="lv-LV" sz="1200" b="1" i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4254500"/>
            <a:ext cx="622935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51225" y="3995350"/>
            <a:ext cx="1418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i="1" dirty="0" smtClean="0">
                <a:solidFill>
                  <a:srgbClr val="000000"/>
                </a:solidFill>
              </a:rPr>
              <a:t>Mērķis 2050 (-80%)</a:t>
            </a:r>
            <a:endParaRPr lang="lv-LV" sz="1200" b="1" i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219504" y="3886199"/>
            <a:ext cx="27644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73392" y="3730132"/>
            <a:ext cx="140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 smtClean="0"/>
              <a:t>LV kopējais fakts</a:t>
            </a:r>
            <a:endParaRPr lang="lv-LV" sz="1400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314821" y="3410472"/>
            <a:ext cx="503813" cy="95250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19504" y="4152899"/>
            <a:ext cx="27644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73392" y="3996832"/>
            <a:ext cx="12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 smtClean="0"/>
              <a:t>LV ne-ETS fakts</a:t>
            </a:r>
            <a:endParaRPr lang="lv-LV" sz="14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814675" y="3306220"/>
            <a:ext cx="504883" cy="270679"/>
          </a:xfrm>
          <a:prstGeom prst="line">
            <a:avLst/>
          </a:prstGeom>
          <a:ln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19504" y="4419401"/>
            <a:ext cx="276447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73392" y="4263334"/>
            <a:ext cx="13383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 smtClean="0"/>
              <a:t>LV ne-ETS 2020 </a:t>
            </a:r>
          </a:p>
          <a:p>
            <a:r>
              <a:rPr lang="lv-LV" sz="1400" b="1" dirty="0" smtClean="0"/>
              <a:t>un 2030 mērķu</a:t>
            </a:r>
          </a:p>
          <a:p>
            <a:r>
              <a:rPr lang="lv-LV" sz="1400" b="1" dirty="0" smtClean="0"/>
              <a:t>trajektorija</a:t>
            </a:r>
            <a:endParaRPr lang="lv-LV" sz="1400" b="1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309136" y="3388150"/>
            <a:ext cx="509498" cy="8899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24317" y="3393377"/>
            <a:ext cx="51518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790946" y="3505722"/>
            <a:ext cx="523875" cy="142354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818634" y="3410472"/>
            <a:ext cx="515181" cy="95250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40056" y="1608831"/>
            <a:ext cx="507965" cy="1697389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248021" y="3306220"/>
            <a:ext cx="542925" cy="341855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319558" y="3576899"/>
            <a:ext cx="504884" cy="232166"/>
          </a:xfrm>
          <a:prstGeom prst="line">
            <a:avLst/>
          </a:prstGeom>
          <a:ln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936080" y="879149"/>
            <a:ext cx="6463027" cy="836762"/>
            <a:chOff x="3423266" y="760455"/>
            <a:chExt cx="3753068" cy="987618"/>
          </a:xfrm>
        </p:grpSpPr>
        <p:sp>
          <p:nvSpPr>
            <p:cNvPr id="50" name="Rectangle 49"/>
            <p:cNvSpPr/>
            <p:nvPr/>
          </p:nvSpPr>
          <p:spPr>
            <a:xfrm>
              <a:off x="3423266" y="760455"/>
              <a:ext cx="3753068" cy="9876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lv-LV" sz="1200" dirty="0" smtClean="0">
                  <a:solidFill>
                    <a:srgbClr val="000000"/>
                  </a:solidFill>
                </a:rPr>
                <a:t>	«Enerģētikas ceļa karte 2050», EK stratēģijas dokuments 15.dec.2011.</a:t>
              </a:r>
            </a:p>
            <a:p>
              <a:pPr>
                <a:lnSpc>
                  <a:spcPct val="120000"/>
                </a:lnSpc>
              </a:pPr>
              <a:r>
                <a:rPr lang="lv-LV" sz="1200" dirty="0" smtClean="0">
                  <a:solidFill>
                    <a:srgbClr val="000000"/>
                  </a:solidFill>
                </a:rPr>
                <a:t>	«Enerģētikas un klimata satvars 2030», Eiropadomes lēmums par mērķiem 23.,24. okt. 2014.</a:t>
              </a:r>
            </a:p>
            <a:p>
              <a:pPr>
                <a:lnSpc>
                  <a:spcPct val="120000"/>
                </a:lnSpc>
              </a:pPr>
              <a:r>
                <a:rPr lang="lv-LV" sz="1200" dirty="0" smtClean="0">
                  <a:solidFill>
                    <a:srgbClr val="000000"/>
                  </a:solidFill>
                </a:rPr>
                <a:t>	«Enerģētikas stratēģija 2020», EK pieņemts 10.nov. 	2010. </a:t>
              </a:r>
              <a:endParaRPr lang="lv-LV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35915" y="1011413"/>
              <a:ext cx="178332" cy="518043"/>
              <a:chOff x="3535915" y="1011413"/>
              <a:chExt cx="178332" cy="518043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3535915" y="1529456"/>
                <a:ext cx="17694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536433" y="1292934"/>
                <a:ext cx="176948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536433" y="1011413"/>
                <a:ext cx="177814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290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Energoefektivitāte</a:t>
            </a:r>
            <a:br>
              <a:rPr lang="lv-LV" b="1" dirty="0" smtClean="0"/>
            </a:br>
            <a:endParaRPr lang="lv-LV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5EF16-3EDB-44D1-8711-057EDF805E7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174"/>
            <a:ext cx="9120096" cy="396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23900" y="3019425"/>
            <a:ext cx="6229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3411" y="2776150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i="1" dirty="0" smtClean="0"/>
              <a:t>Mērķis 20-20-20 (-20%)</a:t>
            </a:r>
            <a:endParaRPr lang="lv-LV" sz="1200" b="1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23900" y="3267075"/>
            <a:ext cx="622935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20655" y="3023800"/>
            <a:ext cx="1418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i="1" dirty="0" smtClean="0"/>
              <a:t>Mērķis 2030 (-27%)</a:t>
            </a:r>
            <a:endParaRPr lang="lv-LV" sz="1200" b="1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3425" y="3943350"/>
            <a:ext cx="622935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0764" y="3700075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i="1" dirty="0" smtClean="0"/>
              <a:t>Mērķis 2050 (-48%)</a:t>
            </a:r>
            <a:endParaRPr lang="lv-LV" sz="1200" b="1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65766" y="1145807"/>
            <a:ext cx="6463027" cy="836762"/>
            <a:chOff x="3423266" y="760455"/>
            <a:chExt cx="3753068" cy="987618"/>
          </a:xfrm>
        </p:grpSpPr>
        <p:sp>
          <p:nvSpPr>
            <p:cNvPr id="29" name="Rectangle 28"/>
            <p:cNvSpPr/>
            <p:nvPr/>
          </p:nvSpPr>
          <p:spPr>
            <a:xfrm>
              <a:off x="3423266" y="760455"/>
              <a:ext cx="3753068" cy="9876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lv-LV" sz="1200" dirty="0" smtClean="0">
                  <a:solidFill>
                    <a:srgbClr val="000000"/>
                  </a:solidFill>
                </a:rPr>
                <a:t>	«Enerģētikas ceļa karte 2050», EK stratēģijas dokuments 15.dec.2011.</a:t>
              </a:r>
            </a:p>
            <a:p>
              <a:pPr>
                <a:lnSpc>
                  <a:spcPct val="120000"/>
                </a:lnSpc>
              </a:pPr>
              <a:r>
                <a:rPr lang="lv-LV" sz="1200" dirty="0" smtClean="0">
                  <a:solidFill>
                    <a:srgbClr val="000000"/>
                  </a:solidFill>
                </a:rPr>
                <a:t>	«Enerģētikas un klimata satvars 2030», Eiropadomes lēmums par mērķiem 23.,24. okt. 2014.</a:t>
              </a:r>
            </a:p>
            <a:p>
              <a:pPr>
                <a:lnSpc>
                  <a:spcPct val="120000"/>
                </a:lnSpc>
              </a:pPr>
              <a:r>
                <a:rPr lang="lv-LV" sz="1200" dirty="0" smtClean="0">
                  <a:solidFill>
                    <a:srgbClr val="000000"/>
                  </a:solidFill>
                </a:rPr>
                <a:t>	«Enerģētikas stratēģija 2020», EK pieņemts 10.nov. 	2010. </a:t>
              </a:r>
              <a:endParaRPr lang="lv-LV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535915" y="1011413"/>
              <a:ext cx="178332" cy="518043"/>
              <a:chOff x="3535915" y="1011413"/>
              <a:chExt cx="178332" cy="518043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3535915" y="1529456"/>
                <a:ext cx="17694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36433" y="1292934"/>
                <a:ext cx="176948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36433" y="1011413"/>
                <a:ext cx="177814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ounded Rectangle 2"/>
          <p:cNvSpPr/>
          <p:nvPr/>
        </p:nvSpPr>
        <p:spPr>
          <a:xfrm>
            <a:off x="4914900" y="2562224"/>
            <a:ext cx="3990975" cy="2257425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lv-LV" b="1" dirty="0" smtClean="0">
                <a:solidFill>
                  <a:srgbClr val="000000"/>
                </a:solidFill>
              </a:rPr>
              <a:t>LV</a:t>
            </a:r>
          </a:p>
          <a:p>
            <a:r>
              <a:rPr lang="lv-LV" sz="1400" b="1" dirty="0" smtClean="0">
                <a:solidFill>
                  <a:srgbClr val="000000"/>
                </a:solidFill>
              </a:rPr>
              <a:t>Kopējais enerģijas gala patēriņš	31,4 </a:t>
            </a:r>
            <a:r>
              <a:rPr lang="lv-LV" sz="1400" b="1" dirty="0" err="1" smtClean="0">
                <a:solidFill>
                  <a:srgbClr val="000000"/>
                </a:solidFill>
              </a:rPr>
              <a:t>TWh</a:t>
            </a:r>
            <a:endParaRPr lang="lv-LV" sz="1400" b="1" dirty="0" smtClean="0">
              <a:solidFill>
                <a:srgbClr val="000000"/>
              </a:solidFill>
            </a:endParaRPr>
          </a:p>
          <a:p>
            <a:r>
              <a:rPr lang="lv-LV" sz="1400" b="1" dirty="0" smtClean="0">
                <a:solidFill>
                  <a:srgbClr val="000000"/>
                </a:solidFill>
              </a:rPr>
              <a:t>Energoefektivitātes mērķis:</a:t>
            </a:r>
          </a:p>
          <a:p>
            <a:r>
              <a:rPr lang="lv-LV" sz="1400" dirty="0">
                <a:solidFill>
                  <a:srgbClr val="000000"/>
                </a:solidFill>
              </a:rPr>
              <a:t>	</a:t>
            </a:r>
            <a:r>
              <a:rPr lang="lv-LV" sz="1400" b="1" dirty="0" smtClean="0">
                <a:solidFill>
                  <a:srgbClr val="000000"/>
                </a:solidFill>
              </a:rPr>
              <a:t>līdz 2020.g. jāsasniedz</a:t>
            </a:r>
          </a:p>
          <a:p>
            <a:r>
              <a:rPr lang="lv-LV" sz="1400" b="1" dirty="0" smtClean="0">
                <a:solidFill>
                  <a:srgbClr val="000000"/>
                </a:solidFill>
              </a:rPr>
              <a:t>	kumulatīvais ietaupījums 	– 9,9 </a:t>
            </a:r>
            <a:r>
              <a:rPr lang="lv-LV" sz="1400" b="1" dirty="0" err="1" smtClean="0">
                <a:solidFill>
                  <a:srgbClr val="000000"/>
                </a:solidFill>
              </a:rPr>
              <a:t>TWh</a:t>
            </a:r>
            <a:endParaRPr lang="lv-LV" sz="1400" b="1" dirty="0" smtClean="0">
              <a:solidFill>
                <a:srgbClr val="000000"/>
              </a:solidFill>
            </a:endParaRPr>
          </a:p>
          <a:p>
            <a:endParaRPr lang="lv-LV" sz="1600" dirty="0" smtClean="0">
              <a:solidFill>
                <a:srgbClr val="000000"/>
              </a:solidFill>
            </a:endParaRPr>
          </a:p>
          <a:p>
            <a:r>
              <a:rPr lang="lv-LV" sz="1400" dirty="0" smtClean="0">
                <a:solidFill>
                  <a:srgbClr val="000000"/>
                </a:solidFill>
              </a:rPr>
              <a:t>2030.g. kumulatīvā ietaupījuma</a:t>
            </a:r>
          </a:p>
          <a:p>
            <a:r>
              <a:rPr lang="lv-LV" sz="1400" dirty="0" smtClean="0">
                <a:solidFill>
                  <a:srgbClr val="000000"/>
                </a:solidFill>
              </a:rPr>
              <a:t>mērķis </a:t>
            </a:r>
            <a:r>
              <a:rPr lang="lv-LV" sz="1400" dirty="0">
                <a:solidFill>
                  <a:srgbClr val="000000"/>
                </a:solidFill>
              </a:rPr>
              <a:t>varētu sasniegt </a:t>
            </a:r>
            <a:r>
              <a:rPr lang="lv-LV" sz="1400" dirty="0" smtClean="0">
                <a:solidFill>
                  <a:srgbClr val="000000"/>
                </a:solidFill>
              </a:rPr>
              <a:t>			– 13,2 </a:t>
            </a:r>
            <a:r>
              <a:rPr lang="lv-LV" sz="1400" dirty="0" err="1" smtClean="0">
                <a:solidFill>
                  <a:srgbClr val="000000"/>
                </a:solidFill>
              </a:rPr>
              <a:t>TWh</a:t>
            </a:r>
            <a:endParaRPr lang="lv-LV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 Theme Blue">
  <a:themeElements>
    <a:clrScheme name="LE">
      <a:dk1>
        <a:srgbClr val="13326F"/>
      </a:dk1>
      <a:lt1>
        <a:sysClr val="window" lastClr="FFFFFF"/>
      </a:lt1>
      <a:dk2>
        <a:srgbClr val="14601E"/>
      </a:dk2>
      <a:lt2>
        <a:srgbClr val="F6FFD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LE">
      <a:dk1>
        <a:srgbClr val="13326F"/>
      </a:dk1>
      <a:lt1>
        <a:sysClr val="window" lastClr="FFFFFF"/>
      </a:lt1>
      <a:dk2>
        <a:srgbClr val="14601E"/>
      </a:dk2>
      <a:lt2>
        <a:srgbClr val="F6FFD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">
    <a:dk1>
      <a:srgbClr val="13326F"/>
    </a:dk1>
    <a:lt1>
      <a:sysClr val="window" lastClr="FFFFFF"/>
    </a:lt1>
    <a:dk2>
      <a:srgbClr val="14601E"/>
    </a:dk2>
    <a:lt2>
      <a:srgbClr val="F6FFDB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23254</TotalTime>
  <Words>1229</Words>
  <Application>Microsoft Office PowerPoint</Application>
  <PresentationFormat>On-screen Show (4:3)</PresentationFormat>
  <Paragraphs>360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LE Theme Blue</vt:lpstr>
      <vt:lpstr>1_Office Theme</vt:lpstr>
      <vt:lpstr>Ieskats Latvenergo koncerna  stratēģijas projektā  2017.- 2022.</vt:lpstr>
      <vt:lpstr>Saturs</vt:lpstr>
      <vt:lpstr>Stratēģija 2013.–2016. Virsmērķi, to izpilde</vt:lpstr>
      <vt:lpstr>Kāpēc Latvenergo ir jāpelna</vt:lpstr>
      <vt:lpstr>Saturs</vt:lpstr>
      <vt:lpstr>PEST – Politiskie faktori</vt:lpstr>
      <vt:lpstr>AER – īpatsvari kopējā primāro energoresursu patēriņā </vt:lpstr>
      <vt:lpstr>SEG – emisiju samazinājums pret 1990 </vt:lpstr>
      <vt:lpstr>Energoefektivitāte </vt:lpstr>
      <vt:lpstr>PEST – Politiskie faktori</vt:lpstr>
      <vt:lpstr>PEST – Ekonomiskie faktori</vt:lpstr>
      <vt:lpstr>PEST – Sociālie faktori</vt:lpstr>
      <vt:lpstr>PEST – Tehnoloģiskie faktori</vt:lpstr>
      <vt:lpstr>Saturs</vt:lpstr>
      <vt:lpstr>Misija, vīzija, vērtības</vt:lpstr>
      <vt:lpstr>DARBĪBAS MĒRĶIS (1) – Tirdzniecība </vt:lpstr>
      <vt:lpstr>DARBĪBAS MĒRĶIS (2) – Ražošana </vt:lpstr>
      <vt:lpstr>DARBĪBAS MĒRĶIS (3) – Tīkli </vt:lpstr>
      <vt:lpstr>Ieguvums biznesa klientiem – vides uzlabojums pēc «Doing Business» kritērijiem</vt:lpstr>
      <vt:lpstr>Ilgtspējīga elektrotīkla attīstība</vt:lpstr>
      <vt:lpstr>Latvenergo koncerna finanšu mērķi</vt:lpstr>
      <vt:lpstr>PowerPoint Presentation</vt:lpstr>
      <vt:lpstr>Vidēja termiņa stratēģijas nepieciešamība</vt:lpstr>
      <vt:lpstr>Baltijas elektroenerģijas vairumtirgus prognoze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Renārs Osis</dc:creator>
  <cp:lastModifiedBy>Uģis Sarma</cp:lastModifiedBy>
  <cp:revision>735</cp:revision>
  <cp:lastPrinted>2016-06-13T08:32:29Z</cp:lastPrinted>
  <dcterms:created xsi:type="dcterms:W3CDTF">2014-01-28T10:55:17Z</dcterms:created>
  <dcterms:modified xsi:type="dcterms:W3CDTF">2016-06-17T11:09:07Z</dcterms:modified>
</cp:coreProperties>
</file>