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8" r:id="rId3"/>
    <p:sldId id="381" r:id="rId4"/>
    <p:sldId id="367" r:id="rId5"/>
    <p:sldId id="370" r:id="rId6"/>
    <p:sldId id="371" r:id="rId7"/>
    <p:sldId id="362" r:id="rId8"/>
    <p:sldId id="364" r:id="rId9"/>
    <p:sldId id="365" r:id="rId10"/>
    <p:sldId id="372" r:id="rId11"/>
    <p:sldId id="373" r:id="rId12"/>
    <p:sldId id="360" r:id="rId13"/>
    <p:sldId id="351" r:id="rId14"/>
    <p:sldId id="361" r:id="rId15"/>
    <p:sldId id="386" r:id="rId16"/>
    <p:sldId id="385" r:id="rId17"/>
    <p:sldId id="382" r:id="rId18"/>
    <p:sldId id="384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0BD"/>
    <a:srgbClr val="FF7C80"/>
    <a:srgbClr val="FF6699"/>
    <a:srgbClr val="FF0066"/>
    <a:srgbClr val="FF5050"/>
    <a:srgbClr val="FF0000"/>
    <a:srgbClr val="CC3300"/>
    <a:srgbClr val="FF9933"/>
    <a:srgbClr val="FF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6733" autoAdjust="0"/>
  </p:normalViewPr>
  <p:slideViewPr>
    <p:cSldViewPr snapToGrid="0">
      <p:cViewPr varScale="1">
        <p:scale>
          <a:sx n="67" d="100"/>
          <a:sy n="67" d="100"/>
        </p:scale>
        <p:origin x="8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Izglītības</a:t>
            </a:r>
            <a:r>
              <a:rPr lang="lv-LV" baseline="0" dirty="0"/>
              <a:t> iestāžu vadītāju darba vieta</a:t>
            </a:r>
            <a:r>
              <a:rPr lang="lv-LV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izlase!$A$10:$A$15</c:f>
              <c:strCache>
                <c:ptCount val="6"/>
                <c:pt idx="0">
                  <c:v>pirmsskolas izglītības iestāde</c:v>
                </c:pt>
                <c:pt idx="1">
                  <c:v>vispārējās izglītības iestāde</c:v>
                </c:pt>
                <c:pt idx="2">
                  <c:v>profesionālās izglītības iestāde</c:v>
                </c:pt>
                <c:pt idx="3">
                  <c:v>interešu izglītības iestāde</c:v>
                </c:pt>
                <c:pt idx="4">
                  <c:v>profesionālās ievirzes izglītības iestāde</c:v>
                </c:pt>
                <c:pt idx="5">
                  <c:v>speciālās izglītības iestāde</c:v>
                </c:pt>
              </c:strCache>
            </c:strRef>
          </c:cat>
          <c:val>
            <c:numRef>
              <c:f>izlase!$B$10:$B$15</c:f>
              <c:numCache>
                <c:formatCode>General</c:formatCode>
                <c:ptCount val="6"/>
                <c:pt idx="0">
                  <c:v>273</c:v>
                </c:pt>
                <c:pt idx="1">
                  <c:v>302</c:v>
                </c:pt>
                <c:pt idx="2">
                  <c:v>8</c:v>
                </c:pt>
                <c:pt idx="3">
                  <c:v>15</c:v>
                </c:pt>
                <c:pt idx="4">
                  <c:v>28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B-42CE-9DE3-1D5D223E2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7667816"/>
        <c:axId val="767672408"/>
      </c:barChart>
      <c:catAx>
        <c:axId val="767667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7672408"/>
        <c:crosses val="autoZero"/>
        <c:auto val="1"/>
        <c:lblAlgn val="ctr"/>
        <c:lblOffset val="100"/>
        <c:noMultiLvlLbl val="0"/>
      </c:catAx>
      <c:valAx>
        <c:axId val="767672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766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0301499433377184"/>
          <c:y val="2.9830325344325927E-2"/>
          <c:w val="0.47665368369555661"/>
          <c:h val="0.7903865708729578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'7(1-4)'!$J$20</c:f>
              <c:strCache>
                <c:ptCount val="1"/>
                <c:pt idx="0">
                  <c:v>pilnīgi nepiekrīt un drīzāk  nepiekrīt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'7(1-4)'!$G$21:$I$24</c:f>
              <c:strCache>
                <c:ptCount val="4"/>
                <c:pt idx="0">
                  <c:v>Kā izglītības iestādes vadītājs es izjūtu atbalstu no Izglītības un zinātnes ministrijas</c:v>
                </c:pt>
                <c:pt idx="1">
                  <c:v>Kā izglītības iestādes vadītājs es izjūtu atbalstu no pašvaldības</c:v>
                </c:pt>
                <c:pt idx="2">
                  <c:v>Kā izglītības iestādes vadītājs es izjūtu atbalstu no savas iestādes izglītojamo vecākiem</c:v>
                </c:pt>
                <c:pt idx="3">
                  <c:v>Kā izglītības iestādes vadītājs es izjūtu atbalstu no savas iestādes darbiniekiem</c:v>
                </c:pt>
              </c:strCache>
            </c:strRef>
          </c:cat>
          <c:val>
            <c:numRef>
              <c:f>'7(1-4)'!$J$21:$J$24</c:f>
              <c:numCache>
                <c:formatCode>General</c:formatCode>
                <c:ptCount val="4"/>
                <c:pt idx="0">
                  <c:v>58</c:v>
                </c:pt>
                <c:pt idx="1">
                  <c:v>28</c:v>
                </c:pt>
                <c:pt idx="2">
                  <c:v>21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9-47F8-957C-9E8F1F6E690D}"/>
            </c:ext>
          </c:extLst>
        </c:ser>
        <c:ser>
          <c:idx val="1"/>
          <c:order val="1"/>
          <c:tx>
            <c:strRef>
              <c:f>'7(1-4)'!$K$20</c:f>
              <c:strCache>
                <c:ptCount val="1"/>
                <c:pt idx="0">
                  <c:v>nevar atbildēt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'7(1-4)'!$G$21:$I$24</c:f>
              <c:strCache>
                <c:ptCount val="4"/>
                <c:pt idx="0">
                  <c:v>Kā izglītības iestādes vadītājs es izjūtu atbalstu no Izglītības un zinātnes ministrijas</c:v>
                </c:pt>
                <c:pt idx="1">
                  <c:v>Kā izglītības iestādes vadītājs es izjūtu atbalstu no pašvaldības</c:v>
                </c:pt>
                <c:pt idx="2">
                  <c:v>Kā izglītības iestādes vadītājs es izjūtu atbalstu no savas iestādes izglītojamo vecākiem</c:v>
                </c:pt>
                <c:pt idx="3">
                  <c:v>Kā izglītības iestādes vadītājs es izjūtu atbalstu no savas iestādes darbiniekiem</c:v>
                </c:pt>
              </c:strCache>
            </c:strRef>
          </c:cat>
          <c:val>
            <c:numRef>
              <c:f>'7(1-4)'!$K$21:$K$24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9-47F8-957C-9E8F1F6E690D}"/>
            </c:ext>
          </c:extLst>
        </c:ser>
        <c:ser>
          <c:idx val="2"/>
          <c:order val="2"/>
          <c:tx>
            <c:strRef>
              <c:f>'7(1-4)'!$L$20</c:f>
              <c:strCache>
                <c:ptCount val="1"/>
                <c:pt idx="0">
                  <c:v>pilnīgi piekrīt un drīzāk  piekrīt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'7(1-4)'!$G$21:$I$24</c:f>
              <c:strCache>
                <c:ptCount val="4"/>
                <c:pt idx="0">
                  <c:v>Kā izglītības iestādes vadītājs es izjūtu atbalstu no Izglītības un zinātnes ministrijas</c:v>
                </c:pt>
                <c:pt idx="1">
                  <c:v>Kā izglītības iestādes vadītājs es izjūtu atbalstu no pašvaldības</c:v>
                </c:pt>
                <c:pt idx="2">
                  <c:v>Kā izglītības iestādes vadītājs es izjūtu atbalstu no savas iestādes izglītojamo vecākiem</c:v>
                </c:pt>
                <c:pt idx="3">
                  <c:v>Kā izglītības iestādes vadītājs es izjūtu atbalstu no savas iestādes darbiniekiem</c:v>
                </c:pt>
              </c:strCache>
            </c:strRef>
          </c:cat>
          <c:val>
            <c:numRef>
              <c:f>'7(1-4)'!$L$21:$L$24</c:f>
              <c:numCache>
                <c:formatCode>General</c:formatCode>
                <c:ptCount val="4"/>
                <c:pt idx="0">
                  <c:v>35</c:v>
                </c:pt>
                <c:pt idx="1">
                  <c:v>69</c:v>
                </c:pt>
                <c:pt idx="2">
                  <c:v>76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9-47F8-957C-9E8F1F6E69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78959176"/>
        <c:axId val="878959504"/>
        <c:axId val="0"/>
      </c:bar3DChart>
      <c:catAx>
        <c:axId val="878959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Apgalvojumi</a:t>
                </a:r>
              </a:p>
            </c:rich>
          </c:tx>
          <c:layout>
            <c:manualLayout>
              <c:xMode val="edge"/>
              <c:yMode val="edge"/>
              <c:x val="1.7720703766571897E-2"/>
              <c:y val="0.53804511543102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78959504"/>
        <c:crosses val="autoZero"/>
        <c:auto val="1"/>
        <c:lblAlgn val="ctr"/>
        <c:lblOffset val="100"/>
        <c:noMultiLvlLbl val="0"/>
      </c:catAx>
      <c:valAx>
        <c:axId val="878959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Atbildējušo</a:t>
                </a:r>
                <a:r>
                  <a:rPr lang="lv-LV" baseline="0"/>
                  <a:t> īpatsvars %</a:t>
                </a:r>
                <a:endParaRPr lang="lv-LV"/>
              </a:p>
            </c:rich>
          </c:tx>
          <c:layout>
            <c:manualLayout>
              <c:xMode val="edge"/>
              <c:yMode val="edge"/>
              <c:x val="0.27607179631568413"/>
              <c:y val="0.84544524794500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7895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054266821297988"/>
          <c:y val="3.3363112444384647E-2"/>
          <c:w val="0.44718368681532933"/>
          <c:h val="0.846714887435147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'7(5-10)'!$B$39</c:f>
              <c:strCache>
                <c:ptCount val="1"/>
                <c:pt idx="0">
                  <c:v>pilnīgi nepiekrīt un drīzāk  nepiekrīt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'7(5-10)'!$A$40:$A$45</c:f>
              <c:strCache>
                <c:ptCount val="6"/>
                <c:pt idx="0">
                  <c:v>Es pozitīvi vērtēju administratīvi teritoriālās reformas ietekmi uz izglītības iestādes darbības nodrošināšanu</c:v>
                </c:pt>
                <c:pt idx="1">
                  <c:v>Es saņemu nepieciešamo juridisko atbalstu no pašvaldības par izglītības iestādes darba organizāciju Covid -19  pandēmijas laikā</c:v>
                </c:pt>
                <c:pt idx="2">
                  <c:v>Informācija, kuru saņemu no augstākstāvošajām/pārraugošajām institūcijām par aktuālajām prasībām, kas saistītas ar Covid -19 epidemioloģiskām prasībām izglītības iestādē ir skaidri saprotama un nepārprotama</c:v>
                </c:pt>
                <c:pt idx="3">
                  <c:v>Es saņemu savlaicīgi visu nepieciešamo informāciju par aktuālajām izmaņām normatīvajos aktos savas izglītības iestādes oficiālajā e-pastā</c:v>
                </c:pt>
                <c:pt idx="4">
                  <c:v>Uzskatu, ka manu – izglītības iestādes vadītāja darbu apgrūtina pārlieku liela kontrolējošo institūciju uzraudzība</c:v>
                </c:pt>
                <c:pt idx="5">
                  <c:v>Es savlaicīgi saņemu informāciju, lai nodrošinātu tiesību aktiem atbilstošu mācību procesu</c:v>
                </c:pt>
              </c:strCache>
            </c:strRef>
          </c:cat>
          <c:val>
            <c:numRef>
              <c:f>'7(5-10)'!$B$40:$B$45</c:f>
              <c:numCache>
                <c:formatCode>General</c:formatCode>
                <c:ptCount val="6"/>
                <c:pt idx="0">
                  <c:v>47</c:v>
                </c:pt>
                <c:pt idx="1">
                  <c:v>37</c:v>
                </c:pt>
                <c:pt idx="2">
                  <c:v>57</c:v>
                </c:pt>
                <c:pt idx="3">
                  <c:v>39</c:v>
                </c:pt>
                <c:pt idx="4">
                  <c:v>30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2-455A-9014-F42F4F6924B9}"/>
            </c:ext>
          </c:extLst>
        </c:ser>
        <c:ser>
          <c:idx val="1"/>
          <c:order val="1"/>
          <c:tx>
            <c:strRef>
              <c:f>'7(5-10)'!$C$39</c:f>
              <c:strCache>
                <c:ptCount val="1"/>
                <c:pt idx="0">
                  <c:v>nevar atbildēt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'7(5-10)'!$A$40:$A$45</c:f>
              <c:strCache>
                <c:ptCount val="6"/>
                <c:pt idx="0">
                  <c:v>Es pozitīvi vērtēju administratīvi teritoriālās reformas ietekmi uz izglītības iestādes darbības nodrošināšanu</c:v>
                </c:pt>
                <c:pt idx="1">
                  <c:v>Es saņemu nepieciešamo juridisko atbalstu no pašvaldības par izglītības iestādes darba organizāciju Covid -19  pandēmijas laikā</c:v>
                </c:pt>
                <c:pt idx="2">
                  <c:v>Informācija, kuru saņemu no augstākstāvošajām/pārraugošajām institūcijām par aktuālajām prasībām, kas saistītas ar Covid -19 epidemioloģiskām prasībām izglītības iestādē ir skaidri saprotama un nepārprotama</c:v>
                </c:pt>
                <c:pt idx="3">
                  <c:v>Es saņemu savlaicīgi visu nepieciešamo informāciju par aktuālajām izmaņām normatīvajos aktos savas izglītības iestādes oficiālajā e-pastā</c:v>
                </c:pt>
                <c:pt idx="4">
                  <c:v>Uzskatu, ka manu – izglītības iestādes vadītāja darbu apgrūtina pārlieku liela kontrolējošo institūciju uzraudzība</c:v>
                </c:pt>
                <c:pt idx="5">
                  <c:v>Es savlaicīgi saņemu informāciju, lai nodrošinātu tiesību aktiem atbilstošu mācību procesu</c:v>
                </c:pt>
              </c:strCache>
            </c:strRef>
          </c:cat>
          <c:val>
            <c:numRef>
              <c:f>'7(5-10)'!$C$40:$C$45</c:f>
              <c:numCache>
                <c:formatCode>0</c:formatCode>
                <c:ptCount val="6"/>
                <c:pt idx="0">
                  <c:v>32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2-455A-9014-F42F4F6924B9}"/>
            </c:ext>
          </c:extLst>
        </c:ser>
        <c:ser>
          <c:idx val="2"/>
          <c:order val="2"/>
          <c:tx>
            <c:strRef>
              <c:f>'7(5-10)'!$D$39</c:f>
              <c:strCache>
                <c:ptCount val="1"/>
                <c:pt idx="0">
                  <c:v>pilnīgi piekrīt un drīzāk  piekrīt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'7(5-10)'!$A$40:$A$45</c:f>
              <c:strCache>
                <c:ptCount val="6"/>
                <c:pt idx="0">
                  <c:v>Es pozitīvi vērtēju administratīvi teritoriālās reformas ietekmi uz izglītības iestādes darbības nodrošināšanu</c:v>
                </c:pt>
                <c:pt idx="1">
                  <c:v>Es saņemu nepieciešamo juridisko atbalstu no pašvaldības par izglītības iestādes darba organizāciju Covid -19  pandēmijas laikā</c:v>
                </c:pt>
                <c:pt idx="2">
                  <c:v>Informācija, kuru saņemu no augstākstāvošajām/pārraugošajām institūcijām par aktuālajām prasībām, kas saistītas ar Covid -19 epidemioloģiskām prasībām izglītības iestādē ir skaidri saprotama un nepārprotama</c:v>
                </c:pt>
                <c:pt idx="3">
                  <c:v>Es saņemu savlaicīgi visu nepieciešamo informāciju par aktuālajām izmaņām normatīvajos aktos savas izglītības iestādes oficiālajā e-pastā</c:v>
                </c:pt>
                <c:pt idx="4">
                  <c:v>Uzskatu, ka manu – izglītības iestādes vadītāja darbu apgrūtina pārlieku liela kontrolējošo institūciju uzraudzība</c:v>
                </c:pt>
                <c:pt idx="5">
                  <c:v>Es savlaicīgi saņemu informāciju, lai nodrošinātu tiesību aktiem atbilstošu mācību procesu</c:v>
                </c:pt>
              </c:strCache>
            </c:strRef>
          </c:cat>
          <c:val>
            <c:numRef>
              <c:f>'7(5-10)'!$D$40:$D$45</c:f>
              <c:numCache>
                <c:formatCode>General</c:formatCode>
                <c:ptCount val="6"/>
                <c:pt idx="0">
                  <c:v>21</c:v>
                </c:pt>
                <c:pt idx="1">
                  <c:v>59</c:v>
                </c:pt>
                <c:pt idx="2">
                  <c:v>42</c:v>
                </c:pt>
                <c:pt idx="3">
                  <c:v>60</c:v>
                </c:pt>
                <c:pt idx="4">
                  <c:v>67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2-455A-9014-F42F4F6924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5507152"/>
        <c:axId val="825514368"/>
        <c:axId val="0"/>
      </c:bar3DChart>
      <c:catAx>
        <c:axId val="825507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Apgalvojumi</a:t>
                </a:r>
              </a:p>
            </c:rich>
          </c:tx>
          <c:layout>
            <c:manualLayout>
              <c:xMode val="edge"/>
              <c:yMode val="edge"/>
              <c:x val="3.3336531924871844E-3"/>
              <c:y val="0.33085623186795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25514368"/>
        <c:crosses val="autoZero"/>
        <c:auto val="1"/>
        <c:lblAlgn val="ctr"/>
        <c:lblOffset val="100"/>
        <c:noMultiLvlLbl val="0"/>
      </c:catAx>
      <c:valAx>
        <c:axId val="82551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Atbildējušo īpatsvars %</a:t>
                </a:r>
              </a:p>
            </c:rich>
          </c:tx>
          <c:layout>
            <c:manualLayout>
              <c:xMode val="edge"/>
              <c:yMode val="edge"/>
              <c:x val="0.35755928544366045"/>
              <c:y val="0.87147008645002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2550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544184649953928E-2"/>
          <c:y val="0.14047264559766287"/>
          <c:w val="0.83865141152076961"/>
          <c:h val="0.81782014090343969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41-4927-8BCA-68C471B274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41-4927-8BCA-68C471B274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41-4927-8BCA-68C471B274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41-4927-8BCA-68C471B274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341-4927-8BCA-68C471B27411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341-4927-8BCA-68C471B274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341-4927-8BCA-68C471B274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341-4927-8BCA-68C471B27411}"/>
              </c:ext>
            </c:extLst>
          </c:dPt>
          <c:dLbls>
            <c:dLbl>
              <c:idx val="0"/>
              <c:layout>
                <c:manualLayout>
                  <c:x val="5.6608087032599098E-2"/>
                  <c:y val="-1.9366403705470887E-2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3821"/>
                        <a:gd name="adj2" fmla="val 13186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341-4927-8BCA-68C471B27411}"/>
                </c:ext>
              </c:extLst>
            </c:dLbl>
            <c:dLbl>
              <c:idx val="1"/>
              <c:layout>
                <c:manualLayout>
                  <c:x val="-7.6887013595874354E-2"/>
                  <c:y val="-6.1002164696238037E-2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7781"/>
                        <a:gd name="adj2" fmla="val 12353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341-4927-8BCA-68C471B27411}"/>
                </c:ext>
              </c:extLst>
            </c:dLbl>
            <c:dLbl>
              <c:idx val="2"/>
              <c:layout>
                <c:manualLayout>
                  <c:x val="-0.15002344116268171"/>
                  <c:y val="-6.1002164696238148E-2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3592"/>
                        <a:gd name="adj2" fmla="val -37182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341-4927-8BCA-68C471B27411}"/>
                </c:ext>
              </c:extLst>
            </c:dLbl>
            <c:dLbl>
              <c:idx val="3"/>
              <c:layout>
                <c:manualLayout>
                  <c:x val="-5.7170299364753376E-3"/>
                  <c:y val="-3.9185430076398936E-2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4026"/>
                        <a:gd name="adj2" fmla="val 6012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341-4927-8BCA-68C471B27411}"/>
                </c:ext>
              </c:extLst>
            </c:dLbl>
            <c:dLbl>
              <c:idx val="4"/>
              <c:layout>
                <c:manualLayout>
                  <c:x val="-0.10674512153372133"/>
                  <c:y val="6.9353107914673084E-3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1313"/>
                        <a:gd name="adj2" fmla="val 6583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341-4927-8BCA-68C471B27411}"/>
                </c:ext>
              </c:extLst>
            </c:dLbl>
            <c:dLbl>
              <c:idx val="5"/>
              <c:layout>
                <c:manualLayout>
                  <c:x val="-3.0871181863136674E-2"/>
                  <c:y val="1.4524472741742926E-2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0611"/>
                        <a:gd name="adj2" fmla="val 7109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4341-4927-8BCA-68C471B27411}"/>
                </c:ext>
              </c:extLst>
            </c:dLbl>
            <c:dLbl>
              <c:idx val="6"/>
              <c:layout>
                <c:manualLayout>
                  <c:x val="2.2493438320209974E-2"/>
                  <c:y val="-6.2240331319791113E-2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968"/>
                        <a:gd name="adj2" fmla="val 17727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341-4927-8BCA-68C471B27411}"/>
                </c:ext>
              </c:extLst>
            </c:dLbl>
            <c:dLbl>
              <c:idx val="7"/>
              <c:layout>
                <c:manualLayout>
                  <c:x val="6.8176138308798359E-2"/>
                  <c:y val="-4.5509700269499076E-2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7653"/>
                        <a:gd name="adj2" fmla="val 14526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341-4927-8BCA-68C471B27411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'8'!$A$4:$A$11</c:f>
              <c:strCache>
                <c:ptCount val="8"/>
                <c:pt idx="0">
                  <c:v>nav palielinājusies</c:v>
                </c:pt>
                <c:pt idx="1">
                  <c:v>līdz 5 stundām ieskaitot</c:v>
                </c:pt>
                <c:pt idx="2">
                  <c:v>no 6 līdz 10 stundām</c:v>
                </c:pt>
                <c:pt idx="3">
                  <c:v>no 11 līdz 15 stundām</c:v>
                </c:pt>
                <c:pt idx="4">
                  <c:v>no 16 līdz 20 stundām</c:v>
                </c:pt>
                <c:pt idx="5">
                  <c:v>no 21 līdz 25 stundām</c:v>
                </c:pt>
                <c:pt idx="6">
                  <c:v>no 26 līdz 30 stundām</c:v>
                </c:pt>
                <c:pt idx="7">
                  <c:v>31 un vairāk</c:v>
                </c:pt>
              </c:strCache>
            </c:strRef>
          </c:cat>
          <c:val>
            <c:numRef>
              <c:f>'8'!$B$4:$B$11</c:f>
              <c:numCache>
                <c:formatCode>0.0%</c:formatCode>
                <c:ptCount val="8"/>
                <c:pt idx="0">
                  <c:v>8.3000000000000004E-2</c:v>
                </c:pt>
                <c:pt idx="1">
                  <c:v>0.25600000000000001</c:v>
                </c:pt>
                <c:pt idx="2">
                  <c:v>0.35299999999999998</c:v>
                </c:pt>
                <c:pt idx="3">
                  <c:v>0.17399999999999999</c:v>
                </c:pt>
                <c:pt idx="4">
                  <c:v>0.08</c:v>
                </c:pt>
                <c:pt idx="5">
                  <c:v>2.4E-2</c:v>
                </c:pt>
                <c:pt idx="6">
                  <c:v>1.4E-2</c:v>
                </c:pt>
                <c:pt idx="7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41-4927-8BCA-68C471B27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lv-LV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544184649953928E-2"/>
          <c:y val="0.14047264559766287"/>
          <c:w val="0.83865141152076961"/>
          <c:h val="0.8178201409034396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lv-LV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544184649953928E-2"/>
          <c:y val="0.14047264559766287"/>
          <c:w val="0.83865141152076961"/>
          <c:h val="0.8178201409034396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/>
              <a:t>Izglītības iestāde atrodas: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6848871071643426"/>
          <c:y val="0.21585169361716222"/>
          <c:w val="0.44138612490882861"/>
          <c:h val="0.686445929274613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B7-4D03-9B71-B50986DE8A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B7-4D03-9B71-B50986DE8A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B7-4D03-9B71-B50986DE8A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B7-4D03-9B71-B50986DE8A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B7-4D03-9B71-B50986DE8A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B7-4D03-9B71-B50986DE8A16}"/>
              </c:ext>
            </c:extLst>
          </c:dPt>
          <c:dLbls>
            <c:dLbl>
              <c:idx val="0"/>
              <c:layout>
                <c:manualLayout>
                  <c:x val="7.9783637592968221E-2"/>
                  <c:y val="4.20611540276708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558416252735138E-2"/>
                      <c:h val="0.13718373531384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B7-4D03-9B71-B50986DE8A16}"/>
                </c:ext>
              </c:extLst>
            </c:dLbl>
            <c:dLbl>
              <c:idx val="2"/>
              <c:layout>
                <c:manualLayout>
                  <c:x val="1.8931710615280595E-2"/>
                  <c:y val="-5.04731861198738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B7-4D03-9B71-B50986DE8A16}"/>
                </c:ext>
              </c:extLst>
            </c:dLbl>
            <c:dLbl>
              <c:idx val="3"/>
              <c:layout>
                <c:manualLayout>
                  <c:x val="-3.2454361054766762E-2"/>
                  <c:y val="-5.46792849631966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B7-4D03-9B71-B50986DE8A16}"/>
                </c:ext>
              </c:extLst>
            </c:dLbl>
            <c:dLbl>
              <c:idx val="5"/>
              <c:layout>
                <c:manualLayout>
                  <c:x val="-4.3272481406355645E-2"/>
                  <c:y val="3.36487907465825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B7-4D03-9B71-B50986DE8A1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izlase!$A$20:$A$25</c:f>
              <c:strCache>
                <c:ptCount val="6"/>
                <c:pt idx="0">
                  <c:v>Rīgā</c:v>
                </c:pt>
                <c:pt idx="1">
                  <c:v>Pierīgā</c:v>
                </c:pt>
                <c:pt idx="2">
                  <c:v>Vidzemē</c:v>
                </c:pt>
                <c:pt idx="3">
                  <c:v>Kurzemē</c:v>
                </c:pt>
                <c:pt idx="4">
                  <c:v>Zemgalē</c:v>
                </c:pt>
                <c:pt idx="5">
                  <c:v>Latgalē</c:v>
                </c:pt>
              </c:strCache>
            </c:strRef>
          </c:cat>
          <c:val>
            <c:numRef>
              <c:f>izlase!$B$20:$B$25</c:f>
              <c:numCache>
                <c:formatCode>General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19</c:v>
                </c:pt>
                <c:pt idx="3">
                  <c:v>18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B7-4D03-9B71-B50986DE8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/>
              <a:t>Izglītības iestādes raksturojums:</a:t>
            </a:r>
          </a:p>
        </c:rich>
      </c:tx>
      <c:layout>
        <c:manualLayout>
          <c:xMode val="edge"/>
          <c:yMode val="edge"/>
          <c:x val="0.109597112860892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2E-4431-B232-C273530B6A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2E-4431-B232-C273530B6A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2E-4431-B232-C273530B6AC4}"/>
              </c:ext>
            </c:extLst>
          </c:dPt>
          <c:dLbls>
            <c:dLbl>
              <c:idx val="0"/>
              <c:layout>
                <c:manualLayout>
                  <c:x val="-1.5212179933314228E-3"/>
                  <c:y val="5.27563256141017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51779888682655"/>
                      <c:h val="0.20260907151586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2E-4431-B232-C273530B6AC4}"/>
                </c:ext>
              </c:extLst>
            </c:dLbl>
            <c:dLbl>
              <c:idx val="1"/>
              <c:layout>
                <c:manualLayout>
                  <c:x val="-0.17136223656618313"/>
                  <c:y val="-1.16928390340068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79263814455956"/>
                      <c:h val="0.240164912644532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B2E-4431-B232-C273530B6AC4}"/>
                </c:ext>
              </c:extLst>
            </c:dLbl>
            <c:dLbl>
              <c:idx val="2"/>
              <c:layout>
                <c:manualLayout>
                  <c:x val="-7.2843333924680578E-2"/>
                  <c:y val="0.109855077150021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30575171465387"/>
                      <c:h val="0.20260907151586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2E-4431-B232-C273530B6AC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izlase!$A$3:$A$5</c:f>
              <c:strCache>
                <c:ptCount val="3"/>
                <c:pt idx="0">
                  <c:v>maza (zem 100 izglītojamiem)</c:v>
                </c:pt>
                <c:pt idx="1">
                  <c:v>vidēja (100 līdz 500 izglītojamiem)</c:v>
                </c:pt>
                <c:pt idx="2">
                  <c:v>liela (virs 500 izglītojamiem)</c:v>
                </c:pt>
              </c:strCache>
            </c:strRef>
          </c:cat>
          <c:val>
            <c:numRef>
              <c:f>izlase!$B$3:$B$5</c:f>
              <c:numCache>
                <c:formatCode>General</c:formatCode>
                <c:ptCount val="3"/>
                <c:pt idx="0">
                  <c:v>23</c:v>
                </c:pt>
                <c:pt idx="1">
                  <c:v>60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2E-4431-B232-C273530B6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14-4619-BAFF-1906AA7242C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14-4619-BAFF-1906AA7242C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14-4619-BAFF-1906AA7242C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14-4619-BAFF-1906AA7242C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14-4619-BAFF-1906AA7242C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14-4619-BAFF-1906AA7242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jautājums'!$A$2:$A$19</c:f>
              <c:strCache>
                <c:ptCount val="18"/>
                <c:pt idx="0">
                  <c:v>iedvesmots</c:v>
                </c:pt>
                <c:pt idx="1">
                  <c:v>pesimistisks</c:v>
                </c:pt>
                <c:pt idx="2">
                  <c:v>saprasts</c:v>
                </c:pt>
                <c:pt idx="3">
                  <c:v>mierīgs</c:v>
                </c:pt>
                <c:pt idx="4">
                  <c:v>par maz informēts</c:v>
                </c:pt>
                <c:pt idx="5">
                  <c:v>enerģisks</c:v>
                </c:pt>
                <c:pt idx="6">
                  <c:v>zinošs</c:v>
                </c:pt>
                <c:pt idx="7">
                  <c:v>dusmīgs</c:v>
                </c:pt>
                <c:pt idx="8">
                  <c:v>atbalstīts</c:v>
                </c:pt>
                <c:pt idx="9">
                  <c:v>ieinteresēts</c:v>
                </c:pt>
                <c:pt idx="10">
                  <c:v>optimistisks</c:v>
                </c:pt>
                <c:pt idx="11">
                  <c:v>bez emocionālā atbalsta</c:v>
                </c:pt>
                <c:pt idx="12">
                  <c:v>nomākts</c:v>
                </c:pt>
                <c:pt idx="13">
                  <c:v>apņēmības pilns</c:v>
                </c:pt>
                <c:pt idx="14">
                  <c:v>bezspēcīgs</c:v>
                </c:pt>
                <c:pt idx="15">
                  <c:v>pārpūlējies</c:v>
                </c:pt>
                <c:pt idx="16">
                  <c:v>pārsātināts ar visu</c:v>
                </c:pt>
                <c:pt idx="17">
                  <c:v>norūpējies</c:v>
                </c:pt>
              </c:strCache>
            </c:strRef>
          </c:cat>
          <c:val>
            <c:numRef>
              <c:f>'1 jautājums'!$B$2:$B$19</c:f>
              <c:numCache>
                <c:formatCode>General</c:formatCode>
                <c:ptCount val="18"/>
                <c:pt idx="0">
                  <c:v>10</c:v>
                </c:pt>
                <c:pt idx="1">
                  <c:v>36</c:v>
                </c:pt>
                <c:pt idx="2">
                  <c:v>47</c:v>
                </c:pt>
                <c:pt idx="3">
                  <c:v>53</c:v>
                </c:pt>
                <c:pt idx="4">
                  <c:v>55</c:v>
                </c:pt>
                <c:pt idx="5">
                  <c:v>59</c:v>
                </c:pt>
                <c:pt idx="6">
                  <c:v>59</c:v>
                </c:pt>
                <c:pt idx="7">
                  <c:v>64</c:v>
                </c:pt>
                <c:pt idx="8">
                  <c:v>67</c:v>
                </c:pt>
                <c:pt idx="9">
                  <c:v>69</c:v>
                </c:pt>
                <c:pt idx="10">
                  <c:v>73</c:v>
                </c:pt>
                <c:pt idx="11">
                  <c:v>85</c:v>
                </c:pt>
                <c:pt idx="12">
                  <c:v>86</c:v>
                </c:pt>
                <c:pt idx="13">
                  <c:v>114</c:v>
                </c:pt>
                <c:pt idx="14">
                  <c:v>124</c:v>
                </c:pt>
                <c:pt idx="15">
                  <c:v>181</c:v>
                </c:pt>
                <c:pt idx="16">
                  <c:v>310</c:v>
                </c:pt>
                <c:pt idx="17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14-4619-BAFF-1906AA7242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9455568"/>
        <c:axId val="599448024"/>
      </c:barChart>
      <c:catAx>
        <c:axId val="59945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9448024"/>
        <c:crosses val="autoZero"/>
        <c:auto val="1"/>
        <c:lblAlgn val="ctr"/>
        <c:lblOffset val="100"/>
        <c:noMultiLvlLbl val="0"/>
      </c:catAx>
      <c:valAx>
        <c:axId val="599448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945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'2.1, 2.2,2.3, 2.8'!$E$28</c:f>
              <c:strCache>
                <c:ptCount val="1"/>
                <c:pt idx="0">
                  <c:v>pilnīgi nepiekrīt un drīzāk  nepiekrīt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'2.1, 2.2,2.3, 2.8'!$D$29:$D$32</c:f>
              <c:strCache>
                <c:ptCount val="4"/>
                <c:pt idx="0">
                  <c:v>Izglītības iestādē, kuru es vadu, pedagogu vakanču problēmu risinu, palielinot esošo pedagogu darba slodzi</c:v>
                </c:pt>
                <c:pt idx="1">
                  <c:v>Izglītības iestādē, kuru es vadu, ar katru mācību gadu kļūst arvien grūtāk nodrošināt mācību procesu, jo ir problēmas atrast pedagogus</c:v>
                </c:pt>
                <c:pt idx="2">
                  <c:v>Izglītības iestādē, kuru es vadu, pēdējos trīs gados ir bijušas problēmas ilgākā laika posmā aizpildīt vakantās pedagogu amata vietas</c:v>
                </c:pt>
                <c:pt idx="3">
                  <c:v>Manuprāt, Latvijas izglītības iestādēs  pēdējos trīs gadus pastāv pedagogu vakanču problēmas</c:v>
                </c:pt>
              </c:strCache>
            </c:strRef>
          </c:cat>
          <c:val>
            <c:numRef>
              <c:f>'2.1, 2.2,2.3, 2.8'!$E$29:$E$32</c:f>
              <c:numCache>
                <c:formatCode>General</c:formatCode>
                <c:ptCount val="4"/>
                <c:pt idx="0">
                  <c:v>36</c:v>
                </c:pt>
                <c:pt idx="1">
                  <c:v>39</c:v>
                </c:pt>
                <c:pt idx="2">
                  <c:v>50</c:v>
                </c:pt>
                <c:pt idx="3" formatCode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E-4FD2-8CAE-337A0017DE3D}"/>
            </c:ext>
          </c:extLst>
        </c:ser>
        <c:ser>
          <c:idx val="1"/>
          <c:order val="1"/>
          <c:tx>
            <c:strRef>
              <c:f>'2.1, 2.2,2.3, 2.8'!$F$28</c:f>
              <c:strCache>
                <c:ptCount val="1"/>
                <c:pt idx="0">
                  <c:v>nevar atbildēt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'2.1, 2.2,2.3, 2.8'!$D$29:$D$32</c:f>
              <c:strCache>
                <c:ptCount val="4"/>
                <c:pt idx="0">
                  <c:v>Izglītības iestādē, kuru es vadu, pedagogu vakanču problēmu risinu, palielinot esošo pedagogu darba slodzi</c:v>
                </c:pt>
                <c:pt idx="1">
                  <c:v>Izglītības iestādē, kuru es vadu, ar katru mācību gadu kļūst arvien grūtāk nodrošināt mācību procesu, jo ir problēmas atrast pedagogus</c:v>
                </c:pt>
                <c:pt idx="2">
                  <c:v>Izglītības iestādē, kuru es vadu, pēdējos trīs gados ir bijušas problēmas ilgākā laika posmā aizpildīt vakantās pedagogu amata vietas</c:v>
                </c:pt>
                <c:pt idx="3">
                  <c:v>Manuprāt, Latvijas izglītības iestādēs  pēdējos trīs gadus pastāv pedagogu vakanču problēmas</c:v>
                </c:pt>
              </c:strCache>
            </c:strRef>
          </c:cat>
          <c:val>
            <c:numRef>
              <c:f>'2.1, 2.2,2.3, 2.8'!$F$29:$F$32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E-4FD2-8CAE-337A0017DE3D}"/>
            </c:ext>
          </c:extLst>
        </c:ser>
        <c:ser>
          <c:idx val="2"/>
          <c:order val="2"/>
          <c:tx>
            <c:strRef>
              <c:f>'2.1, 2.2,2.3, 2.8'!$G$28</c:f>
              <c:strCache>
                <c:ptCount val="1"/>
                <c:pt idx="0">
                  <c:v>pilnīgi piekrīt un drīzāk  piekrīt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'2.1, 2.2,2.3, 2.8'!$D$29:$D$32</c:f>
              <c:strCache>
                <c:ptCount val="4"/>
                <c:pt idx="0">
                  <c:v>Izglītības iestādē, kuru es vadu, pedagogu vakanču problēmu risinu, palielinot esošo pedagogu darba slodzi</c:v>
                </c:pt>
                <c:pt idx="1">
                  <c:v>Izglītības iestādē, kuru es vadu, ar katru mācību gadu kļūst arvien grūtāk nodrošināt mācību procesu, jo ir problēmas atrast pedagogus</c:v>
                </c:pt>
                <c:pt idx="2">
                  <c:v>Izglītības iestādē, kuru es vadu, pēdējos trīs gados ir bijušas problēmas ilgākā laika posmā aizpildīt vakantās pedagogu amata vietas</c:v>
                </c:pt>
                <c:pt idx="3">
                  <c:v>Manuprāt, Latvijas izglītības iestādēs  pēdējos trīs gadus pastāv pedagogu vakanču problēmas</c:v>
                </c:pt>
              </c:strCache>
            </c:strRef>
          </c:cat>
          <c:val>
            <c:numRef>
              <c:f>'2.1, 2.2,2.3, 2.8'!$G$29:$G$32</c:f>
              <c:numCache>
                <c:formatCode>General</c:formatCode>
                <c:ptCount val="4"/>
                <c:pt idx="0">
                  <c:v>63</c:v>
                </c:pt>
                <c:pt idx="1">
                  <c:v>60</c:v>
                </c:pt>
                <c:pt idx="2">
                  <c:v>48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E-4FD2-8CAE-337A0017D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9003304"/>
        <c:axId val="459006256"/>
        <c:axId val="0"/>
      </c:bar3DChart>
      <c:catAx>
        <c:axId val="459003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Apgalvojumi</a:t>
                </a:r>
              </a:p>
            </c:rich>
          </c:tx>
          <c:layout>
            <c:manualLayout>
              <c:xMode val="edge"/>
              <c:yMode val="edge"/>
              <c:x val="1.9337426096548271E-2"/>
              <c:y val="0.59977572018484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59006256"/>
        <c:crosses val="autoZero"/>
        <c:auto val="1"/>
        <c:lblAlgn val="ctr"/>
        <c:lblOffset val="100"/>
        <c:noMultiLvlLbl val="0"/>
      </c:catAx>
      <c:valAx>
        <c:axId val="45900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Atbidējušo skaits %</a:t>
                </a:r>
              </a:p>
            </c:rich>
          </c:tx>
          <c:layout>
            <c:manualLayout>
              <c:xMode val="edge"/>
              <c:yMode val="edge"/>
              <c:x val="0.30307328836378783"/>
              <c:y val="0.83313348963618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5900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2087915762122095"/>
          <c:y val="2.3063060445421245E-2"/>
          <c:w val="0.45781662642488158"/>
          <c:h val="0.7569087599450935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'2.4-2.7'!$B$36</c:f>
              <c:strCache>
                <c:ptCount val="1"/>
                <c:pt idx="0">
                  <c:v>pilnīgi nepiekrīt un drīzāk  nepiekrīt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'2.4-2.7'!$A$37:$A$40</c:f>
              <c:strCache>
                <c:ptCount val="4"/>
                <c:pt idx="0">
                  <c:v>Izglītības iestādē, kuru es vadu, ir vakanta ārstniecības personas/medmāsas amata vieta</c:v>
                </c:pt>
                <c:pt idx="1">
                  <c:v>Izglītības iestādē, kuru es vadu, ir nodrošināts pietiekams finansējums ārstniecības personāla pakalpojumam</c:v>
                </c:pt>
                <c:pt idx="2">
                  <c:v>Izglītības iestādē, kuru es vadu, ir pieejams nepieciešamais atbalsta personāls</c:v>
                </c:pt>
                <c:pt idx="3">
                  <c:v>Izglītības iestādē, kuru es vadu, ir pietiekams finansējums nepieciešamā atbalsta personāla nodrošināšanai</c:v>
                </c:pt>
              </c:strCache>
            </c:strRef>
          </c:cat>
          <c:val>
            <c:numRef>
              <c:f>'2.4-2.7'!$B$37:$B$40</c:f>
              <c:numCache>
                <c:formatCode>General</c:formatCode>
                <c:ptCount val="4"/>
                <c:pt idx="0">
                  <c:v>67</c:v>
                </c:pt>
                <c:pt idx="1">
                  <c:v>45</c:v>
                </c:pt>
                <c:pt idx="2">
                  <c:v>58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5-4487-91DA-4B18A2EA139B}"/>
            </c:ext>
          </c:extLst>
        </c:ser>
        <c:ser>
          <c:idx val="1"/>
          <c:order val="1"/>
          <c:tx>
            <c:strRef>
              <c:f>'2.4-2.7'!$C$36</c:f>
              <c:strCache>
                <c:ptCount val="1"/>
                <c:pt idx="0">
                  <c:v>nevar atbildēt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'2.4-2.7'!$A$37:$A$40</c:f>
              <c:strCache>
                <c:ptCount val="4"/>
                <c:pt idx="0">
                  <c:v>Izglītības iestādē, kuru es vadu, ir vakanta ārstniecības personas/medmāsas amata vieta</c:v>
                </c:pt>
                <c:pt idx="1">
                  <c:v>Izglītības iestādē, kuru es vadu, ir nodrošināts pietiekams finansējums ārstniecības personāla pakalpojumam</c:v>
                </c:pt>
                <c:pt idx="2">
                  <c:v>Izglītības iestādē, kuru es vadu, ir pieejams nepieciešamais atbalsta personāls</c:v>
                </c:pt>
                <c:pt idx="3">
                  <c:v>Izglītības iestādē, kuru es vadu, ir pietiekams finansējums nepieciešamā atbalsta personāla nodrošināšanai</c:v>
                </c:pt>
              </c:strCache>
            </c:strRef>
          </c:cat>
          <c:val>
            <c:numRef>
              <c:f>'2.4-2.7'!$C$37:$C$40</c:f>
              <c:numCache>
                <c:formatCode>0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5-4487-91DA-4B18A2EA139B}"/>
            </c:ext>
          </c:extLst>
        </c:ser>
        <c:ser>
          <c:idx val="2"/>
          <c:order val="2"/>
          <c:tx>
            <c:strRef>
              <c:f>'2.4-2.7'!$D$36</c:f>
              <c:strCache>
                <c:ptCount val="1"/>
                <c:pt idx="0">
                  <c:v>pilnīgi piekrīt un drīzāk  piekrīt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'2.4-2.7'!$A$37:$A$40</c:f>
              <c:strCache>
                <c:ptCount val="4"/>
                <c:pt idx="0">
                  <c:v>Izglītības iestādē, kuru es vadu, ir vakanta ārstniecības personas/medmāsas amata vieta</c:v>
                </c:pt>
                <c:pt idx="1">
                  <c:v>Izglītības iestādē, kuru es vadu, ir nodrošināts pietiekams finansējums ārstniecības personāla pakalpojumam</c:v>
                </c:pt>
                <c:pt idx="2">
                  <c:v>Izglītības iestādē, kuru es vadu, ir pieejams nepieciešamais atbalsta personāls</c:v>
                </c:pt>
                <c:pt idx="3">
                  <c:v>Izglītības iestādē, kuru es vadu, ir pietiekams finansējums nepieciešamā atbalsta personāla nodrošināšanai</c:v>
                </c:pt>
              </c:strCache>
            </c:strRef>
          </c:cat>
          <c:val>
            <c:numRef>
              <c:f>'2.4-2.7'!$D$37:$D$40</c:f>
              <c:numCache>
                <c:formatCode>General</c:formatCode>
                <c:ptCount val="4"/>
                <c:pt idx="0">
                  <c:v>21</c:v>
                </c:pt>
                <c:pt idx="1">
                  <c:v>50</c:v>
                </c:pt>
                <c:pt idx="2">
                  <c:v>40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5-4487-91DA-4B18A2EA1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8810648"/>
        <c:axId val="618810320"/>
        <c:axId val="0"/>
      </c:bar3DChart>
      <c:catAx>
        <c:axId val="618810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Apgalvojumi </a:t>
                </a:r>
              </a:p>
            </c:rich>
          </c:tx>
          <c:layout>
            <c:manualLayout>
              <c:xMode val="edge"/>
              <c:yMode val="edge"/>
              <c:x val="2.1784538159307983E-2"/>
              <c:y val="0.50867170290099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18810320"/>
        <c:crosses val="autoZero"/>
        <c:auto val="1"/>
        <c:lblAlgn val="ctr"/>
        <c:lblOffset val="100"/>
        <c:noMultiLvlLbl val="0"/>
      </c:catAx>
      <c:valAx>
        <c:axId val="61881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Atbildējušo īpatsvars %</a:t>
                </a:r>
              </a:p>
            </c:rich>
          </c:tx>
          <c:layout>
            <c:manualLayout>
              <c:xMode val="edge"/>
              <c:yMode val="edge"/>
              <c:x val="0.31679423677817292"/>
              <c:y val="0.79266939055042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1881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F7-40BA-92E5-3D0FAA7089E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F7-40BA-92E5-3D0FAA7089E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F7-40BA-92E5-3D0FAA7089E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F7-40BA-92E5-3D0FAA7089E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9F7-40BA-92E5-3D0FAA7089E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F7-40BA-92E5-3D0FAA7089E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9F7-40BA-92E5-3D0FAA7089E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F7-40BA-92E5-3D0FAA7089E4}"/>
              </c:ext>
            </c:extLst>
          </c:dPt>
          <c:dPt>
            <c:idx val="8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9F7-40BA-92E5-3D0FAA7089E4}"/>
              </c:ext>
            </c:extLst>
          </c:dPt>
          <c:dPt>
            <c:idx val="9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9F7-40BA-92E5-3D0FAA7089E4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F7-40BA-92E5-3D0FAA7089E4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9F7-40BA-92E5-3D0FAA708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'3'!$A$32:$A$54</c:f>
              <c:strCache>
                <c:ptCount val="23"/>
                <c:pt idx="0">
                  <c:v>nevienā no mācību priekšmetiem šobrīd nav vakantu pedagoga amata vietu</c:v>
                </c:pt>
                <c:pt idx="1">
                  <c:v>pirmsskolas skolotājs</c:v>
                </c:pt>
                <c:pt idx="2">
                  <c:v>pirmsskolas mūzikas skolotājs</c:v>
                </c:pt>
                <c:pt idx="3">
                  <c:v>pirmsskolas sporta skolotājs</c:v>
                </c:pt>
                <c:pt idx="4">
                  <c:v>sākumskolas skolotājs</c:v>
                </c:pt>
                <c:pt idx="5">
                  <c:v>latviešu valodas un literatūras skolotājs</c:v>
                </c:pt>
                <c:pt idx="6">
                  <c:v>svešvalodas skolotājs</c:v>
                </c:pt>
                <c:pt idx="7">
                  <c:v>mazākumtautību dzimtās valodas un literatūras skolotājs</c:v>
                </c:pt>
                <c:pt idx="8">
                  <c:v>sociālo zinību skolotājs</c:v>
                </c:pt>
                <c:pt idx="9">
                  <c:v>vēstures skolotājs</c:v>
                </c:pt>
                <c:pt idx="10">
                  <c:v>vizuālās mākslas skolotājs</c:v>
                </c:pt>
                <c:pt idx="11">
                  <c:v>mūzikas skolotājs</c:v>
                </c:pt>
                <c:pt idx="12">
                  <c:v>teātra mākslas skolotājs</c:v>
                </c:pt>
                <c:pt idx="13">
                  <c:v>dabaszinību skolotājs</c:v>
                </c:pt>
                <c:pt idx="14">
                  <c:v>fizikas skolotājs</c:v>
                </c:pt>
                <c:pt idx="15">
                  <c:v>ķīmijas skolotājs</c:v>
                </c:pt>
                <c:pt idx="16">
                  <c:v>bioloģijas skolotājs</c:v>
                </c:pt>
                <c:pt idx="17">
                  <c:v>ģeogrāfijas skolotājs</c:v>
                </c:pt>
                <c:pt idx="18">
                  <c:v>matemātikas skolotājs</c:v>
                </c:pt>
                <c:pt idx="19">
                  <c:v>inženierzinību skolotājs</c:v>
                </c:pt>
                <c:pt idx="20">
                  <c:v>dizaina un tehnoloģiju skolotājs</c:v>
                </c:pt>
                <c:pt idx="21">
                  <c:v>datorikas skolotājs</c:v>
                </c:pt>
                <c:pt idx="22">
                  <c:v>sporta un veselības skolotājs</c:v>
                </c:pt>
              </c:strCache>
            </c:strRef>
          </c:cat>
          <c:val>
            <c:numRef>
              <c:f>'3'!$B$32:$B$54</c:f>
              <c:numCache>
                <c:formatCode>General</c:formatCode>
                <c:ptCount val="23"/>
                <c:pt idx="0">
                  <c:v>193</c:v>
                </c:pt>
                <c:pt idx="1">
                  <c:v>135</c:v>
                </c:pt>
                <c:pt idx="2">
                  <c:v>118</c:v>
                </c:pt>
                <c:pt idx="3">
                  <c:v>56</c:v>
                </c:pt>
                <c:pt idx="4">
                  <c:v>55</c:v>
                </c:pt>
                <c:pt idx="5">
                  <c:v>51</c:v>
                </c:pt>
                <c:pt idx="6">
                  <c:v>50</c:v>
                </c:pt>
                <c:pt idx="7">
                  <c:v>47</c:v>
                </c:pt>
                <c:pt idx="8">
                  <c:v>39</c:v>
                </c:pt>
                <c:pt idx="9">
                  <c:v>39</c:v>
                </c:pt>
                <c:pt idx="10">
                  <c:v>33</c:v>
                </c:pt>
                <c:pt idx="11">
                  <c:v>33</c:v>
                </c:pt>
                <c:pt idx="12">
                  <c:v>25</c:v>
                </c:pt>
                <c:pt idx="13">
                  <c:v>19</c:v>
                </c:pt>
                <c:pt idx="14">
                  <c:v>18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14</c:v>
                </c:pt>
                <c:pt idx="19">
                  <c:v>12</c:v>
                </c:pt>
                <c:pt idx="20">
                  <c:v>12</c:v>
                </c:pt>
                <c:pt idx="21">
                  <c:v>8</c:v>
                </c:pt>
                <c:pt idx="2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7-40BA-92E5-3D0FAA7089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7393488"/>
        <c:axId val="487391192"/>
      </c:barChart>
      <c:catAx>
        <c:axId val="487393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7391192"/>
        <c:crosses val="autoZero"/>
        <c:auto val="1"/>
        <c:lblAlgn val="ctr"/>
        <c:lblOffset val="100"/>
        <c:noMultiLvlLbl val="0"/>
      </c:catAx>
      <c:valAx>
        <c:axId val="487391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739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80-407B-A0D3-6588F7C185A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80-407B-A0D3-6588F7C185A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80-407B-A0D3-6588F7C185A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80-407B-A0D3-6588F7C185AC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80-407B-A0D3-6588F7C185AC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80-407B-A0D3-6588F7C185AC}"/>
              </c:ext>
            </c:extLst>
          </c:dPt>
          <c:dPt>
            <c:idx val="6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C80-407B-A0D3-6588F7C185AC}"/>
              </c:ext>
            </c:extLst>
          </c:dPt>
          <c:dPt>
            <c:idx val="7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80-407B-A0D3-6588F7C185AC}"/>
              </c:ext>
            </c:extLst>
          </c:dPt>
          <c:dPt>
            <c:idx val="8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C80-407B-A0D3-6588F7C185AC}"/>
              </c:ext>
            </c:extLst>
          </c:dPt>
          <c:dPt>
            <c:idx val="9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80-407B-A0D3-6588F7C185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'4'!$A$4:$A$22</c:f>
              <c:strCache>
                <c:ptCount val="19"/>
                <c:pt idx="0">
                  <c:v>sākumskolas skolotājs</c:v>
                </c:pt>
                <c:pt idx="1">
                  <c:v>latviešu valodas un literatūras skolotājs</c:v>
                </c:pt>
                <c:pt idx="2">
                  <c:v>svešvalodas skolotājs</c:v>
                </c:pt>
                <c:pt idx="3">
                  <c:v>mazākumtautību dzimtās valodas un literatūras skolotājs</c:v>
                </c:pt>
                <c:pt idx="4">
                  <c:v>sociālo zinību skolotājs</c:v>
                </c:pt>
                <c:pt idx="5">
                  <c:v>vēstures skolotājs</c:v>
                </c:pt>
                <c:pt idx="6">
                  <c:v>vizuālās mākslas skolotājs</c:v>
                </c:pt>
                <c:pt idx="7">
                  <c:v>mūzikas skolotājs</c:v>
                </c:pt>
                <c:pt idx="8">
                  <c:v>teātra mākslas skolotājs</c:v>
                </c:pt>
                <c:pt idx="9">
                  <c:v>dabaszinību skolotājs</c:v>
                </c:pt>
                <c:pt idx="10">
                  <c:v>fizikas skolotājs</c:v>
                </c:pt>
                <c:pt idx="11">
                  <c:v>ķīmijas skolotājs</c:v>
                </c:pt>
                <c:pt idx="12">
                  <c:v>bioloģijas skolotājs</c:v>
                </c:pt>
                <c:pt idx="13">
                  <c:v>ģeogrāfijas skolotājs</c:v>
                </c:pt>
                <c:pt idx="14">
                  <c:v>matemātikas skolotājs</c:v>
                </c:pt>
                <c:pt idx="15">
                  <c:v>inženierzinību skolotājs</c:v>
                </c:pt>
                <c:pt idx="16">
                  <c:v>dizaina un tehnoloģiju skolotājs</c:v>
                </c:pt>
                <c:pt idx="17">
                  <c:v>datorikas skolotājs</c:v>
                </c:pt>
                <c:pt idx="18">
                  <c:v>sporta un veselības skolotājs</c:v>
                </c:pt>
              </c:strCache>
            </c:strRef>
          </c:cat>
          <c:val>
            <c:numRef>
              <c:f>'4'!$B$4:$B$22</c:f>
              <c:numCache>
                <c:formatCode>General</c:formatCode>
                <c:ptCount val="19"/>
                <c:pt idx="0">
                  <c:v>247</c:v>
                </c:pt>
                <c:pt idx="1">
                  <c:v>145</c:v>
                </c:pt>
                <c:pt idx="2">
                  <c:v>116</c:v>
                </c:pt>
                <c:pt idx="3">
                  <c:v>105</c:v>
                </c:pt>
                <c:pt idx="4">
                  <c:v>88</c:v>
                </c:pt>
                <c:pt idx="5">
                  <c:v>73</c:v>
                </c:pt>
                <c:pt idx="6">
                  <c:v>63</c:v>
                </c:pt>
                <c:pt idx="7">
                  <c:v>55</c:v>
                </c:pt>
                <c:pt idx="8">
                  <c:v>52</c:v>
                </c:pt>
                <c:pt idx="9">
                  <c:v>51</c:v>
                </c:pt>
                <c:pt idx="10">
                  <c:v>43</c:v>
                </c:pt>
                <c:pt idx="11">
                  <c:v>42</c:v>
                </c:pt>
                <c:pt idx="12">
                  <c:v>39</c:v>
                </c:pt>
                <c:pt idx="13">
                  <c:v>39</c:v>
                </c:pt>
                <c:pt idx="14">
                  <c:v>37</c:v>
                </c:pt>
                <c:pt idx="15">
                  <c:v>34</c:v>
                </c:pt>
                <c:pt idx="16">
                  <c:v>25</c:v>
                </c:pt>
                <c:pt idx="17">
                  <c:v>13</c:v>
                </c:pt>
                <c:pt idx="1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0-407B-A0D3-6588F7C185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7392832"/>
        <c:axId val="487394800"/>
      </c:barChart>
      <c:catAx>
        <c:axId val="48739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7394800"/>
        <c:crosses val="autoZero"/>
        <c:auto val="1"/>
        <c:lblAlgn val="ctr"/>
        <c:lblOffset val="100"/>
        <c:noMultiLvlLbl val="0"/>
      </c:catAx>
      <c:valAx>
        <c:axId val="48739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73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'5+6 jāatstādina'!$A$6</c:f>
              <c:strCache>
                <c:ptCount val="1"/>
                <c:pt idx="0">
                  <c:v>Vispārizglītojošajās izglītības iestādes (n=302)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761395638407357E-17"/>
                  <c:y val="-5.4106274704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5E-4FFA-9665-79CB949073DF}"/>
                </c:ext>
              </c:extLst>
            </c:dLbl>
            <c:dLbl>
              <c:idx val="1"/>
              <c:layout>
                <c:manualLayout>
                  <c:x val="4.2155498022951399E-3"/>
                  <c:y val="-6.9565210334846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5E-4FFA-9665-79CB94907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'5+6 jāatstādina'!$B$5:$C$5</c:f>
              <c:strCache>
                <c:ptCount val="2"/>
                <c:pt idx="0">
                  <c:v>Pedagogi </c:v>
                </c:pt>
                <c:pt idx="1">
                  <c:v>Tehniskie darbinieki</c:v>
                </c:pt>
              </c:strCache>
            </c:strRef>
          </c:cat>
          <c:val>
            <c:numRef>
              <c:f>'5+6 jāatstādina'!$B$6:$C$6</c:f>
              <c:numCache>
                <c:formatCode>General</c:formatCode>
                <c:ptCount val="2"/>
                <c:pt idx="0">
                  <c:v>480</c:v>
                </c:pt>
                <c:pt idx="1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7-45BA-BD6A-38EA055F01EA}"/>
            </c:ext>
          </c:extLst>
        </c:ser>
        <c:ser>
          <c:idx val="1"/>
          <c:order val="1"/>
          <c:tx>
            <c:strRef>
              <c:f>'5+6 jāatstādina'!$A$7</c:f>
              <c:strCache>
                <c:ptCount val="1"/>
                <c:pt idx="0">
                  <c:v>Pirmsskolas izglītības iestādes (n=273)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67382476612221E-2"/>
                  <c:y val="-5.152978543321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5E-4FFA-9665-79CB949073DF}"/>
                </c:ext>
              </c:extLst>
            </c:dLbl>
            <c:dLbl>
              <c:idx val="1"/>
              <c:layout>
                <c:manualLayout>
                  <c:x val="2.8103665348634267E-2"/>
                  <c:y val="-4.122382834657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5E-4FFA-9665-79CB94907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'5+6 jāatstādina'!$B$5:$C$5</c:f>
              <c:strCache>
                <c:ptCount val="2"/>
                <c:pt idx="0">
                  <c:v>Pedagogi </c:v>
                </c:pt>
                <c:pt idx="1">
                  <c:v>Tehniskie darbinieki</c:v>
                </c:pt>
              </c:strCache>
            </c:strRef>
          </c:cat>
          <c:val>
            <c:numRef>
              <c:f>'5+6 jāatstādina'!$B$7:$C$7</c:f>
              <c:numCache>
                <c:formatCode>General</c:formatCode>
                <c:ptCount val="2"/>
                <c:pt idx="0">
                  <c:v>237</c:v>
                </c:pt>
                <c:pt idx="1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7-45BA-BD6A-38EA055F0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6910008"/>
        <c:axId val="596911320"/>
        <c:axId val="0"/>
      </c:bar3DChart>
      <c:catAx>
        <c:axId val="59691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6911320"/>
        <c:crosses val="autoZero"/>
        <c:auto val="1"/>
        <c:lblAlgn val="ctr"/>
        <c:lblOffset val="100"/>
        <c:noMultiLvlLbl val="0"/>
      </c:catAx>
      <c:valAx>
        <c:axId val="59691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691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1535096988E-2"/>
          <c:y val="0.91450413487671023"/>
          <c:w val="0.89999993692980607"/>
          <c:h val="8.5495865123289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A5C0-82EA-47B2-A173-918A52A787C8}" type="datetimeFigureOut">
              <a:rPr lang="lv-LV" smtClean="0"/>
              <a:t>10.12.2021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B669-91C9-44E8-9612-D70F783C42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282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3F3F-59F8-4FFD-A683-B54D6DD1C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B6A5A-6E4C-48DC-BA87-CB7568A59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BBD2-13B7-46EE-A3EF-D33A2F9B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D8D-BA5D-499F-8F32-9517E9DECB96}" type="datetime1">
              <a:rPr lang="lv-LV" smtClean="0"/>
              <a:t>10.12.2021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A40B-0730-42E6-BD51-1EA81754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6448E-FEF1-4B9A-8829-5B3C2378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499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ECC8-4C41-45A6-9857-DDD8C2BE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282DC-8966-46FB-853D-993DF373F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89DC-1ECC-47A4-94DD-EE58648D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11FD-2487-452B-AE91-7BDA2600F03C}" type="datetime1">
              <a:rPr lang="lv-LV" smtClean="0"/>
              <a:t>10.12.2021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BB41A-06B6-4D21-9028-640B83E3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B18DC-5896-496B-9D01-631C9759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670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9DB82-27C4-48AB-A2A5-7C1611099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63A8E-99A7-4364-B65A-0440889D9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29FD-B006-4780-B6C4-D34FAC0E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DBE7-4BD2-42A1-A317-62659B57707F}" type="datetime1">
              <a:rPr lang="lv-LV" smtClean="0"/>
              <a:t>10.12.2021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20A00-CB3E-4F04-932E-A94940BA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32C8-9FAA-40FA-886C-57225A68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226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AC1B-9463-434A-B672-B8B77F5F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72BB5-D37B-41BA-809E-BC8B4479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4C0DD-DEB5-4FCB-99A2-6A24A419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C613-0F3E-4683-A3D6-8B81094C08A8}" type="datetime1">
              <a:rPr lang="lv-LV" smtClean="0"/>
              <a:t>10.12.2021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62E3-D764-49D0-B4EC-8545ADAE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4C67B-A024-4C0C-8971-E1914A75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58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6498-7ECA-4FDB-9AB0-D1ADA2CD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8C50D-63C1-41C0-8897-664707260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0550B-4483-4B51-8B76-A44B72B4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97E-AD43-4016-8023-DC3705C9C9E6}" type="datetime1">
              <a:rPr lang="lv-LV" smtClean="0"/>
              <a:t>10.12.2021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47C02-BD7A-45E7-9817-06843340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4A9B-0CCF-4B93-942D-1A73E82B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680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CAA6-B785-4A14-9169-6BAEDECB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8DE7-16F7-4B49-BD41-B24792815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18112-24A1-4ACA-9FD5-BCBA1AD8D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4C674-1921-4605-9437-6A2B42C4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BB4-A2CA-420C-9CC2-AFB171070795}" type="datetime1">
              <a:rPr lang="lv-LV" smtClean="0"/>
              <a:t>10.12.2021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7E724-7D6E-4A61-B60A-06FB71B4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81861-FB75-4964-A58A-278E3CC3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01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AD91-51F8-4DDD-ACD0-1CF67652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1DAEE-EA08-4836-A9DE-AAC25D418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287F4-5ACA-48E3-86AA-6D068ECC0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4A574-83A4-4AD5-9CBC-1823336CA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4CADD-892F-4FD0-BAD6-88DADB197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3DAFD-17C5-46DE-9071-A52EDE43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9A6-7E40-4CCA-9AD6-B6E2FBE5F8CC}" type="datetime1">
              <a:rPr lang="lv-LV" smtClean="0"/>
              <a:t>10.12.2021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4CD0C-C059-455D-B853-4375181D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616D2-64F8-4498-A369-D3AE2B10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958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D782-CAAC-4D29-B435-F8052B1A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E427-EC07-4B2C-BBB3-374F241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4927-ED36-4E2E-BDDA-F9C6424AEFE3}" type="datetime1">
              <a:rPr lang="lv-LV" smtClean="0"/>
              <a:t>10.12.2021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E7358-4440-42AF-8CA6-E7607BF6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36424-2D08-4640-9D81-4EA2517F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039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8332F-44AE-4F38-B4FC-3CFFD964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46B1-8239-4BDF-8058-C14E59BB905B}" type="datetime1">
              <a:rPr lang="lv-LV" smtClean="0"/>
              <a:t>10.12.2021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28111-C809-4F60-85A8-AE1F71D5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7754B-0685-40C5-BA41-8985C90D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728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C5D4-88B8-4450-9CD4-EDB957E8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1C45-8561-427C-A44B-69A0EAA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0F7AA-5FE5-4068-8CBD-BCAFCDA79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7275B-C3A2-4DCA-B2C8-9290B2CA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5B2A-AB9A-44C7-9B0A-F843A5602F1C}" type="datetime1">
              <a:rPr lang="lv-LV" smtClean="0"/>
              <a:t>10.12.2021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BB7B1-41C7-4BB1-8262-BE241893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B296-4D2A-4445-8078-E8F2384E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082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4070-E5BD-4E74-8363-F143CE59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A23C5-4DA3-457A-AD3B-DD074656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5C500-4584-4719-9F2B-336ADCC9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BEB7F-07C0-487B-8E6C-842D2D82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3EF5-5BCD-4D4B-9DAB-7374096E059F}" type="datetime1">
              <a:rPr lang="lv-LV" smtClean="0"/>
              <a:t>10.12.2021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BCF4A-A738-4D32-8684-AB8ABC08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BF84F-5D26-4D77-86C4-8133B93F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42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0BE2B-C56B-4558-B2CF-A3C3431D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E1BB5-AC93-41C7-BD46-A69595784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6D4D-9196-4566-AF92-807DCB34F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F101-C5AD-4A64-85E2-48F97D812DB0}" type="datetime1">
              <a:rPr lang="lv-LV" smtClean="0"/>
              <a:t>10.12.2021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3A911-5823-4590-8F0E-95F81B3F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BBAF-A693-427E-8B78-4496D223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156D-EFA1-4495-9C64-065FF5815A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856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C342-2A60-4391-99BF-0C8B3E5CC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2522675"/>
            <a:ext cx="11353800" cy="3227112"/>
          </a:xfrm>
        </p:spPr>
        <p:txBody>
          <a:bodyPr>
            <a:normAutofit fontScale="90000"/>
          </a:bodyPr>
          <a:lstStyle/>
          <a:p>
            <a:br>
              <a:rPr lang="lv-LV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br>
              <a:rPr lang="lv-LV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lv-LV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lv-LV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LIZDA pētījums par aktuālajām vakancēm izglītības iestādēs</a:t>
            </a:r>
            <a:br>
              <a:rPr lang="lv-LV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"Izglītības iestāžu vadītāju viedoklis par aktuālajiem </a:t>
            </a:r>
            <a:r>
              <a:rPr lang="lv-LV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problēmjautājumiem</a:t>
            </a:r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izglītības iestādēs"</a:t>
            </a:r>
            <a:b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lv-LV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Ziņojuma autori: </a:t>
            </a:r>
            <a:r>
              <a:rPr lang="lv-LV" sz="27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I.Vanaga</a:t>
            </a:r>
            <a:r>
              <a:rPr lang="lv-LV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lv-LV" sz="27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I.Avdejeva</a:t>
            </a:r>
            <a:r>
              <a:rPr lang="lv-LV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lv-LV" sz="27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A.Grīnfelde</a:t>
            </a:r>
            <a:endParaRPr lang="lv-LV" sz="2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735C6-A42D-4F52-9324-9A23C7D5C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487" y="6011630"/>
            <a:ext cx="10283890" cy="666427"/>
          </a:xfrm>
        </p:spPr>
        <p:txBody>
          <a:bodyPr>
            <a:normAutofit/>
          </a:bodyPr>
          <a:lstStyle/>
          <a:p>
            <a:r>
              <a:rPr lang="lv-LV" sz="2000" b="1" dirty="0">
                <a:solidFill>
                  <a:schemeClr val="accent1">
                    <a:lumMod val="50000"/>
                  </a:schemeClr>
                </a:solidFill>
              </a:rPr>
              <a:t>2021.gada 10.decembrī, LU un LPS konference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2479B-42AF-4572-BC54-552F4D51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4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C15FD-1813-49CB-870E-DAF723568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34" y="961736"/>
            <a:ext cx="1626195" cy="14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4C33F0-0DC6-4DC5-A6A5-178909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26117"/>
          </a:xfrm>
        </p:spPr>
        <p:txBody>
          <a:bodyPr>
            <a:normAutofit/>
          </a:bodyPr>
          <a:lstStyle/>
          <a:p>
            <a:pPr algn="ctr"/>
            <a:r>
              <a:rPr kumimoji="0" lang="lv-LV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Izglītības iestāžu vadītāju </a:t>
            </a:r>
            <a:r>
              <a:rPr lang="lv-LV" sz="2200" b="1" dirty="0">
                <a:solidFill>
                  <a:prstClr val="black"/>
                </a:solidFill>
                <a:latin typeface="Calibri" panose="020F0502020204030204"/>
              </a:rPr>
              <a:t>viedoklis</a:t>
            </a:r>
            <a:r>
              <a:rPr kumimoji="0" lang="lv-LV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par izglītības iestādes vadītāju atbalstu no iesaistītajām/ieinteresētajām pusēm  (%, n=575)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08C6E62-EAC3-4157-A6D0-DEAAA971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10</a:t>
            </a:fld>
            <a:endParaRPr lang="lv-LV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4188A68-9178-4B6B-B64D-8699896C6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83137"/>
              </p:ext>
            </p:extLst>
          </p:nvPr>
        </p:nvGraphicFramePr>
        <p:xfrm>
          <a:off x="1493240" y="1132514"/>
          <a:ext cx="9269835" cy="51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66932D8-07D9-4220-A532-DDF9A9194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1102978" cy="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4C33F0-0DC6-4DC5-A6A5-178909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57105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b="1" dirty="0">
                <a:latin typeface="+mn-lt"/>
              </a:rPr>
              <a:t>Izglītības iestāžu vadītāju piekritība apgalvojumiem par izglītības iestādes vadītāju atbalstu un informētību (%, n=575)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08C6E62-EAC3-4157-A6D0-DEAAA971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11</a:t>
            </a:fld>
            <a:endParaRPr lang="lv-LV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1F17612-8580-499E-A385-2A559FB6A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810105"/>
              </p:ext>
            </p:extLst>
          </p:nvPr>
        </p:nvGraphicFramePr>
        <p:xfrm>
          <a:off x="562062" y="764380"/>
          <a:ext cx="11098635" cy="568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B67A9C2-92E3-422D-9A47-5A6913A66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797911" cy="7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7D6812-D9E9-4E28-8541-EE957340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045"/>
            <a:ext cx="10515600" cy="62110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b="1" dirty="0">
                <a:latin typeface="+mn-lt"/>
              </a:rPr>
              <a:t>Par cik stundām vidēji </a:t>
            </a:r>
            <a:r>
              <a:rPr lang="lv-LV" sz="2800" b="1" u="sng" dirty="0">
                <a:latin typeface="+mn-lt"/>
              </a:rPr>
              <a:t>NEDĒĻĀ </a:t>
            </a:r>
            <a:r>
              <a:rPr lang="lv-LV" sz="2800" b="1" dirty="0">
                <a:latin typeface="+mn-lt"/>
              </a:rPr>
              <a:t>ir palielinājusies izglītības iestāžu vadītāju </a:t>
            </a:r>
            <a:br>
              <a:rPr lang="lv-LV" sz="2800" b="1" dirty="0">
                <a:latin typeface="+mn-lt"/>
              </a:rPr>
            </a:br>
            <a:r>
              <a:rPr lang="lv-LV" sz="2800" b="1" dirty="0">
                <a:latin typeface="+mn-lt"/>
              </a:rPr>
              <a:t>darba slodze, lai risinātu ar Covid -19 saistītos jautājumus? (%, n=575)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C4F73BD-46D7-441D-A5BA-F8E6EEB6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12</a:t>
            </a:fld>
            <a:endParaRPr lang="lv-LV"/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2E521BA2-697C-4AF0-86E9-BB618723E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371974"/>
              </p:ext>
            </p:extLst>
          </p:nvPr>
        </p:nvGraphicFramePr>
        <p:xfrm>
          <a:off x="838200" y="1190445"/>
          <a:ext cx="10515600" cy="530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E0F9F44-7A33-412D-A97F-37E38AF9A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913516" cy="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5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0" y="154005"/>
            <a:ext cx="12001501" cy="483558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Būtiskākās </a:t>
            </a:r>
            <a:r>
              <a:rPr lang="lv-LV" sz="28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problēmas </a:t>
            </a: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izglītības iestādēs (izglītības iestāžu vadītāju viedoklis):</a:t>
            </a:r>
            <a:endParaRPr lang="lv-LV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13</a:t>
            </a:fld>
            <a:endParaRPr lang="lv-LV"/>
          </a:p>
        </p:txBody>
      </p:sp>
      <p:graphicFrame>
        <p:nvGraphicFramePr>
          <p:cNvPr id="8" name="Satura vietturi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04805"/>
              </p:ext>
            </p:extLst>
          </p:nvPr>
        </p:nvGraphicFramePr>
        <p:xfrm>
          <a:off x="304800" y="637563"/>
          <a:ext cx="11610975" cy="56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47">
                  <a:extLst>
                    <a:ext uri="{9D8B030D-6E8A-4147-A177-3AD203B41FA5}">
                      <a16:colId xmlns:a16="http://schemas.microsoft.com/office/drawing/2014/main" val="1067698736"/>
                    </a:ext>
                  </a:extLst>
                </a:gridCol>
                <a:gridCol w="11133228">
                  <a:extLst>
                    <a:ext uri="{9D8B030D-6E8A-4147-A177-3AD203B41FA5}">
                      <a16:colId xmlns:a16="http://schemas.microsoft.com/office/drawing/2014/main" val="1488616363"/>
                    </a:ext>
                  </a:extLst>
                </a:gridCol>
              </a:tblGrid>
              <a:tr h="365950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latin typeface="+mn-lt"/>
                        </a:rPr>
                        <a:t>Problēma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31238"/>
                  </a:ext>
                </a:extLst>
              </a:tr>
              <a:tr h="489805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Pārslodze, nespēja veikt visus darba pienākumus noteiktā darba laika ietvaros, papildu slogs, lai nodrošinātu COVID-19 epidemioloģiskās drošības prasību izpildi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535548"/>
                  </a:ext>
                </a:extLst>
              </a:tr>
              <a:tr h="407718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Skolotāju, atbalsta personāla un administratīvo darbinieku trūkums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6099417"/>
                  </a:ext>
                </a:extLst>
              </a:tr>
              <a:tr h="356224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Neskaidrība, haoss, nepārtrauktas normatīvo aktu izmaiņas, nesavlaicīga informācija par izmaiņām normatīvajos aktos, prasībām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677875"/>
                  </a:ext>
                </a:extLst>
              </a:tr>
              <a:tr h="489805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Pārāk liela birokrātija (tajā skaitā atskaites, aptaujas, iekšējo normatīvo aktu izstrāde, bieža pārstrāde, reaģējot uz ārējo normatīvo aktu izmaiņām) ne tikai saistībā ar </a:t>
                      </a: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bet arī saistībā ar administratīvi teritoriālo reformu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6103481"/>
                  </a:ext>
                </a:extLst>
              </a:tr>
              <a:tr h="349188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Darbinieku emocionālais stāvoklis, pārgurums, nervozitāte, izdegšana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130856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Nepietiekams atalgojums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5166988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Pašvaldības atbalsta (īpaši juridiskā atbalsta) trūkums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36538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Pārbaudes, pastiprināta kontrole, neuzticēšanās direktoram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179225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Nepietiekams materiāli tehniskais nodrošinājums (tajā skaitā mācību līdzekļi, IT nodrošinājums, internets)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042790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Spriedze saistībā ar vakcinēšanos, darbinieku atstādināšanu darba attiecību pārtraukšanu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Covid - 19 prasību izpildes dēļ grūtības vadīt un nodrošināt kvalitatīvu izglītības procesu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453569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Mazas skolas gadījumos, direktoram nav vietnieku vai vietniekiem ir nepilnas slodzes, kā rezultātā papildu pienākumi un administratīvi organizatoriskie darbi (iekšējo normatīvo aktu izstrāde, cenu aptauju organizēšanā u.tml.) jāveic direktoram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716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86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490328" y="387580"/>
            <a:ext cx="11425447" cy="320675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lv-LV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</a:t>
            </a:r>
            <a:r>
              <a:rPr kumimoji="0" lang="lv-LV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roblēmu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lv-LV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risinājumi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izglītības iestādēs (izglītības iestāžu vadītāju viedoklis):</a:t>
            </a:r>
            <a:endParaRPr lang="lv-LV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14</a:t>
            </a:fld>
            <a:endParaRPr lang="lv-LV"/>
          </a:p>
        </p:txBody>
      </p:sp>
      <p:graphicFrame>
        <p:nvGraphicFramePr>
          <p:cNvPr id="8" name="Satura vietturi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169050"/>
              </p:ext>
            </p:extLst>
          </p:nvPr>
        </p:nvGraphicFramePr>
        <p:xfrm>
          <a:off x="385553" y="1209063"/>
          <a:ext cx="11530222" cy="542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51">
                  <a:extLst>
                    <a:ext uri="{9D8B030D-6E8A-4147-A177-3AD203B41FA5}">
                      <a16:colId xmlns:a16="http://schemas.microsoft.com/office/drawing/2014/main" val="1067698736"/>
                    </a:ext>
                  </a:extLst>
                </a:gridCol>
                <a:gridCol w="11082571">
                  <a:extLst>
                    <a:ext uri="{9D8B030D-6E8A-4147-A177-3AD203B41FA5}">
                      <a16:colId xmlns:a16="http://schemas.microsoft.com/office/drawing/2014/main" val="1488616363"/>
                    </a:ext>
                  </a:extLst>
                </a:gridCol>
              </a:tblGrid>
              <a:tr h="260454">
                <a:tc>
                  <a:txBody>
                    <a:bodyPr/>
                    <a:lstStyle/>
                    <a:p>
                      <a:r>
                        <a:rPr lang="lv-LV" sz="1500" b="1" dirty="0">
                          <a:latin typeface="+mn-lt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latin typeface="+mn-lt"/>
                        </a:rPr>
                        <a:t>Risinājums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31238"/>
                  </a:ext>
                </a:extLst>
              </a:tr>
              <a:tr h="508874">
                <a:tc>
                  <a:txBody>
                    <a:bodyPr/>
                    <a:lstStyle/>
                    <a:p>
                      <a:pPr algn="l"/>
                      <a:r>
                        <a:rPr lang="lv-LV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Valsts līmenī jāatrisina pedagogu trūkuma, brīvo vakanču problēma, konkurētspējīgs atalgojums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8535548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algn="l"/>
                      <a:r>
                        <a:rPr lang="lv-LV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Papildus finansējums atbalsta personālam (logopēds, psihologs, asistenti)</a:t>
                      </a:r>
                    </a:p>
                    <a:p>
                      <a:pPr algn="l" fontAlgn="b"/>
                      <a:endParaRPr lang="lv-L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6099417"/>
                  </a:ext>
                </a:extLst>
              </a:tr>
              <a:tr h="267440">
                <a:tc>
                  <a:txBody>
                    <a:bodyPr/>
                    <a:lstStyle/>
                    <a:p>
                      <a:pPr algn="l"/>
                      <a:r>
                        <a:rPr lang="lv-LV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Lielāka direktoru autonomija, uzticēšanās skolu direktoru un administrācijas darbam, mazāka kontrole un lielāka brīvība lokāli lemt par savas iestādes darbu (piemēram attālinātu vai klātienes mācību organizēšana)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677875"/>
                  </a:ext>
                </a:extLst>
              </a:tr>
              <a:tr h="393961">
                <a:tc>
                  <a:txBody>
                    <a:bodyPr/>
                    <a:lstStyle/>
                    <a:p>
                      <a:pPr algn="l"/>
                      <a:r>
                        <a:rPr lang="lv-LV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Papildus darbinieka amata vieta (ar medicīnisko izglītību) </a:t>
                      </a: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 epidemioloģiskās</a:t>
                      </a: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drošības pasākumu veikšanai (testēšana un rezultātu saņemšana, apkopošana) un citu </a:t>
                      </a: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 to saistīto</a:t>
                      </a:r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jautājumu risināšanai izglītības iestādē.</a:t>
                      </a:r>
                    </a:p>
                    <a:p>
                      <a:pPr algn="l" fontAlgn="b"/>
                      <a:endParaRPr lang="lv-L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6103481"/>
                  </a:ext>
                </a:extLst>
              </a:tr>
              <a:tr h="362783">
                <a:tc>
                  <a:txBody>
                    <a:bodyPr/>
                    <a:lstStyle/>
                    <a:p>
                      <a:pPr algn="l"/>
                      <a:r>
                        <a:rPr lang="lv-LV" sz="1500" b="1" dirty="0">
                          <a:latin typeface="+mn-lt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Samazināt direktoram deleģētos papildus pienākumus,  kas nav saistīti ar izglītības īstenošanu, jāpaaugstina atalgojums</a:t>
                      </a:r>
                    </a:p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Precīza, skaidra un laikus saņemta informācija par Ministru kabineta lēmumiem un normatīvo aktu izmaiņām.</a:t>
                      </a:r>
                    </a:p>
                    <a:p>
                      <a:pPr algn="l" fontAlgn="b"/>
                      <a:endParaRPr lang="lv-L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130856"/>
                  </a:ext>
                </a:extLst>
              </a:tr>
              <a:tr h="355545">
                <a:tc>
                  <a:txBody>
                    <a:bodyPr/>
                    <a:lstStyle/>
                    <a:p>
                      <a:pPr algn="l"/>
                      <a:r>
                        <a:rPr lang="lv-LV" sz="1500" b="1" dirty="0">
                          <a:latin typeface="+mn-lt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Lielāks izglītības iestādes vadītāja vietnieku skaits uz pilnu slodzi, neatkarīgi no skolēnu skaita (arī mazās skolās)</a:t>
                      </a:r>
                    </a:p>
                    <a:p>
                      <a:pPr algn="l" fontAlgn="b"/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Finansējums – administrācijas bloka izveidei (vietnieki, grāmatvedis, personāldaļas speciālists, saimniecības pārzinis)</a:t>
                      </a:r>
                    </a:p>
                    <a:p>
                      <a:pPr algn="l" fontAlgn="b"/>
                      <a:endParaRPr kumimoji="0" lang="lv-LV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5166988"/>
                  </a:ext>
                </a:extLst>
              </a:tr>
              <a:tr h="355545">
                <a:tc>
                  <a:txBody>
                    <a:bodyPr/>
                    <a:lstStyle/>
                    <a:p>
                      <a:pPr algn="l"/>
                      <a:r>
                        <a:rPr lang="lv-LV" sz="1500" b="1" dirty="0">
                          <a:latin typeface="+mn-lt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Paaugstināt jauno pedagogu un citu darbinieku profesionālās sagatavotības līmeni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3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490328" y="136525"/>
            <a:ext cx="11425447" cy="320675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lv-LV" sz="2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</a:t>
            </a:r>
            <a:r>
              <a:rPr kumimoji="0" lang="lv-LV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roblēmu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lv-LV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risinājumi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izglītības iestādēs (izglītības iestāžu vadītāju viedoklis):</a:t>
            </a:r>
            <a:endParaRPr lang="lv-LV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15</a:t>
            </a:fld>
            <a:endParaRPr lang="lv-LV"/>
          </a:p>
        </p:txBody>
      </p:sp>
      <p:graphicFrame>
        <p:nvGraphicFramePr>
          <p:cNvPr id="8" name="Satura vietturi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76132"/>
              </p:ext>
            </p:extLst>
          </p:nvPr>
        </p:nvGraphicFramePr>
        <p:xfrm>
          <a:off x="295275" y="637563"/>
          <a:ext cx="11725275" cy="499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1067698736"/>
                    </a:ext>
                  </a:extLst>
                </a:gridCol>
                <a:gridCol w="11153775">
                  <a:extLst>
                    <a:ext uri="{9D8B030D-6E8A-4147-A177-3AD203B41FA5}">
                      <a16:colId xmlns:a16="http://schemas.microsoft.com/office/drawing/2014/main" val="1488616363"/>
                    </a:ext>
                  </a:extLst>
                </a:gridCol>
              </a:tblGrid>
              <a:tr h="260454">
                <a:tc>
                  <a:txBody>
                    <a:bodyPr/>
                    <a:lstStyle/>
                    <a:p>
                      <a:r>
                        <a:rPr lang="lv-LV" sz="1800" b="1" dirty="0">
                          <a:latin typeface="+mn-lt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latin typeface="+mn-lt"/>
                        </a:rPr>
                        <a:t>Risinājums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31238"/>
                  </a:ext>
                </a:extLst>
              </a:tr>
              <a:tr h="214388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>
                          <a:latin typeface="+mn-lt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Samazināts birokrātiskais slogs (dokumentu apjoms, atskaites, informācijas sniegšanas, akreditācija u.tml.)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179225"/>
                  </a:ext>
                </a:extLst>
              </a:tr>
              <a:tr h="280523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>
                          <a:latin typeface="+mn-lt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Izstrādāti dokumentu paraugi, sagataves, vadlīnijas  (piemēram rīkojumu paraugi atbilstoši  izmaiņām tiesību aktos, atstādināšanas forma)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9042790"/>
                  </a:ext>
                </a:extLst>
              </a:tr>
              <a:tr h="286274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>
                          <a:latin typeface="+mn-lt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Jurista pakalpojumu nodrošina ikdienā (juridiskās konsultācijas/atbalsts vai jurista amata vieta izglītības iestādē)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9453569"/>
                  </a:ext>
                </a:extLst>
              </a:tr>
              <a:tr h="285488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>
                          <a:latin typeface="+mn-lt"/>
                        </a:rPr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Pašvaldību atbalsts - komunikācija ar iestāžu vadītājiem, kopīgas tikšanās sniedzot atbildes uz jautājumiem</a:t>
                      </a:r>
                    </a:p>
                    <a:p>
                      <a:pPr algn="l" fontAlgn="b"/>
                      <a:endParaRPr kumimoji="0" lang="lv-LV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169941"/>
                  </a:ext>
                </a:extLst>
              </a:tr>
              <a:tr h="187235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>
                          <a:latin typeface="+mn-lt"/>
                        </a:rPr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Nemainīt tik bieži COVID-19 epidemioloģiskās  PRASĪBAS, testēšanas veidus</a:t>
                      </a:r>
                    </a:p>
                    <a:p>
                      <a:pPr algn="l" fontAlgn="b"/>
                      <a:endParaRPr kumimoji="0" lang="lv-LV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371178"/>
                  </a:ext>
                </a:extLst>
              </a:tr>
              <a:tr h="355545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>
                          <a:latin typeface="+mn-lt"/>
                        </a:rPr>
                        <a:t>13.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Skola 2030 mācību materiālu savlaicīga pieejamība, lai varētu nodrošināt kvalitatīvu kompetencēs balstītu izglītību, finansējums skolām, lai šos materiālus un aprīkojumu var iegādāties</a:t>
                      </a:r>
                    </a:p>
                    <a:p>
                      <a:pPr algn="l" fontAlgn="b"/>
                      <a:endParaRPr kumimoji="0" lang="lv-LV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104583"/>
                  </a:ext>
                </a:extLst>
              </a:tr>
              <a:tr h="355545">
                <a:tc>
                  <a:txBody>
                    <a:bodyPr/>
                    <a:lstStyle/>
                    <a:p>
                      <a:pPr algn="l"/>
                      <a:r>
                        <a:rPr lang="lv-LV" sz="1800" b="1" dirty="0">
                          <a:latin typeface="+mn-lt"/>
                        </a:rPr>
                        <a:t>14.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Valsts līmenī jāpieņem izglītības iestāžu specifikai atbilstoši normatīvie akti, kuros ietverti jēgpilni ierobežojumi un prasības, kas ir reāli izpildāmi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373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81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C4F73BD-46D7-441D-A5BA-F8E6EEB6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16</a:t>
            </a:fld>
            <a:endParaRPr lang="lv-LV"/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2E521BA2-697C-4AF0-86E9-BB618723EA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0445"/>
          <a:ext cx="10515600" cy="530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640392-658F-40FD-B289-F02334ED2A6E}"/>
              </a:ext>
            </a:extLst>
          </p:cNvPr>
          <p:cNvSpPr txBox="1"/>
          <p:nvPr/>
        </p:nvSpPr>
        <p:spPr>
          <a:xfrm>
            <a:off x="1419225" y="136525"/>
            <a:ext cx="10563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Risinājumi:</a:t>
            </a:r>
          </a:p>
          <a:p>
            <a:pPr marL="342900" indent="-342900">
              <a:buAutoNum type="arabicPeriod"/>
            </a:pPr>
            <a:endParaRPr lang="lv-LV" dirty="0"/>
          </a:p>
          <a:p>
            <a:pPr marL="342900" indent="-342900">
              <a:buAutoNum type="arabicPeriod"/>
            </a:pPr>
            <a:r>
              <a:rPr lang="lv-LV" dirty="0"/>
              <a:t>pedagogu vakanču problēmas atzīšana politiskajā līmenī;</a:t>
            </a:r>
          </a:p>
          <a:p>
            <a:pPr marL="342900" indent="-342900">
              <a:buAutoNum type="arabicPeriod"/>
            </a:pPr>
            <a:r>
              <a:rPr lang="lv-LV" dirty="0"/>
              <a:t>paaugstināt pedagoga profesijas prestižu;</a:t>
            </a:r>
          </a:p>
          <a:p>
            <a:pPr marL="342900" indent="-342900">
              <a:buFontTx/>
              <a:buAutoNum type="arabicPeriod"/>
            </a:pPr>
            <a:r>
              <a:rPr lang="lv-LV" dirty="0"/>
              <a:t>veikt grozījumus normatīvajos aktos par izglītības prasībām;</a:t>
            </a:r>
          </a:p>
          <a:p>
            <a:pPr marL="342900" indent="-342900">
              <a:buAutoNum type="arabicPeriod"/>
            </a:pPr>
            <a:r>
              <a:rPr lang="lv-LV" dirty="0"/>
              <a:t>izstrādāt un ieviest jauno pedagogu atbalsta sistēmu;</a:t>
            </a:r>
          </a:p>
          <a:p>
            <a:pPr marL="342900" indent="-342900">
              <a:buAutoNum type="arabicPeriod"/>
            </a:pPr>
            <a:r>
              <a:rPr lang="lv-LV" dirty="0"/>
              <a:t>adekvāts finansējums pedagoģijas studiju programmu īstenošanai;</a:t>
            </a:r>
          </a:p>
          <a:p>
            <a:pPr marL="342900" indent="-342900">
              <a:buAutoNum type="arabicPeriod"/>
            </a:pPr>
            <a:r>
              <a:rPr lang="lv-LV" dirty="0"/>
              <a:t>kompensēti studiju izdevumi neklātienē studējošajiem pedagogiem, vienojoties par nodarbinātības nosacījumiem;</a:t>
            </a:r>
          </a:p>
          <a:p>
            <a:pPr marL="342900" indent="-342900">
              <a:buFontTx/>
              <a:buAutoNum type="arabicPeriod"/>
            </a:pPr>
            <a:r>
              <a:rPr lang="lv-LV" dirty="0" err="1"/>
              <a:t>mentoram</a:t>
            </a:r>
            <a:r>
              <a:rPr lang="lv-LV" dirty="0"/>
              <a:t> apmaksāts darbs un iekļauts darba slodzē;</a:t>
            </a:r>
          </a:p>
          <a:p>
            <a:pPr marL="342900" indent="-342900">
              <a:buAutoNum type="arabicPeriod"/>
            </a:pPr>
            <a:r>
              <a:rPr lang="lv-LV" dirty="0"/>
              <a:t>nepieļaut īslaicīgu vakanču problēmu risinājumu pieļaušanu kā ilgtermiņa risinājumus (piem., 72 h kursi);</a:t>
            </a:r>
          </a:p>
          <a:p>
            <a:pPr marL="342900" indent="-342900">
              <a:buAutoNum type="arabicPeriod"/>
            </a:pPr>
            <a:r>
              <a:rPr lang="lv-LV" dirty="0"/>
              <a:t>attālinātas mācības, moduļu mācības vispārējās vidējās izglītība iestādēs kā īstermiņa risinājums Covid-19 pandēmijas laikā.</a:t>
            </a:r>
          </a:p>
          <a:p>
            <a:pPr marL="342900" indent="-342900">
              <a:buAutoNum type="arabicPeriod"/>
            </a:pPr>
            <a:endParaRPr lang="lv-LV" dirty="0"/>
          </a:p>
          <a:p>
            <a:pPr marL="342900" indent="-342900">
              <a:buAutoNum type="arabicPeriod"/>
            </a:pPr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E2BC6-14BA-4945-807F-0851BE8E2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" y="79147"/>
            <a:ext cx="1282191" cy="1148128"/>
          </a:xfrm>
          <a:prstGeom prst="rect">
            <a:avLst/>
          </a:prstGeom>
        </p:spPr>
      </p:pic>
      <p:pic>
        <p:nvPicPr>
          <p:cNvPr id="2050" name="Picture 2" descr="Iecere (ideja) veiksmīgai uzņēmējdarbības uzsākšanai">
            <a:extLst>
              <a:ext uri="{FF2B5EF4-FFF2-40B4-BE49-F238E27FC236}">
                <a16:creationId xmlns:a16="http://schemas.microsoft.com/office/drawing/2014/main" id="{A003E5BF-0635-48D8-B60B-21C76F12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841660"/>
            <a:ext cx="3295650" cy="27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9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C4F73BD-46D7-441D-A5BA-F8E6EEB6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17</a:t>
            </a:fld>
            <a:endParaRPr lang="lv-LV"/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2E521BA2-697C-4AF0-86E9-BB618723EA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0445"/>
          <a:ext cx="10515600" cy="530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Uzsākta sadarbība ar Tukuma novada nevalstiskajām organizācijām 2021.gadā">
            <a:extLst>
              <a:ext uri="{FF2B5EF4-FFF2-40B4-BE49-F238E27FC236}">
                <a16:creationId xmlns:a16="http://schemas.microsoft.com/office/drawing/2014/main" id="{7B64E69E-33EE-47C6-BEC3-AFA41FCE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4281627"/>
            <a:ext cx="4305301" cy="2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40392-658F-40FD-B289-F02334ED2A6E}"/>
              </a:ext>
            </a:extLst>
          </p:cNvPr>
          <p:cNvSpPr txBox="1"/>
          <p:nvPr/>
        </p:nvSpPr>
        <p:spPr>
          <a:xfrm>
            <a:off x="1562100" y="82322"/>
            <a:ext cx="105638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/>
              <a:t>Jautājums: «Kur Tu esi, skolotāj?!»</a:t>
            </a:r>
          </a:p>
          <a:p>
            <a:pPr algn="ctr"/>
            <a:r>
              <a:rPr lang="lv-LV" sz="3600" b="1" dirty="0"/>
              <a:t>Atbilde: «Paaugstināts pedagoga profesijas prestižs!»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konkurētspējīga alga;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sabalansēta darba slodze;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profesionālais atbalsts;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sabiedrības attieksme;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pedagoga tiesību stiprināšana, skolēnu un vecāku atbildības veicināšana.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E2BC6-14BA-4945-807F-0851BE8E2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" y="79147"/>
            <a:ext cx="1282191" cy="11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0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C342-2A60-4391-99BF-0C8B3E5CC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5387319"/>
            <a:ext cx="11353800" cy="853007"/>
          </a:xfrm>
        </p:spPr>
        <p:txBody>
          <a:bodyPr>
            <a:noAutofit/>
          </a:bodyPr>
          <a:lstStyle/>
          <a:p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Paldies par uzmanību!</a:t>
            </a: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Paldies visiem pedagogiem par profesionālu, pašaizliedzīgu darbu! </a:t>
            </a: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Paldies sadarbības partneriem!</a:t>
            </a: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Paldies par konferences organizēšanu </a:t>
            </a: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prof. </a:t>
            </a:r>
            <a:r>
              <a:rPr lang="lv-LV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L.Danielai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lv-LV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Dr.sc.admin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lv-LV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I.Dundurei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!</a:t>
            </a:r>
            <a:endParaRPr lang="lv-LV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2479B-42AF-4572-BC54-552F4D51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4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C15FD-1813-49CB-870E-DAF723568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34" y="961736"/>
            <a:ext cx="1626195" cy="14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4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4B728E-1A89-4D99-9E7A-06211C24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86" y="574024"/>
            <a:ext cx="11353800" cy="454535"/>
          </a:xfrm>
        </p:spPr>
        <p:txBody>
          <a:bodyPr>
            <a:noAutofit/>
          </a:bodyPr>
          <a:lstStyle/>
          <a:p>
            <a:pPr algn="ctr"/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Aptaujas mērķis - noskaidrot izglītības iestāžu vadītāju viedokli par aktuālajiem </a:t>
            </a:r>
            <a:r>
              <a:rPr kumimoji="0" lang="lv-LV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j-ea"/>
                <a:cs typeface="+mj-cs"/>
              </a:rPr>
              <a:t>problēmjautājumiem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izglītības iestādēs,</a:t>
            </a:r>
            <a:b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</a:b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lai identificētu pētījumā balstītas risināšanas iespējas. </a:t>
            </a:r>
            <a:endParaRPr lang="lv-LV" sz="2400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3A87C3A-CBBA-4A2B-BBE6-3F5648A8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2</a:t>
            </a:fld>
            <a:endParaRPr lang="lv-LV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ED310075-48F8-40F5-A6A0-BBF9E4920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673548"/>
              </p:ext>
            </p:extLst>
          </p:nvPr>
        </p:nvGraphicFramePr>
        <p:xfrm>
          <a:off x="3169489" y="1858565"/>
          <a:ext cx="8774861" cy="41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ullis: vertikāls 10">
            <a:extLst>
              <a:ext uri="{FF2B5EF4-FFF2-40B4-BE49-F238E27FC236}">
                <a16:creationId xmlns:a16="http://schemas.microsoft.com/office/drawing/2014/main" id="{5D1CC731-016F-4134-A448-F070306A037A}"/>
              </a:ext>
            </a:extLst>
          </p:cNvPr>
          <p:cNvSpPr/>
          <p:nvPr/>
        </p:nvSpPr>
        <p:spPr>
          <a:xfrm>
            <a:off x="247650" y="2181225"/>
            <a:ext cx="2921839" cy="2819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lv-LV" sz="2400" b="1" dirty="0"/>
              <a:t>IZLASE: </a:t>
            </a:r>
          </a:p>
          <a:p>
            <a:pPr marL="0" indent="0">
              <a:buNone/>
            </a:pPr>
            <a:r>
              <a:rPr lang="lv-LV" sz="1800" b="1" dirty="0"/>
              <a:t>pavisam aptaujāti </a:t>
            </a:r>
            <a:r>
              <a:rPr lang="lv-LV" sz="2400" b="1" dirty="0"/>
              <a:t>575 </a:t>
            </a:r>
            <a:r>
              <a:rPr lang="lv-LV" sz="1800" b="1" dirty="0"/>
              <a:t>izglītības iestāžu vadītāji </a:t>
            </a:r>
          </a:p>
          <a:p>
            <a:pPr marL="0" indent="0">
              <a:buNone/>
            </a:pPr>
            <a:r>
              <a:rPr lang="lv-LV" sz="1800" b="1" dirty="0"/>
              <a:t>t.sk. 62%</a:t>
            </a:r>
          </a:p>
          <a:p>
            <a:pPr marL="0" indent="0">
              <a:buNone/>
            </a:pPr>
            <a:r>
              <a:rPr lang="lv-LV" sz="1800" b="1" dirty="0"/>
              <a:t>LIZDA biedri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17FC3-8077-4C85-83AB-69A394801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" y="79147"/>
            <a:ext cx="1282191" cy="11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5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3A87C3A-CBBA-4A2B-BBE6-3F5648A8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3</a:t>
            </a:fld>
            <a:endParaRPr lang="lv-LV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3DB436D1-2D16-4C0C-82C4-056B2A29A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672772"/>
              </p:ext>
            </p:extLst>
          </p:nvPr>
        </p:nvGraphicFramePr>
        <p:xfrm>
          <a:off x="152400" y="1835151"/>
          <a:ext cx="6448425" cy="488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DD4AD38-E459-440E-9342-2C6EBE715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653282"/>
              </p:ext>
            </p:extLst>
          </p:nvPr>
        </p:nvGraphicFramePr>
        <p:xfrm>
          <a:off x="6353175" y="1697039"/>
          <a:ext cx="5495925" cy="488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690DDA3-2D68-47ED-A489-FB4FC1348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0"/>
            <a:ext cx="1626195" cy="14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6F18FC9-E4E4-4A20-A7D0-9031AD91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37"/>
            <a:ext cx="10515600" cy="729841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+mn-lt"/>
              </a:rPr>
              <a:t>Izglītības iestādes vadītāju viedoklis </a:t>
            </a:r>
            <a:br>
              <a:rPr lang="lv-LV" sz="2400" b="1" dirty="0">
                <a:latin typeface="+mn-lt"/>
              </a:rPr>
            </a:br>
            <a:r>
              <a:rPr lang="lv-LV" sz="2400" b="1" dirty="0">
                <a:latin typeface="+mn-lt"/>
              </a:rPr>
              <a:t>par savām šī brīža sajūtām pildot amata pienākumus (atbilžu skaits, n=575)</a:t>
            </a:r>
            <a:br>
              <a:rPr lang="lv-LV" sz="2400" b="1" dirty="0">
                <a:latin typeface="+mn-lt"/>
              </a:rPr>
            </a:br>
            <a:r>
              <a:rPr lang="lv-LV" sz="1800" b="1" i="1" dirty="0">
                <a:latin typeface="+mn-lt"/>
              </a:rPr>
              <a:t>vairākus atbilžu variantus varēja norādīt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4B10C00-C64D-4ECE-87FB-EAC0AF72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4</a:t>
            </a:fld>
            <a:endParaRPr lang="lv-LV"/>
          </a:p>
        </p:txBody>
      </p:sp>
      <p:graphicFrame>
        <p:nvGraphicFramePr>
          <p:cNvPr id="8" name="Satura vietturis 7">
            <a:extLst>
              <a:ext uri="{FF2B5EF4-FFF2-40B4-BE49-F238E27FC236}">
                <a16:creationId xmlns:a16="http://schemas.microsoft.com/office/drawing/2014/main" id="{AAF4BE8A-5155-4A1F-B9B7-156A2FE94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616294"/>
              </p:ext>
            </p:extLst>
          </p:nvPr>
        </p:nvGraphicFramePr>
        <p:xfrm>
          <a:off x="1406554" y="1066800"/>
          <a:ext cx="9378891" cy="565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99AC70-0D84-4B14-9875-AB946ACD6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1102978" cy="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D7663E-484D-4643-B1BE-E7B94266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18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b="1" dirty="0">
                <a:latin typeface="+mn-lt"/>
              </a:rPr>
              <a:t>Izglītības iestāžu vadītāju viedoklis par pedagogu vakanču problēmām </a:t>
            </a:r>
            <a:br>
              <a:rPr lang="lv-LV" sz="2800" b="1" dirty="0">
                <a:latin typeface="+mn-lt"/>
              </a:rPr>
            </a:br>
            <a:r>
              <a:rPr lang="lv-LV" sz="2800" b="1" dirty="0">
                <a:latin typeface="+mn-lt"/>
              </a:rPr>
              <a:t>(%, n=575)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0A24F8E-8D1C-44E9-B3B2-42818912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5</a:t>
            </a:fld>
            <a:endParaRPr lang="lv-LV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173CABEA-A5AE-4716-9B83-46690AC25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760606"/>
              </p:ext>
            </p:extLst>
          </p:nvPr>
        </p:nvGraphicFramePr>
        <p:xfrm>
          <a:off x="998290" y="1224793"/>
          <a:ext cx="10226180" cy="498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A9B380-CC42-4864-892E-7543F7CCE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1102978" cy="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D7663E-484D-4643-B1BE-E7B94266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18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b="1" dirty="0">
                <a:latin typeface="+mn-lt"/>
              </a:rPr>
              <a:t>Izglītības iestāžu vadītāju viedoklis par atbalsta un </a:t>
            </a:r>
            <a:br>
              <a:rPr lang="lv-LV" sz="2800" b="1" dirty="0">
                <a:latin typeface="+mn-lt"/>
              </a:rPr>
            </a:br>
            <a:r>
              <a:rPr lang="lv-LV" sz="2800" b="1" dirty="0">
                <a:latin typeface="+mn-lt"/>
              </a:rPr>
              <a:t>ārstniecības personāla vakanču problēmām (%, n=575)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0A24F8E-8D1C-44E9-B3B2-42818912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6</a:t>
            </a:fld>
            <a:endParaRPr lang="lv-LV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Diagramma 6">
                <a:extLst>
                  <a:ext uri="{FF2B5EF4-FFF2-40B4-BE49-F238E27FC236}">
                    <a16:creationId xmlns:a16="http://schemas.microsoft.com/office/drawing/2014/main" id="{9BFCED45-5496-4CC4-A818-63EF6B8175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09045694"/>
                  </p:ext>
                </p:extLst>
              </p:nvPr>
            </p:nvGraphicFramePr>
            <p:xfrm>
              <a:off x="2231472" y="1204882"/>
              <a:ext cx="7633981" cy="51514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Diagramma 6">
                <a:extLst>
                  <a:ext uri="{FF2B5EF4-FFF2-40B4-BE49-F238E27FC236}">
                    <a16:creationId xmlns:a16="http://schemas.microsoft.com/office/drawing/2014/main" id="{9BFCED45-5496-4CC4-A818-63EF6B8175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1472" y="1204882"/>
                <a:ext cx="7633981" cy="515146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C9F37731-8473-4CA1-B11C-00196C137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79513"/>
              </p:ext>
            </p:extLst>
          </p:nvPr>
        </p:nvGraphicFramePr>
        <p:xfrm>
          <a:off x="956346" y="1065976"/>
          <a:ext cx="10373642" cy="515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9610C1-0F0D-4EA7-8344-540740741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1102978" cy="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B30830-9F7E-4EF1-B63E-E922C12A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4"/>
            <a:ext cx="10515600" cy="421911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latin typeface="+mn-lt"/>
              </a:rPr>
              <a:t>Izglītības iestāžu skaits, kurās pedagogu amatos šobrīd ir vakances 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22CECD8-FAE0-4BFA-BC3F-3D1F4103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7</a:t>
            </a:fld>
            <a:endParaRPr lang="lv-LV"/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2043248A-A470-4AB0-9CA5-55640C9DE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06002"/>
              </p:ext>
            </p:extLst>
          </p:nvPr>
        </p:nvGraphicFramePr>
        <p:xfrm>
          <a:off x="504825" y="620784"/>
          <a:ext cx="10848975" cy="623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1A6681-68AE-4701-81EE-06127950B201}"/>
              </a:ext>
            </a:extLst>
          </p:cNvPr>
          <p:cNvSpPr txBox="1"/>
          <p:nvPr/>
        </p:nvSpPr>
        <p:spPr>
          <a:xfrm>
            <a:off x="7696200" y="22479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C00000"/>
                </a:solidFill>
              </a:rPr>
              <a:t>819 vakances</a:t>
            </a:r>
          </a:p>
          <a:p>
            <a:pPr algn="ctr"/>
            <a:r>
              <a:rPr lang="lv-LV" sz="1600" dirty="0">
                <a:solidFill>
                  <a:srgbClr val="C00000"/>
                </a:solidFill>
              </a:rPr>
              <a:t>(17.11.2021.)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B76B3-087C-4165-9ED5-6AC405EA8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1102978" cy="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B30830-9F7E-4EF1-B63E-E922C12A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9" y="198874"/>
            <a:ext cx="11852694" cy="421911"/>
          </a:xfrm>
        </p:spPr>
        <p:txBody>
          <a:bodyPr>
            <a:normAutofit fontScale="90000"/>
          </a:bodyPr>
          <a:lstStyle/>
          <a:p>
            <a:pPr algn="ctr"/>
            <a:br>
              <a:rPr lang="lv-LV" sz="2400" b="1" dirty="0">
                <a:latin typeface="+mn-lt"/>
              </a:rPr>
            </a:br>
            <a:r>
              <a:rPr lang="lv-LV" sz="2400" b="1" dirty="0">
                <a:latin typeface="+mn-lt"/>
              </a:rPr>
              <a:t> Pedagogu nepieciešamība skolās,  lai nodrošinātu sabalansētu slodzi katram </a:t>
            </a:r>
            <a:br>
              <a:rPr lang="lv-LV" sz="2400" b="1" dirty="0">
                <a:latin typeface="+mn-lt"/>
              </a:rPr>
            </a:br>
            <a:r>
              <a:rPr lang="lv-LV" sz="2400" b="1" dirty="0">
                <a:latin typeface="+mn-lt"/>
              </a:rPr>
              <a:t>(sabalansēta slodze nedēļā = ne vairāk kā 60% kontaktstundas + 40% stundas citiem pienākumiem)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22CECD8-FAE0-4BFA-BC3F-3D1F4103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8</a:t>
            </a:fld>
            <a:endParaRPr lang="lv-LV"/>
          </a:p>
        </p:txBody>
      </p:sp>
      <p:graphicFrame>
        <p:nvGraphicFramePr>
          <p:cNvPr id="10" name="Satura vietturis 9">
            <a:extLst>
              <a:ext uri="{FF2B5EF4-FFF2-40B4-BE49-F238E27FC236}">
                <a16:creationId xmlns:a16="http://schemas.microsoft.com/office/drawing/2014/main" id="{0302ABC5-9853-4B5E-B315-90E2F9EDE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261835"/>
              </p:ext>
            </p:extLst>
          </p:nvPr>
        </p:nvGraphicFramePr>
        <p:xfrm>
          <a:off x="474453" y="897147"/>
          <a:ext cx="11550769" cy="582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56E863-96AA-43DC-AD80-E392663BF6F7}"/>
              </a:ext>
            </a:extLst>
          </p:cNvPr>
          <p:cNvSpPr txBox="1"/>
          <p:nvPr/>
        </p:nvSpPr>
        <p:spPr>
          <a:xfrm>
            <a:off x="7591425" y="1711464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rgbClr val="C00000"/>
                </a:solidFill>
              </a:rPr>
              <a:t>Kopā papildus nepieciešami:</a:t>
            </a:r>
          </a:p>
          <a:p>
            <a:pPr algn="ctr"/>
            <a:r>
              <a:rPr lang="lv-LV" sz="2800" b="1" dirty="0">
                <a:solidFill>
                  <a:srgbClr val="C00000"/>
                </a:solidFill>
              </a:rPr>
              <a:t>1278 pedagogi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CC41E-744F-4EAB-996D-0CA480313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8"/>
            <a:ext cx="591134" cy="5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B30830-9F7E-4EF1-B63E-E922C12A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9" y="411060"/>
            <a:ext cx="11852694" cy="58723"/>
          </a:xfrm>
        </p:spPr>
        <p:txBody>
          <a:bodyPr>
            <a:normAutofit fontScale="90000"/>
          </a:bodyPr>
          <a:lstStyle/>
          <a:p>
            <a:pPr algn="ctr"/>
            <a:br>
              <a:rPr lang="lv-LV" sz="2400" b="1" dirty="0">
                <a:latin typeface="+mn-lt"/>
              </a:rPr>
            </a:br>
            <a:r>
              <a:rPr lang="lv-LV" sz="3100" b="1" dirty="0">
                <a:latin typeface="+mn-lt"/>
              </a:rPr>
              <a:t> No 15.novembra būs jāatstādina, </a:t>
            </a:r>
            <a:br>
              <a:rPr lang="lv-LV" sz="3100" b="1" dirty="0">
                <a:latin typeface="+mn-lt"/>
              </a:rPr>
            </a:br>
            <a:r>
              <a:rPr lang="lv-LV" sz="3100" b="1" dirty="0">
                <a:latin typeface="+mn-lt"/>
              </a:rPr>
              <a:t>atradīsies dīkstāvē vai uzteiks darbu izglītības iestādēs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22CECD8-FAE0-4BFA-BC3F-3D1F4103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156D-EFA1-4495-9C64-065FF5815A88}" type="slidenum">
              <a:rPr lang="lv-LV" smtClean="0"/>
              <a:t>9</a:t>
            </a:fld>
            <a:endParaRPr lang="lv-LV"/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AEB6AD03-93A6-45CA-9964-558C94E08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639283"/>
              </p:ext>
            </p:extLst>
          </p:nvPr>
        </p:nvGraphicFramePr>
        <p:xfrm>
          <a:off x="1577016" y="1109662"/>
          <a:ext cx="9037967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403D3E1-C7A1-4C19-8075-573B526A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79147"/>
            <a:ext cx="1102978" cy="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4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1106</Words>
  <Application>Microsoft Office PowerPoint</Application>
  <PresentationFormat>Widescreen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  LIZDA pētījums par aktuālajām vakancēm izglītības iestādēs "Izglītības iestāžu vadītāju viedoklis par aktuālajiem problēmjautājumiem izglītības iestādēs"  Ziņojuma autori: I.Vanaga, I.Avdejeva, A.Grīnfelde</vt:lpstr>
      <vt:lpstr>Aptaujas mērķis - noskaidrot izglītības iestāžu vadītāju viedokli par aktuālajiem problēmjautājumiem izglītības iestādēs,  lai identificētu pētījumā balstītas risināšanas iespējas. </vt:lpstr>
      <vt:lpstr>PowerPoint Presentation</vt:lpstr>
      <vt:lpstr>Izglītības iestādes vadītāju viedoklis  par savām šī brīža sajūtām pildot amata pienākumus (atbilžu skaits, n=575) vairākus atbilžu variantus varēja norādīt</vt:lpstr>
      <vt:lpstr>Izglītības iestāžu vadītāju viedoklis par pedagogu vakanču problēmām  (%, n=575)</vt:lpstr>
      <vt:lpstr>Izglītības iestāžu vadītāju viedoklis par atbalsta un  ārstniecības personāla vakanču problēmām (%, n=575)</vt:lpstr>
      <vt:lpstr>Izglītības iestāžu skaits, kurās pedagogu amatos šobrīd ir vakances </vt:lpstr>
      <vt:lpstr>  Pedagogu nepieciešamība skolās,  lai nodrošinātu sabalansētu slodzi katram  (sabalansēta slodze nedēļā = ne vairāk kā 60% kontaktstundas + 40% stundas citiem pienākumiem)</vt:lpstr>
      <vt:lpstr>  No 15.novembra būs jāatstādina,  atradīsies dīkstāvē vai uzteiks darbu izglītības iestādēs</vt:lpstr>
      <vt:lpstr>Izglītības iestāžu vadītāju viedoklis par izglītības iestādes vadītāju atbalstu no iesaistītajām/ieinteresētajām pusēm  (%, n=575)</vt:lpstr>
      <vt:lpstr>Izglītības iestāžu vadītāju piekritība apgalvojumiem par izglītības iestādes vadītāju atbalstu un informētību (%, n=575)</vt:lpstr>
      <vt:lpstr>Par cik stundām vidēji NEDĒĻĀ ir palielinājusies izglītības iestāžu vadītāju  darba slodze, lai risinātu ar Covid -19 saistītos jautājumus? (%, n=575)</vt:lpstr>
      <vt:lpstr> Būtiskākās problēmas izglītības iestādēs (izglītības iestāžu vadītāju viedoklis):</vt:lpstr>
      <vt:lpstr> Problēmu risinājumi izglītības iestādēs (izglītības iestāžu vadītāju viedoklis):</vt:lpstr>
      <vt:lpstr> Problēmu risinājumi izglītības iestādēs (izglītības iestāžu vadītāju viedoklis):</vt:lpstr>
      <vt:lpstr>PowerPoint Presentation</vt:lpstr>
      <vt:lpstr>PowerPoint Presentation</vt:lpstr>
      <vt:lpstr>Paldies par uzmanību!  Paldies visiem pedagogiem par profesionālu, pašaizliedzīgu darbu!   Paldies sadarbības partneriem!  Paldies par konferences organizēšanu  prof. L.Danielai, Dr.sc.admin. I.Dundurei!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LIZDA 2015 – 2020 Darbības pārskats</dc:title>
  <dc:creator>Guntis Meisters</dc:creator>
  <cp:lastModifiedBy>Inga Vanaga</cp:lastModifiedBy>
  <cp:revision>314</cp:revision>
  <cp:lastPrinted>2021-12-10T08:04:14Z</cp:lastPrinted>
  <dcterms:created xsi:type="dcterms:W3CDTF">2020-01-28T09:14:28Z</dcterms:created>
  <dcterms:modified xsi:type="dcterms:W3CDTF">2021-12-10T08:58:15Z</dcterms:modified>
</cp:coreProperties>
</file>