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1" r:id="rId2"/>
    <p:sldMasterId id="2147483656" r:id="rId3"/>
  </p:sldMasterIdLst>
  <p:notesMasterIdLst>
    <p:notesMasterId r:id="rId16"/>
  </p:notesMasterIdLst>
  <p:handoutMasterIdLst>
    <p:handoutMasterId r:id="rId17"/>
  </p:handoutMasterIdLst>
  <p:sldIdLst>
    <p:sldId id="256" r:id="rId4"/>
    <p:sldId id="367" r:id="rId5"/>
    <p:sldId id="364" r:id="rId6"/>
    <p:sldId id="358" r:id="rId7"/>
    <p:sldId id="359" r:id="rId8"/>
    <p:sldId id="360" r:id="rId9"/>
    <p:sldId id="365" r:id="rId10"/>
    <p:sldId id="361" r:id="rId11"/>
    <p:sldId id="366" r:id="rId12"/>
    <p:sldId id="362" r:id="rId13"/>
    <p:sldId id="369" r:id="rId14"/>
    <p:sldId id="370" r:id="rId15"/>
  </p:sldIdLst>
  <p:sldSz cx="9144000" cy="6858000" type="screen4x3"/>
  <p:notesSz cx="6648450" cy="98504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klusējuma sadaļa" id="{AEA433EE-B2EE-4279-8AFD-F32B5348110B}">
          <p14:sldIdLst>
            <p14:sldId id="256"/>
          </p14:sldIdLst>
        </p14:section>
        <p14:section name="Kopsavilkuma sadaļa" id="{02CDD4E7-4070-48E1-B079-82D9B16AB15F}">
          <p14:sldIdLst>
            <p14:sldId id="367"/>
          </p14:sldIdLst>
        </p14:section>
        <p14:section name="Rokasgrāmata" id="{D64B027E-8F74-4AE6-B1B6-EBD006C3E902}">
          <p14:sldIdLst>
            <p14:sldId id="364"/>
            <p14:sldId id="358"/>
            <p14:sldId id="359"/>
            <p14:sldId id="360"/>
          </p14:sldIdLst>
        </p14:section>
        <p14:section name="ATR" id="{7CF0112D-1BB6-4E4A-A753-4F0B13D3C372}">
          <p14:sldIdLst>
            <p14:sldId id="365"/>
            <p14:sldId id="361"/>
          </p14:sldIdLst>
        </p14:section>
        <p14:section name="Citas aktualitātes" id="{46C26FA6-E0F5-44B9-A157-36CD3B97E82F}">
          <p14:sldIdLst>
            <p14:sldId id="366"/>
            <p14:sldId id="362"/>
            <p14:sldId id="369"/>
            <p14:sldId id="3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2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87C7"/>
    <a:srgbClr val="333333"/>
    <a:srgbClr val="666666"/>
    <a:srgbClr val="F2F2F2"/>
    <a:srgbClr val="E34742"/>
    <a:srgbClr val="2A6496"/>
    <a:srgbClr val="204C72"/>
    <a:srgbClr val="FFC54B"/>
    <a:srgbClr val="7FD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6357" autoAdjust="0"/>
  </p:normalViewPr>
  <p:slideViewPr>
    <p:cSldViewPr>
      <p:cViewPr varScale="1">
        <p:scale>
          <a:sx n="114" d="100"/>
          <a:sy n="114" d="100"/>
        </p:scale>
        <p:origin x="6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134" y="-84"/>
      </p:cViewPr>
      <p:guideLst>
        <p:guide orient="horz" pos="3102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E84AFF-4C89-4FDA-8F19-6B9D18ED3AE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DBBB98C-B3D0-4B93-9653-6246BDDEE998}">
      <dgm:prSet phldrT="[Teksts]"/>
      <dgm:spPr/>
      <dgm:t>
        <a:bodyPr/>
        <a:lstStyle/>
        <a:p>
          <a:r>
            <a:rPr lang="lv-LV" dirty="0"/>
            <a:t>Drīzumā publiskosim</a:t>
          </a:r>
        </a:p>
      </dgm:t>
    </dgm:pt>
    <dgm:pt modelId="{F7336FD0-6AB4-45A4-8BE6-F018140C01D9}" type="parTrans" cxnId="{EA76A2A1-325B-4DF9-B3D6-139369165BA3}">
      <dgm:prSet/>
      <dgm:spPr/>
      <dgm:t>
        <a:bodyPr/>
        <a:lstStyle/>
        <a:p>
          <a:endParaRPr lang="lv-LV"/>
        </a:p>
      </dgm:t>
    </dgm:pt>
    <dgm:pt modelId="{7BABB1C2-DA14-47DA-9467-2A16F83FFD72}" type="sibTrans" cxnId="{EA76A2A1-325B-4DF9-B3D6-139369165BA3}">
      <dgm:prSet/>
      <dgm:spPr/>
      <dgm:t>
        <a:bodyPr/>
        <a:lstStyle/>
        <a:p>
          <a:endParaRPr lang="lv-LV"/>
        </a:p>
      </dgm:t>
    </dgm:pt>
    <dgm:pt modelId="{91CD47ED-2EDC-4E59-A2D6-61353ABD93F8}">
      <dgm:prSet phldrT="[Teksts]" custT="1"/>
      <dgm:spPr/>
      <dgm:t>
        <a:bodyPr/>
        <a:lstStyle/>
        <a:p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Tiltu un pārvadu uzturēšana</a:t>
          </a:r>
        </a:p>
      </dgm:t>
    </dgm:pt>
    <dgm:pt modelId="{3A22A9C8-2D79-43BC-96F9-D65DD3AC566A}" type="parTrans" cxnId="{8C945CF2-80EC-4D3F-99C7-B89B2C50A62E}">
      <dgm:prSet/>
      <dgm:spPr/>
      <dgm:t>
        <a:bodyPr/>
        <a:lstStyle/>
        <a:p>
          <a:endParaRPr lang="lv-LV"/>
        </a:p>
      </dgm:t>
    </dgm:pt>
    <dgm:pt modelId="{F6A139BA-7CD2-4996-A516-DA07CC4D3A66}" type="sibTrans" cxnId="{8C945CF2-80EC-4D3F-99C7-B89B2C50A62E}">
      <dgm:prSet/>
      <dgm:spPr/>
      <dgm:t>
        <a:bodyPr/>
        <a:lstStyle/>
        <a:p>
          <a:endParaRPr lang="lv-LV"/>
        </a:p>
      </dgm:t>
    </dgm:pt>
    <dgm:pt modelId="{CAB36E0C-9C34-4F01-A0D6-958172DEFB6E}">
      <dgm:prSet phldrT="[Teksts]"/>
      <dgm:spPr/>
      <dgm:t>
        <a:bodyPr/>
        <a:lstStyle/>
        <a:p>
          <a:r>
            <a:rPr lang="lv-LV" dirty="0"/>
            <a:t>Darbs norit</a:t>
          </a:r>
        </a:p>
      </dgm:t>
    </dgm:pt>
    <dgm:pt modelId="{DD0AF429-6DB8-40D3-A9D7-4FFA6C5C8A27}" type="parTrans" cxnId="{D0FFCF8B-214B-4792-99DC-D5E1DFE8829E}">
      <dgm:prSet/>
      <dgm:spPr/>
      <dgm:t>
        <a:bodyPr/>
        <a:lstStyle/>
        <a:p>
          <a:endParaRPr lang="lv-LV"/>
        </a:p>
      </dgm:t>
    </dgm:pt>
    <dgm:pt modelId="{A10334CE-A8D5-41CD-BCCC-5A75BA48A29F}" type="sibTrans" cxnId="{D0FFCF8B-214B-4792-99DC-D5E1DFE8829E}">
      <dgm:prSet/>
      <dgm:spPr/>
      <dgm:t>
        <a:bodyPr/>
        <a:lstStyle/>
        <a:p>
          <a:endParaRPr lang="lv-LV"/>
        </a:p>
      </dgm:t>
    </dgm:pt>
    <dgm:pt modelId="{F187A3DA-37EF-4587-979F-BCCE56B65A46}">
      <dgm:prSet phldrT="[Teksts]" custT="1"/>
      <dgm:spPr/>
      <dgm:t>
        <a:bodyPr/>
        <a:lstStyle/>
        <a:p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Bioloģisko atkritumu apsaimniekošana</a:t>
          </a:r>
        </a:p>
      </dgm:t>
    </dgm:pt>
    <dgm:pt modelId="{2CF7B090-FB47-40EC-B8E6-55DDE71933B8}" type="parTrans" cxnId="{7CCEFDB7-6CFE-4E05-8228-87964286403E}">
      <dgm:prSet/>
      <dgm:spPr/>
      <dgm:t>
        <a:bodyPr/>
        <a:lstStyle/>
        <a:p>
          <a:endParaRPr lang="lv-LV"/>
        </a:p>
      </dgm:t>
    </dgm:pt>
    <dgm:pt modelId="{A3B9C145-413E-4995-B5ED-93F7704C32BD}" type="sibTrans" cxnId="{7CCEFDB7-6CFE-4E05-8228-87964286403E}">
      <dgm:prSet/>
      <dgm:spPr/>
      <dgm:t>
        <a:bodyPr/>
        <a:lstStyle/>
        <a:p>
          <a:endParaRPr lang="lv-LV"/>
        </a:p>
      </dgm:t>
    </dgm:pt>
    <dgm:pt modelId="{914FA5EB-E63E-4B11-BFB7-6AE95D0C2E01}">
      <dgm:prSet custT="1"/>
      <dgm:spPr/>
      <dgm:t>
        <a:bodyPr/>
        <a:lstStyle/>
        <a:p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NIL un «Sankciju likuma» iekšējās kontroles sistēma</a:t>
          </a:r>
        </a:p>
      </dgm:t>
    </dgm:pt>
    <dgm:pt modelId="{46503319-5F2C-4630-9821-A86C904EC2CE}" type="parTrans" cxnId="{B797230C-9501-444A-ACCB-CA24BD197ABE}">
      <dgm:prSet/>
      <dgm:spPr/>
      <dgm:t>
        <a:bodyPr/>
        <a:lstStyle/>
        <a:p>
          <a:endParaRPr lang="lv-LV"/>
        </a:p>
      </dgm:t>
    </dgm:pt>
    <dgm:pt modelId="{60B71F4D-F4C3-4D21-8B01-9613F9C1E651}" type="sibTrans" cxnId="{B797230C-9501-444A-ACCB-CA24BD197ABE}">
      <dgm:prSet/>
      <dgm:spPr/>
      <dgm:t>
        <a:bodyPr/>
        <a:lstStyle/>
        <a:p>
          <a:endParaRPr lang="lv-LV"/>
        </a:p>
      </dgm:t>
    </dgm:pt>
    <dgm:pt modelId="{0ECD1B0B-433E-49C3-BC7C-AF02B02E1158}">
      <dgm:prSet custT="1"/>
      <dgm:spPr/>
      <dgm:t>
        <a:bodyPr/>
        <a:lstStyle/>
        <a:p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Alūksnes pašvaldības darbība</a:t>
          </a:r>
        </a:p>
      </dgm:t>
    </dgm:pt>
    <dgm:pt modelId="{1F17BD8B-69E3-4D04-9A82-2834971A3C4D}" type="parTrans" cxnId="{368810F6-717E-418C-8FC0-333AEB9EBE9D}">
      <dgm:prSet/>
      <dgm:spPr/>
      <dgm:t>
        <a:bodyPr/>
        <a:lstStyle/>
        <a:p>
          <a:endParaRPr lang="lv-LV"/>
        </a:p>
      </dgm:t>
    </dgm:pt>
    <dgm:pt modelId="{064EA119-B16F-40AF-9DF5-FED3BE0BEB38}" type="sibTrans" cxnId="{368810F6-717E-418C-8FC0-333AEB9EBE9D}">
      <dgm:prSet/>
      <dgm:spPr/>
      <dgm:t>
        <a:bodyPr/>
        <a:lstStyle/>
        <a:p>
          <a:endParaRPr lang="lv-LV"/>
        </a:p>
      </dgm:t>
    </dgm:pt>
    <dgm:pt modelId="{91A5D6C4-C8F4-48BA-9CCA-2605C286A0CE}">
      <dgm:prSet custT="1"/>
      <dgm:spPr/>
      <dgm:t>
        <a:bodyPr/>
        <a:lstStyle/>
        <a:p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Mazo ostu darbība</a:t>
          </a:r>
        </a:p>
      </dgm:t>
    </dgm:pt>
    <dgm:pt modelId="{BB8E0A73-959D-4E7F-8272-38EC82E7FFAF}" type="parTrans" cxnId="{DDC34826-1D22-4984-A149-F00072CF34AE}">
      <dgm:prSet/>
      <dgm:spPr/>
      <dgm:t>
        <a:bodyPr/>
        <a:lstStyle/>
        <a:p>
          <a:endParaRPr lang="lv-LV"/>
        </a:p>
      </dgm:t>
    </dgm:pt>
    <dgm:pt modelId="{38E4AA2D-AFCA-4F93-BD11-EE2697EBD5C9}" type="sibTrans" cxnId="{DDC34826-1D22-4984-A149-F00072CF34AE}">
      <dgm:prSet/>
      <dgm:spPr/>
      <dgm:t>
        <a:bodyPr/>
        <a:lstStyle/>
        <a:p>
          <a:endParaRPr lang="lv-LV"/>
        </a:p>
      </dgm:t>
    </dgm:pt>
    <dgm:pt modelId="{7007A479-8920-4428-A510-9C841E5DA008}">
      <dgm:prSet/>
      <dgm:spPr/>
      <dgm:t>
        <a:bodyPr/>
        <a:lstStyle/>
        <a:p>
          <a:r>
            <a:rPr lang="lv-LV" dirty="0"/>
            <a:t>Turpināsim sadarbību ar iekšējiem auditoriem</a:t>
          </a:r>
        </a:p>
      </dgm:t>
    </dgm:pt>
    <dgm:pt modelId="{00D60049-8F40-4D26-B00C-E52FC5AAF893}" type="parTrans" cxnId="{A3D84319-1D1E-4622-90A7-B59ABCAF6013}">
      <dgm:prSet/>
      <dgm:spPr/>
      <dgm:t>
        <a:bodyPr/>
        <a:lstStyle/>
        <a:p>
          <a:endParaRPr lang="lv-LV"/>
        </a:p>
      </dgm:t>
    </dgm:pt>
    <dgm:pt modelId="{D72224EB-732D-478F-801A-829B12398C81}" type="sibTrans" cxnId="{A3D84319-1D1E-4622-90A7-B59ABCAF6013}">
      <dgm:prSet/>
      <dgm:spPr/>
      <dgm:t>
        <a:bodyPr/>
        <a:lstStyle/>
        <a:p>
          <a:endParaRPr lang="lv-LV"/>
        </a:p>
      </dgm:t>
    </dgm:pt>
    <dgm:pt modelId="{10483E98-6F83-4BF3-B036-F3A0199D991C}" type="pres">
      <dgm:prSet presAssocID="{E8E84AFF-4C89-4FDA-8F19-6B9D18ED3AE6}" presName="linear" presStyleCnt="0">
        <dgm:presLayoutVars>
          <dgm:animLvl val="lvl"/>
          <dgm:resizeHandles val="exact"/>
        </dgm:presLayoutVars>
      </dgm:prSet>
      <dgm:spPr/>
    </dgm:pt>
    <dgm:pt modelId="{B0EBE9AE-7A13-4043-A2B4-C07703F9B3B3}" type="pres">
      <dgm:prSet presAssocID="{FDBBB98C-B3D0-4B93-9653-6246BDDEE99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A2FCDB1-05F0-4309-B2C0-FB3FB5009D8A}" type="pres">
      <dgm:prSet presAssocID="{FDBBB98C-B3D0-4B93-9653-6246BDDEE998}" presName="childText" presStyleLbl="revTx" presStyleIdx="0" presStyleCnt="2">
        <dgm:presLayoutVars>
          <dgm:bulletEnabled val="1"/>
        </dgm:presLayoutVars>
      </dgm:prSet>
      <dgm:spPr/>
    </dgm:pt>
    <dgm:pt modelId="{698FEBDB-B845-4F63-B2F6-9490B54AC2C3}" type="pres">
      <dgm:prSet presAssocID="{CAB36E0C-9C34-4F01-A0D6-958172DEFB6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DBDBA89-883C-4C33-85DA-3C0A90055C31}" type="pres">
      <dgm:prSet presAssocID="{CAB36E0C-9C34-4F01-A0D6-958172DEFB6E}" presName="childText" presStyleLbl="revTx" presStyleIdx="1" presStyleCnt="2">
        <dgm:presLayoutVars>
          <dgm:bulletEnabled val="1"/>
        </dgm:presLayoutVars>
      </dgm:prSet>
      <dgm:spPr/>
    </dgm:pt>
    <dgm:pt modelId="{30C394D1-A597-4E25-90AD-1B20036A8A12}" type="pres">
      <dgm:prSet presAssocID="{7007A479-8920-4428-A510-9C841E5DA00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797230C-9501-444A-ACCB-CA24BD197ABE}" srcId="{FDBBB98C-B3D0-4B93-9653-6246BDDEE998}" destId="{914FA5EB-E63E-4B11-BFB7-6AE95D0C2E01}" srcOrd="1" destOrd="0" parTransId="{46503319-5F2C-4630-9821-A86C904EC2CE}" sibTransId="{60B71F4D-F4C3-4D21-8B01-9613F9C1E651}"/>
    <dgm:cxn modelId="{426E8B0F-76D5-47CB-8115-9B8E9698A82F}" type="presOf" srcId="{0ECD1B0B-433E-49C3-BC7C-AF02B02E1158}" destId="{1DBDBA89-883C-4C33-85DA-3C0A90055C31}" srcOrd="0" destOrd="1" presId="urn:microsoft.com/office/officeart/2005/8/layout/vList2"/>
    <dgm:cxn modelId="{A3D84319-1D1E-4622-90A7-B59ABCAF6013}" srcId="{E8E84AFF-4C89-4FDA-8F19-6B9D18ED3AE6}" destId="{7007A479-8920-4428-A510-9C841E5DA008}" srcOrd="2" destOrd="0" parTransId="{00D60049-8F40-4D26-B00C-E52FC5AAF893}" sibTransId="{D72224EB-732D-478F-801A-829B12398C81}"/>
    <dgm:cxn modelId="{DDC34826-1D22-4984-A149-F00072CF34AE}" srcId="{CAB36E0C-9C34-4F01-A0D6-958172DEFB6E}" destId="{91A5D6C4-C8F4-48BA-9CCA-2605C286A0CE}" srcOrd="2" destOrd="0" parTransId="{BB8E0A73-959D-4E7F-8272-38EC82E7FFAF}" sibTransId="{38E4AA2D-AFCA-4F93-BD11-EE2697EBD5C9}"/>
    <dgm:cxn modelId="{35ED833B-269A-45AA-A576-567FE15259FB}" type="presOf" srcId="{FDBBB98C-B3D0-4B93-9653-6246BDDEE998}" destId="{B0EBE9AE-7A13-4043-A2B4-C07703F9B3B3}" srcOrd="0" destOrd="0" presId="urn:microsoft.com/office/officeart/2005/8/layout/vList2"/>
    <dgm:cxn modelId="{79927946-71EB-4789-AADC-0E3A8287F7CA}" type="presOf" srcId="{7007A479-8920-4428-A510-9C841E5DA008}" destId="{30C394D1-A597-4E25-90AD-1B20036A8A12}" srcOrd="0" destOrd="0" presId="urn:microsoft.com/office/officeart/2005/8/layout/vList2"/>
    <dgm:cxn modelId="{BBF81049-639B-4AE3-9D1A-0B888B8857B9}" type="presOf" srcId="{914FA5EB-E63E-4B11-BFB7-6AE95D0C2E01}" destId="{AA2FCDB1-05F0-4309-B2C0-FB3FB5009D8A}" srcOrd="0" destOrd="1" presId="urn:microsoft.com/office/officeart/2005/8/layout/vList2"/>
    <dgm:cxn modelId="{09660473-43B6-4FA0-A59C-6336B025EBCB}" type="presOf" srcId="{F187A3DA-37EF-4587-979F-BCCE56B65A46}" destId="{1DBDBA89-883C-4C33-85DA-3C0A90055C31}" srcOrd="0" destOrd="0" presId="urn:microsoft.com/office/officeart/2005/8/layout/vList2"/>
    <dgm:cxn modelId="{C9F77056-CF86-4328-AB33-D6919935DA53}" type="presOf" srcId="{91A5D6C4-C8F4-48BA-9CCA-2605C286A0CE}" destId="{1DBDBA89-883C-4C33-85DA-3C0A90055C31}" srcOrd="0" destOrd="2" presId="urn:microsoft.com/office/officeart/2005/8/layout/vList2"/>
    <dgm:cxn modelId="{1CC29679-BBDE-49D8-962C-77313A0CAC4A}" type="presOf" srcId="{91CD47ED-2EDC-4E59-A2D6-61353ABD93F8}" destId="{AA2FCDB1-05F0-4309-B2C0-FB3FB5009D8A}" srcOrd="0" destOrd="0" presId="urn:microsoft.com/office/officeart/2005/8/layout/vList2"/>
    <dgm:cxn modelId="{9F621B7A-9F4B-47E7-8231-EC88EBA4DC8F}" type="presOf" srcId="{E8E84AFF-4C89-4FDA-8F19-6B9D18ED3AE6}" destId="{10483E98-6F83-4BF3-B036-F3A0199D991C}" srcOrd="0" destOrd="0" presId="urn:microsoft.com/office/officeart/2005/8/layout/vList2"/>
    <dgm:cxn modelId="{D0FFCF8B-214B-4792-99DC-D5E1DFE8829E}" srcId="{E8E84AFF-4C89-4FDA-8F19-6B9D18ED3AE6}" destId="{CAB36E0C-9C34-4F01-A0D6-958172DEFB6E}" srcOrd="1" destOrd="0" parTransId="{DD0AF429-6DB8-40D3-A9D7-4FFA6C5C8A27}" sibTransId="{A10334CE-A8D5-41CD-BCCC-5A75BA48A29F}"/>
    <dgm:cxn modelId="{EA76A2A1-325B-4DF9-B3D6-139369165BA3}" srcId="{E8E84AFF-4C89-4FDA-8F19-6B9D18ED3AE6}" destId="{FDBBB98C-B3D0-4B93-9653-6246BDDEE998}" srcOrd="0" destOrd="0" parTransId="{F7336FD0-6AB4-45A4-8BE6-F018140C01D9}" sibTransId="{7BABB1C2-DA14-47DA-9467-2A16F83FFD72}"/>
    <dgm:cxn modelId="{8BDAF9A2-90C1-4613-905D-4408FD861D59}" type="presOf" srcId="{CAB36E0C-9C34-4F01-A0D6-958172DEFB6E}" destId="{698FEBDB-B845-4F63-B2F6-9490B54AC2C3}" srcOrd="0" destOrd="0" presId="urn:microsoft.com/office/officeart/2005/8/layout/vList2"/>
    <dgm:cxn modelId="{7CCEFDB7-6CFE-4E05-8228-87964286403E}" srcId="{CAB36E0C-9C34-4F01-A0D6-958172DEFB6E}" destId="{F187A3DA-37EF-4587-979F-BCCE56B65A46}" srcOrd="0" destOrd="0" parTransId="{2CF7B090-FB47-40EC-B8E6-55DDE71933B8}" sibTransId="{A3B9C145-413E-4995-B5ED-93F7704C32BD}"/>
    <dgm:cxn modelId="{8C945CF2-80EC-4D3F-99C7-B89B2C50A62E}" srcId="{FDBBB98C-B3D0-4B93-9653-6246BDDEE998}" destId="{91CD47ED-2EDC-4E59-A2D6-61353ABD93F8}" srcOrd="0" destOrd="0" parTransId="{3A22A9C8-2D79-43BC-96F9-D65DD3AC566A}" sibTransId="{F6A139BA-7CD2-4996-A516-DA07CC4D3A66}"/>
    <dgm:cxn modelId="{368810F6-717E-418C-8FC0-333AEB9EBE9D}" srcId="{CAB36E0C-9C34-4F01-A0D6-958172DEFB6E}" destId="{0ECD1B0B-433E-49C3-BC7C-AF02B02E1158}" srcOrd="1" destOrd="0" parTransId="{1F17BD8B-69E3-4D04-9A82-2834971A3C4D}" sibTransId="{064EA119-B16F-40AF-9DF5-FED3BE0BEB38}"/>
    <dgm:cxn modelId="{5EA70BAB-AB08-4626-8317-EE5D17CF5E2A}" type="presParOf" srcId="{10483E98-6F83-4BF3-B036-F3A0199D991C}" destId="{B0EBE9AE-7A13-4043-A2B4-C07703F9B3B3}" srcOrd="0" destOrd="0" presId="urn:microsoft.com/office/officeart/2005/8/layout/vList2"/>
    <dgm:cxn modelId="{7481B8D6-462E-4056-999A-DBAE7D07A4F4}" type="presParOf" srcId="{10483E98-6F83-4BF3-B036-F3A0199D991C}" destId="{AA2FCDB1-05F0-4309-B2C0-FB3FB5009D8A}" srcOrd="1" destOrd="0" presId="urn:microsoft.com/office/officeart/2005/8/layout/vList2"/>
    <dgm:cxn modelId="{AE5D308A-889C-42F1-8406-807A2DF58A8D}" type="presParOf" srcId="{10483E98-6F83-4BF3-B036-F3A0199D991C}" destId="{698FEBDB-B845-4F63-B2F6-9490B54AC2C3}" srcOrd="2" destOrd="0" presId="urn:microsoft.com/office/officeart/2005/8/layout/vList2"/>
    <dgm:cxn modelId="{6C927831-E7A3-4568-8808-646C0633A41E}" type="presParOf" srcId="{10483E98-6F83-4BF3-B036-F3A0199D991C}" destId="{1DBDBA89-883C-4C33-85DA-3C0A90055C31}" srcOrd="3" destOrd="0" presId="urn:microsoft.com/office/officeart/2005/8/layout/vList2"/>
    <dgm:cxn modelId="{17AE9523-7957-4DED-8A9C-3E11B7F3921D}" type="presParOf" srcId="{10483E98-6F83-4BF3-B036-F3A0199D991C}" destId="{30C394D1-A597-4E25-90AD-1B20036A8A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BE9AE-7A13-4043-A2B4-C07703F9B3B3}">
      <dsp:nvSpPr>
        <dsp:cNvPr id="0" name=""/>
        <dsp:cNvSpPr/>
      </dsp:nvSpPr>
      <dsp:spPr>
        <a:xfrm>
          <a:off x="0" y="15839"/>
          <a:ext cx="8229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700" kern="1200" dirty="0"/>
            <a:t>Drīzumā publiskosim</a:t>
          </a:r>
        </a:p>
      </dsp:txBody>
      <dsp:txXfrm>
        <a:off x="30842" y="46681"/>
        <a:ext cx="8167916" cy="570116"/>
      </dsp:txXfrm>
    </dsp:sp>
    <dsp:sp modelId="{AA2FCDB1-05F0-4309-B2C0-FB3FB5009D8A}">
      <dsp:nvSpPr>
        <dsp:cNvPr id="0" name=""/>
        <dsp:cNvSpPr/>
      </dsp:nvSpPr>
      <dsp:spPr>
        <a:xfrm>
          <a:off x="0" y="647639"/>
          <a:ext cx="8229600" cy="1257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Tiltu un pārvadu uzturēšana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NIL un «Sankciju likuma» iekšējās kontroles sistēma</a:t>
          </a:r>
        </a:p>
      </dsp:txBody>
      <dsp:txXfrm>
        <a:off x="0" y="647639"/>
        <a:ext cx="8229600" cy="1257525"/>
      </dsp:txXfrm>
    </dsp:sp>
    <dsp:sp modelId="{698FEBDB-B845-4F63-B2F6-9490B54AC2C3}">
      <dsp:nvSpPr>
        <dsp:cNvPr id="0" name=""/>
        <dsp:cNvSpPr/>
      </dsp:nvSpPr>
      <dsp:spPr>
        <a:xfrm>
          <a:off x="0" y="1905164"/>
          <a:ext cx="8229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700" kern="1200" dirty="0"/>
            <a:t>Darbs norit</a:t>
          </a:r>
        </a:p>
      </dsp:txBody>
      <dsp:txXfrm>
        <a:off x="30842" y="1936006"/>
        <a:ext cx="8167916" cy="570116"/>
      </dsp:txXfrm>
    </dsp:sp>
    <dsp:sp modelId="{1DBDBA89-883C-4C33-85DA-3C0A90055C31}">
      <dsp:nvSpPr>
        <dsp:cNvPr id="0" name=""/>
        <dsp:cNvSpPr/>
      </dsp:nvSpPr>
      <dsp:spPr>
        <a:xfrm>
          <a:off x="0" y="2536964"/>
          <a:ext cx="8229600" cy="1341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Bioloģisko atkritumu apsaimniekošana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Alūksnes pašvaldības darbība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2800" kern="1200" dirty="0">
              <a:solidFill>
                <a:srgbClr val="3D87C7"/>
              </a:solidFill>
              <a:latin typeface="+mn-lt"/>
              <a:ea typeface="+mn-ea"/>
              <a:cs typeface="+mn-cs"/>
            </a:rPr>
            <a:t>Mazo ostu darbība</a:t>
          </a:r>
        </a:p>
      </dsp:txBody>
      <dsp:txXfrm>
        <a:off x="0" y="2536964"/>
        <a:ext cx="8229600" cy="1341360"/>
      </dsp:txXfrm>
    </dsp:sp>
    <dsp:sp modelId="{30C394D1-A597-4E25-90AD-1B20036A8A12}">
      <dsp:nvSpPr>
        <dsp:cNvPr id="0" name=""/>
        <dsp:cNvSpPr/>
      </dsp:nvSpPr>
      <dsp:spPr>
        <a:xfrm>
          <a:off x="0" y="3878324"/>
          <a:ext cx="8229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700" kern="1200" dirty="0"/>
            <a:t>Turpināsim sadarbību ar iekšējiem auditoriem</a:t>
          </a:r>
        </a:p>
      </dsp:txBody>
      <dsp:txXfrm>
        <a:off x="30842" y="3909166"/>
        <a:ext cx="8167916" cy="57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995" cy="492522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765918" y="0"/>
            <a:ext cx="2880995" cy="492522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r">
              <a:defRPr sz="1200"/>
            </a:lvl1pPr>
          </a:lstStyle>
          <a:p>
            <a:fld id="{841B052B-A75D-4B2A-B836-E21D23FF96DC}" type="datetimeFigureOut">
              <a:rPr lang="lv-LV" smtClean="0"/>
              <a:t>25.08.2021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1" y="9356206"/>
            <a:ext cx="2880995" cy="492522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765918" y="9356206"/>
            <a:ext cx="2880995" cy="492522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r">
              <a:defRPr sz="1200"/>
            </a:lvl1pPr>
          </a:lstStyle>
          <a:p>
            <a:fld id="{232FCA6C-309F-4268-8DDD-C1646E73F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0852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995" cy="492522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765918" y="0"/>
            <a:ext cx="2880995" cy="492522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r">
              <a:defRPr sz="1200"/>
            </a:lvl1pPr>
          </a:lstStyle>
          <a:p>
            <a:fld id="{B493F361-E35A-4727-8637-88C2C2DEDAB6}" type="datetimeFigureOut">
              <a:rPr lang="lv-LV" smtClean="0"/>
              <a:t>25.08.2021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9775"/>
            <a:ext cx="4924425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85" tIns="44892" rIns="89785" bIns="44892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64845" y="4678959"/>
            <a:ext cx="5318760" cy="4432697"/>
          </a:xfrm>
          <a:prstGeom prst="rect">
            <a:avLst/>
          </a:prstGeom>
        </p:spPr>
        <p:txBody>
          <a:bodyPr vert="horz" lIns="89785" tIns="44892" rIns="89785" bIns="44892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1" y="9356206"/>
            <a:ext cx="2880995" cy="492522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765918" y="9356206"/>
            <a:ext cx="2880995" cy="492522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r">
              <a:defRPr sz="1200"/>
            </a:lvl1pPr>
          </a:lstStyle>
          <a:p>
            <a:fld id="{C8616074-9125-468D-B614-EA441EBBB7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8677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2"/>
          <p:cNvSpPr>
            <a:spLocks noGrp="1"/>
          </p:cNvSpPr>
          <p:nvPr>
            <p:ph idx="1"/>
          </p:nvPr>
        </p:nvSpPr>
        <p:spPr>
          <a:xfrm>
            <a:off x="4573061" y="4581128"/>
            <a:ext cx="4114800" cy="15448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</p:txBody>
      </p:sp>
      <p:sp>
        <p:nvSpPr>
          <p:cNvPr id="5" name="Virsraksta vietturis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31543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6872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baseline="0">
                <a:solidFill>
                  <a:srgbClr val="666666"/>
                </a:solidFill>
              </a:defRPr>
            </a:lvl1pPr>
          </a:lstStyle>
          <a:p>
            <a:r>
              <a:rPr lang="lv-LV" dirty="0"/>
              <a:t>Attēlā redzamā skaidrojums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dirty="0"/>
              <a:t>Atsauce uz attēla avotu, autoru</a:t>
            </a:r>
          </a:p>
        </p:txBody>
      </p:sp>
    </p:spTree>
    <p:extLst>
      <p:ext uri="{BB962C8B-B14F-4D97-AF65-F5344CB8AC3E}">
        <p14:creationId xmlns:p14="http://schemas.microsoft.com/office/powerpoint/2010/main" val="405265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lāgots izkārto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2674640" cy="4525963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666666"/>
                </a:solidFill>
              </a:defRPr>
            </a:lvl1pPr>
            <a:lvl2pPr>
              <a:defRPr sz="1400">
                <a:solidFill>
                  <a:srgbClr val="3D87C7"/>
                </a:solidFill>
              </a:defRPr>
            </a:lvl2pPr>
            <a:lvl3pPr>
              <a:defRPr sz="1200">
                <a:solidFill>
                  <a:srgbClr val="3D87C7"/>
                </a:solidFill>
              </a:defRPr>
            </a:lvl3pPr>
            <a:lvl4pPr>
              <a:defRPr sz="1100">
                <a:solidFill>
                  <a:srgbClr val="3D87C7"/>
                </a:solidFill>
              </a:defRPr>
            </a:lvl4pPr>
            <a:lvl5pPr>
              <a:defRPr sz="1100">
                <a:solidFill>
                  <a:srgbClr val="3D87C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  <a:p>
            <a:pPr lvl="0"/>
            <a:endParaRPr lang="lv-LV" dirty="0"/>
          </a:p>
          <a:p>
            <a:pPr lvl="0"/>
            <a:endParaRPr lang="lv-LV" dirty="0"/>
          </a:p>
        </p:txBody>
      </p:sp>
      <p:sp>
        <p:nvSpPr>
          <p:cNvPr id="4" name="Satura vietturis 2"/>
          <p:cNvSpPr>
            <a:spLocks noGrp="1"/>
          </p:cNvSpPr>
          <p:nvPr>
            <p:ph sz="half" idx="10" hasCustomPrompt="1"/>
          </p:nvPr>
        </p:nvSpPr>
        <p:spPr>
          <a:xfrm>
            <a:off x="6084168" y="1628800"/>
            <a:ext cx="2674640" cy="4525963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rgbClr val="666666"/>
                </a:solidFill>
              </a:defRPr>
            </a:lvl2pPr>
            <a:lvl3pPr marL="914400" indent="0">
              <a:buNone/>
              <a:defRPr sz="2000">
                <a:solidFill>
                  <a:srgbClr val="666666"/>
                </a:solidFill>
              </a:defRPr>
            </a:lvl3pPr>
            <a:lvl4pPr marL="1371600" indent="0">
              <a:buNone/>
              <a:defRPr sz="2000">
                <a:solidFill>
                  <a:srgbClr val="666666"/>
                </a:solidFill>
              </a:defRPr>
            </a:lvl4pPr>
            <a:lvl5pPr marL="1828800" indent="0">
              <a:buNone/>
              <a:defRPr sz="20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</p:txBody>
      </p:sp>
      <p:sp>
        <p:nvSpPr>
          <p:cNvPr id="5" name="Satura vietturis 2"/>
          <p:cNvSpPr>
            <a:spLocks noGrp="1"/>
          </p:cNvSpPr>
          <p:nvPr>
            <p:ph sz="half" idx="11" hasCustomPrompt="1"/>
          </p:nvPr>
        </p:nvSpPr>
        <p:spPr>
          <a:xfrm>
            <a:off x="3275856" y="1628800"/>
            <a:ext cx="2664296" cy="45259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666666"/>
                </a:solidFill>
              </a:defRPr>
            </a:lvl1pPr>
            <a:lvl2pPr marL="457200" indent="0">
              <a:buNone/>
              <a:defRPr sz="2400">
                <a:solidFill>
                  <a:srgbClr val="666666"/>
                </a:solidFill>
              </a:defRPr>
            </a:lvl2pPr>
            <a:lvl3pPr marL="914400" indent="0">
              <a:buNone/>
              <a:defRPr sz="2000">
                <a:solidFill>
                  <a:srgbClr val="666666"/>
                </a:solidFill>
              </a:defRPr>
            </a:lvl3pPr>
            <a:lvl4pPr marL="1371600" indent="0">
              <a:buNone/>
              <a:defRPr sz="1800">
                <a:solidFill>
                  <a:srgbClr val="666666"/>
                </a:solidFill>
              </a:defRPr>
            </a:lvl4pPr>
            <a:lvl5pPr marL="1828800" indent="0">
              <a:buNone/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</p:txBody>
      </p:sp>
      <p:sp>
        <p:nvSpPr>
          <p:cNvPr id="6" name="L forma 5"/>
          <p:cNvSpPr/>
          <p:nvPr userDrawn="1"/>
        </p:nvSpPr>
        <p:spPr>
          <a:xfrm rot="18900000">
            <a:off x="549567" y="1062753"/>
            <a:ext cx="396045" cy="396045"/>
          </a:xfrm>
          <a:prstGeom prst="corner">
            <a:avLst>
              <a:gd name="adj1" fmla="val 31997"/>
              <a:gd name="adj2" fmla="val 30210"/>
            </a:avLst>
          </a:prstGeom>
          <a:solidFill>
            <a:srgbClr val="FFC54B"/>
          </a:solidFill>
          <a:ln>
            <a:solidFill>
              <a:srgbClr val="FFC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L forma 6"/>
          <p:cNvSpPr/>
          <p:nvPr userDrawn="1"/>
        </p:nvSpPr>
        <p:spPr>
          <a:xfrm rot="18900000">
            <a:off x="3357880" y="1062753"/>
            <a:ext cx="396045" cy="396045"/>
          </a:xfrm>
          <a:prstGeom prst="corner">
            <a:avLst>
              <a:gd name="adj1" fmla="val 31997"/>
              <a:gd name="adj2" fmla="val 30210"/>
            </a:avLst>
          </a:prstGeom>
          <a:solidFill>
            <a:srgbClr val="FFC54B"/>
          </a:solidFill>
          <a:ln>
            <a:solidFill>
              <a:srgbClr val="FFC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L forma 7"/>
          <p:cNvSpPr/>
          <p:nvPr userDrawn="1"/>
        </p:nvSpPr>
        <p:spPr>
          <a:xfrm rot="18900000">
            <a:off x="6166193" y="1062751"/>
            <a:ext cx="396045" cy="396045"/>
          </a:xfrm>
          <a:prstGeom prst="corner">
            <a:avLst>
              <a:gd name="adj1" fmla="val 31997"/>
              <a:gd name="adj2" fmla="val 30210"/>
            </a:avLst>
          </a:prstGeom>
          <a:solidFill>
            <a:srgbClr val="FFC54B"/>
          </a:solidFill>
          <a:ln>
            <a:solidFill>
              <a:srgbClr val="FFC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9292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zcelta citā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Satura vietturis 2"/>
          <p:cNvSpPr txBox="1">
            <a:spLocks/>
          </p:cNvSpPr>
          <p:nvPr userDrawn="1"/>
        </p:nvSpPr>
        <p:spPr>
          <a:xfrm>
            <a:off x="395536" y="3068960"/>
            <a:ext cx="8391387" cy="302433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lv-LV" dirty="0"/>
          </a:p>
        </p:txBody>
      </p:sp>
      <p:sp>
        <p:nvSpPr>
          <p:cNvPr id="4" name="L forma 3"/>
          <p:cNvSpPr/>
          <p:nvPr userDrawn="1"/>
        </p:nvSpPr>
        <p:spPr>
          <a:xfrm rot="18900000">
            <a:off x="4393206" y="2358896"/>
            <a:ext cx="396045" cy="396045"/>
          </a:xfrm>
          <a:prstGeom prst="corner">
            <a:avLst>
              <a:gd name="adj1" fmla="val 31997"/>
              <a:gd name="adj2" fmla="val 30210"/>
            </a:avLst>
          </a:prstGeom>
          <a:solidFill>
            <a:srgbClr val="FFC54B"/>
          </a:solidFill>
          <a:ln>
            <a:solidFill>
              <a:srgbClr val="FFC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3356992"/>
            <a:ext cx="8391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dirty="0"/>
          </a:p>
        </p:txBody>
      </p:sp>
      <p:sp>
        <p:nvSpPr>
          <p:cNvPr id="7" name="Satura vietturis 2"/>
          <p:cNvSpPr>
            <a:spLocks noGrp="1"/>
          </p:cNvSpPr>
          <p:nvPr>
            <p:ph idx="1" hasCustomPrompt="1"/>
          </p:nvPr>
        </p:nvSpPr>
        <p:spPr>
          <a:xfrm>
            <a:off x="457200" y="3068959"/>
            <a:ext cx="8229600" cy="3057203"/>
          </a:xfrm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333333"/>
                </a:solidFill>
              </a:defRPr>
            </a:lvl1pPr>
            <a:lvl2pPr marL="457200" indent="0">
              <a:buNone/>
              <a:defRPr>
                <a:solidFill>
                  <a:srgbClr val="333333"/>
                </a:solidFill>
              </a:defRPr>
            </a:lvl2pPr>
            <a:lvl3pPr marL="914400" indent="0">
              <a:buNone/>
              <a:defRPr>
                <a:solidFill>
                  <a:srgbClr val="333333"/>
                </a:solidFill>
              </a:defRPr>
            </a:lvl3pPr>
            <a:lvl4pPr marL="1371600" indent="0">
              <a:buNone/>
              <a:defRPr>
                <a:solidFill>
                  <a:srgbClr val="333333"/>
                </a:solidFill>
              </a:defRPr>
            </a:lvl4pPr>
            <a:lvl5pPr marL="1828800" indent="0">
              <a:buNone/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lv-LV" dirty="0"/>
              <a:t>Teksta lauks</a:t>
            </a:r>
          </a:p>
        </p:txBody>
      </p:sp>
    </p:spTree>
    <p:extLst>
      <p:ext uri="{BB962C8B-B14F-4D97-AF65-F5344CB8AC3E}">
        <p14:creationId xmlns:p14="http://schemas.microsoft.com/office/powerpoint/2010/main" val="1815818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ijas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enādsānu trīsstūris 2"/>
          <p:cNvSpPr/>
          <p:nvPr userDrawn="1"/>
        </p:nvSpPr>
        <p:spPr>
          <a:xfrm>
            <a:off x="3224080" y="332656"/>
            <a:ext cx="3035787" cy="2617058"/>
          </a:xfrm>
          <a:prstGeom prst="triangl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>
                <a:solidFill>
                  <a:srgbClr val="FFC5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VĒRTĪBAS</a:t>
            </a:r>
          </a:p>
        </p:txBody>
      </p:sp>
      <p:sp>
        <p:nvSpPr>
          <p:cNvPr id="4" name="Vienādsānu trīsstūris 3"/>
          <p:cNvSpPr/>
          <p:nvPr userDrawn="1"/>
        </p:nvSpPr>
        <p:spPr>
          <a:xfrm>
            <a:off x="4560548" y="2622377"/>
            <a:ext cx="3035787" cy="2617058"/>
          </a:xfrm>
          <a:prstGeom prst="triangle">
            <a:avLst/>
          </a:prstGeom>
          <a:solidFill>
            <a:srgbClr val="FFC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>
                <a:solidFill>
                  <a:srgbClr val="204C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VĪZIJA</a:t>
            </a:r>
            <a:endParaRPr lang="lv-LV" sz="2400" b="1" dirty="0">
              <a:solidFill>
                <a:srgbClr val="204C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Vienādsānu trīsstūris 4"/>
          <p:cNvSpPr/>
          <p:nvPr userDrawn="1"/>
        </p:nvSpPr>
        <p:spPr>
          <a:xfrm>
            <a:off x="1896387" y="2622377"/>
            <a:ext cx="3035787" cy="2617058"/>
          </a:xfrm>
          <a:prstGeom prst="triangle">
            <a:avLst/>
          </a:prstGeom>
          <a:solidFill>
            <a:srgbClr val="7FD2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>
                <a:solidFill>
                  <a:srgbClr val="204C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MISIJA</a:t>
            </a:r>
            <a:endParaRPr lang="lv-LV" sz="2400" b="1" dirty="0">
              <a:solidFill>
                <a:srgbClr val="204C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Leņķveida savienotājs 10"/>
          <p:cNvCxnSpPr/>
          <p:nvPr userDrawn="1"/>
        </p:nvCxnSpPr>
        <p:spPr>
          <a:xfrm rot="10800000">
            <a:off x="458388" y="404666"/>
            <a:ext cx="2664812" cy="2545049"/>
          </a:xfrm>
          <a:prstGeom prst="bentConnector3">
            <a:avLst>
              <a:gd name="adj1" fmla="val -121"/>
            </a:avLst>
          </a:prstGeom>
          <a:ln>
            <a:solidFill>
              <a:srgbClr val="7FD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79511" y="548681"/>
            <a:ext cx="27363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rgbClr val="204C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Sekmēt: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rgbClr val="666666"/>
                </a:solidFill>
                <a:latin typeface="+mj-lt"/>
                <a:cs typeface="Arial" panose="020B0604020202020204" pitchFamily="34" charset="0"/>
              </a:rPr>
              <a:t>Efektīvu un likumīgu nodokļu maksātāju naudas izlietojumu;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rgbClr val="666666"/>
                </a:solidFill>
                <a:latin typeface="+mj-lt"/>
                <a:cs typeface="Arial" panose="020B0604020202020204" pitchFamily="34" charset="0"/>
              </a:rPr>
              <a:t>Finanšu pārvaldības attīstību un atbildību par izlietotajiem līdzekļiem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rgbClr val="666666"/>
                </a:solidFill>
                <a:latin typeface="+mj-lt"/>
                <a:cs typeface="Arial" panose="020B0604020202020204" pitchFamily="34" charset="0"/>
              </a:rPr>
              <a:t>Godīgu un caurskatāmu lēmumu pieņemšanas procesu publiskajā sektorā</a:t>
            </a:r>
          </a:p>
        </p:txBody>
      </p:sp>
      <p:cxnSp>
        <p:nvCxnSpPr>
          <p:cNvPr id="13" name="Leņķveida savienotājs 12"/>
          <p:cNvCxnSpPr/>
          <p:nvPr userDrawn="1"/>
        </p:nvCxnSpPr>
        <p:spPr>
          <a:xfrm flipV="1">
            <a:off x="683568" y="5411317"/>
            <a:ext cx="5269284" cy="76262"/>
          </a:xfrm>
          <a:prstGeom prst="bentConnector3">
            <a:avLst>
              <a:gd name="adj1" fmla="val 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458388" y="5517232"/>
            <a:ext cx="6580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rgbClr val="204C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Valsts kontrole </a:t>
            </a:r>
            <a:r>
              <a:rPr lang="lv-LV" i="1" dirty="0">
                <a:solidFill>
                  <a:srgbClr val="666666"/>
                </a:solidFill>
                <a:latin typeface="+mj-lt"/>
                <a:cs typeface="Arial" panose="020B0604020202020204" pitchFamily="34" charset="0"/>
              </a:rPr>
              <a:t>veicina finanšu līdzekļu efektīvu izmantošanu, panākot to ekonomiju un uz konkrētu rezultātu sasniegšanu vērstu valsts pārvaldes darbību</a:t>
            </a:r>
          </a:p>
        </p:txBody>
      </p:sp>
      <p:cxnSp>
        <p:nvCxnSpPr>
          <p:cNvPr id="15" name="Leņķveida savienotājs 14"/>
          <p:cNvCxnSpPr/>
          <p:nvPr userDrawn="1"/>
        </p:nvCxnSpPr>
        <p:spPr>
          <a:xfrm flipV="1">
            <a:off x="5724128" y="404664"/>
            <a:ext cx="1872208" cy="1224137"/>
          </a:xfrm>
          <a:prstGeom prst="bentConnector3">
            <a:avLst>
              <a:gd name="adj1" fmla="val -198"/>
            </a:avLst>
          </a:prstGeom>
          <a:ln>
            <a:solidFill>
              <a:srgbClr val="204C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aisnstūris 15"/>
          <p:cNvSpPr/>
          <p:nvPr userDrawn="1"/>
        </p:nvSpPr>
        <p:spPr>
          <a:xfrm>
            <a:off x="6851664" y="548681"/>
            <a:ext cx="25480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400" i="1" dirty="0">
                <a:solidFill>
                  <a:srgbClr val="666666"/>
                </a:solidFill>
                <a:cs typeface="Arial" panose="020B0604020202020204" pitchFamily="34" charset="0"/>
              </a:rPr>
              <a:t>Atklātība.</a:t>
            </a:r>
          </a:p>
          <a:p>
            <a:r>
              <a:rPr lang="lv-LV" sz="2400" i="1" dirty="0">
                <a:solidFill>
                  <a:srgbClr val="666666"/>
                </a:solidFill>
                <a:cs typeface="Arial" panose="020B0604020202020204" pitchFamily="34" charset="0"/>
              </a:rPr>
              <a:t>Atbildība.</a:t>
            </a:r>
          </a:p>
          <a:p>
            <a:r>
              <a:rPr lang="lv-LV" sz="2400" i="1" dirty="0">
                <a:solidFill>
                  <a:srgbClr val="666666"/>
                </a:solidFill>
                <a:cs typeface="Arial" panose="020B0604020202020204" pitchFamily="34" charset="0"/>
              </a:rPr>
              <a:t>Attīstība.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2518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mšs fons_nodaļas nosauk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1"/>
          <p:cNvSpPr>
            <a:spLocks noGrp="1"/>
          </p:cNvSpPr>
          <p:nvPr>
            <p:ph type="title" hasCustomPrompt="1"/>
          </p:nvPr>
        </p:nvSpPr>
        <p:spPr>
          <a:xfrm>
            <a:off x="467544" y="4293096"/>
            <a:ext cx="8229600" cy="193508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>
              <a:defRPr cap="all" baseline="0"/>
            </a:lvl1pPr>
          </a:lstStyle>
          <a:p>
            <a:pPr algn="l">
              <a:buClr>
                <a:srgbClr val="FFC54B"/>
              </a:buClr>
            </a:pPr>
            <a:r>
              <a:rPr lang="lv-LV" b="1" cap="all" dirty="0">
                <a:solidFill>
                  <a:schemeClr val="bg1"/>
                </a:solidFill>
              </a:rPr>
              <a:t>Prezentācijas nodaļas nosaukums </a:t>
            </a:r>
          </a:p>
        </p:txBody>
      </p:sp>
      <p:sp>
        <p:nvSpPr>
          <p:cNvPr id="4" name="L forma 3"/>
          <p:cNvSpPr/>
          <p:nvPr userDrawn="1"/>
        </p:nvSpPr>
        <p:spPr>
          <a:xfrm rot="13500000">
            <a:off x="439579" y="3161000"/>
            <a:ext cx="792088" cy="792088"/>
          </a:xfrm>
          <a:prstGeom prst="corner">
            <a:avLst>
              <a:gd name="adj1" fmla="val 31997"/>
              <a:gd name="adj2" fmla="val 30210"/>
            </a:avLst>
          </a:prstGeom>
          <a:solidFill>
            <a:srgbClr val="FFC54B"/>
          </a:solidFill>
          <a:ln>
            <a:solidFill>
              <a:srgbClr val="FFC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323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3D87C7"/>
                </a:solidFill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Rediģēt šablona apakšvirsraksta stilu</a:t>
            </a:r>
          </a:p>
        </p:txBody>
      </p:sp>
    </p:spTree>
    <p:extLst>
      <p:ext uri="{BB962C8B-B14F-4D97-AF65-F5344CB8AC3E}">
        <p14:creationId xmlns:p14="http://schemas.microsoft.com/office/powerpoint/2010/main" val="93252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D87C7"/>
                </a:solidFill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D87C7"/>
                </a:solidFill>
              </a:defRPr>
            </a:lvl1pPr>
            <a:lvl2pPr>
              <a:defRPr>
                <a:solidFill>
                  <a:srgbClr val="3D87C7"/>
                </a:solidFill>
              </a:defRPr>
            </a:lvl2pPr>
            <a:lvl3pPr>
              <a:defRPr>
                <a:solidFill>
                  <a:srgbClr val="3D87C7"/>
                </a:solidFill>
              </a:defRPr>
            </a:lvl3pPr>
            <a:lvl4pPr>
              <a:defRPr>
                <a:solidFill>
                  <a:srgbClr val="3D87C7"/>
                </a:solidFill>
              </a:defRPr>
            </a:lvl4pPr>
            <a:lvl5pPr>
              <a:defRPr>
                <a:solidFill>
                  <a:srgbClr val="3D87C7"/>
                </a:solidFill>
              </a:defRPr>
            </a:lvl5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</p:spTree>
    <p:extLst>
      <p:ext uri="{BB962C8B-B14F-4D97-AF65-F5344CB8AC3E}">
        <p14:creationId xmlns:p14="http://schemas.microsoft.com/office/powerpoint/2010/main" val="376034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D87C7"/>
                </a:solidFill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3D87C7"/>
                </a:solidFill>
              </a:defRPr>
            </a:lvl1pPr>
            <a:lvl2pPr>
              <a:defRPr sz="2400">
                <a:solidFill>
                  <a:srgbClr val="3D87C7"/>
                </a:solidFill>
              </a:defRPr>
            </a:lvl2pPr>
            <a:lvl3pPr>
              <a:defRPr sz="2000">
                <a:solidFill>
                  <a:srgbClr val="3D87C7"/>
                </a:solidFill>
              </a:defRPr>
            </a:lvl3pPr>
            <a:lvl4pPr>
              <a:defRPr sz="1800">
                <a:solidFill>
                  <a:srgbClr val="3D87C7"/>
                </a:solidFill>
              </a:defRPr>
            </a:lvl4pPr>
            <a:lvl5pPr>
              <a:defRPr sz="1800">
                <a:solidFill>
                  <a:srgbClr val="3D87C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3D87C7"/>
                </a:solidFill>
              </a:defRPr>
            </a:lvl1pPr>
            <a:lvl2pPr>
              <a:defRPr sz="2400">
                <a:solidFill>
                  <a:srgbClr val="3D87C7"/>
                </a:solidFill>
              </a:defRPr>
            </a:lvl2pPr>
            <a:lvl3pPr>
              <a:defRPr sz="2000">
                <a:solidFill>
                  <a:srgbClr val="3D87C7"/>
                </a:solidFill>
              </a:defRPr>
            </a:lvl3pPr>
            <a:lvl4pPr>
              <a:defRPr sz="1800">
                <a:solidFill>
                  <a:srgbClr val="3D87C7"/>
                </a:solidFill>
              </a:defRPr>
            </a:lvl4pPr>
            <a:lvl5pPr>
              <a:defRPr sz="1800">
                <a:solidFill>
                  <a:srgbClr val="3D87C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</p:spTree>
    <p:extLst>
      <p:ext uri="{BB962C8B-B14F-4D97-AF65-F5344CB8AC3E}">
        <p14:creationId xmlns:p14="http://schemas.microsoft.com/office/powerpoint/2010/main" val="410718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D87C7"/>
                </a:solidFill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D87C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3D87C7"/>
                </a:solidFill>
              </a:defRPr>
            </a:lvl1pPr>
            <a:lvl2pPr>
              <a:defRPr sz="2000">
                <a:solidFill>
                  <a:srgbClr val="3D87C7"/>
                </a:solidFill>
              </a:defRPr>
            </a:lvl2pPr>
            <a:lvl3pPr>
              <a:defRPr sz="1800">
                <a:solidFill>
                  <a:srgbClr val="3D87C7"/>
                </a:solidFill>
              </a:defRPr>
            </a:lvl3pPr>
            <a:lvl4pPr>
              <a:defRPr sz="1600">
                <a:solidFill>
                  <a:srgbClr val="3D87C7"/>
                </a:solidFill>
              </a:defRPr>
            </a:lvl4pPr>
            <a:lvl5pPr>
              <a:defRPr sz="1600">
                <a:solidFill>
                  <a:srgbClr val="3D87C7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D87C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3D87C7"/>
                </a:solidFill>
              </a:defRPr>
            </a:lvl1pPr>
            <a:lvl2pPr>
              <a:defRPr sz="2000">
                <a:solidFill>
                  <a:srgbClr val="3D87C7"/>
                </a:solidFill>
              </a:defRPr>
            </a:lvl2pPr>
            <a:lvl3pPr>
              <a:defRPr sz="1800">
                <a:solidFill>
                  <a:srgbClr val="3D87C7"/>
                </a:solidFill>
              </a:defRPr>
            </a:lvl3pPr>
            <a:lvl4pPr>
              <a:defRPr sz="1600">
                <a:solidFill>
                  <a:srgbClr val="3D87C7"/>
                </a:solidFill>
              </a:defRPr>
            </a:lvl4pPr>
            <a:lvl5pPr>
              <a:defRPr sz="1600">
                <a:solidFill>
                  <a:srgbClr val="3D87C7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</p:spTree>
    <p:extLst>
      <p:ext uri="{BB962C8B-B14F-4D97-AF65-F5344CB8AC3E}">
        <p14:creationId xmlns:p14="http://schemas.microsoft.com/office/powerpoint/2010/main" val="391363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D87C7"/>
                </a:solidFill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</p:spTree>
    <p:extLst>
      <p:ext uri="{BB962C8B-B14F-4D97-AF65-F5344CB8AC3E}">
        <p14:creationId xmlns:p14="http://schemas.microsoft.com/office/powerpoint/2010/main" val="235917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42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>
            <a:lvl1pPr>
              <a:defRPr>
                <a:solidFill>
                  <a:srgbClr val="3D87C7"/>
                </a:solidFill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7" name="Satura vietturis 2"/>
          <p:cNvSpPr>
            <a:spLocks noGrp="1"/>
          </p:cNvSpPr>
          <p:nvPr>
            <p:ph sz="half" idx="1" hasCustomPrompt="1"/>
          </p:nvPr>
        </p:nvSpPr>
        <p:spPr>
          <a:xfrm>
            <a:off x="457200" y="2143398"/>
            <a:ext cx="2674640" cy="4065314"/>
          </a:xfrm>
        </p:spPr>
        <p:txBody>
          <a:bodyPr>
            <a:normAutofit/>
          </a:bodyPr>
          <a:lstStyle>
            <a:lvl1pPr marL="0" indent="0">
              <a:buNone/>
              <a:defRPr sz="2000" i="1" baseline="0">
                <a:solidFill>
                  <a:srgbClr val="666666"/>
                </a:solidFill>
              </a:defRPr>
            </a:lvl1pPr>
            <a:lvl2pPr>
              <a:defRPr sz="1400">
                <a:solidFill>
                  <a:srgbClr val="3D87C7"/>
                </a:solidFill>
              </a:defRPr>
            </a:lvl2pPr>
            <a:lvl3pPr>
              <a:defRPr sz="1200">
                <a:solidFill>
                  <a:srgbClr val="3D87C7"/>
                </a:solidFill>
              </a:defRPr>
            </a:lvl3pPr>
            <a:lvl4pPr>
              <a:defRPr sz="1100">
                <a:solidFill>
                  <a:srgbClr val="3D87C7"/>
                </a:solidFill>
              </a:defRPr>
            </a:lvl4pPr>
            <a:lvl5pPr>
              <a:defRPr sz="1100">
                <a:solidFill>
                  <a:srgbClr val="3D87C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  <a:p>
            <a:pPr lvl="0"/>
            <a:endParaRPr lang="lv-LV" dirty="0"/>
          </a:p>
          <a:p>
            <a:pPr lvl="0"/>
            <a:endParaRPr lang="lv-LV" dirty="0"/>
          </a:p>
        </p:txBody>
      </p:sp>
      <p:sp>
        <p:nvSpPr>
          <p:cNvPr id="8" name="Satura vietturis 2"/>
          <p:cNvSpPr>
            <a:spLocks noGrp="1"/>
          </p:cNvSpPr>
          <p:nvPr>
            <p:ph sz="half" idx="10" hasCustomPrompt="1"/>
          </p:nvPr>
        </p:nvSpPr>
        <p:spPr>
          <a:xfrm>
            <a:off x="6084168" y="2171998"/>
            <a:ext cx="2674640" cy="4065314"/>
          </a:xfrm>
        </p:spPr>
        <p:txBody>
          <a:bodyPr>
            <a:normAutofit/>
          </a:bodyPr>
          <a:lstStyle>
            <a:lvl1pPr marL="0" indent="0">
              <a:buNone/>
              <a:defRPr sz="2000" i="1" baseline="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rgbClr val="666666"/>
                </a:solidFill>
              </a:defRPr>
            </a:lvl2pPr>
            <a:lvl3pPr marL="914400" indent="0">
              <a:buNone/>
              <a:defRPr sz="2000">
                <a:solidFill>
                  <a:srgbClr val="666666"/>
                </a:solidFill>
              </a:defRPr>
            </a:lvl3pPr>
            <a:lvl4pPr marL="1371600" indent="0">
              <a:buNone/>
              <a:defRPr sz="2000">
                <a:solidFill>
                  <a:srgbClr val="666666"/>
                </a:solidFill>
              </a:defRPr>
            </a:lvl4pPr>
            <a:lvl5pPr marL="1828800" indent="0">
              <a:buNone/>
              <a:defRPr sz="20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</p:txBody>
      </p:sp>
      <p:sp>
        <p:nvSpPr>
          <p:cNvPr id="9" name="Satura vietturis 2"/>
          <p:cNvSpPr>
            <a:spLocks noGrp="1"/>
          </p:cNvSpPr>
          <p:nvPr>
            <p:ph sz="half" idx="11" hasCustomPrompt="1"/>
          </p:nvPr>
        </p:nvSpPr>
        <p:spPr>
          <a:xfrm>
            <a:off x="3275856" y="2171998"/>
            <a:ext cx="2664296" cy="4065314"/>
          </a:xfrm>
        </p:spPr>
        <p:txBody>
          <a:bodyPr>
            <a:normAutofit/>
          </a:bodyPr>
          <a:lstStyle>
            <a:lvl1pPr marL="0" indent="0">
              <a:buNone/>
              <a:defRPr sz="2000" i="1">
                <a:solidFill>
                  <a:srgbClr val="666666"/>
                </a:solidFill>
              </a:defRPr>
            </a:lvl1pPr>
            <a:lvl2pPr marL="457200" indent="0">
              <a:buNone/>
              <a:defRPr sz="2400">
                <a:solidFill>
                  <a:srgbClr val="666666"/>
                </a:solidFill>
              </a:defRPr>
            </a:lvl2pPr>
            <a:lvl3pPr marL="914400" indent="0">
              <a:buNone/>
              <a:defRPr sz="2000">
                <a:solidFill>
                  <a:srgbClr val="666666"/>
                </a:solidFill>
              </a:defRPr>
            </a:lvl3pPr>
            <a:lvl4pPr marL="1371600" indent="0">
              <a:buNone/>
              <a:defRPr sz="1800">
                <a:solidFill>
                  <a:srgbClr val="666666"/>
                </a:solidFill>
              </a:defRPr>
            </a:lvl4pPr>
            <a:lvl5pPr marL="1828800" indent="0">
              <a:buNone/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</p:txBody>
      </p:sp>
      <p:sp>
        <p:nvSpPr>
          <p:cNvPr id="10" name="Satura vietturis 2"/>
          <p:cNvSpPr>
            <a:spLocks noGrp="1"/>
          </p:cNvSpPr>
          <p:nvPr>
            <p:ph sz="half" idx="12" hasCustomPrompt="1"/>
          </p:nvPr>
        </p:nvSpPr>
        <p:spPr>
          <a:xfrm>
            <a:off x="457200" y="1312168"/>
            <a:ext cx="2674640" cy="656456"/>
          </a:xfrm>
        </p:spPr>
        <p:txBody>
          <a:bodyPr>
            <a:normAutofit/>
          </a:bodyPr>
          <a:lstStyle>
            <a:lvl1pPr marL="0" indent="0">
              <a:buNone/>
              <a:defRPr sz="2000" b="1" i="0" baseline="0">
                <a:solidFill>
                  <a:srgbClr val="3D87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3D87C7"/>
                </a:solidFill>
              </a:defRPr>
            </a:lvl2pPr>
            <a:lvl3pPr>
              <a:defRPr sz="1200">
                <a:solidFill>
                  <a:srgbClr val="3D87C7"/>
                </a:solidFill>
              </a:defRPr>
            </a:lvl3pPr>
            <a:lvl4pPr>
              <a:defRPr sz="1100">
                <a:solidFill>
                  <a:srgbClr val="3D87C7"/>
                </a:solidFill>
              </a:defRPr>
            </a:lvl4pPr>
            <a:lvl5pPr>
              <a:defRPr sz="1100">
                <a:solidFill>
                  <a:srgbClr val="3D87C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  <a:p>
            <a:pPr lvl="0"/>
            <a:endParaRPr lang="lv-LV" dirty="0"/>
          </a:p>
          <a:p>
            <a:pPr lvl="0"/>
            <a:endParaRPr lang="lv-LV" dirty="0"/>
          </a:p>
        </p:txBody>
      </p:sp>
      <p:sp>
        <p:nvSpPr>
          <p:cNvPr id="11" name="Satura vietturis 2"/>
          <p:cNvSpPr>
            <a:spLocks noGrp="1"/>
          </p:cNvSpPr>
          <p:nvPr>
            <p:ph sz="half" idx="13" hasCustomPrompt="1"/>
          </p:nvPr>
        </p:nvSpPr>
        <p:spPr>
          <a:xfrm>
            <a:off x="6084168" y="1340768"/>
            <a:ext cx="2674640" cy="656456"/>
          </a:xfrm>
        </p:spPr>
        <p:txBody>
          <a:bodyPr>
            <a:normAutofit/>
          </a:bodyPr>
          <a:lstStyle>
            <a:lvl1pPr marL="0" indent="0">
              <a:buNone/>
              <a:defRPr sz="2000" b="1" i="0" baseline="0">
                <a:solidFill>
                  <a:srgbClr val="3D87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rgbClr val="666666"/>
                </a:solidFill>
              </a:defRPr>
            </a:lvl2pPr>
            <a:lvl3pPr marL="914400" indent="0">
              <a:buNone/>
              <a:defRPr sz="2000">
                <a:solidFill>
                  <a:srgbClr val="666666"/>
                </a:solidFill>
              </a:defRPr>
            </a:lvl3pPr>
            <a:lvl4pPr marL="1371600" indent="0">
              <a:buNone/>
              <a:defRPr sz="2000">
                <a:solidFill>
                  <a:srgbClr val="666666"/>
                </a:solidFill>
              </a:defRPr>
            </a:lvl4pPr>
            <a:lvl5pPr marL="1828800" indent="0">
              <a:buNone/>
              <a:defRPr sz="20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</p:txBody>
      </p:sp>
      <p:sp>
        <p:nvSpPr>
          <p:cNvPr id="12" name="Satura vietturis 2"/>
          <p:cNvSpPr>
            <a:spLocks noGrp="1"/>
          </p:cNvSpPr>
          <p:nvPr>
            <p:ph sz="half" idx="14" hasCustomPrompt="1"/>
          </p:nvPr>
        </p:nvSpPr>
        <p:spPr>
          <a:xfrm>
            <a:off x="3275856" y="1340768"/>
            <a:ext cx="2664296" cy="656456"/>
          </a:xfrm>
        </p:spPr>
        <p:txBody>
          <a:bodyPr>
            <a:normAutofit/>
          </a:bodyPr>
          <a:lstStyle>
            <a:lvl1pPr marL="0" indent="0">
              <a:buNone/>
              <a:defRPr sz="2000" b="1" i="0">
                <a:solidFill>
                  <a:srgbClr val="3D87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solidFill>
                  <a:srgbClr val="666666"/>
                </a:solidFill>
              </a:defRPr>
            </a:lvl2pPr>
            <a:lvl3pPr marL="914400" indent="0">
              <a:buNone/>
              <a:defRPr sz="2000">
                <a:solidFill>
                  <a:srgbClr val="666666"/>
                </a:solidFill>
              </a:defRPr>
            </a:lvl3pPr>
            <a:lvl4pPr marL="1371600" indent="0">
              <a:buNone/>
              <a:defRPr sz="1800">
                <a:solidFill>
                  <a:srgbClr val="666666"/>
                </a:solidFill>
              </a:defRPr>
            </a:lvl4pPr>
            <a:lvl5pPr marL="1828800" indent="0">
              <a:buNone/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Teksta lauks</a:t>
            </a:r>
          </a:p>
        </p:txBody>
      </p:sp>
    </p:spTree>
    <p:extLst>
      <p:ext uri="{BB962C8B-B14F-4D97-AF65-F5344CB8AC3E}">
        <p14:creationId xmlns:p14="http://schemas.microsoft.com/office/powerpoint/2010/main" val="270676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04C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31543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Prezentācijas nosaukums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3061" y="4581128"/>
            <a:ext cx="4114800" cy="15448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Runātāja/autora amats</a:t>
            </a:r>
          </a:p>
          <a:p>
            <a:pPr lvl="0"/>
            <a:r>
              <a:rPr lang="lv-LV" dirty="0"/>
              <a:t>Runātāja/autora vārds, uzvārds/nosaukums</a:t>
            </a:r>
          </a:p>
          <a:p>
            <a:pPr lvl="1"/>
            <a:r>
              <a:rPr lang="lv-LV" b="0" dirty="0"/>
              <a:t>2017. gada 1. janvārī</a:t>
            </a:r>
          </a:p>
          <a:p>
            <a:pPr lvl="1"/>
            <a:endParaRPr lang="lv-LV" dirty="0"/>
          </a:p>
        </p:txBody>
      </p:sp>
      <p:pic>
        <p:nvPicPr>
          <p:cNvPr id="7" name="Satura vietturis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22" y="188640"/>
            <a:ext cx="2174546" cy="2174546"/>
          </a:xfrm>
          <a:prstGeom prst="rect">
            <a:avLst/>
          </a:prstGeom>
        </p:spPr>
      </p:pic>
      <p:sp>
        <p:nvSpPr>
          <p:cNvPr id="8" name="Teksta vietturis 2"/>
          <p:cNvSpPr txBox="1">
            <a:spLocks/>
          </p:cNvSpPr>
          <p:nvPr/>
        </p:nvSpPr>
        <p:spPr>
          <a:xfrm>
            <a:off x="309222" y="4581128"/>
            <a:ext cx="4046754" cy="154503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8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Skanstes ielā 50, Rīgā, LV-1013</a:t>
            </a:r>
          </a:p>
          <a:p>
            <a:pPr algn="l"/>
            <a:r>
              <a:rPr lang="lv-LV" sz="18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Tālrunis: +371 67017500</a:t>
            </a:r>
          </a:p>
          <a:p>
            <a:pPr algn="l"/>
            <a:r>
              <a:rPr lang="lv-LV" sz="18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E-pasts: </a:t>
            </a:r>
            <a:r>
              <a:rPr lang="lv-LV" sz="1800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lrvk@lrvk.gov.lv</a:t>
            </a:r>
            <a:endParaRPr lang="lv-LV" sz="1800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lv-LV" sz="18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Mājas lapa: </a:t>
            </a:r>
            <a:r>
              <a:rPr lang="lv-LV" sz="1800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www.lrvk.gov.lv</a:t>
            </a:r>
            <a:endParaRPr lang="lv-LV" sz="1800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lv-LV" sz="18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FB, </a:t>
            </a:r>
            <a:r>
              <a:rPr lang="lv-LV" sz="1800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lv-LV" sz="18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@</a:t>
            </a:r>
            <a:r>
              <a:rPr lang="lv-LV" sz="1800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VKontrole</a:t>
            </a:r>
            <a:endParaRPr lang="lv-LV" sz="1800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lv-LV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a 8"/>
          <p:cNvGrpSpPr/>
          <p:nvPr/>
        </p:nvGrpSpPr>
        <p:grpSpPr>
          <a:xfrm rot="10800000">
            <a:off x="4359" y="6308627"/>
            <a:ext cx="9135995" cy="46432"/>
            <a:chOff x="451" y="-20"/>
            <a:chExt cx="712580" cy="43874"/>
          </a:xfrm>
        </p:grpSpPr>
        <p:sp>
          <p:nvSpPr>
            <p:cNvPr id="10" name="Taisnstūris 9"/>
            <p:cNvSpPr/>
            <p:nvPr/>
          </p:nvSpPr>
          <p:spPr>
            <a:xfrm>
              <a:off x="475431" y="-20"/>
              <a:ext cx="2376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  <p:sp>
          <p:nvSpPr>
            <p:cNvPr id="11" name="Taisnstūris 10"/>
            <p:cNvSpPr/>
            <p:nvPr/>
          </p:nvSpPr>
          <p:spPr>
            <a:xfrm>
              <a:off x="451" y="0"/>
              <a:ext cx="237490" cy="43854"/>
            </a:xfrm>
            <a:prstGeom prst="rect">
              <a:avLst/>
            </a:prstGeom>
            <a:solidFill>
              <a:srgbClr val="FFC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  <p:sp>
          <p:nvSpPr>
            <p:cNvPr id="12" name="Taisnstūris 11"/>
            <p:cNvSpPr/>
            <p:nvPr/>
          </p:nvSpPr>
          <p:spPr>
            <a:xfrm>
              <a:off x="237941" y="0"/>
              <a:ext cx="237490" cy="431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140306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7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700" b="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914400" indent="0" algn="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371600" indent="0" algn="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828800" indent="0" algn="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04C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 rot="10800000">
            <a:off x="7110758" y="6428388"/>
            <a:ext cx="2029594" cy="46433"/>
            <a:chOff x="451" y="-20"/>
            <a:chExt cx="712580" cy="43874"/>
          </a:xfrm>
        </p:grpSpPr>
        <p:sp>
          <p:nvSpPr>
            <p:cNvPr id="8" name="Taisnstūris 7"/>
            <p:cNvSpPr/>
            <p:nvPr/>
          </p:nvSpPr>
          <p:spPr>
            <a:xfrm>
              <a:off x="475431" y="-20"/>
              <a:ext cx="237600" cy="43200"/>
            </a:xfrm>
            <a:prstGeom prst="rect">
              <a:avLst/>
            </a:prstGeom>
            <a:solidFill>
              <a:srgbClr val="2A64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  <p:sp>
          <p:nvSpPr>
            <p:cNvPr id="9" name="Taisnstūris 8"/>
            <p:cNvSpPr/>
            <p:nvPr/>
          </p:nvSpPr>
          <p:spPr>
            <a:xfrm>
              <a:off x="451" y="0"/>
              <a:ext cx="237490" cy="43854"/>
            </a:xfrm>
            <a:prstGeom prst="rect">
              <a:avLst/>
            </a:prstGeom>
            <a:solidFill>
              <a:srgbClr val="FFC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  <p:sp>
          <p:nvSpPr>
            <p:cNvPr id="10" name="Taisnstūris 9"/>
            <p:cNvSpPr/>
            <p:nvPr/>
          </p:nvSpPr>
          <p:spPr>
            <a:xfrm>
              <a:off x="237941" y="0"/>
              <a:ext cx="237490" cy="43180"/>
            </a:xfrm>
            <a:prstGeom prst="rect">
              <a:avLst/>
            </a:prstGeom>
            <a:solidFill>
              <a:srgbClr val="7FD2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038749" y="6474822"/>
            <a:ext cx="1781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LRVK.GOV.LV</a:t>
            </a:r>
            <a:endParaRPr lang="lv-LV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6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isnstūris 3"/>
          <p:cNvSpPr/>
          <p:nvPr userDrawn="1"/>
        </p:nvSpPr>
        <p:spPr>
          <a:xfrm>
            <a:off x="0" y="6381328"/>
            <a:ext cx="9140352" cy="4067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Slaida virsraksts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grpSp>
        <p:nvGrpSpPr>
          <p:cNvPr id="7" name="Grupa 6"/>
          <p:cNvGrpSpPr/>
          <p:nvPr/>
        </p:nvGrpSpPr>
        <p:grpSpPr>
          <a:xfrm rot="10800000">
            <a:off x="7110758" y="6428388"/>
            <a:ext cx="2029594" cy="46433"/>
            <a:chOff x="451" y="-20"/>
            <a:chExt cx="712580" cy="43874"/>
          </a:xfrm>
        </p:grpSpPr>
        <p:sp>
          <p:nvSpPr>
            <p:cNvPr id="8" name="Taisnstūris 7"/>
            <p:cNvSpPr/>
            <p:nvPr/>
          </p:nvSpPr>
          <p:spPr>
            <a:xfrm>
              <a:off x="475431" y="-20"/>
              <a:ext cx="2376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  <p:sp>
          <p:nvSpPr>
            <p:cNvPr id="9" name="Taisnstūris 8"/>
            <p:cNvSpPr/>
            <p:nvPr/>
          </p:nvSpPr>
          <p:spPr>
            <a:xfrm>
              <a:off x="451" y="0"/>
              <a:ext cx="237490" cy="43854"/>
            </a:xfrm>
            <a:prstGeom prst="rect">
              <a:avLst/>
            </a:prstGeom>
            <a:solidFill>
              <a:srgbClr val="FFC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  <p:sp>
          <p:nvSpPr>
            <p:cNvPr id="10" name="Taisnstūris 9"/>
            <p:cNvSpPr/>
            <p:nvPr/>
          </p:nvSpPr>
          <p:spPr>
            <a:xfrm>
              <a:off x="237941" y="0"/>
              <a:ext cx="237490" cy="431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v-LV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038749" y="6474822"/>
            <a:ext cx="1781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204C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LRVK.GOV.LV</a:t>
            </a:r>
            <a:endParaRPr lang="lv-LV" dirty="0">
              <a:solidFill>
                <a:srgbClr val="204C7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aisnstūris 11"/>
          <p:cNvSpPr/>
          <p:nvPr userDrawn="1"/>
        </p:nvSpPr>
        <p:spPr>
          <a:xfrm>
            <a:off x="0" y="6813376"/>
            <a:ext cx="9144000" cy="64721"/>
          </a:xfrm>
          <a:prstGeom prst="rect">
            <a:avLst/>
          </a:prstGeom>
          <a:solidFill>
            <a:srgbClr val="204C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Taisnstūris 12"/>
          <p:cNvSpPr/>
          <p:nvPr userDrawn="1"/>
        </p:nvSpPr>
        <p:spPr>
          <a:xfrm flipV="1">
            <a:off x="0" y="6767654"/>
            <a:ext cx="9144000" cy="45719"/>
          </a:xfrm>
          <a:prstGeom prst="rect">
            <a:avLst/>
          </a:prstGeom>
          <a:solidFill>
            <a:srgbClr val="2A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39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63" r:id="rId6"/>
    <p:sldLayoutId id="2147483670" r:id="rId7"/>
    <p:sldLayoutId id="2147483665" r:id="rId8"/>
    <p:sldLayoutId id="2147483666" r:id="rId9"/>
    <p:sldLayoutId id="2147483667" r:id="rId10"/>
    <p:sldLayoutId id="2147483668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i="1" kern="1200" baseline="0">
          <a:solidFill>
            <a:srgbClr val="3D87C7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54B"/>
        </a:buClr>
        <a:buFont typeface="Wingdings" panose="05000000000000000000" pitchFamily="2" charset="2"/>
        <a:buChar char="§"/>
        <a:defRPr sz="3200" kern="1200">
          <a:solidFill>
            <a:srgbClr val="3D87C7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54B"/>
        </a:buClr>
        <a:buFont typeface="Arial" panose="020B0604020202020204" pitchFamily="34" charset="0"/>
        <a:buChar char="•"/>
        <a:defRPr sz="2800" kern="1200">
          <a:solidFill>
            <a:srgbClr val="3D87C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54B"/>
        </a:buClr>
        <a:buFont typeface="Arial" panose="020B0604020202020204" pitchFamily="34" charset="0"/>
        <a:buChar char="•"/>
        <a:defRPr sz="2400" kern="1200">
          <a:solidFill>
            <a:srgbClr val="3D87C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54B"/>
        </a:buClr>
        <a:buFont typeface="Arial" panose="020B0604020202020204" pitchFamily="34" charset="0"/>
        <a:buChar char="–"/>
        <a:defRPr sz="2000" kern="1200">
          <a:solidFill>
            <a:srgbClr val="3D87C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54B"/>
        </a:buClr>
        <a:buFont typeface="Arial" panose="020B0604020202020204" pitchFamily="34" charset="0"/>
        <a:buChar char="»"/>
        <a:defRPr sz="2000" kern="1200">
          <a:solidFill>
            <a:srgbClr val="3D87C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2556837" y="1484784"/>
            <a:ext cx="6131024" cy="2376264"/>
          </a:xfrm>
        </p:spPr>
        <p:txBody>
          <a:bodyPr/>
          <a:lstStyle/>
          <a:p>
            <a:r>
              <a:rPr lang="lv-LV" dirty="0"/>
              <a:t>Valsts kontroles darba aktualitātes pašvaldībām</a:t>
            </a:r>
          </a:p>
        </p:txBody>
      </p:sp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Edgars Korčagins</a:t>
            </a:r>
          </a:p>
          <a:p>
            <a:r>
              <a:rPr lang="lv-LV" dirty="0"/>
              <a:t>Valsts kontroles padomes loceklis</a:t>
            </a:r>
          </a:p>
          <a:p>
            <a:r>
              <a:rPr lang="lv-LV" dirty="0"/>
              <a:t>2021.gada 3.septembris</a:t>
            </a:r>
          </a:p>
          <a:p>
            <a:r>
              <a:rPr lang="lv-LV" dirty="0"/>
              <a:t>Mērsrags</a:t>
            </a:r>
          </a:p>
        </p:txBody>
      </p:sp>
    </p:spTree>
    <p:extLst>
      <p:ext uri="{BB962C8B-B14F-4D97-AF65-F5344CB8AC3E}">
        <p14:creationId xmlns:p14="http://schemas.microsoft.com/office/powerpoint/2010/main" val="2326911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D7B1517-901B-4D2D-9278-83E142813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ctr">
            <a:normAutofit/>
          </a:bodyPr>
          <a:lstStyle/>
          <a:p>
            <a:r>
              <a:rPr lang="lv-LV" dirty="0"/>
              <a:t>Citas aktualitātes</a:t>
            </a:r>
          </a:p>
        </p:txBody>
      </p:sp>
      <p:pic>
        <p:nvPicPr>
          <p:cNvPr id="5" name="Satura vietturis 4" descr="Email symbol on lightbulb">
            <a:extLst>
              <a:ext uri="{FF2B5EF4-FFF2-40B4-BE49-F238E27FC236}">
                <a16:creationId xmlns:a16="http://schemas.microsoft.com/office/drawing/2014/main" id="{994441A4-28B2-4412-81A7-6261973D15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01119"/>
            <a:ext cx="4038600" cy="2524125"/>
          </a:xfrm>
          <a:noFill/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CDF0544-C4E7-4038-8706-1CCA7854C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lv-LV" dirty="0"/>
              <a:t>Tieša informācijas piegāde vadītājiem un speciālistiem</a:t>
            </a:r>
          </a:p>
          <a:p>
            <a:pPr lvl="1"/>
            <a:r>
              <a:rPr lang="lv-LV" dirty="0"/>
              <a:t>revīzijas ziņojums</a:t>
            </a:r>
          </a:p>
          <a:p>
            <a:pPr lvl="1"/>
            <a:r>
              <a:rPr lang="lv-LV" dirty="0"/>
              <a:t>pašnovērtējuma anketa</a:t>
            </a:r>
          </a:p>
          <a:p>
            <a:pPr lvl="1"/>
            <a:r>
              <a:rPr lang="lv-LV" dirty="0"/>
              <a:t>atvērta pieeja datiem</a:t>
            </a:r>
          </a:p>
          <a:p>
            <a:pPr lvl="1"/>
            <a:r>
              <a:rPr lang="lv-LV" dirty="0"/>
              <a:t>mācības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090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CF876D3-E695-4E2E-928C-A019499BA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Citas aktualitātes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5D7F3161-95A9-43ED-87CD-BD5CCC0477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866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1509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 descr="3D wooden cubes with one yellow cube suspended in mid-air">
            <a:extLst>
              <a:ext uri="{FF2B5EF4-FFF2-40B4-BE49-F238E27FC236}">
                <a16:creationId xmlns:a16="http://schemas.microsoft.com/office/drawing/2014/main" id="{3060145F-A6E3-4C63-A278-B3E15949739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404664"/>
            <a:ext cx="9180512" cy="5721499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pPr marL="0" indent="0" algn="ctr">
              <a:buNone/>
            </a:pPr>
            <a:endParaRPr lang="lv-LV" sz="4800" dirty="0"/>
          </a:p>
          <a:p>
            <a:pPr marL="0" indent="0" algn="ctr">
              <a:buNone/>
            </a:pPr>
            <a:endParaRPr lang="lv-LV" sz="4800" dirty="0"/>
          </a:p>
          <a:p>
            <a:pPr marL="0" indent="0" algn="ctr">
              <a:buNone/>
            </a:pPr>
            <a:endParaRPr lang="lv-LV" sz="4800" dirty="0"/>
          </a:p>
          <a:p>
            <a:pPr marL="0" indent="0" algn="ctr">
              <a:buNone/>
            </a:pPr>
            <a:endParaRPr lang="lv-LV" sz="4800" dirty="0"/>
          </a:p>
          <a:p>
            <a:pPr marL="0" indent="0" algn="ctr">
              <a:buNone/>
            </a:pPr>
            <a:endParaRPr lang="lv-LV" sz="4800" dirty="0"/>
          </a:p>
          <a:p>
            <a:pPr marL="0" indent="0" algn="ctr">
              <a:buNone/>
            </a:pPr>
            <a:r>
              <a:rPr lang="lv-LV" sz="4800" dirty="0"/>
              <a:t>Turpinām sadarbību!</a:t>
            </a:r>
          </a:p>
        </p:txBody>
      </p:sp>
    </p:spTree>
    <p:extLst>
      <p:ext uri="{BB962C8B-B14F-4D97-AF65-F5344CB8AC3E}">
        <p14:creationId xmlns:p14="http://schemas.microsoft.com/office/powerpoint/2010/main" val="20378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Kopsavilkuma tuvinājums 4">
                <a:extLst>
                  <a:ext uri="{FF2B5EF4-FFF2-40B4-BE49-F238E27FC236}">
                    <a16:creationId xmlns:a16="http://schemas.microsoft.com/office/drawing/2014/main" id="{2043F8C8-3AB0-4815-A47B-C42A03B3AA7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69569529"/>
                  </p:ext>
                </p:extLst>
              </p:nvPr>
            </p:nvGraphicFramePr>
            <p:xfrm>
              <a:off x="-75552" y="1684374"/>
              <a:ext cx="9295103" cy="3489251"/>
            </p:xfrm>
            <a:graphic>
              <a:graphicData uri="http://schemas.microsoft.com/office/powerpoint/2016/summaryzoom">
                <psuz:summaryZm>
                  <psuz:summaryZmObj sectionId="{D64B027E-8F74-4AE6-B1B6-EBD006C3E902}">
                    <psuz:zmPr id="{AF7A763D-9D46-41CC-BCA7-FA2D81988192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25329" y="698926"/>
                          <a:ext cx="2788530" cy="209139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7CF0112D-1BB6-4E4A-A753-4F0B13D3C372}">
                    <psuz:zmPr id="{649CE953-0777-4782-B1DE-F49B9C02CBE0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253286" y="698926"/>
                          <a:ext cx="2788530" cy="209139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46C26FA6-E0F5-44B9-A157-36CD3B97E82F}">
                    <psuz:zmPr id="{4850BC0F-5FCF-4D95-A1ED-D95920CD9364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81243" y="698926"/>
                          <a:ext cx="2788530" cy="209139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Kopsavilkuma tuvinājums 4">
                <a:extLst>
                  <a:ext uri="{FF2B5EF4-FFF2-40B4-BE49-F238E27FC236}">
                    <a16:creationId xmlns:a16="http://schemas.microsoft.com/office/drawing/2014/main" id="{2043F8C8-3AB0-4815-A47B-C42A03B3AA75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-75552" y="1684374"/>
                <a:ext cx="9295103" cy="3489251"/>
                <a:chOff x="-75552" y="1684374"/>
                <a:chExt cx="9295103" cy="3489251"/>
              </a:xfrm>
            </p:grpSpPr>
            <p:pic>
              <p:nvPicPr>
                <p:cNvPr id="2" name="Attēls 2">
                  <a:hlinkClick r:id="rId5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49777" y="2383300"/>
                  <a:ext cx="2788530" cy="2091398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3" name="Attēls 3">
                  <a:hlinkClick r:id="rId6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177734" y="2383300"/>
                  <a:ext cx="2788530" cy="2091398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4" name="Attēls 4">
                  <a:hlinkClick r:id="rId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105691" y="2383300"/>
                  <a:ext cx="2788530" cy="2091398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3684488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BB7CCEA-2F27-4DFE-9477-486D11B9F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Valsts kontroles rokasgrāmata pašvaldību speciālistiem</a:t>
            </a:r>
          </a:p>
        </p:txBody>
      </p:sp>
    </p:spTree>
    <p:extLst>
      <p:ext uri="{BB962C8B-B14F-4D97-AF65-F5344CB8AC3E}">
        <p14:creationId xmlns:p14="http://schemas.microsoft.com/office/powerpoint/2010/main" val="3590711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EED44AE8-0F53-4C17-8FB0-7AEA8DC9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lv-LV" dirty="0"/>
              <a:t>Rokasgrāmata</a:t>
            </a:r>
            <a:endParaRPr lang="en-US" dirty="0"/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7BE9A528-8C26-434F-976A-E7922D818A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38820"/>
            <a:ext cx="4038600" cy="4048722"/>
          </a:xfr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F3A2BE0-DBE8-4AB1-8820-47E26B56D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algn="just"/>
            <a:r>
              <a:rPr lang="lv-LV" dirty="0"/>
              <a:t>Atbilde uz jautājumu «Ko par to teiks Valsts kontrole?»</a:t>
            </a:r>
          </a:p>
          <a:p>
            <a:r>
              <a:rPr lang="lv-LV" dirty="0"/>
              <a:t>Apkopota revīziju pieredze</a:t>
            </a:r>
          </a:p>
          <a:p>
            <a:pPr algn="just"/>
            <a:r>
              <a:rPr lang="lv-LV" dirty="0"/>
              <a:t>Riski</a:t>
            </a:r>
          </a:p>
          <a:p>
            <a:pPr algn="just"/>
            <a:r>
              <a:rPr lang="lv-LV" dirty="0"/>
              <a:t>Ieteikumi</a:t>
            </a:r>
          </a:p>
          <a:p>
            <a:pPr algn="just"/>
            <a:r>
              <a:rPr lang="lv-LV" dirty="0"/>
              <a:t>Labā prakse</a:t>
            </a:r>
          </a:p>
          <a:p>
            <a:pPr algn="just"/>
            <a:r>
              <a:rPr lang="lv-LV" dirty="0"/>
              <a:t>Palīgmateriāli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11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6CAFBBE-7FB4-4770-8773-CE9E94E2F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Rokasgrāmata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198A2D0-3038-4D7F-BBDF-DCFD2AD4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/>
              <a:t>Pašreizējais saturs</a:t>
            </a:r>
          </a:p>
          <a:p>
            <a:pPr lvl="1" algn="just"/>
            <a:r>
              <a:rPr lang="lv-LV" dirty="0"/>
              <a:t>attīstības plānošana un budžeta sagatavošana</a:t>
            </a:r>
          </a:p>
          <a:p>
            <a:pPr lvl="1" algn="just"/>
            <a:r>
              <a:rPr lang="lv-LV" dirty="0"/>
              <a:t>institucionālā struktūra</a:t>
            </a:r>
          </a:p>
          <a:p>
            <a:pPr lvl="1" algn="just"/>
            <a:r>
              <a:rPr lang="lv-LV" dirty="0"/>
              <a:t>iekšējās kontroles sistēma</a:t>
            </a:r>
          </a:p>
          <a:p>
            <a:pPr lvl="1" algn="just"/>
            <a:r>
              <a:rPr lang="lv-LV" dirty="0"/>
              <a:t>maksas pakalpojumi</a:t>
            </a:r>
          </a:p>
          <a:p>
            <a:pPr lvl="1" algn="just"/>
            <a:r>
              <a:rPr lang="lv-LV" dirty="0"/>
              <a:t>kapitālsabiedrību pārvaldība</a:t>
            </a:r>
          </a:p>
          <a:p>
            <a:pPr algn="just"/>
            <a:r>
              <a:rPr lang="lv-LV" dirty="0"/>
              <a:t>Izstrādē</a:t>
            </a:r>
          </a:p>
          <a:p>
            <a:pPr lvl="1" algn="just"/>
            <a:r>
              <a:rPr lang="lv-LV" dirty="0"/>
              <a:t>sociālā palīdzība</a:t>
            </a:r>
          </a:p>
        </p:txBody>
      </p:sp>
    </p:spTree>
    <p:extLst>
      <p:ext uri="{BB962C8B-B14F-4D97-AF65-F5344CB8AC3E}">
        <p14:creationId xmlns:p14="http://schemas.microsoft.com/office/powerpoint/2010/main" val="156271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2D07022B-541E-4A82-A2F7-7CE35AB8C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lv-LV" dirty="0"/>
              <a:t>Rokasgrāmata</a:t>
            </a:r>
            <a:endParaRPr lang="en-US" dirty="0"/>
          </a:p>
        </p:txBody>
      </p:sp>
      <p:pic>
        <p:nvPicPr>
          <p:cNvPr id="9" name="Satura vietturis 8" descr="Attēls, kurā ir teksts&#10;&#10;Apraksts ģenerēts automātiski">
            <a:extLst>
              <a:ext uri="{FF2B5EF4-FFF2-40B4-BE49-F238E27FC236}">
                <a16:creationId xmlns:a16="http://schemas.microsoft.com/office/drawing/2014/main" id="{8DE34409-070D-4DAB-8F4A-D368C17F6F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988840"/>
            <a:ext cx="8229600" cy="2965255"/>
          </a:xfrm>
        </p:spPr>
      </p:pic>
      <p:sp>
        <p:nvSpPr>
          <p:cNvPr id="2" name="Ovāls 1">
            <a:extLst>
              <a:ext uri="{FF2B5EF4-FFF2-40B4-BE49-F238E27FC236}">
                <a16:creationId xmlns:a16="http://schemas.microsoft.com/office/drawing/2014/main" id="{A0A9824A-D3AC-4AB0-A44F-7FE8893B8CE8}"/>
              </a:ext>
            </a:extLst>
          </p:cNvPr>
          <p:cNvSpPr/>
          <p:nvPr/>
        </p:nvSpPr>
        <p:spPr>
          <a:xfrm>
            <a:off x="1907704" y="2492896"/>
            <a:ext cx="864096" cy="43204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" name="Ovāls 2">
            <a:extLst>
              <a:ext uri="{FF2B5EF4-FFF2-40B4-BE49-F238E27FC236}">
                <a16:creationId xmlns:a16="http://schemas.microsoft.com/office/drawing/2014/main" id="{EB463217-4CAE-4B57-9E8E-D922AFB2AC85}"/>
              </a:ext>
            </a:extLst>
          </p:cNvPr>
          <p:cNvSpPr/>
          <p:nvPr/>
        </p:nvSpPr>
        <p:spPr>
          <a:xfrm>
            <a:off x="7092280" y="4221088"/>
            <a:ext cx="1008112" cy="504056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69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9BF0508-05C2-4C86-A22F-FBA4831C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Iecerētais darbs reformas īstenošanas izvērtēšanai</a:t>
            </a:r>
          </a:p>
        </p:txBody>
      </p:sp>
    </p:spTree>
    <p:extLst>
      <p:ext uri="{BB962C8B-B14F-4D97-AF65-F5344CB8AC3E}">
        <p14:creationId xmlns:p14="http://schemas.microsoft.com/office/powerpoint/2010/main" val="2824072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A94D6F2-83B9-41B5-97E9-9AD24011C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Fokusā ATR ieviešana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62FC091-4DCE-46CB-82AF-502375084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v-LV" dirty="0"/>
              <a:t>Reformu gaidot</a:t>
            </a:r>
          </a:p>
          <a:p>
            <a:pPr lvl="1" algn="just"/>
            <a:r>
              <a:rPr lang="lv-LV" dirty="0"/>
              <a:t>IT sistēmas</a:t>
            </a:r>
          </a:p>
          <a:p>
            <a:pPr lvl="1" algn="just"/>
            <a:r>
              <a:rPr lang="lv-LV" dirty="0"/>
              <a:t>grāmatvedība</a:t>
            </a:r>
          </a:p>
          <a:p>
            <a:pPr lvl="1" algn="just"/>
            <a:r>
              <a:rPr lang="lv-LV" dirty="0"/>
              <a:t>inventarizācija</a:t>
            </a:r>
          </a:p>
          <a:p>
            <a:pPr algn="just"/>
            <a:r>
              <a:rPr lang="lv-LV" dirty="0"/>
              <a:t>Šobrīd un tuvākajā laikā</a:t>
            </a:r>
          </a:p>
          <a:p>
            <a:pPr lvl="1" algn="just"/>
            <a:r>
              <a:rPr lang="lv-LV" dirty="0"/>
              <a:t>personāla politika</a:t>
            </a:r>
          </a:p>
          <a:p>
            <a:pPr lvl="1" algn="just"/>
            <a:r>
              <a:rPr lang="lv-LV" dirty="0"/>
              <a:t>reorganizācijas procesa un izmaksu atbilstība tiesību aktiem un labas pārvaldības principiem</a:t>
            </a:r>
          </a:p>
          <a:p>
            <a:pPr lvl="1" algn="just"/>
            <a:r>
              <a:rPr lang="lv-LV" dirty="0"/>
              <a:t>sadarbība ar zvērinātajiem revidentiem</a:t>
            </a:r>
          </a:p>
        </p:txBody>
      </p:sp>
    </p:spTree>
    <p:extLst>
      <p:ext uri="{BB962C8B-B14F-4D97-AF65-F5344CB8AC3E}">
        <p14:creationId xmlns:p14="http://schemas.microsoft.com/office/powerpoint/2010/main" val="1510364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D72CCAE-EF71-4192-9CF5-39241700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Citas aktualitātes</a:t>
            </a:r>
          </a:p>
        </p:txBody>
      </p:sp>
    </p:spTree>
    <p:extLst>
      <p:ext uri="{BB962C8B-B14F-4D97-AF65-F5344CB8AC3E}">
        <p14:creationId xmlns:p14="http://schemas.microsoft.com/office/powerpoint/2010/main" val="1959167598"/>
      </p:ext>
    </p:extLst>
  </p:cSld>
  <p:clrMapOvr>
    <a:masterClrMapping/>
  </p:clrMapOvr>
</p:sld>
</file>

<file path=ppt/theme/theme1.xml><?xml version="1.0" encoding="utf-8"?>
<a:theme xmlns:a="http://schemas.openxmlformats.org/drawingml/2006/main" name="LRVK_GP_2016_13.06.2017. - template gatavošanai">
  <a:themeElements>
    <a:clrScheme name="VK grfiskais standa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54B"/>
      </a:accent1>
      <a:accent2>
        <a:srgbClr val="2A6496"/>
      </a:accent2>
      <a:accent3>
        <a:srgbClr val="C00000"/>
      </a:accent3>
      <a:accent4>
        <a:srgbClr val="7FB3F4"/>
      </a:accent4>
      <a:accent5>
        <a:srgbClr val="666666"/>
      </a:accent5>
      <a:accent6>
        <a:srgbClr val="E34742"/>
      </a:accent6>
      <a:hlink>
        <a:srgbClr val="0000FF"/>
      </a:hlink>
      <a:folHlink>
        <a:srgbClr val="800080"/>
      </a:folHlink>
    </a:clrScheme>
    <a:fontScheme name="VK_Font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mšs fons tukš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K_Font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ielāgots noformējums">
  <a:themeElements>
    <a:clrScheme name="VK grfiskais standars">
      <a:dk1>
        <a:srgbClr val="333333"/>
      </a:dk1>
      <a:lt1>
        <a:sysClr val="window" lastClr="FFFFFF"/>
      </a:lt1>
      <a:dk2>
        <a:srgbClr val="1F497D"/>
      </a:dk2>
      <a:lt2>
        <a:srgbClr val="EEECE1"/>
      </a:lt2>
      <a:accent1>
        <a:srgbClr val="FFC54B"/>
      </a:accent1>
      <a:accent2>
        <a:srgbClr val="2A6496"/>
      </a:accent2>
      <a:accent3>
        <a:srgbClr val="C00000"/>
      </a:accent3>
      <a:accent4>
        <a:srgbClr val="7FB3F4"/>
      </a:accent4>
      <a:accent5>
        <a:srgbClr val="666666"/>
      </a:accent5>
      <a:accent6>
        <a:srgbClr val="E34742"/>
      </a:accent6>
      <a:hlink>
        <a:srgbClr val="0000FF"/>
      </a:hlink>
      <a:folHlink>
        <a:srgbClr val="800080"/>
      </a:folHlink>
    </a:clrScheme>
    <a:fontScheme name="VK_Font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LRVK_GP_2016_13.06.2017. - template gatavošanai</Template>
  <TotalTime>2017</TotalTime>
  <Words>153</Words>
  <Application>Microsoft Office PowerPoint</Application>
  <PresentationFormat>Slaidrāde ekrānā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3</vt:i4>
      </vt:variant>
      <vt:variant>
        <vt:lpstr>Slaidu virsraksti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LRVK_GP_2016_13.06.2017. - template gatavošanai</vt:lpstr>
      <vt:lpstr>Tumšs fons tukšs</vt:lpstr>
      <vt:lpstr>1_Pielāgots noformējums</vt:lpstr>
      <vt:lpstr>Valsts kontroles darba aktualitātes pašvaldībām</vt:lpstr>
      <vt:lpstr>PowerPoint prezentācija</vt:lpstr>
      <vt:lpstr>Valsts kontroles rokasgrāmata pašvaldību speciālistiem</vt:lpstr>
      <vt:lpstr>Rokasgrāmata</vt:lpstr>
      <vt:lpstr>Rokasgrāmata</vt:lpstr>
      <vt:lpstr>Rokasgrāmata</vt:lpstr>
      <vt:lpstr>Iecerētais darbs reformas īstenošanas izvērtēšanai</vt:lpstr>
      <vt:lpstr>Fokusā ATR ieviešana</vt:lpstr>
      <vt:lpstr>Citas aktualitātes</vt:lpstr>
      <vt:lpstr>Citas aktualitātes</vt:lpstr>
      <vt:lpstr>Citas aktualitātes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Latvijas Republikas Valsts kontroles prezentāciju veidne</dc:title>
  <dc:creator>Reinis Grāvītis</dc:creator>
  <cp:lastModifiedBy>Edgars Korčagins</cp:lastModifiedBy>
  <cp:revision>310</cp:revision>
  <cp:lastPrinted>2017-12-11T11:13:36Z</cp:lastPrinted>
  <dcterms:created xsi:type="dcterms:W3CDTF">2017-09-07T07:20:58Z</dcterms:created>
  <dcterms:modified xsi:type="dcterms:W3CDTF">2021-08-25T06:41:02Z</dcterms:modified>
</cp:coreProperties>
</file>