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notesSlides/notesSlide27.xml" ContentType="application/vnd.openxmlformats-officedocument.presentationml.notesSlide+xml"/>
  <Override PartName="/ppt/notesSlides/_rels/notesSlide27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media/image7.jpeg" ContentType="image/jpeg"/>
  <Override PartName="/ppt/media/image1.png" ContentType="image/png"/>
  <Override PartName="/ppt/media/image58.png" ContentType="image/png"/>
  <Override PartName="/ppt/media/image2.png" ContentType="image/png"/>
  <Override PartName="/ppt/media/image56.jpeg" ContentType="image/jpeg"/>
  <Override PartName="/ppt/media/image9.jpeg" ContentType="image/jpeg"/>
  <Override PartName="/ppt/media/image59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8.jpeg" ContentType="image/jpeg"/>
  <Override PartName="/ppt/media/image123.jpeg" ContentType="image/jpeg"/>
  <Override PartName="/ppt/media/image34.jpeg" ContentType="image/jpeg"/>
  <Override PartName="/ppt/media/image6.png" ContentType="image/png"/>
  <Override PartName="/ppt/media/image10.jpeg" ContentType="image/jpeg"/>
  <Override PartName="/ppt/media/image66.png" ContentType="image/png"/>
  <Override PartName="/ppt/media/image11.jpeg" ContentType="image/jpeg"/>
  <Override PartName="/ppt/media/image12.png" ContentType="image/png"/>
  <Override PartName="/ppt/media/image13.png" ContentType="image/png"/>
  <Override PartName="/ppt/media/image14.png" ContentType="image/png"/>
  <Override PartName="/ppt/media/image111.png" ContentType="image/png"/>
  <Override PartName="/ppt/media/image82.jpeg" ContentType="image/jpeg"/>
  <Override PartName="/ppt/media/image39.png" ContentType="image/png"/>
  <Override PartName="/ppt/media/image104.jpeg" ContentType="image/jpeg"/>
  <Override PartName="/ppt/media/image15.jpeg" ContentType="image/jpeg"/>
  <Override PartName="/ppt/media/image122.jpeg" ContentType="image/jpeg"/>
  <Override PartName="/ppt/media/image33.jpeg" ContentType="image/jpeg"/>
  <Override PartName="/ppt/media/image16.gif" ContentType="image/gif"/>
  <Override PartName="/ppt/media/image63.png" ContentType="image/png"/>
  <Override PartName="/ppt/media/image17.gif" ContentType="image/gif"/>
  <Override PartName="/ppt/media/image61.jpeg" ContentType="image/jpeg"/>
  <Override PartName="/ppt/media/image52.jpeg" ContentType="image/jpe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7.png" ContentType="image/png"/>
  <Override PartName="/ppt/media/image114.jpeg" ContentType="image/jpeg"/>
  <Override PartName="/ppt/media/image25.jpeg" ContentType="image/jpeg"/>
  <Override PartName="/ppt/media/image115.jpeg" ContentType="image/jpeg"/>
  <Override PartName="/ppt/media/image26.jpeg" ContentType="image/jpeg"/>
  <Override PartName="/ppt/media/image100.png" ContentType="image/png"/>
  <Override PartName="/ppt/media/image28.png" ContentType="image/png"/>
  <Override PartName="/ppt/media/image101.png" ContentType="image/png"/>
  <Override PartName="/ppt/media/image29.png" ContentType="image/png"/>
  <Override PartName="/ppt/media/image41.jpeg" ContentType="image/jpeg"/>
  <Override PartName="/ppt/media/image30.png" ContentType="image/png"/>
  <Override PartName="/ppt/media/image120.jpeg" ContentType="image/jpeg"/>
  <Override PartName="/ppt/media/image31.jpeg" ContentType="image/jpeg"/>
  <Override PartName="/ppt/media/image32.png" ContentType="image/png"/>
  <Override PartName="/ppt/media/image44.wmf" ContentType="image/x-wmf"/>
  <Override PartName="/ppt/media/image35.png" ContentType="image/png"/>
  <Override PartName="/ppt/media/image37.jpeg" ContentType="image/jpeg"/>
  <Override PartName="/ppt/media/image47.wmf" ContentType="image/x-wmf"/>
  <Override PartName="/ppt/media/image36.jpeg" ContentType="image/jpeg"/>
  <Override PartName="/ppt/media/image54.jpeg" ContentType="image/jpeg"/>
  <Override PartName="/ppt/media/image110.png" ContentType="image/png"/>
  <Override PartName="/ppt/media/image38.png" ContentType="image/png"/>
  <Override PartName="/ppt/media/image131.jpeg" ContentType="image/jpeg"/>
  <Override PartName="/ppt/media/image42.jpeg" ContentType="image/jpeg"/>
  <Override PartName="/ppt/media/image40.png" ContentType="image/png"/>
  <Override PartName="/ppt/media/image43.png" ContentType="image/png"/>
  <Override PartName="/ppt/media/image45.png" ContentType="image/png"/>
  <Override PartName="/ppt/media/image46.wmf" ContentType="image/x-wmf"/>
  <Override PartName="/ppt/media/image65.jpeg" ContentType="image/jpeg"/>
  <Override PartName="/ppt/media/image48.wmf" ContentType="image/x-wmf"/>
  <Override PartName="/ppt/media/image121.png" ContentType="image/png"/>
  <Override PartName="/ppt/media/image49.png" ContentType="image/png"/>
  <Override PartName="/ppt/media/image50.png" ContentType="image/png"/>
  <Override PartName="/ppt/media/image51.jpeg" ContentType="image/jpeg"/>
  <Override PartName="/ppt/media/image60.jpeg" ContentType="image/jpeg"/>
  <Override PartName="/ppt/media/image53.png" ContentType="image/png"/>
  <Override PartName="/ppt/media/image55.png" ContentType="image/png"/>
  <Override PartName="/ppt/media/image57.jpeg" ContentType="image/jpeg"/>
  <Override PartName="/ppt/media/image62.jpeg" ContentType="image/jpeg"/>
  <Override PartName="/ppt/media/image64.jpeg" ContentType="image/jpeg"/>
  <Override PartName="/ppt/media/image67.jpeg" ContentType="image/jpeg"/>
  <Override PartName="/ppt/media/image68.png" ContentType="image/pn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media/image75.png" ContentType="image/png"/>
  <Override PartName="/ppt/media/image76.jpeg" ContentType="image/jpeg"/>
  <Override PartName="/ppt/media/image77.png" ContentType="image/png"/>
  <Override PartName="/ppt/media/image78.jpeg" ContentType="image/jpeg"/>
  <Override PartName="/ppt/media/image79.jpeg" ContentType="image/jpeg"/>
  <Override PartName="/ppt/media/image80.png" ContentType="image/png"/>
  <Override PartName="/ppt/media/image81.png" ContentType="image/png"/>
  <Override PartName="/ppt/media/image83.png" ContentType="image/png"/>
  <Override PartName="/ppt/media/image84.png" ContentType="image/png"/>
  <Override PartName="/ppt/media/image85.jpeg" ContentType="image/jpeg"/>
  <Override PartName="/ppt/media/image86.png" ContentType="image/png"/>
  <Override PartName="/ppt/media/image87.png" ContentType="image/png"/>
  <Override PartName="/ppt/media/image88.png" ContentType="image/png"/>
  <Override PartName="/ppt/media/image89.jpeg" ContentType="image/jpeg"/>
  <Override PartName="/ppt/media/image90.png" ContentType="image/png"/>
  <Override PartName="/ppt/media/image91.jpeg" ContentType="image/jpeg"/>
  <Override PartName="/ppt/media/image92.jpeg" ContentType="image/jpeg"/>
  <Override PartName="/ppt/media/image93.jpeg" ContentType="image/jpeg"/>
  <Override PartName="/ppt/media/image94.jpeg" ContentType="image/jpeg"/>
  <Override PartName="/ppt/media/image95.jpeg" ContentType="image/jpeg"/>
  <Override PartName="/ppt/media/image96.jpeg" ContentType="image/jpeg"/>
  <Override PartName="/ppt/media/image97.png" ContentType="image/png"/>
  <Override PartName="/ppt/media/image98.jpeg" ContentType="image/jpeg"/>
  <Override PartName="/ppt/media/image99.jpeg" ContentType="image/jpeg"/>
  <Override PartName="/ppt/media/image102.png" ContentType="image/png"/>
  <Override PartName="/ppt/media/image103.jpeg" ContentType="image/jpeg"/>
  <Override PartName="/ppt/media/image105.jpeg" ContentType="image/jpeg"/>
  <Override PartName="/ppt/media/image106.jpeg" ContentType="image/jpeg"/>
  <Override PartName="/ppt/media/image107.png" ContentType="image/png"/>
  <Override PartName="/ppt/media/image108.png" ContentType="image/png"/>
  <Override PartName="/ppt/media/image109.png" ContentType="image/png"/>
  <Override PartName="/ppt/media/image112.jpeg" ContentType="image/jpeg"/>
  <Override PartName="/ppt/media/image113.jpeg" ContentType="image/jpeg"/>
  <Override PartName="/ppt/media/image116.jpeg" ContentType="image/jpeg"/>
  <Override PartName="/ppt/media/image117.jpeg" ContentType="image/jpeg"/>
  <Override PartName="/ppt/media/image118.jpeg" ContentType="image/jpeg"/>
  <Override PartName="/ppt/media/image119.jpeg" ContentType="image/jpeg"/>
  <Override PartName="/ppt/media/image124.png" ContentType="image/png"/>
  <Override PartName="/ppt/media/image125.png" ContentType="image/png"/>
  <Override PartName="/ppt/media/image126.png" ContentType="image/png"/>
  <Override PartName="/ppt/media/image127.png" ContentType="image/png"/>
  <Override PartName="/ppt/media/image128.wmf" ContentType="image/x-wmf"/>
  <Override PartName="/ppt/media/image129.png" ContentType="image/png"/>
  <Override PartName="/ppt/media/image130.wmf" ContentType="image/x-wmf"/>
  <Override PartName="/ppt/_rels/presentation.xml.rels" ContentType="application/vnd.openxmlformats-package.relationships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lv-LV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notes format</a:t>
            </a:r>
            <a:endParaRPr b="0" lang="lv-LV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b="0" lang="lv-LV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&lt;header&gt;</a:t>
            </a:r>
            <a:endParaRPr b="0" lang="lv-LV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lv-LV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  <a:endParaRPr b="0" lang="lv-LV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lv-LV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  <a:endParaRPr b="0" lang="lv-LV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7BEAD16B-0D44-4352-8ADD-30E220835447}" type="slidenum">
              <a:rPr b="0" lang="lv-LV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&lt;number&gt;</a:t>
            </a:fld>
            <a:endParaRPr b="0" lang="lv-LV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lv-LV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4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C9EFD8AD-277C-43F2-A076-6D36C87EC06D}" type="slidenum">
              <a:rPr b="0" lang="lv-LV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&lt;number&gt;</a:t>
            </a:fld>
            <a:endParaRPr b="0" lang="lv-LV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7" name="" descr="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8" name="" descr=""/>
          <p:cNvPicPr/>
          <p:nvPr/>
        </p:nvPicPr>
        <p:blipFill>
          <a:blip r:embed="rId3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lv-LV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lv-LV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lv-LV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76" name="" descr="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77" name="" descr=""/>
          <p:cNvPicPr/>
          <p:nvPr/>
        </p:nvPicPr>
        <p:blipFill>
          <a:blip r:embed="rId3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lv-LV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lv-LV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15" name="" descr="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16" name="" descr=""/>
          <p:cNvPicPr/>
          <p:nvPr/>
        </p:nvPicPr>
        <p:blipFill>
          <a:blip r:embed="rId3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lv-LV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/>
          <a:p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lv-LV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Click to edit Master title style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b="0" lang="lv-LV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26.8.16</a:t>
            </a:r>
            <a:endParaRPr b="0" lang="lv-LV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p>
            <a:endParaRPr b="0" lang="lv-LV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FA7D0B30-0280-46E1-90D9-44C4A2F96CED}" type="slidenum">
              <a:rPr b="0" lang="lv-LV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&lt;number&gt;</a:t>
            </a:fld>
            <a:endParaRPr b="0" lang="lv-LV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lv-LV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the outline text format</a:t>
            </a:r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lv-LV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Outline Level</a:t>
            </a:r>
            <a:endParaRPr b="0" lang="lv-LV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Third Outline Level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Fourth Outline Level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lv-LV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Fifth Outline Level</a:t>
            </a:r>
            <a:endParaRPr b="0" lang="lv-LV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lv-LV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Sixth Outline Level</a:t>
            </a:r>
            <a:endParaRPr b="0" lang="lv-LV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lv-LV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Seventh Outline Level</a:t>
            </a:r>
            <a:endParaRPr b="0" lang="lv-LV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b="0" lang="lv-LV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Click to edit Master title style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lv-LV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the outline text format</a:t>
            </a:r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lv-LV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Outline Level</a:t>
            </a:r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lv-LV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Third Outline Level</a:t>
            </a:r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lv-LV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Fourth Outline Level</a:t>
            </a:r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lv-LV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Fifth Outline Level</a:t>
            </a:r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lv-LV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Sixth Outline Level</a:t>
            </a:r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lv-LV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Seventh Outline LevelClick to edit Master text styles</a:t>
            </a:r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6858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lv-LV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level</a:t>
            </a:r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1430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lv-LV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Third level</a:t>
            </a:r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3" marL="16002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Fourth level</a:t>
            </a:r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4" marL="20574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Fifth level</a:t>
            </a:r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b="0" lang="lv-LV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26.8.16</a:t>
            </a:r>
            <a:endParaRPr b="0" lang="lv-LV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p>
            <a:endParaRPr b="0" lang="lv-LV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4E611EFD-B4ED-4BA4-9B3B-8C7E1654CB0B}" type="slidenum">
              <a:rPr b="0" lang="lv-LV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&lt;number&gt;</a:t>
            </a:fld>
            <a:endParaRPr b="0" lang="lv-LV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b="0" lang="lv-LV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26.8.16</a:t>
            </a:r>
            <a:endParaRPr b="0" lang="lv-LV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p>
            <a:endParaRPr b="0" lang="lv-LV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E351F955-67A4-4899-9B5F-5F2B23A5D752}" type="slidenum">
              <a:rPr b="0" lang="lv-LV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&lt;number&gt;</a:t>
            </a:fld>
            <a:endParaRPr b="0" lang="lv-LV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the title text format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lv-LV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the outline text format</a:t>
            </a:r>
            <a:endParaRPr b="0" lang="lv-LV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lv-LV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Outline Level</a:t>
            </a:r>
            <a:endParaRPr b="0" lang="lv-LV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Third Outline Level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Fourth Outline Level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lv-LV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Fifth Outline Level</a:t>
            </a:r>
            <a:endParaRPr b="0" lang="lv-LV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lv-LV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Sixth Outline Level</a:t>
            </a:r>
            <a:endParaRPr b="0" lang="lv-LV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lv-LV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Seventh Outline Level</a:t>
            </a:r>
            <a:endParaRPr b="0" lang="lv-LV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image" Target="../media/image58.png"/><Relationship Id="rId3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image" Target="../media/image60.jpeg"/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5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image" Target="../media/image64.jpeg"/><Relationship Id="rId3" Type="http://schemas.openxmlformats.org/officeDocument/2006/relationships/image" Target="../media/image65.jpeg"/><Relationship Id="rId4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image" Target="../media/image67.jpeg"/><Relationship Id="rId3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image" Target="../media/image69.jpeg"/><Relationship Id="rId3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70.jpeg"/><Relationship Id="rId2" Type="http://schemas.openxmlformats.org/officeDocument/2006/relationships/image" Target="../media/image71.jpeg"/><Relationship Id="rId3" Type="http://schemas.openxmlformats.org/officeDocument/2006/relationships/image" Target="../media/image72.jpeg"/><Relationship Id="rId4" Type="http://schemas.openxmlformats.org/officeDocument/2006/relationships/image" Target="../media/image73.jpeg"/><Relationship Id="rId5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74.jpeg"/><Relationship Id="rId2" Type="http://schemas.openxmlformats.org/officeDocument/2006/relationships/image" Target="../media/image75.png"/><Relationship Id="rId3" Type="http://schemas.openxmlformats.org/officeDocument/2006/relationships/image" Target="../media/image76.jpeg"/><Relationship Id="rId4" Type="http://schemas.openxmlformats.org/officeDocument/2006/relationships/image" Target="../media/image77.png"/><Relationship Id="rId5" Type="http://schemas.openxmlformats.org/officeDocument/2006/relationships/image" Target="../media/image78.jpeg"/><Relationship Id="rId6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79.jpeg"/><Relationship Id="rId2" Type="http://schemas.openxmlformats.org/officeDocument/2006/relationships/image" Target="../media/image80.png"/><Relationship Id="rId3" Type="http://schemas.openxmlformats.org/officeDocument/2006/relationships/image" Target="../media/image81.png"/><Relationship Id="rId4" Type="http://schemas.openxmlformats.org/officeDocument/2006/relationships/slideLayout" Target="../slideLayouts/slideLayout2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82.jpeg"/><Relationship Id="rId2" Type="http://schemas.openxmlformats.org/officeDocument/2006/relationships/image" Target="../media/image83.png"/><Relationship Id="rId3" Type="http://schemas.openxmlformats.org/officeDocument/2006/relationships/image" Target="../media/image84.png"/><Relationship Id="rId4" Type="http://schemas.openxmlformats.org/officeDocument/2006/relationships/image" Target="../media/image85.jpeg"/><Relationship Id="rId5" Type="http://schemas.openxmlformats.org/officeDocument/2006/relationships/image" Target="../media/image86.png"/><Relationship Id="rId6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87.png"/><Relationship Id="rId2" Type="http://schemas.openxmlformats.org/officeDocument/2006/relationships/image" Target="../media/image88.png"/><Relationship Id="rId3" Type="http://schemas.openxmlformats.org/officeDocument/2006/relationships/image" Target="../media/image89.jpeg"/><Relationship Id="rId4" Type="http://schemas.openxmlformats.org/officeDocument/2006/relationships/image" Target="../media/image90.png"/><Relationship Id="rId5" Type="http://schemas.openxmlformats.org/officeDocument/2006/relationships/image" Target="../media/image91.jpeg"/><Relationship Id="rId6" Type="http://schemas.openxmlformats.org/officeDocument/2006/relationships/image" Target="../media/image92.jpeg"/><Relationship Id="rId7" Type="http://schemas.openxmlformats.org/officeDocument/2006/relationships/image" Target="../media/image93.jpeg"/><Relationship Id="rId8" Type="http://schemas.openxmlformats.org/officeDocument/2006/relationships/image" Target="../media/image94.jpeg"/><Relationship Id="rId9" Type="http://schemas.openxmlformats.org/officeDocument/2006/relationships/image" Target="../media/image95.jpeg"/><Relationship Id="rId10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96.jpeg"/><Relationship Id="rId2" Type="http://schemas.openxmlformats.org/officeDocument/2006/relationships/image" Target="../media/image97.png"/><Relationship Id="rId3" Type="http://schemas.openxmlformats.org/officeDocument/2006/relationships/image" Target="../media/image98.jpeg"/><Relationship Id="rId4" Type="http://schemas.openxmlformats.org/officeDocument/2006/relationships/image" Target="../media/image99.jpeg"/><Relationship Id="rId5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100.png"/><Relationship Id="rId2" Type="http://schemas.openxmlformats.org/officeDocument/2006/relationships/slideLayout" Target="../slideLayouts/slideLayout2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101.png"/><Relationship Id="rId2" Type="http://schemas.openxmlformats.org/officeDocument/2006/relationships/image" Target="../media/image102.png"/><Relationship Id="rId3" Type="http://schemas.openxmlformats.org/officeDocument/2006/relationships/image" Target="../media/image103.jpeg"/><Relationship Id="rId4" Type="http://schemas.openxmlformats.org/officeDocument/2006/relationships/image" Target="../media/image104.jpeg"/><Relationship Id="rId5" Type="http://schemas.openxmlformats.org/officeDocument/2006/relationships/image" Target="../media/image105.jpeg"/><Relationship Id="rId6" Type="http://schemas.openxmlformats.org/officeDocument/2006/relationships/image" Target="../media/image106.jpeg"/><Relationship Id="rId7" Type="http://schemas.openxmlformats.org/officeDocument/2006/relationships/image" Target="../media/image107.png"/><Relationship Id="rId8" Type="http://schemas.openxmlformats.org/officeDocument/2006/relationships/slideLayout" Target="../slideLayouts/slideLayout2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108.png"/><Relationship Id="rId2" Type="http://schemas.openxmlformats.org/officeDocument/2006/relationships/image" Target="../media/image109.png"/><Relationship Id="rId3" Type="http://schemas.openxmlformats.org/officeDocument/2006/relationships/image" Target="../media/image110.png"/><Relationship Id="rId4" Type="http://schemas.openxmlformats.org/officeDocument/2006/relationships/slideLayout" Target="../slideLayouts/slideLayout2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111.png"/><Relationship Id="rId2" Type="http://schemas.openxmlformats.org/officeDocument/2006/relationships/image" Target="../media/image112.jpeg"/><Relationship Id="rId3" Type="http://schemas.openxmlformats.org/officeDocument/2006/relationships/image" Target="../media/image113.jpeg"/><Relationship Id="rId4" Type="http://schemas.openxmlformats.org/officeDocument/2006/relationships/image" Target="../media/image114.jpeg"/><Relationship Id="rId5" Type="http://schemas.openxmlformats.org/officeDocument/2006/relationships/image" Target="../media/image115.jpeg"/><Relationship Id="rId6" Type="http://schemas.openxmlformats.org/officeDocument/2006/relationships/image" Target="../media/image116.jpeg"/><Relationship Id="rId7" Type="http://schemas.openxmlformats.org/officeDocument/2006/relationships/slideLayout" Target="../slideLayouts/slideLayout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117.jpeg"/><Relationship Id="rId2" Type="http://schemas.openxmlformats.org/officeDocument/2006/relationships/slideLayout" Target="../slideLayouts/slideLayout2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118.jpeg"/><Relationship Id="rId2" Type="http://schemas.openxmlformats.org/officeDocument/2006/relationships/image" Target="../media/image119.jpeg"/><Relationship Id="rId3" Type="http://schemas.openxmlformats.org/officeDocument/2006/relationships/image" Target="../media/image120.jpeg"/><Relationship Id="rId4" Type="http://schemas.openxmlformats.org/officeDocument/2006/relationships/image" Target="../media/image121.png"/><Relationship Id="rId5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122.jpeg"/><Relationship Id="rId2" Type="http://schemas.openxmlformats.org/officeDocument/2006/relationships/image" Target="../media/image123.jpeg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5" Type="http://schemas.openxmlformats.org/officeDocument/2006/relationships/image" Target="../media/image16.gif"/><Relationship Id="rId6" Type="http://schemas.openxmlformats.org/officeDocument/2006/relationships/image" Target="../media/image17.gif"/><Relationship Id="rId7" Type="http://schemas.openxmlformats.org/officeDocument/2006/relationships/image" Target="../media/image18.png"/><Relationship Id="rId8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124.png"/><Relationship Id="rId2" Type="http://schemas.openxmlformats.org/officeDocument/2006/relationships/image" Target="../media/image125.png"/><Relationship Id="rId3" Type="http://schemas.openxmlformats.org/officeDocument/2006/relationships/image" Target="../media/image126.png"/><Relationship Id="rId4" Type="http://schemas.openxmlformats.org/officeDocument/2006/relationships/image" Target="../media/image127.png"/><Relationship Id="rId5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128.wmf"/><Relationship Id="rId2" Type="http://schemas.openxmlformats.org/officeDocument/2006/relationships/image" Target="../media/image129.png"/><Relationship Id="rId3" Type="http://schemas.openxmlformats.org/officeDocument/2006/relationships/image" Target="../media/image130.wmf"/><Relationship Id="rId4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131.jpeg"/><Relationship Id="rId2" Type="http://schemas.openxmlformats.org/officeDocument/2006/relationships/slideLayout" Target="../slideLayouts/slideLayout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jpeg"/><Relationship Id="rId8" Type="http://schemas.openxmlformats.org/officeDocument/2006/relationships/slideLayout" Target="../slideLayouts/slideLayout2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jpeg"/><Relationship Id="rId7" Type="http://schemas.openxmlformats.org/officeDocument/2006/relationships/image" Target="../media/image32.png"/><Relationship Id="rId8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image" Target="../media/image34.jpeg"/><Relationship Id="rId3" Type="http://schemas.openxmlformats.org/officeDocument/2006/relationships/image" Target="../media/image35.pn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41.jpeg"/><Relationship Id="rId10" Type="http://schemas.openxmlformats.org/officeDocument/2006/relationships/image" Target="../media/image42.jpeg"/><Relationship Id="rId11" Type="http://schemas.openxmlformats.org/officeDocument/2006/relationships/image" Target="../media/image43.png"/><Relationship Id="rId1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44.wmf"/><Relationship Id="rId2" Type="http://schemas.openxmlformats.org/officeDocument/2006/relationships/image" Target="../media/image45.png"/><Relationship Id="rId3" Type="http://schemas.openxmlformats.org/officeDocument/2006/relationships/image" Target="../media/image46.wmf"/><Relationship Id="rId4" Type="http://schemas.openxmlformats.org/officeDocument/2006/relationships/image" Target="../media/image47.wmf"/><Relationship Id="rId5" Type="http://schemas.openxmlformats.org/officeDocument/2006/relationships/image" Target="../media/image48.wmf"/><Relationship Id="rId6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53.png"/><Relationship Id="rId6" Type="http://schemas.openxmlformats.org/officeDocument/2006/relationships/image" Target="../media/image54.jpeg"/><Relationship Id="rId7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jpeg"/><Relationship Id="rId3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90000" y="1506960"/>
            <a:ext cx="6477840" cy="579240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23" name="Picture 3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24" name="CustomShape 2"/>
          <p:cNvSpPr/>
          <p:nvPr/>
        </p:nvSpPr>
        <p:spPr>
          <a:xfrm>
            <a:off x="5979240" y="3244320"/>
            <a:ext cx="2329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" name="CustomShape 3"/>
          <p:cNvSpPr/>
          <p:nvPr/>
        </p:nvSpPr>
        <p:spPr>
          <a:xfrm>
            <a:off x="1111320" y="315720"/>
            <a:ext cx="7868520" cy="130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lv-LV" sz="6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LIEPĀJA 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lv-LV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ATTĪSTĪBAS PERSPEKTĪVAS / IZAICINĀJUMI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wipe dir="u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Picture 2" descr=""/>
          <p:cNvPicPr/>
          <p:nvPr/>
        </p:nvPicPr>
        <p:blipFill>
          <a:blip r:embed="rId1"/>
          <a:stretch/>
        </p:blipFill>
        <p:spPr>
          <a:xfrm>
            <a:off x="-18720" y="-174960"/>
            <a:ext cx="6320160" cy="7603920"/>
          </a:xfrm>
          <a:prstGeom prst="rect">
            <a:avLst/>
          </a:prstGeom>
          <a:ln>
            <a:noFill/>
          </a:ln>
        </p:spPr>
      </p:pic>
      <p:sp>
        <p:nvSpPr>
          <p:cNvPr id="256" name="TextShape 1"/>
          <p:cNvSpPr txBox="1"/>
          <p:nvPr/>
        </p:nvSpPr>
        <p:spPr>
          <a:xfrm>
            <a:off x="1600200" y="-13068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lv-LV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Izglītības sektors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57" name="Picture 2" descr=""/>
          <p:cNvPicPr/>
          <p:nvPr/>
        </p:nvPicPr>
        <p:blipFill>
          <a:blip r:embed="rId2"/>
          <a:stretch/>
        </p:blipFill>
        <p:spPr>
          <a:xfrm>
            <a:off x="389520" y="0"/>
            <a:ext cx="1286640" cy="1079640"/>
          </a:xfrm>
          <a:prstGeom prst="rect">
            <a:avLst/>
          </a:prstGeom>
          <a:ln>
            <a:noFill/>
          </a:ln>
        </p:spPr>
      </p:pic>
      <p:sp>
        <p:nvSpPr>
          <p:cNvPr id="258" name="CustomShape 2"/>
          <p:cNvSpPr/>
          <p:nvPr/>
        </p:nvSpPr>
        <p:spPr>
          <a:xfrm>
            <a:off x="7341120" y="69840"/>
            <a:ext cx="4850640" cy="760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lv-LV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Vispārējās izglītības iestāžu skaits - 12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lv-LV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Audzēkņu skaits (2015.g.) – 8 708  no kuriem 670 apkārtējo novadu audzēkņi 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lv-LV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Bērnu dārzu skaits – 25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lv-LV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Bērnu dārza apmeklētāju skaits (2015.g.)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lv-LV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– </a:t>
            </a:r>
            <a:r>
              <a:rPr b="1" lang="lv-LV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3 606 no kuriem 67 apkārtējo novadu bērni 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lv-LV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lv-LV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No apkārtējiem novadiem piesaistīto pirmsskolas un vispārējās izglītības iestāžu audzēkņu skaits sastāda </a:t>
            </a:r>
            <a:r>
              <a:rPr b="0" lang="lv-LV" sz="17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5.5 % </a:t>
            </a:r>
            <a:r>
              <a:rPr b="0" lang="lv-LV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: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lv-LV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Aizputes novads </a:t>
            </a:r>
            <a:r>
              <a:rPr b="0" lang="lv-LV" sz="17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0.3%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lv-LV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Grobiņas novads </a:t>
            </a:r>
            <a:r>
              <a:rPr b="0" lang="lv-LV" sz="17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2%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lv-LV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Durbes novads </a:t>
            </a:r>
            <a:r>
              <a:rPr b="0" lang="lv-LV" sz="17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0.7%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lv-LV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Nīcas novads </a:t>
            </a:r>
            <a:r>
              <a:rPr b="0" lang="lv-LV" sz="17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0.8%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lv-LV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Pāvilostas novads </a:t>
            </a:r>
            <a:r>
              <a:rPr b="0" lang="lv-LV" sz="17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0.3%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lv-LV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Priekules novads </a:t>
            </a:r>
            <a:r>
              <a:rPr b="0" lang="lv-LV" sz="17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0.4%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lv-LV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Rucavas novads </a:t>
            </a:r>
            <a:r>
              <a:rPr b="0" lang="lv-LV" sz="17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0.2%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lv-LV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Vaiņodes </a:t>
            </a:r>
            <a:r>
              <a:rPr b="0" lang="lv-LV" sz="17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novads 0.1%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lv-LV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Pierīgas reģions – 0.4%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lv-LV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Vidzeme 0.1%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lv-LV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Zemgale 0.1%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lv-LV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Latgale 0.1%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9" name="CustomShape 3"/>
          <p:cNvSpPr/>
          <p:nvPr/>
        </p:nvSpPr>
        <p:spPr>
          <a:xfrm>
            <a:off x="18000" y="3162960"/>
            <a:ext cx="4005720" cy="3432240"/>
          </a:xfrm>
          <a:prstGeom prst="ellipse">
            <a:avLst/>
          </a:prstGeom>
          <a:noFill/>
          <a:ln w="2844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0" name="CustomShape 4"/>
          <p:cNvSpPr/>
          <p:nvPr/>
        </p:nvSpPr>
        <p:spPr>
          <a:xfrm rot="17777400">
            <a:off x="1029240" y="3718440"/>
            <a:ext cx="1121760" cy="405360"/>
          </a:xfrm>
          <a:prstGeom prst="rightArrow">
            <a:avLst>
              <a:gd name="adj1" fmla="val 32609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1" name="CustomShape 5"/>
          <p:cNvSpPr/>
          <p:nvPr/>
        </p:nvSpPr>
        <p:spPr>
          <a:xfrm rot="19587600">
            <a:off x="1807560" y="4197240"/>
            <a:ext cx="1121760" cy="405360"/>
          </a:xfrm>
          <a:prstGeom prst="rightArrow">
            <a:avLst>
              <a:gd name="adj1" fmla="val 32609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2" name="CustomShape 6"/>
          <p:cNvSpPr/>
          <p:nvPr/>
        </p:nvSpPr>
        <p:spPr>
          <a:xfrm rot="604800">
            <a:off x="1731600" y="5184360"/>
            <a:ext cx="1121760" cy="405360"/>
          </a:xfrm>
          <a:prstGeom prst="rightArrow">
            <a:avLst>
              <a:gd name="adj1" fmla="val 32609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3" name="CustomShape 7"/>
          <p:cNvSpPr/>
          <p:nvPr/>
        </p:nvSpPr>
        <p:spPr>
          <a:xfrm>
            <a:off x="115920" y="6537240"/>
            <a:ext cx="769572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i="1" lang="lv-LV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Avots: Liepājas pilsētas izglītības pārvalde, LVT, LiepU,  LDMV, CSP, Attīstības pārvaldes statistikas materiāli 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wipe dir="u"/>
  </p:transition>
  <p:timing>
    <p:tnLst>
      <p:par>
        <p:cTn id="24" dur="indefinite" restart="never" nodeType="tmRoot">
          <p:childTnLst>
            <p:seq>
              <p:cTn id="25" dur="indefinite" nodeType="mainSeq">
                <p:childTnLst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5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8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1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2" descr=""/>
          <p:cNvPicPr/>
          <p:nvPr/>
        </p:nvPicPr>
        <p:blipFill>
          <a:blip r:embed="rId1"/>
          <a:stretch/>
        </p:blipFill>
        <p:spPr>
          <a:xfrm>
            <a:off x="313200" y="114840"/>
            <a:ext cx="1286640" cy="1079640"/>
          </a:xfrm>
          <a:prstGeom prst="rect">
            <a:avLst/>
          </a:prstGeom>
          <a:ln>
            <a:noFill/>
          </a:ln>
        </p:spPr>
      </p:pic>
      <p:sp>
        <p:nvSpPr>
          <p:cNvPr id="265" name="TextShape 1"/>
          <p:cNvSpPr txBox="1"/>
          <p:nvPr/>
        </p:nvSpPr>
        <p:spPr>
          <a:xfrm>
            <a:off x="1469520" y="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lv-LV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Izglītības sektors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66" name="CustomShape 2"/>
          <p:cNvSpPr/>
          <p:nvPr/>
        </p:nvSpPr>
        <p:spPr>
          <a:xfrm>
            <a:off x="6763680" y="142200"/>
            <a:ext cx="5428080" cy="612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Liepājas valsts tehnikums: 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Font typeface="StarSymbol"/>
              <a:buChar char="-"/>
            </a:pPr>
            <a:r>
              <a:rPr b="1" lang="lv-LV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58% Liepājas pilsētas izglītojamie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Font typeface="StarSymbol"/>
              <a:buChar char="-"/>
            </a:pPr>
            <a:r>
              <a:rPr b="1" lang="lv-LV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42% apkārtējo novadu un citu reģionu izglītojamie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Liepājas Jūrniecības koledža: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Font typeface="StarSymbol"/>
              <a:buChar char="-"/>
            </a:pPr>
            <a:r>
              <a:rPr b="1" lang="lv-LV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40.6% Liepājas pilsētas izglītojamie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Font typeface="StarSymbol"/>
              <a:buChar char="-"/>
            </a:pPr>
            <a:r>
              <a:rPr b="1" lang="lv-LV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59.4% apkārtējo novadu un citu reģionu izglītojamie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Liepājas dizaina un mākslas vidusskola: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Font typeface="StarSymbol"/>
              <a:buChar char="-"/>
            </a:pPr>
            <a:r>
              <a:rPr b="1" lang="lv-LV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51% Liepājas pilsētas izglītojamie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Font typeface="StarSymbol"/>
              <a:buChar char="-"/>
            </a:pPr>
            <a:r>
              <a:rPr b="1" lang="lv-LV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49% apkārtējo novadu un citu reģionu izglītojamie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Liepājas Universitāte: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lv-LV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- 40.3% Liepājas pilsētas izglītojamie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lv-LV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- 59.7% apkārtējo novadu un citu reģionu izglītojamie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Liepājā darbojošās izglītības iestādes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Emīla Melngaiļa Liepājas mūzikas vidusskola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RSU, RTU, Juridiskā koledža, BSA, RPIVA, Turība u.c.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7" name="CustomShape 3"/>
          <p:cNvSpPr/>
          <p:nvPr/>
        </p:nvSpPr>
        <p:spPr>
          <a:xfrm>
            <a:off x="115920" y="6537240"/>
            <a:ext cx="769572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i="1" lang="lv-LV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Avots: Liepājas pilsētas izglītības pārvalde, LVT, LiepU,  LDMV, CSP, Attīstības pārvaldes statistikas materiāli 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68" name="Picture 2" descr=""/>
          <p:cNvPicPr/>
          <p:nvPr/>
        </p:nvPicPr>
        <p:blipFill>
          <a:blip r:embed="rId2"/>
          <a:stretch/>
        </p:blipFill>
        <p:spPr>
          <a:xfrm>
            <a:off x="171360" y="1780920"/>
            <a:ext cx="2595960" cy="1737720"/>
          </a:xfrm>
          <a:prstGeom prst="rect">
            <a:avLst/>
          </a:prstGeom>
          <a:ln>
            <a:noFill/>
          </a:ln>
        </p:spPr>
      </p:pic>
      <p:pic>
        <p:nvPicPr>
          <p:cNvPr id="269" name="Picture 4" descr=""/>
          <p:cNvPicPr/>
          <p:nvPr/>
        </p:nvPicPr>
        <p:blipFill>
          <a:blip r:embed="rId3"/>
          <a:stretch/>
        </p:blipFill>
        <p:spPr>
          <a:xfrm>
            <a:off x="3290760" y="1715040"/>
            <a:ext cx="2400480" cy="1803600"/>
          </a:xfrm>
          <a:prstGeom prst="rect">
            <a:avLst/>
          </a:prstGeom>
          <a:ln>
            <a:noFill/>
          </a:ln>
        </p:spPr>
      </p:pic>
      <p:pic>
        <p:nvPicPr>
          <p:cNvPr id="270" name="Picture 6" descr=""/>
          <p:cNvPicPr/>
          <p:nvPr/>
        </p:nvPicPr>
        <p:blipFill>
          <a:blip r:embed="rId4"/>
          <a:stretch/>
        </p:blipFill>
        <p:spPr>
          <a:xfrm>
            <a:off x="171360" y="3908520"/>
            <a:ext cx="5520240" cy="2053440"/>
          </a:xfrm>
          <a:prstGeom prst="rect">
            <a:avLst/>
          </a:prstGeom>
          <a:ln>
            <a:noFill/>
          </a:ln>
        </p:spPr>
      </p:pic>
    </p:spTree>
  </p:cSld>
  <p:transition spd="med">
    <p:wipe dir="u"/>
  </p:transition>
  <p:timing>
    <p:tnLst>
      <p:par>
        <p:cTn id="42" dur="indefinite" restart="never" nodeType="tmRoot">
          <p:childTnLst>
            <p:seq>
              <p:cTn id="43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extShape 1"/>
          <p:cNvSpPr txBox="1"/>
          <p:nvPr/>
        </p:nvSpPr>
        <p:spPr>
          <a:xfrm>
            <a:off x="1676520" y="-2988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lv-LV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Veselības sektors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72" name="Picture 6" descr=""/>
          <p:cNvPicPr/>
          <p:nvPr/>
        </p:nvPicPr>
        <p:blipFill>
          <a:blip r:embed="rId1"/>
          <a:stretch/>
        </p:blipFill>
        <p:spPr>
          <a:xfrm>
            <a:off x="350280" y="0"/>
            <a:ext cx="1015920" cy="1015920"/>
          </a:xfrm>
          <a:prstGeom prst="rect">
            <a:avLst/>
          </a:prstGeom>
          <a:ln>
            <a:noFill/>
          </a:ln>
        </p:spPr>
      </p:pic>
      <p:sp>
        <p:nvSpPr>
          <p:cNvPr id="273" name="CustomShape 2"/>
          <p:cNvSpPr/>
          <p:nvPr/>
        </p:nvSpPr>
        <p:spPr>
          <a:xfrm>
            <a:off x="6339600" y="360720"/>
            <a:ext cx="4850640" cy="585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Veselības aprūpes iestāžu skaits Liepājā - </a:t>
            </a:r>
            <a:r>
              <a:rPr b="0" lang="lv-LV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12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Ambulatoro apmeklētāju skaits (2015.gads):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Font typeface="StarSymbol"/>
              <a:buChar char="-"/>
            </a:pPr>
            <a:r>
              <a:rPr b="0" lang="lv-LV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87 717 jeb 72% Liepājas pilsētas iedzīvotāji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Font typeface="StarSymbol"/>
              <a:buChar char="-"/>
            </a:pPr>
            <a:r>
              <a:rPr b="0" lang="lv-LV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26 050 jeb 23% apkārtējo novadu iedzīvotāji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Font typeface="StarSymbol"/>
              <a:buChar char="-"/>
            </a:pPr>
            <a:r>
              <a:rPr b="0" lang="lv-LV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6 3 98 jeb 5% citu reģionu iedzīvotāji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Liepājas reģionālā slimnīcā hospitalizēto skaits (2015.gads):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Font typeface="StarSymbol"/>
              <a:buChar char="-"/>
            </a:pPr>
            <a:r>
              <a:rPr b="0" lang="lv-LV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12 166 jeb 64% Liepājas pilsētas iedzīvotāji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Font typeface="StarSymbol"/>
              <a:buChar char="-"/>
            </a:pPr>
            <a:r>
              <a:rPr b="0" lang="lv-LV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4 885  jeb 25.2% apkārtējo novadu iedzīvotāji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Font typeface="StarSymbol"/>
              <a:buChar char="-"/>
            </a:pPr>
            <a:r>
              <a:rPr b="0" lang="lv-LV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2108 jeb 9.5 % citu reģionu iedzīvotāji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Font typeface="StarSymbol"/>
              <a:buChar char="-"/>
            </a:pPr>
            <a:r>
              <a:rPr b="0" lang="lv-LV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54 jeb 1.3% ārvalstnieki 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Liepājā darbojas Kurzemes reģionā vienīgās ārstniecības iestādes: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1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Psihiatrijas klīnika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1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Onkoloģijas klīnika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4" name="CustomShape 3"/>
          <p:cNvSpPr/>
          <p:nvPr/>
        </p:nvSpPr>
        <p:spPr>
          <a:xfrm>
            <a:off x="115920" y="6537240"/>
            <a:ext cx="769572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i="1" lang="lv-LV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Avots: Liepājas reģionālā slimnīca, CSP, Attīstības pārvaldes statistikas materiāli 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75" name="Picture 2" descr=""/>
          <p:cNvPicPr/>
          <p:nvPr/>
        </p:nvPicPr>
        <p:blipFill>
          <a:blip r:embed="rId2"/>
          <a:stretch/>
        </p:blipFill>
        <p:spPr>
          <a:xfrm>
            <a:off x="1515240" y="1233720"/>
            <a:ext cx="3655440" cy="2439000"/>
          </a:xfrm>
          <a:prstGeom prst="rect">
            <a:avLst/>
          </a:prstGeom>
          <a:ln>
            <a:noFill/>
          </a:ln>
        </p:spPr>
      </p:pic>
      <p:pic>
        <p:nvPicPr>
          <p:cNvPr id="276" name="Picture 4" descr=""/>
          <p:cNvPicPr/>
          <p:nvPr/>
        </p:nvPicPr>
        <p:blipFill>
          <a:blip r:embed="rId3"/>
          <a:stretch/>
        </p:blipFill>
        <p:spPr>
          <a:xfrm>
            <a:off x="1555200" y="3940560"/>
            <a:ext cx="3655440" cy="2329200"/>
          </a:xfrm>
          <a:prstGeom prst="rect">
            <a:avLst/>
          </a:prstGeom>
          <a:ln>
            <a:noFill/>
          </a:ln>
        </p:spPr>
      </p:pic>
    </p:spTree>
  </p:cSld>
  <p:transition spd="med">
    <p:wipe dir="u"/>
  </p:transition>
  <p:timing>
    <p:tnLst>
      <p:par>
        <p:cTn id="44" dur="indefinite" restart="never" nodeType="tmRoot">
          <p:childTnLst>
            <p:seq>
              <p:cTn id="45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TextShape 1"/>
          <p:cNvSpPr txBox="1"/>
          <p:nvPr/>
        </p:nvSpPr>
        <p:spPr>
          <a:xfrm>
            <a:off x="1676520" y="-2988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lv-LV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Sporta sektors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78" name="Picture 4" descr=""/>
          <p:cNvPicPr/>
          <p:nvPr/>
        </p:nvPicPr>
        <p:blipFill>
          <a:blip r:embed="rId1"/>
          <a:stretch/>
        </p:blipFill>
        <p:spPr>
          <a:xfrm>
            <a:off x="262800" y="0"/>
            <a:ext cx="1068480" cy="1068480"/>
          </a:xfrm>
          <a:prstGeom prst="rect">
            <a:avLst/>
          </a:prstGeom>
          <a:ln>
            <a:noFill/>
          </a:ln>
        </p:spPr>
      </p:pic>
      <p:pic>
        <p:nvPicPr>
          <p:cNvPr id="279" name="Picture 6" descr=""/>
          <p:cNvPicPr/>
          <p:nvPr/>
        </p:nvPicPr>
        <p:blipFill>
          <a:blip r:embed="rId2"/>
          <a:stretch/>
        </p:blipFill>
        <p:spPr>
          <a:xfrm>
            <a:off x="353160" y="1068840"/>
            <a:ext cx="5685120" cy="5913360"/>
          </a:xfrm>
          <a:prstGeom prst="rect">
            <a:avLst/>
          </a:prstGeom>
          <a:ln w="9360">
            <a:noFill/>
          </a:ln>
        </p:spPr>
      </p:pic>
      <p:sp>
        <p:nvSpPr>
          <p:cNvPr id="280" name="CustomShape 2"/>
          <p:cNvSpPr/>
          <p:nvPr/>
        </p:nvSpPr>
        <p:spPr>
          <a:xfrm>
            <a:off x="6441120" y="113400"/>
            <a:ext cx="5631120" cy="694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Sporta iestāžu skaits Liepāja </a:t>
            </a:r>
            <a:r>
              <a:rPr b="1" lang="lv-LV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0" lang="lv-LV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~30 </a:t>
            </a: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(t.sk. skolu sporta zāles)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Liepājas Olimpiskais Centrs: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sporta pasākumu skaits 2015.gadā – 301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apmeklētāju skaits – 52 800 </a:t>
            </a:r>
            <a:r>
              <a:rPr b="0" lang="lv-LV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(t.sk.28% apkārtējo novadu, reģionu iedzīvotāji)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Starptautiska un nacionāla mēroga sporta pasākumi Liepājā: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Eiropas čempionāts basketbolā;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Starptautiskais rallijs Kurzeme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ERC rallija čempionāta posms Liepājā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Pasaules čempionāts vindsērfingā 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Latvijas III olimpiāde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Latvijas jaunatnes vasaras olimpiāde u.c.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Sporta izglītības programmās iesaistīto bērnu un jaunieši skaits 2015.gadā: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91% Liepājā reģistrētie bērni/jaunieši;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Font typeface="StarSymbol"/>
              <a:buChar char="-"/>
            </a:pPr>
            <a:r>
              <a:rPr b="0" lang="lv-LV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9% apkārtējos novados reģistrētie bērni/jaunieši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wipe dir="u"/>
  </p:transition>
  <p:timing>
    <p:tnLst>
      <p:par>
        <p:cTn id="46" dur="indefinite" restart="never" nodeType="tmRoot">
          <p:childTnLst>
            <p:seq>
              <p:cTn id="47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TextShape 1"/>
          <p:cNvSpPr txBox="1"/>
          <p:nvPr/>
        </p:nvSpPr>
        <p:spPr>
          <a:xfrm>
            <a:off x="1676520" y="-2988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lv-LV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Tūrisma sektors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82" name="Picture 4" descr=""/>
          <p:cNvPicPr/>
          <p:nvPr/>
        </p:nvPicPr>
        <p:blipFill>
          <a:blip r:embed="rId1"/>
          <a:stretch/>
        </p:blipFill>
        <p:spPr>
          <a:xfrm>
            <a:off x="387720" y="0"/>
            <a:ext cx="1033920" cy="1033920"/>
          </a:xfrm>
          <a:prstGeom prst="rect">
            <a:avLst/>
          </a:prstGeom>
          <a:ln>
            <a:noFill/>
          </a:ln>
        </p:spPr>
      </p:pic>
      <p:pic>
        <p:nvPicPr>
          <p:cNvPr id="283" name="Picture 6" descr=""/>
          <p:cNvPicPr/>
          <p:nvPr/>
        </p:nvPicPr>
        <p:blipFill>
          <a:blip r:embed="rId2"/>
          <a:stretch/>
        </p:blipFill>
        <p:spPr>
          <a:xfrm>
            <a:off x="387720" y="976320"/>
            <a:ext cx="5685120" cy="5913360"/>
          </a:xfrm>
          <a:prstGeom prst="rect">
            <a:avLst/>
          </a:prstGeom>
          <a:ln w="9360">
            <a:noFill/>
          </a:ln>
        </p:spPr>
      </p:pic>
      <p:sp>
        <p:nvSpPr>
          <p:cNvPr id="284" name="CustomShape 2"/>
          <p:cNvSpPr/>
          <p:nvPr/>
        </p:nvSpPr>
        <p:spPr>
          <a:xfrm>
            <a:off x="7036200" y="142200"/>
            <a:ext cx="4850640" cy="7088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lv-LV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Naktsmītņu skaits Liepājā – 36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lv-LV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Nakšņojošo skaits Liepājā 2015.gadā: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lv-LV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71.7 % tūristi no Latvijas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Font typeface="StarSymbol"/>
              <a:buChar char="-"/>
            </a:pPr>
            <a:r>
              <a:rPr b="0" lang="lv-LV" sz="17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28.3 % ārvalstu tūristi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lv-LV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Pasākumi, kas piesaista tūristus no apkārtējiem novadiem, reģioniem un valstīm: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lv-LV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Sports: </a:t>
            </a:r>
            <a:r>
              <a:rPr b="0" lang="lv-LV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Starptautiskais rallijs « Kurzeme» , ERC rallija posms, Eiropas čempionāts basketbolā, pasaules čempionāts vindsērfingā, Liepājas pusmaratons u.c</a:t>
            </a:r>
            <a:r>
              <a:rPr b="1" lang="lv-LV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lv-LV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Kultūra: </a:t>
            </a:r>
            <a:r>
              <a:rPr b="0" lang="lv-LV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Līvas tirgus, Liepājas vasara, Ražots Liepājā, Liepājas teātra repertuārs, LOC kultūras pasākumi u.c.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lv-LV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Mūzika: </a:t>
            </a:r>
            <a:r>
              <a:rPr b="0" lang="lv-LV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Summer Sound, Fontaine Festival, Starptautiskais pianisma zvaigžņu festivāls, starptautiskais ērģeļu mūzikas festivāls u.c.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lv-LV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Ģimenēm: </a:t>
            </a:r>
            <a:r>
              <a:rPr b="0" lang="lv-LV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Lielmutis Fricis un Lielmute Marta, ielu teātra festivāls, Jūras svētki, Liepāja svin u.c.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wipe dir="u"/>
  </p:transition>
  <p:timing>
    <p:tnLst>
      <p:par>
        <p:cTn id="48" dur="indefinite" restart="never" nodeType="tmRoot">
          <p:childTnLst>
            <p:seq>
              <p:cTn id="49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TextShape 1"/>
          <p:cNvSpPr txBox="1"/>
          <p:nvPr/>
        </p:nvSpPr>
        <p:spPr>
          <a:xfrm>
            <a:off x="1676520" y="-2916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lv-LV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Uzņēmējdarbības sektors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86" name="Picture 12" descr=""/>
          <p:cNvPicPr/>
          <p:nvPr/>
        </p:nvPicPr>
        <p:blipFill>
          <a:blip r:embed="rId1"/>
          <a:stretch/>
        </p:blipFill>
        <p:spPr>
          <a:xfrm>
            <a:off x="322920" y="-29880"/>
            <a:ext cx="1095120" cy="1095120"/>
          </a:xfrm>
          <a:prstGeom prst="rect">
            <a:avLst/>
          </a:prstGeom>
          <a:ln>
            <a:noFill/>
          </a:ln>
        </p:spPr>
      </p:pic>
      <p:sp>
        <p:nvSpPr>
          <p:cNvPr id="287" name="CustomShape 2"/>
          <p:cNvSpPr/>
          <p:nvPr/>
        </p:nvSpPr>
        <p:spPr>
          <a:xfrm>
            <a:off x="7341120" y="142200"/>
            <a:ext cx="4850640" cy="685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Nozīmīgs ražošanas un pakalpojumu centrs Kurzemes reģionā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Piesaistītās ārvalstu investīcijas Liepājā: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Trelleborg Wheel System (Dānija);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Lesjofors Springs (Zviedrija)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Lesjofors Gas Springs (Zviedrija)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Baltic RIM (Zviedrija)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Cotton Club (Krievija)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Interspiro (Zviedrija/ ASV)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JJ Metal (Dānija)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AE Partner (Dānija)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Kohsel (Dānija)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EMME Latvia (Itālija)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Courland textile (Norvēģija)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Baltik IT (Itālija)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TAXI Kurir (Zviedrija) u.c.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Expedit (Dānija)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lv-LV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Liepājas Biznesa Centrs – mājvieta 16 uzņēmumiem, kas rada ~1000 darbavietas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lv-LV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Pašvaldības un LSEZ pārvaldes atbalsts uzņēmējdarbības uzsākšanai, pamatinfrastruktūras nodrošināšanai.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88" name="Attēls 1" descr=""/>
          <p:cNvPicPr/>
          <p:nvPr/>
        </p:nvPicPr>
        <p:blipFill>
          <a:blip r:embed="rId2"/>
          <a:stretch/>
        </p:blipFill>
        <p:spPr>
          <a:xfrm>
            <a:off x="205200" y="1644120"/>
            <a:ext cx="7049880" cy="4983840"/>
          </a:xfrm>
          <a:prstGeom prst="rect">
            <a:avLst/>
          </a:prstGeom>
          <a:ln>
            <a:noFill/>
          </a:ln>
        </p:spPr>
      </p:pic>
      <p:pic>
        <p:nvPicPr>
          <p:cNvPr id="289" name="Attēls 1" descr=""/>
          <p:cNvPicPr/>
          <p:nvPr/>
        </p:nvPicPr>
        <p:blipFill>
          <a:blip r:embed="rId3"/>
          <a:stretch/>
        </p:blipFill>
        <p:spPr>
          <a:xfrm>
            <a:off x="205200" y="1644120"/>
            <a:ext cx="7049880" cy="4983840"/>
          </a:xfrm>
          <a:prstGeom prst="rect">
            <a:avLst/>
          </a:prstGeom>
          <a:ln>
            <a:noFill/>
          </a:ln>
        </p:spPr>
      </p:pic>
      <p:pic>
        <p:nvPicPr>
          <p:cNvPr id="290" name="Picture 6" descr=""/>
          <p:cNvPicPr/>
          <p:nvPr/>
        </p:nvPicPr>
        <p:blipFill>
          <a:blip r:embed="rId4"/>
          <a:stretch/>
        </p:blipFill>
        <p:spPr>
          <a:xfrm>
            <a:off x="327600" y="853560"/>
            <a:ext cx="7056360" cy="6004080"/>
          </a:xfrm>
          <a:prstGeom prst="rect">
            <a:avLst/>
          </a:prstGeom>
          <a:ln w="9360">
            <a:noFill/>
          </a:ln>
        </p:spPr>
      </p:pic>
    </p:spTree>
  </p:cSld>
  <p:transition spd="med">
    <p:wipe dir="u"/>
  </p:transition>
  <p:timing>
    <p:tnLst>
      <p:par>
        <p:cTn id="50" dur="indefinite" restart="never" nodeType="tmRoot">
          <p:childTnLst>
            <p:seq>
              <p:cTn id="51" dur="indefinite" nodeType="mainSeq">
                <p:childTnLst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6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1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6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Picture 2" descr=""/>
          <p:cNvPicPr/>
          <p:nvPr/>
        </p:nvPicPr>
        <p:blipFill>
          <a:blip r:embed="rId1"/>
          <a:stretch/>
        </p:blipFill>
        <p:spPr>
          <a:xfrm>
            <a:off x="12960" y="1856880"/>
            <a:ext cx="12191760" cy="5910480"/>
          </a:xfrm>
          <a:prstGeom prst="rect">
            <a:avLst/>
          </a:prstGeom>
          <a:ln>
            <a:noFill/>
          </a:ln>
        </p:spPr>
      </p:pic>
      <p:sp>
        <p:nvSpPr>
          <p:cNvPr id="292" name="Line 1"/>
          <p:cNvSpPr/>
          <p:nvPr/>
        </p:nvSpPr>
        <p:spPr>
          <a:xfrm>
            <a:off x="12600" y="1841400"/>
            <a:ext cx="12192120" cy="360"/>
          </a:xfrm>
          <a:prstGeom prst="line">
            <a:avLst/>
          </a:prstGeom>
          <a:ln w="7632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3" name="Line 2"/>
          <p:cNvSpPr/>
          <p:nvPr/>
        </p:nvSpPr>
        <p:spPr>
          <a:xfrm>
            <a:off x="2678760" y="0"/>
            <a:ext cx="360" cy="1822320"/>
          </a:xfrm>
          <a:prstGeom prst="line">
            <a:avLst/>
          </a:prstGeom>
          <a:ln w="7632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4" name="Line 3"/>
          <p:cNvSpPr/>
          <p:nvPr/>
        </p:nvSpPr>
        <p:spPr>
          <a:xfrm>
            <a:off x="5870520" y="0"/>
            <a:ext cx="360" cy="1822320"/>
          </a:xfrm>
          <a:prstGeom prst="line">
            <a:avLst/>
          </a:prstGeom>
          <a:ln w="7632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5" name="Line 4"/>
          <p:cNvSpPr/>
          <p:nvPr/>
        </p:nvSpPr>
        <p:spPr>
          <a:xfrm>
            <a:off x="9283320" y="0"/>
            <a:ext cx="360" cy="1822320"/>
          </a:xfrm>
          <a:prstGeom prst="line">
            <a:avLst/>
          </a:prstGeom>
          <a:ln w="7632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6" name="CustomShape 5"/>
          <p:cNvSpPr/>
          <p:nvPr/>
        </p:nvSpPr>
        <p:spPr>
          <a:xfrm>
            <a:off x="-70920" y="1724400"/>
            <a:ext cx="7198920" cy="144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lv-LV" sz="89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LIEPĀJA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7" name="CustomShape 6"/>
          <p:cNvSpPr/>
          <p:nvPr/>
        </p:nvSpPr>
        <p:spPr>
          <a:xfrm>
            <a:off x="-154440" y="2781000"/>
            <a:ext cx="7366320" cy="77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lv-LV" sz="4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1" lang="lv-LV" sz="4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KULTŪRA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98" name="Picture 11" descr=""/>
          <p:cNvPicPr/>
          <p:nvPr/>
        </p:nvPicPr>
        <p:blipFill>
          <a:blip r:embed="rId2"/>
          <a:stretch/>
        </p:blipFill>
        <p:spPr>
          <a:xfrm>
            <a:off x="0" y="234360"/>
            <a:ext cx="1094400" cy="986760"/>
          </a:xfrm>
          <a:prstGeom prst="rect">
            <a:avLst/>
          </a:prstGeom>
          <a:ln>
            <a:noFill/>
          </a:ln>
        </p:spPr>
      </p:pic>
      <p:sp>
        <p:nvSpPr>
          <p:cNvPr id="299" name="CustomShape 7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00" name="Picture 4" descr=""/>
          <p:cNvPicPr/>
          <p:nvPr/>
        </p:nvPicPr>
        <p:blipFill>
          <a:blip r:embed="rId3"/>
          <a:stretch/>
        </p:blipFill>
        <p:spPr>
          <a:xfrm>
            <a:off x="2783880" y="106560"/>
            <a:ext cx="828360" cy="1238040"/>
          </a:xfrm>
          <a:prstGeom prst="rect">
            <a:avLst/>
          </a:prstGeom>
          <a:ln>
            <a:noFill/>
          </a:ln>
        </p:spPr>
      </p:pic>
      <p:pic>
        <p:nvPicPr>
          <p:cNvPr id="301" name="Picture 6" descr=""/>
          <p:cNvPicPr/>
          <p:nvPr/>
        </p:nvPicPr>
        <p:blipFill>
          <a:blip r:embed="rId4"/>
          <a:stretch/>
        </p:blipFill>
        <p:spPr>
          <a:xfrm>
            <a:off x="5975640" y="234360"/>
            <a:ext cx="1131120" cy="1131120"/>
          </a:xfrm>
          <a:prstGeom prst="rect">
            <a:avLst/>
          </a:prstGeom>
          <a:ln>
            <a:noFill/>
          </a:ln>
        </p:spPr>
      </p:pic>
      <p:sp>
        <p:nvSpPr>
          <p:cNvPr id="302" name="CustomShape 8"/>
          <p:cNvSpPr/>
          <p:nvPr/>
        </p:nvSpPr>
        <p:spPr>
          <a:xfrm>
            <a:off x="3522240" y="392760"/>
            <a:ext cx="218052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MŪZIKA UN KONCERTZĀLE «LIELAIS DZINTARS» 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3" name="CustomShape 9"/>
          <p:cNvSpPr/>
          <p:nvPr/>
        </p:nvSpPr>
        <p:spPr>
          <a:xfrm>
            <a:off x="693000" y="358920"/>
            <a:ext cx="21805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DAUDZVEIDĪGA KULTŪRAS DZĪVE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4" name="CustomShape 10"/>
          <p:cNvSpPr/>
          <p:nvPr/>
        </p:nvSpPr>
        <p:spPr>
          <a:xfrm>
            <a:off x="6870960" y="199800"/>
            <a:ext cx="218052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KONFERENČU UN CITU PASĀKUMU TŪRISMA IESPĒJAS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05" name="Picture 8" descr=""/>
          <p:cNvPicPr/>
          <p:nvPr/>
        </p:nvPicPr>
        <p:blipFill>
          <a:blip r:embed="rId5"/>
          <a:stretch/>
        </p:blipFill>
        <p:spPr>
          <a:xfrm>
            <a:off x="9437400" y="311040"/>
            <a:ext cx="1018440" cy="1018440"/>
          </a:xfrm>
          <a:prstGeom prst="rect">
            <a:avLst/>
          </a:prstGeom>
          <a:ln>
            <a:noFill/>
          </a:ln>
        </p:spPr>
      </p:pic>
      <p:sp>
        <p:nvSpPr>
          <p:cNvPr id="306" name="CustomShape 11"/>
          <p:cNvSpPr/>
          <p:nvPr/>
        </p:nvSpPr>
        <p:spPr>
          <a:xfrm>
            <a:off x="10062720" y="418680"/>
            <a:ext cx="21805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RADOŠĀS INDUSTRIJAS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wipe dir="u"/>
  </p:transition>
  <p:timing>
    <p:tnLst>
      <p:par>
        <p:cTn id="67" dur="indefinite" restart="never" nodeType="tmRoot">
          <p:childTnLst>
            <p:seq>
              <p:cTn id="6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Picture 3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pic>
        <p:nvPicPr>
          <p:cNvPr id="308" name="Picture 5" descr=""/>
          <p:cNvPicPr/>
          <p:nvPr/>
        </p:nvPicPr>
        <p:blipFill>
          <a:blip r:embed="rId2"/>
          <a:srcRect l="0" t="50870" r="0" b="0"/>
          <a:stretch/>
        </p:blipFill>
        <p:spPr>
          <a:xfrm>
            <a:off x="0" y="3747960"/>
            <a:ext cx="14675040" cy="3109680"/>
          </a:xfrm>
          <a:prstGeom prst="rect">
            <a:avLst/>
          </a:prstGeom>
          <a:ln>
            <a:noFill/>
          </a:ln>
        </p:spPr>
      </p:pic>
      <p:pic>
        <p:nvPicPr>
          <p:cNvPr id="309" name="Picture 7" descr=""/>
          <p:cNvPicPr/>
          <p:nvPr/>
        </p:nvPicPr>
        <p:blipFill>
          <a:blip r:embed="rId3"/>
          <a:stretch/>
        </p:blipFill>
        <p:spPr>
          <a:xfrm>
            <a:off x="135360" y="3906000"/>
            <a:ext cx="2185200" cy="2026080"/>
          </a:xfrm>
          <a:prstGeom prst="rect">
            <a:avLst/>
          </a:prstGeom>
          <a:ln>
            <a:noFill/>
          </a:ln>
        </p:spPr>
      </p:pic>
      <p:sp>
        <p:nvSpPr>
          <p:cNvPr id="310" name="CustomShape 1"/>
          <p:cNvSpPr/>
          <p:nvPr/>
        </p:nvSpPr>
        <p:spPr>
          <a:xfrm>
            <a:off x="474120" y="5576760"/>
            <a:ext cx="62470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lv-LV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KULTŪRAS UN KONFERENČU CENTRS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wipe dir="u"/>
  </p:transition>
  <p:timing>
    <p:tnLst>
      <p:par>
        <p:cTn id="69" dur="indefinite" restart="never" nodeType="tmRoot">
          <p:childTnLst>
            <p:seq>
              <p:cTn id="7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Picture 4" descr=""/>
          <p:cNvPicPr/>
          <p:nvPr/>
        </p:nvPicPr>
        <p:blipFill>
          <a:blip r:embed="rId1"/>
          <a:stretch/>
        </p:blipFill>
        <p:spPr>
          <a:xfrm>
            <a:off x="0" y="1860840"/>
            <a:ext cx="12191760" cy="5531040"/>
          </a:xfrm>
          <a:prstGeom prst="rect">
            <a:avLst/>
          </a:prstGeom>
          <a:ln>
            <a:noFill/>
          </a:ln>
        </p:spPr>
      </p:pic>
      <p:sp>
        <p:nvSpPr>
          <p:cNvPr id="312" name="CustomShape 1"/>
          <p:cNvSpPr/>
          <p:nvPr/>
        </p:nvSpPr>
        <p:spPr>
          <a:xfrm>
            <a:off x="0" y="1681560"/>
            <a:ext cx="7198920" cy="144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lv-LV" sz="89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LIEPĀJA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3" name="CustomShape 2"/>
          <p:cNvSpPr/>
          <p:nvPr/>
        </p:nvSpPr>
        <p:spPr>
          <a:xfrm>
            <a:off x="115920" y="2799720"/>
            <a:ext cx="6967080" cy="77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lv-LV" sz="4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TŪRISMS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4" name="Line 3"/>
          <p:cNvSpPr/>
          <p:nvPr/>
        </p:nvSpPr>
        <p:spPr>
          <a:xfrm>
            <a:off x="0" y="1841400"/>
            <a:ext cx="12191760" cy="360"/>
          </a:xfrm>
          <a:prstGeom prst="line">
            <a:avLst/>
          </a:prstGeom>
          <a:ln w="7632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5" name="Line 4"/>
          <p:cNvSpPr/>
          <p:nvPr/>
        </p:nvSpPr>
        <p:spPr>
          <a:xfrm>
            <a:off x="2730240" y="0"/>
            <a:ext cx="360" cy="1822320"/>
          </a:xfrm>
          <a:prstGeom prst="line">
            <a:avLst/>
          </a:prstGeom>
          <a:ln w="7632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6" name="Line 5"/>
          <p:cNvSpPr/>
          <p:nvPr/>
        </p:nvSpPr>
        <p:spPr>
          <a:xfrm>
            <a:off x="5844600" y="0"/>
            <a:ext cx="360" cy="1822320"/>
          </a:xfrm>
          <a:prstGeom prst="line">
            <a:avLst/>
          </a:prstGeom>
          <a:ln w="7632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7" name="Line 6"/>
          <p:cNvSpPr/>
          <p:nvPr/>
        </p:nvSpPr>
        <p:spPr>
          <a:xfrm>
            <a:off x="9010800" y="0"/>
            <a:ext cx="360" cy="1822320"/>
          </a:xfrm>
          <a:prstGeom prst="line">
            <a:avLst/>
          </a:prstGeom>
          <a:ln w="7632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18" name="Picture 4" descr=""/>
          <p:cNvPicPr/>
          <p:nvPr/>
        </p:nvPicPr>
        <p:blipFill>
          <a:blip r:embed="rId2"/>
          <a:stretch/>
        </p:blipFill>
        <p:spPr>
          <a:xfrm>
            <a:off x="0" y="293760"/>
            <a:ext cx="989640" cy="989640"/>
          </a:xfrm>
          <a:prstGeom prst="rect">
            <a:avLst/>
          </a:prstGeom>
          <a:ln>
            <a:noFill/>
          </a:ln>
        </p:spPr>
      </p:pic>
      <p:pic>
        <p:nvPicPr>
          <p:cNvPr id="319" name="Picture 12" descr=""/>
          <p:cNvPicPr/>
          <p:nvPr/>
        </p:nvPicPr>
        <p:blipFill>
          <a:blip r:embed="rId3"/>
          <a:stretch/>
        </p:blipFill>
        <p:spPr>
          <a:xfrm>
            <a:off x="2774880" y="328320"/>
            <a:ext cx="1033920" cy="1033920"/>
          </a:xfrm>
          <a:prstGeom prst="rect">
            <a:avLst/>
          </a:prstGeom>
          <a:ln>
            <a:noFill/>
          </a:ln>
        </p:spPr>
      </p:pic>
      <p:pic>
        <p:nvPicPr>
          <p:cNvPr id="320" name="Picture 8" descr=""/>
          <p:cNvPicPr/>
          <p:nvPr/>
        </p:nvPicPr>
        <p:blipFill>
          <a:blip r:embed="rId4"/>
          <a:stretch/>
        </p:blipFill>
        <p:spPr>
          <a:xfrm>
            <a:off x="5996160" y="397800"/>
            <a:ext cx="914040" cy="885600"/>
          </a:xfrm>
          <a:prstGeom prst="rect">
            <a:avLst/>
          </a:prstGeom>
          <a:ln>
            <a:noFill/>
          </a:ln>
        </p:spPr>
      </p:pic>
      <p:sp>
        <p:nvSpPr>
          <p:cNvPr id="321" name="CustomShape 7"/>
          <p:cNvSpPr/>
          <p:nvPr/>
        </p:nvSpPr>
        <p:spPr>
          <a:xfrm>
            <a:off x="591480" y="404280"/>
            <a:ext cx="21805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AKTĪVĀ TŪRISMA IESPĒJAS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2" name="CustomShape 8"/>
          <p:cNvSpPr/>
          <p:nvPr/>
        </p:nvSpPr>
        <p:spPr>
          <a:xfrm>
            <a:off x="3627000" y="542880"/>
            <a:ext cx="21805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BIZNESA TŪRISMS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3" name="CustomShape 9"/>
          <p:cNvSpPr/>
          <p:nvPr/>
        </p:nvSpPr>
        <p:spPr>
          <a:xfrm>
            <a:off x="6792840" y="376560"/>
            <a:ext cx="21805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KŪRORTOLOĢIJAS ATTĪSTĪBAS IESPĒJAS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24" name="Picture 1" descr=""/>
          <p:cNvPicPr/>
          <p:nvPr/>
        </p:nvPicPr>
        <p:blipFill>
          <a:blip r:embed="rId5"/>
          <a:stretch/>
        </p:blipFill>
        <p:spPr>
          <a:xfrm>
            <a:off x="9209880" y="284760"/>
            <a:ext cx="1009440" cy="998280"/>
          </a:xfrm>
          <a:prstGeom prst="rect">
            <a:avLst/>
          </a:prstGeom>
          <a:ln>
            <a:noFill/>
          </a:ln>
        </p:spPr>
      </p:pic>
      <p:sp>
        <p:nvSpPr>
          <p:cNvPr id="325" name="CustomShape 10"/>
          <p:cNvSpPr/>
          <p:nvPr/>
        </p:nvSpPr>
        <p:spPr>
          <a:xfrm>
            <a:off x="9921960" y="461160"/>
            <a:ext cx="21805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DABAS RESURSI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wipe dir="u"/>
  </p:transition>
  <p:timing>
    <p:tnLst>
      <p:par>
        <p:cTn id="71" dur="indefinite" restart="never" nodeType="tmRoot">
          <p:childTnLst>
            <p:seq>
              <p:cTn id="7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Line 1"/>
          <p:cNvSpPr/>
          <p:nvPr/>
        </p:nvSpPr>
        <p:spPr>
          <a:xfrm>
            <a:off x="0" y="1841400"/>
            <a:ext cx="12191760" cy="360"/>
          </a:xfrm>
          <a:prstGeom prst="line">
            <a:avLst/>
          </a:prstGeom>
          <a:ln w="7632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7" name="Line 2"/>
          <p:cNvSpPr/>
          <p:nvPr/>
        </p:nvSpPr>
        <p:spPr>
          <a:xfrm>
            <a:off x="2730240" y="0"/>
            <a:ext cx="360" cy="1822320"/>
          </a:xfrm>
          <a:prstGeom prst="line">
            <a:avLst/>
          </a:prstGeom>
          <a:ln w="7632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8" name="Line 3"/>
          <p:cNvSpPr/>
          <p:nvPr/>
        </p:nvSpPr>
        <p:spPr>
          <a:xfrm>
            <a:off x="5844600" y="0"/>
            <a:ext cx="360" cy="1822320"/>
          </a:xfrm>
          <a:prstGeom prst="line">
            <a:avLst/>
          </a:prstGeom>
          <a:ln w="7632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9" name="Line 4"/>
          <p:cNvSpPr/>
          <p:nvPr/>
        </p:nvSpPr>
        <p:spPr>
          <a:xfrm>
            <a:off x="9010800" y="0"/>
            <a:ext cx="360" cy="1822320"/>
          </a:xfrm>
          <a:prstGeom prst="line">
            <a:avLst/>
          </a:prstGeom>
          <a:ln w="7632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30" name="Picture 4" descr=""/>
          <p:cNvPicPr/>
          <p:nvPr/>
        </p:nvPicPr>
        <p:blipFill>
          <a:blip r:embed="rId1"/>
          <a:stretch/>
        </p:blipFill>
        <p:spPr>
          <a:xfrm>
            <a:off x="0" y="293760"/>
            <a:ext cx="989640" cy="989640"/>
          </a:xfrm>
          <a:prstGeom prst="rect">
            <a:avLst/>
          </a:prstGeom>
          <a:ln>
            <a:noFill/>
          </a:ln>
        </p:spPr>
      </p:pic>
      <p:pic>
        <p:nvPicPr>
          <p:cNvPr id="331" name="Picture 12" descr=""/>
          <p:cNvPicPr/>
          <p:nvPr/>
        </p:nvPicPr>
        <p:blipFill>
          <a:blip r:embed="rId2"/>
          <a:stretch/>
        </p:blipFill>
        <p:spPr>
          <a:xfrm>
            <a:off x="2774880" y="328320"/>
            <a:ext cx="1033920" cy="1033920"/>
          </a:xfrm>
          <a:prstGeom prst="rect">
            <a:avLst/>
          </a:prstGeom>
          <a:ln>
            <a:noFill/>
          </a:ln>
        </p:spPr>
      </p:pic>
      <p:pic>
        <p:nvPicPr>
          <p:cNvPr id="332" name="Picture 8" descr=""/>
          <p:cNvPicPr/>
          <p:nvPr/>
        </p:nvPicPr>
        <p:blipFill>
          <a:blip r:embed="rId3"/>
          <a:stretch/>
        </p:blipFill>
        <p:spPr>
          <a:xfrm>
            <a:off x="5996160" y="397800"/>
            <a:ext cx="914040" cy="885600"/>
          </a:xfrm>
          <a:prstGeom prst="rect">
            <a:avLst/>
          </a:prstGeom>
          <a:ln>
            <a:noFill/>
          </a:ln>
        </p:spPr>
      </p:pic>
      <p:sp>
        <p:nvSpPr>
          <p:cNvPr id="333" name="CustomShape 5"/>
          <p:cNvSpPr/>
          <p:nvPr/>
        </p:nvSpPr>
        <p:spPr>
          <a:xfrm>
            <a:off x="591480" y="404280"/>
            <a:ext cx="218052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SPORTA INFRASTRUKTŪRA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UN PASĀKUMI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4" name="CustomShape 6"/>
          <p:cNvSpPr/>
          <p:nvPr/>
        </p:nvSpPr>
        <p:spPr>
          <a:xfrm>
            <a:off x="3627000" y="542880"/>
            <a:ext cx="21805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SPORTA TŪRISMS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5" name="CustomShape 7"/>
          <p:cNvSpPr/>
          <p:nvPr/>
        </p:nvSpPr>
        <p:spPr>
          <a:xfrm>
            <a:off x="6792840" y="376560"/>
            <a:ext cx="21805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KŪRORTOLOĢIJAS ATTĪSTĪBAS IESPĒJAS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36" name="Picture 1" descr=""/>
          <p:cNvPicPr/>
          <p:nvPr/>
        </p:nvPicPr>
        <p:blipFill>
          <a:blip r:embed="rId4"/>
          <a:stretch/>
        </p:blipFill>
        <p:spPr>
          <a:xfrm>
            <a:off x="9209880" y="284760"/>
            <a:ext cx="1009440" cy="998280"/>
          </a:xfrm>
          <a:prstGeom prst="rect">
            <a:avLst/>
          </a:prstGeom>
          <a:ln>
            <a:noFill/>
          </a:ln>
        </p:spPr>
      </p:pic>
      <p:sp>
        <p:nvSpPr>
          <p:cNvPr id="337" name="CustomShape 8"/>
          <p:cNvSpPr/>
          <p:nvPr/>
        </p:nvSpPr>
        <p:spPr>
          <a:xfrm>
            <a:off x="9921960" y="461160"/>
            <a:ext cx="21805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DABAS RESURSI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38" name="Picture 2" descr=""/>
          <p:cNvPicPr/>
          <p:nvPr/>
        </p:nvPicPr>
        <p:blipFill>
          <a:blip r:embed="rId5"/>
          <a:stretch/>
        </p:blipFill>
        <p:spPr>
          <a:xfrm>
            <a:off x="0" y="1860840"/>
            <a:ext cx="5995800" cy="3199320"/>
          </a:xfrm>
          <a:prstGeom prst="rect">
            <a:avLst/>
          </a:prstGeom>
          <a:ln>
            <a:noFill/>
          </a:ln>
        </p:spPr>
      </p:pic>
      <p:pic>
        <p:nvPicPr>
          <p:cNvPr id="339" name="Picture 4" descr=""/>
          <p:cNvPicPr/>
          <p:nvPr/>
        </p:nvPicPr>
        <p:blipFill>
          <a:blip r:embed="rId6"/>
          <a:stretch/>
        </p:blipFill>
        <p:spPr>
          <a:xfrm>
            <a:off x="5913000" y="1864800"/>
            <a:ext cx="6278400" cy="3170160"/>
          </a:xfrm>
          <a:prstGeom prst="rect">
            <a:avLst/>
          </a:prstGeom>
          <a:ln>
            <a:noFill/>
          </a:ln>
        </p:spPr>
      </p:pic>
      <p:pic>
        <p:nvPicPr>
          <p:cNvPr id="340" name="Picture 6" descr=""/>
          <p:cNvPicPr/>
          <p:nvPr/>
        </p:nvPicPr>
        <p:blipFill>
          <a:blip r:embed="rId7"/>
          <a:stretch/>
        </p:blipFill>
        <p:spPr>
          <a:xfrm>
            <a:off x="0" y="4920120"/>
            <a:ext cx="3573000" cy="1957320"/>
          </a:xfrm>
          <a:prstGeom prst="rect">
            <a:avLst/>
          </a:prstGeom>
          <a:ln>
            <a:noFill/>
          </a:ln>
        </p:spPr>
      </p:pic>
      <p:pic>
        <p:nvPicPr>
          <p:cNvPr id="341" name="Picture 8" descr=""/>
          <p:cNvPicPr/>
          <p:nvPr/>
        </p:nvPicPr>
        <p:blipFill>
          <a:blip r:embed="rId8"/>
          <a:stretch/>
        </p:blipFill>
        <p:spPr>
          <a:xfrm>
            <a:off x="3540600" y="4920120"/>
            <a:ext cx="4053960" cy="2430720"/>
          </a:xfrm>
          <a:prstGeom prst="rect">
            <a:avLst/>
          </a:prstGeom>
          <a:ln>
            <a:noFill/>
          </a:ln>
        </p:spPr>
      </p:pic>
      <p:pic>
        <p:nvPicPr>
          <p:cNvPr id="342" name="Picture 10" descr=""/>
          <p:cNvPicPr/>
          <p:nvPr/>
        </p:nvPicPr>
        <p:blipFill>
          <a:blip r:embed="rId9"/>
          <a:stretch/>
        </p:blipFill>
        <p:spPr>
          <a:xfrm>
            <a:off x="7558560" y="4910040"/>
            <a:ext cx="4633200" cy="2440800"/>
          </a:xfrm>
          <a:prstGeom prst="rect">
            <a:avLst/>
          </a:prstGeom>
          <a:ln>
            <a:noFill/>
          </a:ln>
        </p:spPr>
      </p:pic>
      <p:sp>
        <p:nvSpPr>
          <p:cNvPr id="343" name="CustomShape 9"/>
          <p:cNvSpPr/>
          <p:nvPr/>
        </p:nvSpPr>
        <p:spPr>
          <a:xfrm>
            <a:off x="0" y="1681560"/>
            <a:ext cx="7198920" cy="144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lv-LV" sz="89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LIEPĀJA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4" name="CustomShape 10"/>
          <p:cNvSpPr/>
          <p:nvPr/>
        </p:nvSpPr>
        <p:spPr>
          <a:xfrm>
            <a:off x="115920" y="2799720"/>
            <a:ext cx="6967080" cy="77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lv-LV" sz="4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SPORTS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wipe dir="u"/>
  </p:transition>
  <p:timing>
    <p:tnLst>
      <p:par>
        <p:cTn id="73" dur="indefinite" restart="never" nodeType="tmRoot">
          <p:childTnLst>
            <p:seq>
              <p:cTn id="7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5" descr=""/>
          <p:cNvPicPr/>
          <p:nvPr/>
        </p:nvPicPr>
        <p:blipFill>
          <a:blip r:embed="rId1"/>
          <a:stretch/>
        </p:blipFill>
        <p:spPr>
          <a:xfrm>
            <a:off x="383400" y="4820400"/>
            <a:ext cx="2309760" cy="1528920"/>
          </a:xfrm>
          <a:prstGeom prst="rect">
            <a:avLst/>
          </a:prstGeom>
          <a:ln>
            <a:noFill/>
          </a:ln>
        </p:spPr>
      </p:pic>
      <p:pic>
        <p:nvPicPr>
          <p:cNvPr id="127" name="Picture 7" descr=""/>
          <p:cNvPicPr/>
          <p:nvPr/>
        </p:nvPicPr>
        <p:blipFill>
          <a:blip r:embed="rId2"/>
          <a:stretch/>
        </p:blipFill>
        <p:spPr>
          <a:xfrm>
            <a:off x="2693160" y="3390840"/>
            <a:ext cx="1980720" cy="1288800"/>
          </a:xfrm>
          <a:prstGeom prst="rect">
            <a:avLst/>
          </a:prstGeom>
          <a:ln>
            <a:noFill/>
          </a:ln>
        </p:spPr>
      </p:pic>
      <p:pic>
        <p:nvPicPr>
          <p:cNvPr id="128" name="Picture 8" descr=""/>
          <p:cNvPicPr/>
          <p:nvPr/>
        </p:nvPicPr>
        <p:blipFill>
          <a:blip r:embed="rId3"/>
          <a:stretch/>
        </p:blipFill>
        <p:spPr>
          <a:xfrm>
            <a:off x="4919760" y="2227680"/>
            <a:ext cx="2168280" cy="1294920"/>
          </a:xfrm>
          <a:prstGeom prst="rect">
            <a:avLst/>
          </a:prstGeom>
          <a:ln>
            <a:noFill/>
          </a:ln>
        </p:spPr>
      </p:pic>
      <p:sp>
        <p:nvSpPr>
          <p:cNvPr id="129" name="CustomShape 1"/>
          <p:cNvSpPr/>
          <p:nvPr/>
        </p:nvSpPr>
        <p:spPr>
          <a:xfrm>
            <a:off x="1523880" y="1251000"/>
            <a:ext cx="914364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0" name="CustomShape 2"/>
          <p:cNvSpPr/>
          <p:nvPr/>
        </p:nvSpPr>
        <p:spPr>
          <a:xfrm>
            <a:off x="1523880" y="1251000"/>
            <a:ext cx="914364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" name="CustomShape 3"/>
          <p:cNvSpPr/>
          <p:nvPr/>
        </p:nvSpPr>
        <p:spPr>
          <a:xfrm>
            <a:off x="1523880" y="2073240"/>
            <a:ext cx="9143640" cy="620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71280"/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" name="CustomShape 4"/>
          <p:cNvSpPr/>
          <p:nvPr/>
        </p:nvSpPr>
        <p:spPr>
          <a:xfrm>
            <a:off x="9284760" y="305280"/>
            <a:ext cx="18284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Kas tālāk?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3" name="CustomShape 5"/>
          <p:cNvSpPr/>
          <p:nvPr/>
        </p:nvSpPr>
        <p:spPr>
          <a:xfrm>
            <a:off x="1523880" y="1997280"/>
            <a:ext cx="7552800" cy="4516200"/>
          </a:xfrm>
          <a:custGeom>
            <a:avLst/>
            <a:gdLst/>
            <a:ahLst/>
            <a:rect l="l" t="t" r="r" b="b"/>
            <a:pathLst>
              <a:path w="4758" h="2845">
                <a:moveTo>
                  <a:pt x="0" y="2845"/>
                </a:moveTo>
                <a:lnTo>
                  <a:pt x="1072" y="2774"/>
                </a:lnTo>
                <a:lnTo>
                  <a:pt x="1914" y="2047"/>
                </a:lnTo>
                <a:lnTo>
                  <a:pt x="3110" y="1808"/>
                </a:lnTo>
                <a:lnTo>
                  <a:pt x="3668" y="1134"/>
                </a:lnTo>
                <a:lnTo>
                  <a:pt x="4369" y="753"/>
                </a:lnTo>
                <a:lnTo>
                  <a:pt x="4758" y="0"/>
                </a:lnTo>
              </a:path>
            </a:pathLst>
          </a:custGeom>
          <a:noFill/>
          <a:ln w="28440">
            <a:solidFill>
              <a:srgbClr val="00cc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4" name="CustomShape 6"/>
          <p:cNvSpPr/>
          <p:nvPr/>
        </p:nvSpPr>
        <p:spPr>
          <a:xfrm>
            <a:off x="3162600" y="6334560"/>
            <a:ext cx="304560" cy="304560"/>
          </a:xfrm>
          <a:prstGeom prst="ellipse">
            <a:avLst/>
          </a:prstGeom>
          <a:solidFill>
            <a:srgbClr val="00cc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5" name="CustomShape 7"/>
          <p:cNvSpPr/>
          <p:nvPr/>
        </p:nvSpPr>
        <p:spPr>
          <a:xfrm>
            <a:off x="4521960" y="5139720"/>
            <a:ext cx="304560" cy="304560"/>
          </a:xfrm>
          <a:prstGeom prst="ellipse">
            <a:avLst/>
          </a:prstGeom>
          <a:solidFill>
            <a:srgbClr val="00cc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6" name="CustomShape 8"/>
          <p:cNvSpPr/>
          <p:nvPr/>
        </p:nvSpPr>
        <p:spPr>
          <a:xfrm>
            <a:off x="7248600" y="3600000"/>
            <a:ext cx="304560" cy="304560"/>
          </a:xfrm>
          <a:prstGeom prst="ellipse">
            <a:avLst/>
          </a:prstGeom>
          <a:solidFill>
            <a:srgbClr val="00cc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7" name="CustomShape 9"/>
          <p:cNvSpPr/>
          <p:nvPr/>
        </p:nvSpPr>
        <p:spPr>
          <a:xfrm>
            <a:off x="3412440" y="6350040"/>
            <a:ext cx="18284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1990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CustomShape 10"/>
          <p:cNvSpPr/>
          <p:nvPr/>
        </p:nvSpPr>
        <p:spPr>
          <a:xfrm>
            <a:off x="5014080" y="5193000"/>
            <a:ext cx="18284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2000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" name="CustomShape 11"/>
          <p:cNvSpPr/>
          <p:nvPr/>
        </p:nvSpPr>
        <p:spPr>
          <a:xfrm>
            <a:off x="7621200" y="3666240"/>
            <a:ext cx="18284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2006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0" name="Picture 2" descr=""/>
          <p:cNvPicPr/>
          <p:nvPr/>
        </p:nvPicPr>
        <p:blipFill>
          <a:blip r:embed="rId4"/>
          <a:stretch/>
        </p:blipFill>
        <p:spPr>
          <a:xfrm>
            <a:off x="6842880" y="557640"/>
            <a:ext cx="2229480" cy="1378800"/>
          </a:xfrm>
          <a:prstGeom prst="rect">
            <a:avLst/>
          </a:prstGeom>
          <a:ln>
            <a:noFill/>
          </a:ln>
        </p:spPr>
      </p:pic>
      <p:sp>
        <p:nvSpPr>
          <p:cNvPr id="141" name="CustomShape 12"/>
          <p:cNvSpPr/>
          <p:nvPr/>
        </p:nvSpPr>
        <p:spPr>
          <a:xfrm>
            <a:off x="8812800" y="1957680"/>
            <a:ext cx="304560" cy="304560"/>
          </a:xfrm>
          <a:prstGeom prst="ellipse">
            <a:avLst/>
          </a:prstGeom>
          <a:solidFill>
            <a:srgbClr val="00cc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2" name="CustomShape 13"/>
          <p:cNvSpPr/>
          <p:nvPr/>
        </p:nvSpPr>
        <p:spPr>
          <a:xfrm>
            <a:off x="9117360" y="2119320"/>
            <a:ext cx="18284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2015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" name="Line 14"/>
          <p:cNvSpPr/>
          <p:nvPr/>
        </p:nvSpPr>
        <p:spPr>
          <a:xfrm flipV="1">
            <a:off x="9072720" y="167400"/>
            <a:ext cx="1873440" cy="1834560"/>
          </a:xfrm>
          <a:prstGeom prst="line">
            <a:avLst/>
          </a:prstGeom>
          <a:ln w="2844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med">
    <p:wipe dir="u"/>
  </p:transition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Picture 14" descr=""/>
          <p:cNvPicPr/>
          <p:nvPr/>
        </p:nvPicPr>
        <p:blipFill>
          <a:blip r:embed="rId1"/>
          <a:srcRect l="29190" t="17837" r="29190" b="12"/>
          <a:stretch/>
        </p:blipFill>
        <p:spPr>
          <a:xfrm>
            <a:off x="6808680" y="-84240"/>
            <a:ext cx="5393520" cy="6940800"/>
          </a:xfrm>
          <a:prstGeom prst="rect">
            <a:avLst/>
          </a:prstGeom>
          <a:ln>
            <a:noFill/>
          </a:ln>
        </p:spPr>
      </p:pic>
      <p:pic>
        <p:nvPicPr>
          <p:cNvPr id="346" name="Picture 10" descr=""/>
          <p:cNvPicPr/>
          <p:nvPr/>
        </p:nvPicPr>
        <p:blipFill>
          <a:blip r:embed="rId2"/>
          <a:srcRect l="0" t="20551" r="0" b="0"/>
          <a:stretch/>
        </p:blipFill>
        <p:spPr>
          <a:xfrm>
            <a:off x="250920" y="487440"/>
            <a:ext cx="978840" cy="1614600"/>
          </a:xfrm>
          <a:prstGeom prst="rect">
            <a:avLst/>
          </a:prstGeom>
          <a:ln>
            <a:noFill/>
          </a:ln>
        </p:spPr>
      </p:pic>
      <p:pic>
        <p:nvPicPr>
          <p:cNvPr id="347" name="Picture 17" descr=""/>
          <p:cNvPicPr/>
          <p:nvPr/>
        </p:nvPicPr>
        <p:blipFill>
          <a:blip r:embed="rId3"/>
          <a:srcRect l="10114" t="19490" r="612" b="8704"/>
          <a:stretch/>
        </p:blipFill>
        <p:spPr>
          <a:xfrm>
            <a:off x="0" y="-21600"/>
            <a:ext cx="6878160" cy="3636720"/>
          </a:xfrm>
          <a:prstGeom prst="rect">
            <a:avLst/>
          </a:prstGeom>
          <a:ln>
            <a:noFill/>
          </a:ln>
        </p:spPr>
      </p:pic>
      <p:pic>
        <p:nvPicPr>
          <p:cNvPr id="348" name="Picture 18" descr=""/>
          <p:cNvPicPr/>
          <p:nvPr/>
        </p:nvPicPr>
        <p:blipFill>
          <a:blip r:embed="rId4"/>
          <a:srcRect l="0" t="21448" r="2203" b="2846"/>
          <a:stretch/>
        </p:blipFill>
        <p:spPr>
          <a:xfrm>
            <a:off x="0" y="3383280"/>
            <a:ext cx="6847920" cy="3520440"/>
          </a:xfrm>
          <a:prstGeom prst="rect">
            <a:avLst/>
          </a:prstGeom>
          <a:ln>
            <a:noFill/>
          </a:ln>
        </p:spPr>
      </p:pic>
    </p:spTree>
  </p:cSld>
  <p:transition spd="med">
    <p:wipe dir="u"/>
  </p:transition>
  <p:timing>
    <p:tnLst>
      <p:par>
        <p:cTn id="75" dur="indefinite" restart="never" nodeType="tmRoot">
          <p:childTnLst>
            <p:seq>
              <p:cTn id="7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CustomShape 1"/>
          <p:cNvSpPr/>
          <p:nvPr/>
        </p:nvSpPr>
        <p:spPr>
          <a:xfrm>
            <a:off x="1523880" y="0"/>
            <a:ext cx="395280" cy="6857640"/>
          </a:xfrm>
          <a:prstGeom prst="rect">
            <a:avLst/>
          </a:prstGeom>
          <a:solidFill>
            <a:schemeClr val="accent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0" name="CustomShape 2"/>
          <p:cNvSpPr/>
          <p:nvPr/>
        </p:nvSpPr>
        <p:spPr>
          <a:xfrm>
            <a:off x="1523880" y="332640"/>
            <a:ext cx="9143640" cy="577800"/>
          </a:xfrm>
          <a:prstGeom prst="rect">
            <a:avLst/>
          </a:prstGeom>
          <a:ln>
            <a:noFill/>
          </a:ln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lv-LV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PLUDMALES UN PIEKRASTES ATTĪSTĪBAS KONCEPCIJA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1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235A707F-69C1-46FD-8EFD-E0E5F7000490}" type="slidenum">
              <a:rPr b="0" lang="lv-LV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&lt;number&gt;</a:t>
            </a:fld>
            <a:endParaRPr b="0" lang="lv-LV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52" name="CustomShape 4"/>
          <p:cNvSpPr/>
          <p:nvPr/>
        </p:nvSpPr>
        <p:spPr>
          <a:xfrm>
            <a:off x="1523880" y="1052640"/>
            <a:ext cx="9143640" cy="475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720">
              <a:lnSpc>
                <a:spcPct val="100000"/>
              </a:lnSpc>
              <a:buClr>
                <a:srgbClr val="2e75b6"/>
              </a:buClr>
              <a:buFont typeface="StarSymbol"/>
              <a:buAutoNum type="arabicPeriod"/>
            </a:pPr>
            <a:r>
              <a:rPr b="1" lang="lv-LV" sz="1800" spc="-1" strike="noStrike">
                <a:solidFill>
                  <a:srgbClr val="2e75b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FUNKCIONĀLAIS UN TEMATISKAIS ZONĒJUMS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1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INFRASTRUKTŪRA UN LABIEKĀRTOJUMS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7030a0"/>
              </a:buClr>
              <a:buFont typeface="StarSymbol"/>
              <a:buAutoNum type="arabicPeriod"/>
            </a:pPr>
            <a:r>
              <a:rPr b="1" lang="lv-LV" sz="1800" spc="-1" strike="noStrike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INŽENIERKOMUNIKĀCIJAS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3" name="CustomShape 5"/>
          <p:cNvSpPr/>
          <p:nvPr/>
        </p:nvSpPr>
        <p:spPr>
          <a:xfrm>
            <a:off x="1703520" y="1700640"/>
            <a:ext cx="3888000" cy="333720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lv-LV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 PLUDMALE – 9 ZONAS – 6 KM BAUDAS 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4" name="CustomShape 6"/>
          <p:cNvSpPr/>
          <p:nvPr/>
        </p:nvSpPr>
        <p:spPr>
          <a:xfrm>
            <a:off x="5879880" y="1700640"/>
            <a:ext cx="4248000" cy="33372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lv-LV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Z PLUDMALE – 6 ZONAS – 6 KM PIEDZĪVOJUMA 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5" name="CustomShape 7"/>
          <p:cNvSpPr/>
          <p:nvPr/>
        </p:nvSpPr>
        <p:spPr>
          <a:xfrm>
            <a:off x="1721880" y="3079800"/>
            <a:ext cx="4248000" cy="33372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lv-LV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SASNIEDZAMĪBA, VIDES PIEEJAMĪBA, DROŠĪBA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6" name="CustomShape 8"/>
          <p:cNvSpPr/>
          <p:nvPr/>
        </p:nvSpPr>
        <p:spPr>
          <a:xfrm>
            <a:off x="6167880" y="3069000"/>
            <a:ext cx="2952000" cy="33372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lv-LV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TIPVEIDA UN ĪPAŠI RISINĀJUMI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7" name="CustomShape 9"/>
          <p:cNvSpPr/>
          <p:nvPr/>
        </p:nvSpPr>
        <p:spPr>
          <a:xfrm>
            <a:off x="4007880" y="3517920"/>
            <a:ext cx="3563640" cy="130716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lv-LV" sz="1600" spc="-1" strike="noStrike">
                <a:solidFill>
                  <a:srgbClr val="548235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ZONU SAVIENOJOŠIE ELEMENTI: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lv-LV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VELOCELIŅŠ (D un Z)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lv-LV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0" lang="lv-LV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TŪRISMA VILCIENS (Z) 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lv-LV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APGAISMOJUMA KONCEPCIJA 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lv-LV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NORĀŽU UN INFO TĪKLOJUMS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8" name="CustomShape 10"/>
          <p:cNvSpPr/>
          <p:nvPr/>
        </p:nvSpPr>
        <p:spPr>
          <a:xfrm>
            <a:off x="1721880" y="5733360"/>
            <a:ext cx="3888000" cy="333720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lv-LV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ELT, ŪKT, LKT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wipe dir="u"/>
  </p:transition>
  <p:timing>
    <p:tnLst>
      <p:par>
        <p:cTn id="77" dur="indefinite" restart="never" nodeType="tmRoot">
          <p:childTnLst>
            <p:seq>
              <p:cTn id="7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CustomShape 1"/>
          <p:cNvSpPr/>
          <p:nvPr/>
        </p:nvSpPr>
        <p:spPr>
          <a:xfrm>
            <a:off x="1523880" y="0"/>
            <a:ext cx="395280" cy="6857640"/>
          </a:xfrm>
          <a:prstGeom prst="rect">
            <a:avLst/>
          </a:prstGeom>
          <a:solidFill>
            <a:schemeClr val="accent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0" name="CustomShape 2"/>
          <p:cNvSpPr/>
          <p:nvPr/>
        </p:nvSpPr>
        <p:spPr>
          <a:xfrm>
            <a:off x="1523880" y="188640"/>
            <a:ext cx="9143640" cy="577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lv-LV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FUNKCIONĀLĀS UN TEMATISKĀS ZONAS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1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8E2A5275-D07B-49B5-B4EA-A50D353314EF}" type="slidenum">
              <a:rPr b="0" lang="lv-LV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&lt;number&gt;</a:t>
            </a:fld>
            <a:endParaRPr b="0" lang="lv-LV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62" name="CustomShape 4"/>
          <p:cNvSpPr/>
          <p:nvPr/>
        </p:nvSpPr>
        <p:spPr>
          <a:xfrm>
            <a:off x="1919520" y="1196640"/>
            <a:ext cx="8748000" cy="369000"/>
          </a:xfrm>
          <a:prstGeom prst="rect">
            <a:avLst/>
          </a:prstGeom>
          <a:solidFill>
            <a:schemeClr val="accent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1" lang="lv-LV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1.1. D pludmale – PLĀNOTAIS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3" name="CustomShape 5"/>
          <p:cNvSpPr/>
          <p:nvPr/>
        </p:nvSpPr>
        <p:spPr>
          <a:xfrm>
            <a:off x="1518840" y="764640"/>
            <a:ext cx="9143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lv-LV" sz="1800" spc="-1" strike="noStrike">
                <a:solidFill>
                  <a:srgbClr val="2e75b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&gt;&gt;&gt; 1. PLUDMALES FUNKCIONĀLAIS UN TEMATISKAIS ZONĒJUMS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4" name="CustomShape 6"/>
          <p:cNvSpPr/>
          <p:nvPr/>
        </p:nvSpPr>
        <p:spPr>
          <a:xfrm>
            <a:off x="1914840" y="1628640"/>
            <a:ext cx="8747640" cy="234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85840" indent="-285480">
              <a:lnSpc>
                <a:spcPct val="100000"/>
              </a:lnSpc>
              <a:buClr>
                <a:srgbClr val="595959"/>
              </a:buClr>
              <a:buFont typeface="Arial"/>
              <a:buChar char="•"/>
            </a:pPr>
            <a:r>
              <a:rPr b="1" lang="lv-LV" sz="12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D1 </a:t>
            </a:r>
            <a:r>
              <a:rPr b="0" lang="lv-LV" sz="12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– Pastaigu zona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595959"/>
              </a:buClr>
              <a:buFont typeface="Arial"/>
              <a:buChar char="•"/>
            </a:pPr>
            <a:r>
              <a:rPr b="1" lang="lv-LV" sz="12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D2 </a:t>
            </a:r>
            <a:r>
              <a:rPr b="0" lang="lv-LV" sz="12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– Perspektīvā kūrorta zona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595959"/>
              </a:buClr>
              <a:buFont typeface="Arial"/>
              <a:buChar char="•"/>
            </a:pPr>
            <a:r>
              <a:rPr b="1" lang="lv-LV" sz="12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D3 </a:t>
            </a:r>
            <a:r>
              <a:rPr b="0" lang="lv-LV" sz="12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– Centrālās pludmales zona (Zilā karoga peldvieta)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595959"/>
              </a:buClr>
              <a:buFont typeface="Arial"/>
              <a:buChar char="•"/>
            </a:pPr>
            <a:r>
              <a:rPr b="1" lang="lv-LV" sz="12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D4 </a:t>
            </a:r>
            <a:r>
              <a:rPr b="0" lang="lv-LV" sz="12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– Ģimenes atpūtas zona (Zilā karoga peldvieta)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595959"/>
              </a:buClr>
              <a:buFont typeface="Arial"/>
              <a:buChar char="•"/>
            </a:pPr>
            <a:r>
              <a:rPr b="1" lang="lv-LV" sz="12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D5 </a:t>
            </a:r>
            <a:r>
              <a:rPr b="0" lang="lv-LV" sz="12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– Jūras veselības zona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595959"/>
              </a:buClr>
              <a:buFont typeface="Arial"/>
              <a:buChar char="•"/>
            </a:pPr>
            <a:r>
              <a:rPr b="1" lang="lv-LV" sz="12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D6 </a:t>
            </a:r>
            <a:r>
              <a:rPr b="0" lang="lv-LV" sz="12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– DR pludmales zona (Zilā karoga peldvieta)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595959"/>
              </a:buClr>
              <a:buFont typeface="Arial"/>
              <a:buChar char="•"/>
            </a:pPr>
            <a:r>
              <a:rPr b="1" lang="lv-LV" sz="12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D7 </a:t>
            </a:r>
            <a:r>
              <a:rPr b="0" lang="lv-LV" sz="12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– Ūdens sporta aktivitāšu zona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595959"/>
              </a:buClr>
              <a:buFont typeface="Arial"/>
              <a:buChar char="•"/>
            </a:pPr>
            <a:r>
              <a:rPr b="1" lang="lv-LV" sz="12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D8 </a:t>
            </a:r>
            <a:r>
              <a:rPr b="0" lang="lv-LV" sz="12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– Dabas atpūtnieku zona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595959"/>
              </a:buClr>
              <a:buFont typeface="Arial"/>
              <a:buChar char="•"/>
            </a:pPr>
            <a:r>
              <a:rPr b="1" lang="lv-LV" sz="12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D9 </a:t>
            </a:r>
            <a:r>
              <a:rPr b="0" lang="lv-LV" sz="12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– Nūdistu pludmales zona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5" name="CustomShape 7"/>
          <p:cNvSpPr/>
          <p:nvPr/>
        </p:nvSpPr>
        <p:spPr>
          <a:xfrm>
            <a:off x="8184240" y="2449080"/>
            <a:ext cx="222336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lv-LV" sz="1800" spc="-1" strike="noStrike">
                <a:solidFill>
                  <a:srgbClr val="5b9bd5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MIERĪGĀS UN AKTĪVĀS ATPŪTAS ZONAS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66" name="Picture 2" descr=""/>
          <p:cNvPicPr/>
          <p:nvPr/>
        </p:nvPicPr>
        <p:blipFill>
          <a:blip r:embed="rId1"/>
          <a:stretch/>
        </p:blipFill>
        <p:spPr>
          <a:xfrm>
            <a:off x="1489680" y="3717000"/>
            <a:ext cx="9172800" cy="2985840"/>
          </a:xfrm>
          <a:prstGeom prst="rect">
            <a:avLst/>
          </a:prstGeom>
          <a:ln>
            <a:noFill/>
          </a:ln>
        </p:spPr>
      </p:pic>
    </p:spTree>
  </p:cSld>
  <p:transition spd="med">
    <p:wipe dir="u"/>
  </p:transition>
  <p:timing>
    <p:tnLst>
      <p:par>
        <p:cTn id="79" dur="indefinite" restart="never" nodeType="tmRoot">
          <p:childTnLst>
            <p:seq>
              <p:cTn id="8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Picture 2" descr=""/>
          <p:cNvPicPr/>
          <p:nvPr/>
        </p:nvPicPr>
        <p:blipFill>
          <a:blip r:embed="rId1"/>
          <a:stretch/>
        </p:blipFill>
        <p:spPr>
          <a:xfrm>
            <a:off x="1518840" y="-9720"/>
            <a:ext cx="469800" cy="2502360"/>
          </a:xfrm>
          <a:prstGeom prst="rect">
            <a:avLst/>
          </a:prstGeom>
          <a:ln>
            <a:noFill/>
          </a:ln>
        </p:spPr>
      </p:pic>
      <p:sp>
        <p:nvSpPr>
          <p:cNvPr id="368" name="TextShape 1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56EEFB6E-FA9C-463D-8929-2073DD8D240A}" type="slidenum">
              <a:rPr b="0" lang="lv-LV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&lt;number&gt;</a:t>
            </a:fld>
            <a:endParaRPr b="0" lang="lv-LV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69" name="CustomShape 2"/>
          <p:cNvSpPr/>
          <p:nvPr/>
        </p:nvSpPr>
        <p:spPr>
          <a:xfrm>
            <a:off x="1950840" y="1052640"/>
            <a:ext cx="83210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lv-LV" sz="1800" spc="-1" strike="noStrike">
                <a:solidFill>
                  <a:srgbClr val="2e75b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&gt;&gt;&gt; </a:t>
            </a:r>
            <a:r>
              <a:rPr b="0" lang="lv-LV" sz="1800" spc="-1" strike="noStrike">
                <a:solidFill>
                  <a:srgbClr val="2e75b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ZONAS TEMATIKAS KODOLS: </a:t>
            </a:r>
            <a:r>
              <a:rPr b="1" lang="lv-LV" sz="1800" spc="-1" strike="noStrike">
                <a:solidFill>
                  <a:srgbClr val="2e75b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CENTRĀLAIS MOLS 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0" name="CustomShape 3"/>
          <p:cNvSpPr/>
          <p:nvPr/>
        </p:nvSpPr>
        <p:spPr>
          <a:xfrm>
            <a:off x="1919520" y="468000"/>
            <a:ext cx="8748000" cy="577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lv-LV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D3 – CENTRĀLĀS PLUDMALES ZONA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1" name="CustomShape 4"/>
          <p:cNvSpPr/>
          <p:nvPr/>
        </p:nvSpPr>
        <p:spPr>
          <a:xfrm>
            <a:off x="1775520" y="116640"/>
            <a:ext cx="29520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lv-LV" sz="1800" spc="-1" strike="noStrike">
                <a:solidFill>
                  <a:srgbClr val="2e75b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&gt;&gt;&gt; </a:t>
            </a:r>
            <a:r>
              <a:rPr b="0" lang="lv-LV" sz="1800" spc="-1" strike="noStrike">
                <a:solidFill>
                  <a:srgbClr val="2e75b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ZONAS KRĀSA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2" name="Picture 3" descr=""/>
          <p:cNvPicPr/>
          <p:nvPr/>
        </p:nvPicPr>
        <p:blipFill>
          <a:blip r:embed="rId2"/>
          <a:stretch/>
        </p:blipFill>
        <p:spPr>
          <a:xfrm>
            <a:off x="6228000" y="1422000"/>
            <a:ext cx="4335480" cy="5031000"/>
          </a:xfrm>
          <a:prstGeom prst="rect">
            <a:avLst/>
          </a:prstGeom>
          <a:ln>
            <a:noFill/>
          </a:ln>
        </p:spPr>
      </p:pic>
      <p:pic>
        <p:nvPicPr>
          <p:cNvPr id="373" name="Picture 4" descr=""/>
          <p:cNvPicPr/>
          <p:nvPr/>
        </p:nvPicPr>
        <p:blipFill>
          <a:blip r:embed="rId3"/>
          <a:stretch/>
        </p:blipFill>
        <p:spPr>
          <a:xfrm>
            <a:off x="2063520" y="1422000"/>
            <a:ext cx="4047840" cy="4047840"/>
          </a:xfrm>
          <a:prstGeom prst="rect">
            <a:avLst/>
          </a:prstGeom>
          <a:ln>
            <a:noFill/>
          </a:ln>
        </p:spPr>
      </p:pic>
      <p:pic>
        <p:nvPicPr>
          <p:cNvPr id="374" name="Picture 9" descr=""/>
          <p:cNvPicPr/>
          <p:nvPr/>
        </p:nvPicPr>
        <p:blipFill>
          <a:blip r:embed="rId4"/>
          <a:stretch/>
        </p:blipFill>
        <p:spPr>
          <a:xfrm>
            <a:off x="1753920" y="4210200"/>
            <a:ext cx="1413720" cy="2520000"/>
          </a:xfrm>
          <a:prstGeom prst="rect">
            <a:avLst/>
          </a:prstGeom>
          <a:ln>
            <a:noFill/>
          </a:ln>
        </p:spPr>
      </p:pic>
      <p:pic>
        <p:nvPicPr>
          <p:cNvPr id="375" name="Picture 8" descr=""/>
          <p:cNvPicPr/>
          <p:nvPr/>
        </p:nvPicPr>
        <p:blipFill>
          <a:blip r:embed="rId5"/>
          <a:stretch/>
        </p:blipFill>
        <p:spPr>
          <a:xfrm>
            <a:off x="3287520" y="4431600"/>
            <a:ext cx="1413720" cy="2298600"/>
          </a:xfrm>
          <a:prstGeom prst="rect">
            <a:avLst/>
          </a:prstGeom>
          <a:ln>
            <a:noFill/>
          </a:ln>
        </p:spPr>
      </p:pic>
      <p:pic>
        <p:nvPicPr>
          <p:cNvPr id="376" name="Picture 5" descr=""/>
          <p:cNvPicPr/>
          <p:nvPr/>
        </p:nvPicPr>
        <p:blipFill>
          <a:blip r:embed="rId6"/>
          <a:stretch/>
        </p:blipFill>
        <p:spPr>
          <a:xfrm>
            <a:off x="4799880" y="4763520"/>
            <a:ext cx="1311480" cy="1966320"/>
          </a:xfrm>
          <a:prstGeom prst="rect">
            <a:avLst/>
          </a:prstGeom>
          <a:ln>
            <a:noFill/>
          </a:ln>
        </p:spPr>
      </p:pic>
      <p:pic>
        <p:nvPicPr>
          <p:cNvPr id="377" name="Picture 12" descr=""/>
          <p:cNvPicPr/>
          <p:nvPr/>
        </p:nvPicPr>
        <p:blipFill>
          <a:blip r:embed="rId7"/>
          <a:srcRect l="7635" t="0" r="4405" b="0"/>
          <a:stretch/>
        </p:blipFill>
        <p:spPr>
          <a:xfrm>
            <a:off x="6204600" y="5376240"/>
            <a:ext cx="2347920" cy="1353600"/>
          </a:xfrm>
          <a:prstGeom prst="rect">
            <a:avLst/>
          </a:prstGeom>
          <a:ln>
            <a:noFill/>
          </a:ln>
        </p:spPr>
      </p:pic>
    </p:spTree>
  </p:cSld>
  <p:transition spd="med">
    <p:wipe dir="u"/>
  </p:transition>
  <p:timing>
    <p:tnLst>
      <p:par>
        <p:cTn id="81" dur="indefinite" restart="never" nodeType="tmRoot">
          <p:childTnLst>
            <p:seq>
              <p:cTn id="8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Picture 2" descr=""/>
          <p:cNvPicPr/>
          <p:nvPr/>
        </p:nvPicPr>
        <p:blipFill>
          <a:blip r:embed="rId1"/>
          <a:stretch/>
        </p:blipFill>
        <p:spPr>
          <a:xfrm>
            <a:off x="1518840" y="-9720"/>
            <a:ext cx="469800" cy="2502360"/>
          </a:xfrm>
          <a:prstGeom prst="rect">
            <a:avLst/>
          </a:prstGeom>
          <a:ln>
            <a:noFill/>
          </a:ln>
        </p:spPr>
      </p:pic>
      <p:sp>
        <p:nvSpPr>
          <p:cNvPr id="379" name="TextShape 1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F4E287E0-ECF8-4E91-ADE1-C35B8987970E}" type="slidenum">
              <a:rPr b="0" lang="lv-LV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&lt;number&gt;</a:t>
            </a:fld>
            <a:endParaRPr b="0" lang="lv-LV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80" name="CustomShape 2"/>
          <p:cNvSpPr/>
          <p:nvPr/>
        </p:nvSpPr>
        <p:spPr>
          <a:xfrm>
            <a:off x="1950840" y="1052640"/>
            <a:ext cx="83210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lv-LV" sz="1800" spc="-1" strike="noStrike">
                <a:solidFill>
                  <a:srgbClr val="2e75b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&gt;&gt;&gt; </a:t>
            </a:r>
            <a:r>
              <a:rPr b="0" lang="lv-LV" sz="1800" spc="-1" strike="noStrike">
                <a:solidFill>
                  <a:srgbClr val="2e75b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ZONAS </a:t>
            </a:r>
            <a:r>
              <a:rPr b="1" lang="lv-LV" sz="1800" spc="-1" strike="noStrike">
                <a:solidFill>
                  <a:srgbClr val="2e75b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ATTĪSTĪBAS</a:t>
            </a:r>
            <a:r>
              <a:rPr b="0" lang="lv-LV" sz="1800" spc="-1" strike="noStrike">
                <a:solidFill>
                  <a:srgbClr val="2e75b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GRAFIKS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1" name="CustomShape 3"/>
          <p:cNvSpPr/>
          <p:nvPr/>
        </p:nvSpPr>
        <p:spPr>
          <a:xfrm>
            <a:off x="1919520" y="468000"/>
            <a:ext cx="8748000" cy="577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lv-LV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D3 – CENTRĀLĀS PLUDMALES ZONA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2" name="CustomShape 4"/>
          <p:cNvSpPr/>
          <p:nvPr/>
        </p:nvSpPr>
        <p:spPr>
          <a:xfrm>
            <a:off x="1775520" y="116640"/>
            <a:ext cx="29520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lv-LV" sz="1800" spc="-1" strike="noStrike">
                <a:solidFill>
                  <a:srgbClr val="2e75b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&gt;&gt;&gt; </a:t>
            </a:r>
            <a:r>
              <a:rPr b="0" lang="lv-LV" sz="1800" spc="-1" strike="noStrike">
                <a:solidFill>
                  <a:srgbClr val="2e75b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ZONAS KRĀSA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83" name="Picture 3" descr=""/>
          <p:cNvPicPr/>
          <p:nvPr/>
        </p:nvPicPr>
        <p:blipFill>
          <a:blip r:embed="rId2"/>
          <a:stretch/>
        </p:blipFill>
        <p:spPr>
          <a:xfrm>
            <a:off x="6111720" y="1412640"/>
            <a:ext cx="4376520" cy="5078520"/>
          </a:xfrm>
          <a:prstGeom prst="rect">
            <a:avLst/>
          </a:prstGeom>
          <a:ln>
            <a:noFill/>
          </a:ln>
        </p:spPr>
      </p:pic>
      <p:pic>
        <p:nvPicPr>
          <p:cNvPr id="384" name="Picture 2" descr=""/>
          <p:cNvPicPr/>
          <p:nvPr/>
        </p:nvPicPr>
        <p:blipFill>
          <a:blip r:embed="rId3"/>
          <a:stretch/>
        </p:blipFill>
        <p:spPr>
          <a:xfrm rot="5400000">
            <a:off x="1344600" y="2096640"/>
            <a:ext cx="5374440" cy="3983760"/>
          </a:xfrm>
          <a:prstGeom prst="rect">
            <a:avLst/>
          </a:prstGeom>
          <a:ln>
            <a:noFill/>
          </a:ln>
        </p:spPr>
      </p:pic>
    </p:spTree>
  </p:cSld>
  <p:transition spd="med">
    <p:wipe dir="u"/>
  </p:transition>
  <p:timing>
    <p:tnLst>
      <p:par>
        <p:cTn id="83" dur="indefinite" restart="never" nodeType="tmRoot">
          <p:childTnLst>
            <p:seq>
              <p:cTn id="8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CustomShape 1"/>
          <p:cNvSpPr/>
          <p:nvPr/>
        </p:nvSpPr>
        <p:spPr>
          <a:xfrm>
            <a:off x="1523880" y="0"/>
            <a:ext cx="395280" cy="6857640"/>
          </a:xfrm>
          <a:prstGeom prst="rect">
            <a:avLst/>
          </a:prstGeom>
          <a:solidFill>
            <a:schemeClr val="accent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6" name="CustomShape 2"/>
          <p:cNvSpPr/>
          <p:nvPr/>
        </p:nvSpPr>
        <p:spPr>
          <a:xfrm>
            <a:off x="1523880" y="468000"/>
            <a:ext cx="9143640" cy="577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lv-LV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 PLUDMALES ZONU SASAISTES ELEMENTI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7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1781AC52-8B1C-42DD-AAD7-2B02FDFD3B2E}" type="slidenum">
              <a:rPr b="0" lang="lv-LV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&lt;number&gt;</a:t>
            </a:fld>
            <a:endParaRPr b="0" lang="lv-LV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88" name="CustomShape 4"/>
          <p:cNvSpPr/>
          <p:nvPr/>
        </p:nvSpPr>
        <p:spPr>
          <a:xfrm>
            <a:off x="1919520" y="1052640"/>
            <a:ext cx="76010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lv-LV" sz="1800" spc="-1" strike="noStrike">
                <a:solidFill>
                  <a:srgbClr val="2e75b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&gt;&gt;&gt; VELOCELIŅŠ + FIZISKO AKTIVITĀŠU TAKA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89" name="Picture 2" descr=""/>
          <p:cNvPicPr/>
          <p:nvPr/>
        </p:nvPicPr>
        <p:blipFill>
          <a:blip r:embed="rId1"/>
          <a:stretch/>
        </p:blipFill>
        <p:spPr>
          <a:xfrm>
            <a:off x="1670400" y="1484640"/>
            <a:ext cx="8934840" cy="3888000"/>
          </a:xfrm>
          <a:prstGeom prst="rect">
            <a:avLst/>
          </a:prstGeom>
          <a:ln>
            <a:noFill/>
          </a:ln>
        </p:spPr>
      </p:pic>
      <p:pic>
        <p:nvPicPr>
          <p:cNvPr id="390" name="Picture 2" descr=""/>
          <p:cNvPicPr/>
          <p:nvPr/>
        </p:nvPicPr>
        <p:blipFill>
          <a:blip r:embed="rId2"/>
          <a:stretch/>
        </p:blipFill>
        <p:spPr>
          <a:xfrm>
            <a:off x="1670400" y="5373360"/>
            <a:ext cx="1728000" cy="1468800"/>
          </a:xfrm>
          <a:prstGeom prst="rect">
            <a:avLst/>
          </a:prstGeom>
          <a:ln>
            <a:noFill/>
          </a:ln>
        </p:spPr>
      </p:pic>
      <p:pic>
        <p:nvPicPr>
          <p:cNvPr id="391" name="Picture 3" descr=""/>
          <p:cNvPicPr/>
          <p:nvPr/>
        </p:nvPicPr>
        <p:blipFill>
          <a:blip r:embed="rId3"/>
          <a:stretch/>
        </p:blipFill>
        <p:spPr>
          <a:xfrm>
            <a:off x="3408120" y="5373360"/>
            <a:ext cx="2206800" cy="1468800"/>
          </a:xfrm>
          <a:prstGeom prst="rect">
            <a:avLst/>
          </a:prstGeom>
          <a:ln>
            <a:noFill/>
          </a:ln>
        </p:spPr>
      </p:pic>
      <p:pic>
        <p:nvPicPr>
          <p:cNvPr id="392" name="Picture 4" descr=""/>
          <p:cNvPicPr/>
          <p:nvPr/>
        </p:nvPicPr>
        <p:blipFill>
          <a:blip r:embed="rId4"/>
          <a:stretch/>
        </p:blipFill>
        <p:spPr>
          <a:xfrm>
            <a:off x="5633640" y="5373360"/>
            <a:ext cx="2202480" cy="1468800"/>
          </a:xfrm>
          <a:prstGeom prst="rect">
            <a:avLst/>
          </a:prstGeom>
          <a:ln>
            <a:noFill/>
          </a:ln>
        </p:spPr>
      </p:pic>
      <p:pic>
        <p:nvPicPr>
          <p:cNvPr id="393" name="Picture 5" descr=""/>
          <p:cNvPicPr/>
          <p:nvPr/>
        </p:nvPicPr>
        <p:blipFill>
          <a:blip r:embed="rId5"/>
          <a:stretch/>
        </p:blipFill>
        <p:spPr>
          <a:xfrm>
            <a:off x="7894440" y="5373360"/>
            <a:ext cx="2017800" cy="1476360"/>
          </a:xfrm>
          <a:prstGeom prst="rect">
            <a:avLst/>
          </a:prstGeom>
          <a:ln>
            <a:noFill/>
          </a:ln>
        </p:spPr>
      </p:pic>
      <p:pic>
        <p:nvPicPr>
          <p:cNvPr id="394" name="Picture 12" descr=""/>
          <p:cNvPicPr/>
          <p:nvPr/>
        </p:nvPicPr>
        <p:blipFill>
          <a:blip r:embed="rId6"/>
          <a:stretch/>
        </p:blipFill>
        <p:spPr>
          <a:xfrm>
            <a:off x="1670400" y="1556640"/>
            <a:ext cx="2769120" cy="1593720"/>
          </a:xfrm>
          <a:prstGeom prst="rect">
            <a:avLst/>
          </a:prstGeom>
          <a:ln>
            <a:noFill/>
          </a:ln>
        </p:spPr>
      </p:pic>
    </p:spTree>
  </p:cSld>
  <p:transition spd="med">
    <p:wipe dir="u"/>
  </p:transition>
  <p:timing>
    <p:tnLst>
      <p:par>
        <p:cTn id="85" dur="indefinite" restart="never" nodeType="tmRoot">
          <p:childTnLst>
            <p:seq>
              <p:cTn id="8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CustomShape 1"/>
          <p:cNvSpPr/>
          <p:nvPr/>
        </p:nvSpPr>
        <p:spPr>
          <a:xfrm>
            <a:off x="1523880" y="0"/>
            <a:ext cx="395280" cy="6857640"/>
          </a:xfrm>
          <a:prstGeom prst="rect">
            <a:avLst/>
          </a:prstGeom>
          <a:solidFill>
            <a:schemeClr val="accent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6" name="CustomShape 2"/>
          <p:cNvSpPr/>
          <p:nvPr/>
        </p:nvSpPr>
        <p:spPr>
          <a:xfrm>
            <a:off x="1523880" y="396000"/>
            <a:ext cx="9143640" cy="577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lv-LV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PLUDMALES LABIEKĀRTOJUMS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7" name="TextShape 3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B4DCF1C2-41ED-4E1A-9AA2-7CA5A2BF52AD}" type="slidenum">
              <a:rPr b="0" lang="lv-LV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&lt;number&gt;</a:t>
            </a:fld>
            <a:endParaRPr b="0" lang="lv-LV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98" name="CustomShape 4"/>
          <p:cNvSpPr/>
          <p:nvPr/>
        </p:nvSpPr>
        <p:spPr>
          <a:xfrm>
            <a:off x="1518840" y="1052640"/>
            <a:ext cx="9143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lv-LV" sz="1800" spc="-1" strike="noStrike">
                <a:solidFill>
                  <a:srgbClr val="2e75b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&gt;&gt;&gt; 2. PLUDMALES INFRASTRUKTŪRA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9" name="CustomShape 5"/>
          <p:cNvSpPr/>
          <p:nvPr/>
        </p:nvSpPr>
        <p:spPr>
          <a:xfrm>
            <a:off x="1919520" y="1494000"/>
            <a:ext cx="8748000" cy="369000"/>
          </a:xfrm>
          <a:prstGeom prst="rect">
            <a:avLst/>
          </a:prstGeom>
          <a:solidFill>
            <a:schemeClr val="accent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1" lang="lv-LV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2.2. Pludmales labiekārtojuma elementu dizaina vadlīnijas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0" name="CustomShape 6"/>
          <p:cNvSpPr/>
          <p:nvPr/>
        </p:nvSpPr>
        <p:spPr>
          <a:xfrm>
            <a:off x="1919520" y="2061000"/>
            <a:ext cx="8283600" cy="387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lv-LV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Dizaina vadlīniju pamatnosacījumi: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595959"/>
              </a:buClr>
              <a:buFont typeface="StarSymbol"/>
              <a:buChar char="-"/>
            </a:pPr>
            <a:r>
              <a:rPr b="0" lang="lv-LV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Ergonomisks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595959"/>
              </a:buClr>
              <a:buFont typeface="StarSymbol"/>
              <a:buChar char="-"/>
            </a:pPr>
            <a:r>
              <a:rPr b="0" lang="lv-LV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Stabils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595959"/>
              </a:buClr>
              <a:buFont typeface="StarSymbol"/>
              <a:buChar char="-"/>
            </a:pPr>
            <a:r>
              <a:rPr b="0" lang="lv-LV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Funkcionāls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595959"/>
              </a:buClr>
              <a:buFont typeface="StarSymbol"/>
              <a:buChar char="-"/>
            </a:pPr>
            <a:r>
              <a:rPr b="0" lang="lv-LV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Pieejams cilvēkiem ar īpašām vajadzībām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595959"/>
              </a:buClr>
              <a:buFont typeface="StarSymbol"/>
              <a:buChar char="-"/>
            </a:pPr>
            <a:r>
              <a:rPr b="0" lang="lv-LV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Estētika / Vienotība un pēctecība stilistikā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595959"/>
              </a:buClr>
              <a:buFont typeface="StarSymbol"/>
              <a:buChar char="-"/>
            </a:pPr>
            <a:r>
              <a:rPr b="0" lang="lv-LV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Proporcionalitāte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595959"/>
              </a:buClr>
              <a:buFont typeface="StarSymbol"/>
              <a:buChar char="-"/>
            </a:pPr>
            <a:r>
              <a:rPr b="0" lang="lv-LV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Ātri &amp; ērti transportējams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595959"/>
              </a:buClr>
              <a:buFont typeface="StarSymbol"/>
              <a:buChar char="-"/>
            </a:pPr>
            <a:r>
              <a:rPr b="0" lang="lv-LV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Kompakti uzgalbājams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595959"/>
              </a:buClr>
              <a:buFont typeface="StarSymbol"/>
              <a:buChar char="-"/>
            </a:pPr>
            <a:r>
              <a:rPr b="1" lang="lv-LV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Zonu tematikas krāsu kodi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01" name="Picture 2" descr=""/>
          <p:cNvPicPr/>
          <p:nvPr/>
        </p:nvPicPr>
        <p:blipFill>
          <a:blip r:embed="rId1"/>
          <a:stretch/>
        </p:blipFill>
        <p:spPr>
          <a:xfrm>
            <a:off x="5478480" y="4200120"/>
            <a:ext cx="5184360" cy="2657520"/>
          </a:xfrm>
          <a:prstGeom prst="rect">
            <a:avLst/>
          </a:prstGeom>
          <a:ln>
            <a:noFill/>
          </a:ln>
        </p:spPr>
      </p:pic>
    </p:spTree>
  </p:cSld>
  <p:transition spd="med">
    <p:wipe dir="u"/>
  </p:transition>
  <p:timing>
    <p:tnLst>
      <p:par>
        <p:cTn id="87" dur="indefinite" restart="never" nodeType="tmRoot">
          <p:childTnLst>
            <p:seq>
              <p:cTn id="8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CustomShape 1"/>
          <p:cNvSpPr/>
          <p:nvPr/>
        </p:nvSpPr>
        <p:spPr>
          <a:xfrm>
            <a:off x="1940040" y="5825160"/>
            <a:ext cx="8748000" cy="410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3" name="CustomShape 2"/>
          <p:cNvSpPr/>
          <p:nvPr/>
        </p:nvSpPr>
        <p:spPr>
          <a:xfrm>
            <a:off x="1938240" y="5385960"/>
            <a:ext cx="8748000" cy="4104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4" name="CustomShape 3"/>
          <p:cNvSpPr/>
          <p:nvPr/>
        </p:nvSpPr>
        <p:spPr>
          <a:xfrm>
            <a:off x="1938240" y="4956840"/>
            <a:ext cx="8748000" cy="410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5" name="CustomShape 4"/>
          <p:cNvSpPr/>
          <p:nvPr/>
        </p:nvSpPr>
        <p:spPr>
          <a:xfrm>
            <a:off x="1919520" y="4546080"/>
            <a:ext cx="8748000" cy="41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6" name="CustomShape 5"/>
          <p:cNvSpPr/>
          <p:nvPr/>
        </p:nvSpPr>
        <p:spPr>
          <a:xfrm>
            <a:off x="1919520" y="4140000"/>
            <a:ext cx="8748000" cy="410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7" name="CustomShape 6"/>
          <p:cNvSpPr/>
          <p:nvPr/>
        </p:nvSpPr>
        <p:spPr>
          <a:xfrm>
            <a:off x="1919520" y="3666240"/>
            <a:ext cx="8748000" cy="4104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8" name="CustomShape 7"/>
          <p:cNvSpPr/>
          <p:nvPr/>
        </p:nvSpPr>
        <p:spPr>
          <a:xfrm>
            <a:off x="1939320" y="3234240"/>
            <a:ext cx="8748000" cy="410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9" name="CustomShape 8"/>
          <p:cNvSpPr/>
          <p:nvPr/>
        </p:nvSpPr>
        <p:spPr>
          <a:xfrm>
            <a:off x="1940040" y="2802240"/>
            <a:ext cx="8748000" cy="410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0" name="CustomShape 9"/>
          <p:cNvSpPr/>
          <p:nvPr/>
        </p:nvSpPr>
        <p:spPr>
          <a:xfrm>
            <a:off x="1919520" y="2370240"/>
            <a:ext cx="8748000" cy="410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1" name="CustomShape 10"/>
          <p:cNvSpPr/>
          <p:nvPr/>
        </p:nvSpPr>
        <p:spPr>
          <a:xfrm>
            <a:off x="1523880" y="0"/>
            <a:ext cx="395280" cy="6857640"/>
          </a:xfrm>
          <a:prstGeom prst="rect">
            <a:avLst/>
          </a:prstGeom>
          <a:solidFill>
            <a:schemeClr val="accent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2" name="CustomShape 11"/>
          <p:cNvSpPr/>
          <p:nvPr/>
        </p:nvSpPr>
        <p:spPr>
          <a:xfrm>
            <a:off x="1523880" y="396000"/>
            <a:ext cx="9143640" cy="577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lv-LV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PLUDMALES LABIEKĀRTOJUMS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3" name="TextShape 12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BA547673-98F4-4A6A-AC7F-764B92D4818F}" type="slidenum">
              <a:rPr b="0" lang="lv-LV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&lt;number&gt;</a:t>
            </a:fld>
            <a:endParaRPr b="0" lang="lv-LV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14" name="CustomShape 13"/>
          <p:cNvSpPr/>
          <p:nvPr/>
        </p:nvSpPr>
        <p:spPr>
          <a:xfrm>
            <a:off x="1518840" y="1052640"/>
            <a:ext cx="9143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lv-LV" sz="1800" spc="-1" strike="noStrike">
                <a:solidFill>
                  <a:srgbClr val="2e75b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&gt;&gt;&gt; 2. PLUDMALES INFRASTRUKTŪRA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5" name="CustomShape 14"/>
          <p:cNvSpPr/>
          <p:nvPr/>
        </p:nvSpPr>
        <p:spPr>
          <a:xfrm>
            <a:off x="1919520" y="1494000"/>
            <a:ext cx="8748000" cy="369000"/>
          </a:xfrm>
          <a:prstGeom prst="rect">
            <a:avLst/>
          </a:prstGeom>
          <a:solidFill>
            <a:schemeClr val="accent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1" lang="lv-LV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2.2. Pludmales labiekārtojuma elementu dizaina vadlīnijas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6" name="CustomShape 15"/>
          <p:cNvSpPr/>
          <p:nvPr/>
        </p:nvSpPr>
        <p:spPr>
          <a:xfrm>
            <a:off x="1895760" y="1989000"/>
            <a:ext cx="8283600" cy="423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lv-LV" sz="20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 un Z pludmales labiekārtojuma elementu grupas: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595959"/>
              </a:buClr>
              <a:buSzPct val="120000"/>
              <a:buFont typeface="Calibri Light"/>
              <a:buAutoNum type="alphaUcPeriod"/>
            </a:pPr>
            <a:r>
              <a:rPr b="1" lang="lv-LV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Informācijas infrastruktūra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595959"/>
              </a:buClr>
              <a:buSzPct val="120000"/>
              <a:buFont typeface="Calibri Light"/>
              <a:buAutoNum type="alphaUcPeriod"/>
            </a:pPr>
            <a:r>
              <a:rPr b="1" lang="lv-LV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Piekļuves infrastruktūra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595959"/>
              </a:buClr>
              <a:buSzPct val="120000"/>
              <a:buFont typeface="Calibri Light"/>
              <a:buAutoNum type="alphaUcPeriod"/>
            </a:pPr>
            <a:r>
              <a:rPr b="1" lang="lv-LV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Labiekārtojuma arhitektoniskās struktūras un elementi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595959"/>
              </a:buClr>
              <a:buSzPct val="120000"/>
              <a:buFont typeface="Calibri Light"/>
              <a:buAutoNum type="alphaUcPeriod"/>
            </a:pPr>
            <a:r>
              <a:rPr b="1" lang="lv-LV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Apgaismojuma objekti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595959"/>
              </a:buClr>
              <a:buSzPct val="120000"/>
              <a:buFont typeface="Calibri Light"/>
              <a:buAutoNum type="alphaUcPeriod"/>
            </a:pPr>
            <a:r>
              <a:rPr b="1" lang="lv-LV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Labiekārtojuma rotaļu un sporta aktivitāšu objekti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595959"/>
              </a:buClr>
              <a:buSzPct val="120000"/>
              <a:buFont typeface="Calibri Light"/>
              <a:buAutoNum type="alphaUcPeriod"/>
            </a:pPr>
            <a:r>
              <a:rPr b="1" lang="lv-LV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Pludmales kāpu erozijas risinājumi un apstādījumi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595959"/>
              </a:buClr>
              <a:buSzPct val="120000"/>
              <a:buFont typeface="Calibri Light"/>
              <a:buAutoNum type="alphaUcPeriod"/>
            </a:pPr>
            <a:r>
              <a:rPr b="1" lang="lv-LV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Vides objekti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595959"/>
              </a:buClr>
              <a:buSzPct val="120000"/>
              <a:buFont typeface="Calibri Light"/>
              <a:buAutoNum type="alphaUcPeriod"/>
            </a:pPr>
            <a:r>
              <a:rPr b="1" lang="lv-LV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Lielie būvobjekti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595959"/>
              </a:buClr>
              <a:buSzPct val="120000"/>
              <a:buFont typeface="Calibri Light"/>
              <a:buAutoNum type="alphaUcPeriod"/>
            </a:pPr>
            <a:r>
              <a:rPr b="1" lang="lv-LV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Perspektīvē attīstāmi objekti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wipe dir="u"/>
  </p:transition>
  <p:timing>
    <p:tnLst>
      <p:par>
        <p:cTn id="89" dur="indefinite" restart="never" nodeType="tmRoot">
          <p:childTnLst>
            <p:seq>
              <p:cTn id="9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Line 1"/>
          <p:cNvSpPr/>
          <p:nvPr/>
        </p:nvSpPr>
        <p:spPr>
          <a:xfrm>
            <a:off x="0" y="1841400"/>
            <a:ext cx="12191760" cy="360"/>
          </a:xfrm>
          <a:prstGeom prst="line">
            <a:avLst/>
          </a:prstGeom>
          <a:ln w="7632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18" name="Picture 8" descr=""/>
          <p:cNvPicPr/>
          <p:nvPr/>
        </p:nvPicPr>
        <p:blipFill>
          <a:blip r:embed="rId1"/>
          <a:srcRect l="0" t="20005" r="0" b="22502"/>
          <a:stretch/>
        </p:blipFill>
        <p:spPr>
          <a:xfrm>
            <a:off x="0" y="4170600"/>
            <a:ext cx="7477200" cy="2687040"/>
          </a:xfrm>
          <a:prstGeom prst="rect">
            <a:avLst/>
          </a:prstGeom>
          <a:ln>
            <a:noFill/>
          </a:ln>
        </p:spPr>
      </p:pic>
      <p:pic>
        <p:nvPicPr>
          <p:cNvPr id="419" name="Picture 6" descr=""/>
          <p:cNvPicPr/>
          <p:nvPr/>
        </p:nvPicPr>
        <p:blipFill>
          <a:blip r:embed="rId2"/>
          <a:srcRect l="31253" t="10177" r="25784" b="0"/>
          <a:stretch/>
        </p:blipFill>
        <p:spPr>
          <a:xfrm>
            <a:off x="8023680" y="2163240"/>
            <a:ext cx="3283920" cy="4578120"/>
          </a:xfrm>
          <a:prstGeom prst="rect">
            <a:avLst/>
          </a:prstGeom>
          <a:ln>
            <a:noFill/>
          </a:ln>
        </p:spPr>
      </p:pic>
      <p:pic>
        <p:nvPicPr>
          <p:cNvPr id="420" name="Picture 7" descr=""/>
          <p:cNvPicPr/>
          <p:nvPr/>
        </p:nvPicPr>
        <p:blipFill>
          <a:blip r:embed="rId3"/>
          <a:stretch/>
        </p:blipFill>
        <p:spPr>
          <a:xfrm>
            <a:off x="428760" y="1907640"/>
            <a:ext cx="3309480" cy="2196720"/>
          </a:xfrm>
          <a:prstGeom prst="rect">
            <a:avLst/>
          </a:prstGeom>
          <a:ln>
            <a:noFill/>
          </a:ln>
        </p:spPr>
      </p:pic>
      <p:pic>
        <p:nvPicPr>
          <p:cNvPr id="421" name="Picture 5" descr=""/>
          <p:cNvPicPr/>
          <p:nvPr/>
        </p:nvPicPr>
        <p:blipFill>
          <a:blip r:embed="rId4"/>
          <a:srcRect l="15963" t="0" r="15424" b="0"/>
          <a:stretch/>
        </p:blipFill>
        <p:spPr>
          <a:xfrm>
            <a:off x="4821480" y="2163240"/>
            <a:ext cx="1856880" cy="1814040"/>
          </a:xfrm>
          <a:prstGeom prst="rect">
            <a:avLst/>
          </a:prstGeom>
          <a:ln>
            <a:noFill/>
          </a:ln>
        </p:spPr>
      </p:pic>
      <p:sp>
        <p:nvSpPr>
          <p:cNvPr id="422" name="CustomShape 2"/>
          <p:cNvSpPr/>
          <p:nvPr/>
        </p:nvSpPr>
        <p:spPr>
          <a:xfrm>
            <a:off x="57960" y="-233280"/>
            <a:ext cx="7198920" cy="144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lv-LV" sz="8900" spc="-1" strike="noStrike">
                <a:solidFill>
                  <a:srgbClr val="d0cece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LIEPĀJA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3" name="CustomShape 3"/>
          <p:cNvSpPr/>
          <p:nvPr/>
        </p:nvSpPr>
        <p:spPr>
          <a:xfrm>
            <a:off x="96480" y="1058760"/>
            <a:ext cx="1001304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lv-LV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ES 2014-2020 PROJEKTI </a:t>
            </a:r>
            <a:r>
              <a:rPr b="1" lang="lv-LV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/ VIDES PIEEJAMĪBAS PROJEKTI 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wipe dir="u"/>
  </p:transition>
  <p:timing>
    <p:tnLst>
      <p:par>
        <p:cTn id="91" dur="indefinite" restart="never" nodeType="tmRoot">
          <p:childTnLst>
            <p:seq>
              <p:cTn id="9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Line 1"/>
          <p:cNvSpPr/>
          <p:nvPr/>
        </p:nvSpPr>
        <p:spPr>
          <a:xfrm>
            <a:off x="0" y="1841400"/>
            <a:ext cx="12191760" cy="360"/>
          </a:xfrm>
          <a:prstGeom prst="line">
            <a:avLst/>
          </a:prstGeom>
          <a:ln w="7632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5" name="CustomShape 2"/>
          <p:cNvSpPr/>
          <p:nvPr/>
        </p:nvSpPr>
        <p:spPr>
          <a:xfrm>
            <a:off x="57960" y="-233280"/>
            <a:ext cx="7198920" cy="144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lv-LV" sz="8900" spc="-1" strike="noStrike">
                <a:solidFill>
                  <a:srgbClr val="d0cece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LIEPĀJA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6" name="CustomShape 3"/>
          <p:cNvSpPr/>
          <p:nvPr/>
        </p:nvSpPr>
        <p:spPr>
          <a:xfrm>
            <a:off x="96480" y="1058760"/>
            <a:ext cx="1001304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lv-LV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ES 2014-2020 PROJEKTI </a:t>
            </a:r>
            <a:r>
              <a:rPr b="1" lang="lv-LV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/ PILSĒTVIDES PROJEKTI 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27" name="Picture 17" descr=""/>
          <p:cNvPicPr/>
          <p:nvPr/>
        </p:nvPicPr>
        <p:blipFill>
          <a:blip r:embed="rId1"/>
          <a:stretch/>
        </p:blipFill>
        <p:spPr>
          <a:xfrm>
            <a:off x="96480" y="2294640"/>
            <a:ext cx="8429400" cy="3681000"/>
          </a:xfrm>
          <a:prstGeom prst="rect">
            <a:avLst/>
          </a:prstGeom>
          <a:ln>
            <a:noFill/>
          </a:ln>
        </p:spPr>
      </p:pic>
      <p:pic>
        <p:nvPicPr>
          <p:cNvPr id="428" name="Picture 2" descr=""/>
          <p:cNvPicPr/>
          <p:nvPr/>
        </p:nvPicPr>
        <p:blipFill>
          <a:blip r:embed="rId2"/>
          <a:stretch/>
        </p:blipFill>
        <p:spPr>
          <a:xfrm rot="1633800">
            <a:off x="8663760" y="3395520"/>
            <a:ext cx="3621960" cy="1478520"/>
          </a:xfrm>
          <a:prstGeom prst="rect">
            <a:avLst/>
          </a:prstGeom>
          <a:ln>
            <a:noFill/>
          </a:ln>
        </p:spPr>
      </p:pic>
    </p:spTree>
  </p:cSld>
  <p:transition spd="med">
    <p:wipe dir="u"/>
  </p:transition>
  <p:timing>
    <p:tnLst>
      <p:par>
        <p:cTn id="93" dur="indefinite" restart="never" nodeType="tmRoot">
          <p:childTnLst>
            <p:seq>
              <p:cTn id="9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Line 1"/>
          <p:cNvSpPr/>
          <p:nvPr/>
        </p:nvSpPr>
        <p:spPr>
          <a:xfrm>
            <a:off x="0" y="1789920"/>
            <a:ext cx="12191760" cy="360"/>
          </a:xfrm>
          <a:prstGeom prst="line">
            <a:avLst/>
          </a:prstGeom>
          <a:ln w="7632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45" name="Picture 8" descr=""/>
          <p:cNvPicPr/>
          <p:nvPr/>
        </p:nvPicPr>
        <p:blipFill>
          <a:blip r:embed="rId1"/>
          <a:stretch/>
        </p:blipFill>
        <p:spPr>
          <a:xfrm>
            <a:off x="1537920" y="2024280"/>
            <a:ext cx="2149200" cy="1640520"/>
          </a:xfrm>
          <a:prstGeom prst="rect">
            <a:avLst/>
          </a:prstGeom>
          <a:ln>
            <a:noFill/>
          </a:ln>
        </p:spPr>
      </p:pic>
      <p:pic>
        <p:nvPicPr>
          <p:cNvPr id="146" name="Picture 12" descr=""/>
          <p:cNvPicPr/>
          <p:nvPr/>
        </p:nvPicPr>
        <p:blipFill>
          <a:blip r:embed="rId2"/>
          <a:stretch/>
        </p:blipFill>
        <p:spPr>
          <a:xfrm>
            <a:off x="5485320" y="2255400"/>
            <a:ext cx="1382400" cy="1178280"/>
          </a:xfrm>
          <a:prstGeom prst="rect">
            <a:avLst/>
          </a:prstGeom>
          <a:ln>
            <a:noFill/>
          </a:ln>
        </p:spPr>
      </p:pic>
      <p:pic>
        <p:nvPicPr>
          <p:cNvPr id="147" name="Picture 9" descr=""/>
          <p:cNvPicPr/>
          <p:nvPr/>
        </p:nvPicPr>
        <p:blipFill>
          <a:blip r:embed="rId3"/>
          <a:stretch/>
        </p:blipFill>
        <p:spPr>
          <a:xfrm>
            <a:off x="9034560" y="1908720"/>
            <a:ext cx="1638720" cy="1620720"/>
          </a:xfrm>
          <a:prstGeom prst="rect">
            <a:avLst/>
          </a:prstGeom>
          <a:ln>
            <a:noFill/>
          </a:ln>
        </p:spPr>
      </p:pic>
      <p:sp>
        <p:nvSpPr>
          <p:cNvPr id="148" name="CustomShape 2"/>
          <p:cNvSpPr/>
          <p:nvPr/>
        </p:nvSpPr>
        <p:spPr>
          <a:xfrm>
            <a:off x="840600" y="4112280"/>
            <a:ext cx="3242520" cy="201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CILVĒKRESURSI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IZGLĪTĪBA UN KONKURĒTSPĒJA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lv-LV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TŪRISTU PIESAISTE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" name="CustomShape 3"/>
          <p:cNvSpPr/>
          <p:nvPr/>
        </p:nvSpPr>
        <p:spPr>
          <a:xfrm>
            <a:off x="4443480" y="4002840"/>
            <a:ext cx="3242520" cy="255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NODARBINĀTĪBA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ESOŠO TAUTSAIMNIECĪBAS NOZARU STIPRINĀŠANA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lv-LV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JAUNU, PERSPEKTĪVU NOZARU ATTĪSTĪBA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lv-LV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LIEPĀJAS UN REĢIONA ATTĪSTĪBA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0" name="CustomShape 4"/>
          <p:cNvSpPr/>
          <p:nvPr/>
        </p:nvSpPr>
        <p:spPr>
          <a:xfrm>
            <a:off x="8459280" y="3957840"/>
            <a:ext cx="3242520" cy="201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PILSĒTVIDES ATTĪSTĪBA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ENERGORESURSU DIVERSIFIKĀCIJA 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lv-LV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PILSĒTAS TERITORIJU PRODUKTĪVA IZMANTOŠANA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" name="CustomShape 5"/>
          <p:cNvSpPr/>
          <p:nvPr/>
        </p:nvSpPr>
        <p:spPr>
          <a:xfrm>
            <a:off x="141840" y="244800"/>
            <a:ext cx="81658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lv-LV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LIEPĀJAS NĀKOTNES IZAICINĀJUMI?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" name="Line 6"/>
          <p:cNvSpPr/>
          <p:nvPr/>
        </p:nvSpPr>
        <p:spPr>
          <a:xfrm flipH="1">
            <a:off x="4205880" y="3854880"/>
            <a:ext cx="18720" cy="2545560"/>
          </a:xfrm>
          <a:prstGeom prst="line">
            <a:avLst/>
          </a:prstGeom>
          <a:ln w="7632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3" name="Line 7"/>
          <p:cNvSpPr/>
          <p:nvPr/>
        </p:nvSpPr>
        <p:spPr>
          <a:xfrm flipH="1">
            <a:off x="8308440" y="3854880"/>
            <a:ext cx="18720" cy="2545560"/>
          </a:xfrm>
          <a:prstGeom prst="line">
            <a:avLst/>
          </a:prstGeom>
          <a:ln w="7632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54" name="Picture 2" descr=""/>
          <p:cNvPicPr/>
          <p:nvPr/>
        </p:nvPicPr>
        <p:blipFill>
          <a:blip r:embed="rId4"/>
          <a:stretch/>
        </p:blipFill>
        <p:spPr>
          <a:xfrm>
            <a:off x="1147320" y="750240"/>
            <a:ext cx="1659960" cy="920880"/>
          </a:xfrm>
          <a:prstGeom prst="rect">
            <a:avLst/>
          </a:prstGeom>
          <a:ln>
            <a:noFill/>
          </a:ln>
        </p:spPr>
      </p:pic>
      <p:pic>
        <p:nvPicPr>
          <p:cNvPr id="155" name="Picture 2" descr=""/>
          <p:cNvPicPr/>
          <p:nvPr/>
        </p:nvPicPr>
        <p:blipFill>
          <a:blip r:embed="rId5"/>
          <a:stretch/>
        </p:blipFill>
        <p:spPr>
          <a:xfrm>
            <a:off x="3542760" y="891000"/>
            <a:ext cx="1550880" cy="585360"/>
          </a:xfrm>
          <a:prstGeom prst="rect">
            <a:avLst/>
          </a:prstGeom>
          <a:ln>
            <a:noFill/>
          </a:ln>
        </p:spPr>
      </p:pic>
      <p:pic>
        <p:nvPicPr>
          <p:cNvPr id="156" name="Picture 4" descr=""/>
          <p:cNvPicPr/>
          <p:nvPr/>
        </p:nvPicPr>
        <p:blipFill>
          <a:blip r:embed="rId6"/>
          <a:stretch/>
        </p:blipFill>
        <p:spPr>
          <a:xfrm>
            <a:off x="6095880" y="525960"/>
            <a:ext cx="1452600" cy="1107360"/>
          </a:xfrm>
          <a:prstGeom prst="rect">
            <a:avLst/>
          </a:prstGeom>
          <a:ln>
            <a:noFill/>
          </a:ln>
        </p:spPr>
      </p:pic>
      <p:pic>
        <p:nvPicPr>
          <p:cNvPr id="157" name="Picture 1" descr=""/>
          <p:cNvPicPr/>
          <p:nvPr/>
        </p:nvPicPr>
        <p:blipFill>
          <a:blip r:embed="rId7"/>
          <a:stretch/>
        </p:blipFill>
        <p:spPr>
          <a:xfrm>
            <a:off x="8732520" y="141120"/>
            <a:ext cx="1358640" cy="1530000"/>
          </a:xfrm>
          <a:prstGeom prst="rect">
            <a:avLst/>
          </a:prstGeom>
          <a:ln w="9360">
            <a:noFill/>
          </a:ln>
        </p:spPr>
      </p:pic>
    </p:spTree>
  </p:cSld>
  <p:transition spd="med">
    <p:wipe dir="u"/>
  </p:transition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Line 1"/>
          <p:cNvSpPr/>
          <p:nvPr/>
        </p:nvSpPr>
        <p:spPr>
          <a:xfrm>
            <a:off x="0" y="1841400"/>
            <a:ext cx="12191760" cy="360"/>
          </a:xfrm>
          <a:prstGeom prst="line">
            <a:avLst/>
          </a:prstGeom>
          <a:ln w="7632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0" name="CustomShape 2"/>
          <p:cNvSpPr/>
          <p:nvPr/>
        </p:nvSpPr>
        <p:spPr>
          <a:xfrm>
            <a:off x="57960" y="-233280"/>
            <a:ext cx="7198920" cy="144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lv-LV" sz="8900" spc="-1" strike="noStrike">
                <a:solidFill>
                  <a:srgbClr val="d0cece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LIEPĀJA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1" name="CustomShape 3"/>
          <p:cNvSpPr/>
          <p:nvPr/>
        </p:nvSpPr>
        <p:spPr>
          <a:xfrm>
            <a:off x="96480" y="1058760"/>
            <a:ext cx="1001304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lv-LV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ES 2014-2020 PROJEKTI </a:t>
            </a:r>
            <a:r>
              <a:rPr b="1" lang="lv-LV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/ KURORTOLOĢIJAS PROJEKTS 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32" name="Attēls 5" descr=""/>
          <p:cNvPicPr/>
          <p:nvPr/>
        </p:nvPicPr>
        <p:blipFill>
          <a:blip r:embed="rId1"/>
          <a:stretch/>
        </p:blipFill>
        <p:spPr>
          <a:xfrm>
            <a:off x="2852640" y="1946880"/>
            <a:ext cx="4273920" cy="2661840"/>
          </a:xfrm>
          <a:prstGeom prst="rect">
            <a:avLst/>
          </a:prstGeom>
          <a:ln>
            <a:noFill/>
          </a:ln>
        </p:spPr>
      </p:pic>
      <p:pic>
        <p:nvPicPr>
          <p:cNvPr id="433" name="Attēls 7" descr=""/>
          <p:cNvPicPr/>
          <p:nvPr/>
        </p:nvPicPr>
        <p:blipFill>
          <a:blip r:embed="rId2"/>
          <a:stretch/>
        </p:blipFill>
        <p:spPr>
          <a:xfrm>
            <a:off x="96480" y="1946880"/>
            <a:ext cx="2639880" cy="4691160"/>
          </a:xfrm>
          <a:prstGeom prst="rect">
            <a:avLst/>
          </a:prstGeom>
          <a:ln>
            <a:noFill/>
          </a:ln>
        </p:spPr>
      </p:pic>
      <p:pic>
        <p:nvPicPr>
          <p:cNvPr id="434" name="Attēls 1" descr=""/>
          <p:cNvPicPr/>
          <p:nvPr/>
        </p:nvPicPr>
        <p:blipFill>
          <a:blip r:embed="rId3"/>
          <a:stretch/>
        </p:blipFill>
        <p:spPr>
          <a:xfrm>
            <a:off x="2852640" y="4714200"/>
            <a:ext cx="4273920" cy="2072520"/>
          </a:xfrm>
          <a:prstGeom prst="rect">
            <a:avLst/>
          </a:prstGeom>
          <a:ln>
            <a:noFill/>
          </a:ln>
        </p:spPr>
      </p:pic>
      <p:pic>
        <p:nvPicPr>
          <p:cNvPr id="435" name="Picture 2" descr=""/>
          <p:cNvPicPr/>
          <p:nvPr/>
        </p:nvPicPr>
        <p:blipFill>
          <a:blip r:embed="rId4"/>
          <a:stretch/>
        </p:blipFill>
        <p:spPr>
          <a:xfrm>
            <a:off x="7532640" y="1946880"/>
            <a:ext cx="4007160" cy="4564080"/>
          </a:xfrm>
          <a:prstGeom prst="rect">
            <a:avLst/>
          </a:prstGeom>
          <a:ln>
            <a:noFill/>
          </a:ln>
        </p:spPr>
      </p:pic>
      <p:sp>
        <p:nvSpPr>
          <p:cNvPr id="436" name="CustomShape 4"/>
          <p:cNvSpPr/>
          <p:nvPr/>
        </p:nvSpPr>
        <p:spPr>
          <a:xfrm>
            <a:off x="7977240" y="2617560"/>
            <a:ext cx="235440" cy="303480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lv-LV" sz="15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7" name="CustomShape 5"/>
          <p:cNvSpPr/>
          <p:nvPr/>
        </p:nvSpPr>
        <p:spPr>
          <a:xfrm>
            <a:off x="8095320" y="3285000"/>
            <a:ext cx="235440" cy="303480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lv-LV" sz="15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8" name="CustomShape 6"/>
          <p:cNvSpPr/>
          <p:nvPr/>
        </p:nvSpPr>
        <p:spPr>
          <a:xfrm>
            <a:off x="8120520" y="4214160"/>
            <a:ext cx="235440" cy="303480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lv-LV" sz="15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9" name="CustomShape 7"/>
          <p:cNvSpPr/>
          <p:nvPr/>
        </p:nvSpPr>
        <p:spPr>
          <a:xfrm>
            <a:off x="8277480" y="5352480"/>
            <a:ext cx="235440" cy="303480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lv-LV" sz="15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wipe dir="u"/>
  </p:transition>
  <p:timing>
    <p:tnLst>
      <p:par>
        <p:cTn id="95" dur="indefinite" restart="never" nodeType="tmRoot">
          <p:childTnLst>
            <p:seq>
              <p:cTn id="9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Line 1"/>
          <p:cNvSpPr/>
          <p:nvPr/>
        </p:nvSpPr>
        <p:spPr>
          <a:xfrm>
            <a:off x="0" y="1841400"/>
            <a:ext cx="12191760" cy="360"/>
          </a:xfrm>
          <a:prstGeom prst="line">
            <a:avLst/>
          </a:prstGeom>
          <a:ln w="7632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1" name="CustomShape 2"/>
          <p:cNvSpPr/>
          <p:nvPr/>
        </p:nvSpPr>
        <p:spPr>
          <a:xfrm>
            <a:off x="57960" y="-233280"/>
            <a:ext cx="7198920" cy="144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lv-LV" sz="8900" spc="-1" strike="noStrike">
                <a:solidFill>
                  <a:srgbClr val="d0cece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LIEPĀJA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2" name="CustomShape 3"/>
          <p:cNvSpPr/>
          <p:nvPr/>
        </p:nvSpPr>
        <p:spPr>
          <a:xfrm>
            <a:off x="96480" y="1058760"/>
            <a:ext cx="1001304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lv-LV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ES 2014-2020 PROJEKTI </a:t>
            </a:r>
            <a:r>
              <a:rPr b="1" lang="lv-LV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/ KURORTOLOĢIJAS PROJEKTS 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43" name="Picture 7" descr=""/>
          <p:cNvPicPr/>
          <p:nvPr/>
        </p:nvPicPr>
        <p:blipFill>
          <a:blip r:embed="rId1"/>
          <a:stretch/>
        </p:blipFill>
        <p:spPr>
          <a:xfrm>
            <a:off x="1262160" y="2246760"/>
            <a:ext cx="3039120" cy="4413960"/>
          </a:xfrm>
          <a:prstGeom prst="rect">
            <a:avLst/>
          </a:prstGeom>
          <a:ln>
            <a:noFill/>
          </a:ln>
        </p:spPr>
      </p:pic>
      <p:pic>
        <p:nvPicPr>
          <p:cNvPr id="444" name="Picture 7" descr=""/>
          <p:cNvPicPr/>
          <p:nvPr/>
        </p:nvPicPr>
        <p:blipFill>
          <a:blip r:embed="rId2"/>
          <a:stretch/>
        </p:blipFill>
        <p:spPr>
          <a:xfrm>
            <a:off x="4680360" y="2246760"/>
            <a:ext cx="3133080" cy="4413960"/>
          </a:xfrm>
          <a:prstGeom prst="rect">
            <a:avLst/>
          </a:prstGeom>
          <a:ln>
            <a:noFill/>
          </a:ln>
        </p:spPr>
      </p:pic>
      <p:pic>
        <p:nvPicPr>
          <p:cNvPr id="445" name="Picture 7" descr=""/>
          <p:cNvPicPr/>
          <p:nvPr/>
        </p:nvPicPr>
        <p:blipFill>
          <a:blip r:embed="rId3"/>
          <a:stretch/>
        </p:blipFill>
        <p:spPr>
          <a:xfrm>
            <a:off x="8192520" y="2246760"/>
            <a:ext cx="2882880" cy="4418640"/>
          </a:xfrm>
          <a:prstGeom prst="rect">
            <a:avLst/>
          </a:prstGeom>
          <a:ln>
            <a:noFill/>
          </a:ln>
        </p:spPr>
      </p:pic>
      <p:sp>
        <p:nvSpPr>
          <p:cNvPr id="446" name="CustomShape 4"/>
          <p:cNvSpPr/>
          <p:nvPr/>
        </p:nvSpPr>
        <p:spPr>
          <a:xfrm>
            <a:off x="1856160" y="1841760"/>
            <a:ext cx="253080" cy="240120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lv-LV" sz="15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7" name="CustomShape 5"/>
          <p:cNvSpPr/>
          <p:nvPr/>
        </p:nvSpPr>
        <p:spPr>
          <a:xfrm>
            <a:off x="4807440" y="1841760"/>
            <a:ext cx="253080" cy="240120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lv-LV" sz="15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8" name="CustomShape 6"/>
          <p:cNvSpPr/>
          <p:nvPr/>
        </p:nvSpPr>
        <p:spPr>
          <a:xfrm>
            <a:off x="8454600" y="1841760"/>
            <a:ext cx="253080" cy="240120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lv-LV" sz="15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wipe dir="u"/>
  </p:transition>
  <p:timing>
    <p:tnLst>
      <p:par>
        <p:cTn id="97" dur="indefinite" restart="never" nodeType="tmRoot">
          <p:childTnLst>
            <p:seq>
              <p:cTn id="9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CustomShape 1"/>
          <p:cNvSpPr/>
          <p:nvPr/>
        </p:nvSpPr>
        <p:spPr>
          <a:xfrm>
            <a:off x="90000" y="1506960"/>
            <a:ext cx="6477840" cy="579240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50" name="Picture 3" descr=""/>
          <p:cNvPicPr/>
          <p:nvPr/>
        </p:nvPicPr>
        <p:blipFill>
          <a:blip r:embed="rId1"/>
          <a:stretch/>
        </p:blipFill>
        <p:spPr>
          <a:xfrm>
            <a:off x="36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451" name="CustomShape 2"/>
          <p:cNvSpPr/>
          <p:nvPr/>
        </p:nvSpPr>
        <p:spPr>
          <a:xfrm>
            <a:off x="5979240" y="3244320"/>
            <a:ext cx="2329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2" name="CustomShape 3"/>
          <p:cNvSpPr/>
          <p:nvPr/>
        </p:nvSpPr>
        <p:spPr>
          <a:xfrm>
            <a:off x="1111320" y="315720"/>
            <a:ext cx="7868520" cy="130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lv-LV" sz="6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wipe dir="u"/>
  </p:transition>
  <p:timing>
    <p:tnLst>
      <p:par>
        <p:cTn id="99" dur="indefinite" restart="never" nodeType="tmRoot">
          <p:childTnLst>
            <p:seq>
              <p:cTn id="10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icture 3" descr=""/>
          <p:cNvPicPr/>
          <p:nvPr/>
        </p:nvPicPr>
        <p:blipFill>
          <a:blip r:embed="rId1"/>
          <a:stretch/>
        </p:blipFill>
        <p:spPr>
          <a:xfrm>
            <a:off x="895320" y="2300040"/>
            <a:ext cx="1197000" cy="1079640"/>
          </a:xfrm>
          <a:prstGeom prst="rect">
            <a:avLst/>
          </a:prstGeom>
          <a:ln>
            <a:noFill/>
          </a:ln>
        </p:spPr>
      </p:pic>
      <p:pic>
        <p:nvPicPr>
          <p:cNvPr id="159" name="Picture 2" descr=""/>
          <p:cNvPicPr/>
          <p:nvPr/>
        </p:nvPicPr>
        <p:blipFill>
          <a:blip r:embed="rId2"/>
          <a:stretch/>
        </p:blipFill>
        <p:spPr>
          <a:xfrm>
            <a:off x="2348280" y="2345760"/>
            <a:ext cx="1286640" cy="1079640"/>
          </a:xfrm>
          <a:prstGeom prst="rect">
            <a:avLst/>
          </a:prstGeom>
          <a:ln>
            <a:noFill/>
          </a:ln>
        </p:spPr>
      </p:pic>
      <p:pic>
        <p:nvPicPr>
          <p:cNvPr id="160" name="Picture 4" descr=""/>
          <p:cNvPicPr/>
          <p:nvPr/>
        </p:nvPicPr>
        <p:blipFill>
          <a:blip r:embed="rId3"/>
          <a:stretch/>
        </p:blipFill>
        <p:spPr>
          <a:xfrm>
            <a:off x="3868920" y="2345760"/>
            <a:ext cx="1068480" cy="1068480"/>
          </a:xfrm>
          <a:prstGeom prst="rect">
            <a:avLst/>
          </a:prstGeom>
          <a:ln>
            <a:noFill/>
          </a:ln>
        </p:spPr>
      </p:pic>
      <p:pic>
        <p:nvPicPr>
          <p:cNvPr id="161" name="Picture 6" descr=""/>
          <p:cNvPicPr/>
          <p:nvPr/>
        </p:nvPicPr>
        <p:blipFill>
          <a:blip r:embed="rId4"/>
          <a:stretch/>
        </p:blipFill>
        <p:spPr>
          <a:xfrm>
            <a:off x="5437440" y="2312280"/>
            <a:ext cx="1015920" cy="1015920"/>
          </a:xfrm>
          <a:prstGeom prst="rect">
            <a:avLst/>
          </a:prstGeom>
          <a:ln>
            <a:noFill/>
          </a:ln>
        </p:spPr>
      </p:pic>
      <p:pic>
        <p:nvPicPr>
          <p:cNvPr id="162" name="Picture 5" descr=""/>
          <p:cNvPicPr/>
          <p:nvPr/>
        </p:nvPicPr>
        <p:blipFill>
          <a:blip r:embed="rId5"/>
          <a:stretch/>
        </p:blipFill>
        <p:spPr>
          <a:xfrm>
            <a:off x="6906960" y="2205360"/>
            <a:ext cx="1348920" cy="1348920"/>
          </a:xfrm>
          <a:prstGeom prst="rect">
            <a:avLst/>
          </a:prstGeom>
          <a:ln>
            <a:noFill/>
          </a:ln>
        </p:spPr>
      </p:pic>
      <p:pic>
        <p:nvPicPr>
          <p:cNvPr id="163" name="Picture 6" descr=""/>
          <p:cNvPicPr/>
          <p:nvPr/>
        </p:nvPicPr>
        <p:blipFill>
          <a:blip r:embed="rId6"/>
          <a:stretch/>
        </p:blipFill>
        <p:spPr>
          <a:xfrm>
            <a:off x="8656200" y="2345760"/>
            <a:ext cx="1033920" cy="1033920"/>
          </a:xfrm>
          <a:prstGeom prst="rect">
            <a:avLst/>
          </a:prstGeom>
          <a:ln>
            <a:noFill/>
          </a:ln>
        </p:spPr>
      </p:pic>
      <p:pic>
        <p:nvPicPr>
          <p:cNvPr id="164" name="Picture 12" descr=""/>
          <p:cNvPicPr/>
          <p:nvPr/>
        </p:nvPicPr>
        <p:blipFill>
          <a:blip r:embed="rId7"/>
          <a:stretch/>
        </p:blipFill>
        <p:spPr>
          <a:xfrm>
            <a:off x="10432800" y="2284560"/>
            <a:ext cx="1095120" cy="1095120"/>
          </a:xfrm>
          <a:prstGeom prst="rect">
            <a:avLst/>
          </a:prstGeom>
          <a:ln>
            <a:noFill/>
          </a:ln>
        </p:spPr>
      </p:pic>
      <p:sp>
        <p:nvSpPr>
          <p:cNvPr id="165" name="CustomShape 1"/>
          <p:cNvSpPr/>
          <p:nvPr/>
        </p:nvSpPr>
        <p:spPr>
          <a:xfrm>
            <a:off x="181440" y="3380040"/>
            <a:ext cx="122439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</a:t>
            </a:r>
            <a:r>
              <a:rPr b="1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KULTŪRA             IZGLĪTĪBA          SPORTS</a:t>
            </a:r>
            <a:r>
              <a:rPr b="1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</a:t>
            </a:r>
            <a:r>
              <a:rPr b="1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VESELĪBA</a:t>
            </a:r>
            <a:r>
              <a:rPr b="1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</a:t>
            </a:r>
            <a:r>
              <a:rPr b="1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TRANSPORTS</a:t>
            </a:r>
            <a:r>
              <a:rPr b="1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</a:t>
            </a:r>
            <a:r>
              <a:rPr b="1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TŪRISMS </a:t>
            </a:r>
            <a:r>
              <a:rPr b="1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</a:t>
            </a:r>
            <a:r>
              <a:rPr b="1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BIZNESS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wipe dir="u"/>
  </p:transition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Picture 4" descr=""/>
          <p:cNvPicPr/>
          <p:nvPr/>
        </p:nvPicPr>
        <p:blipFill>
          <a:blip r:embed="rId1"/>
          <a:stretch/>
        </p:blipFill>
        <p:spPr>
          <a:xfrm>
            <a:off x="7150680" y="3476880"/>
            <a:ext cx="5041080" cy="3090960"/>
          </a:xfrm>
          <a:prstGeom prst="rect">
            <a:avLst/>
          </a:prstGeom>
          <a:ln>
            <a:noFill/>
          </a:ln>
        </p:spPr>
      </p:pic>
      <p:sp>
        <p:nvSpPr>
          <p:cNvPr id="167" name="TextShape 1"/>
          <p:cNvSpPr txBox="1"/>
          <p:nvPr/>
        </p:nvSpPr>
        <p:spPr>
          <a:xfrm>
            <a:off x="2930040" y="3542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lv-LV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Sasniedzamība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68" name="Picture 10" descr=""/>
          <p:cNvPicPr/>
          <p:nvPr/>
        </p:nvPicPr>
        <p:blipFill>
          <a:blip r:embed="rId2"/>
          <a:stretch/>
        </p:blipFill>
        <p:spPr>
          <a:xfrm>
            <a:off x="430920" y="360360"/>
            <a:ext cx="866160" cy="866160"/>
          </a:xfrm>
          <a:prstGeom prst="rect">
            <a:avLst/>
          </a:prstGeom>
          <a:ln>
            <a:noFill/>
          </a:ln>
        </p:spPr>
      </p:pic>
      <p:pic>
        <p:nvPicPr>
          <p:cNvPr id="169" name="Picture 9" descr=""/>
          <p:cNvPicPr/>
          <p:nvPr/>
        </p:nvPicPr>
        <p:blipFill>
          <a:blip r:embed="rId3"/>
          <a:stretch/>
        </p:blipFill>
        <p:spPr>
          <a:xfrm>
            <a:off x="7009200" y="141120"/>
            <a:ext cx="5083560" cy="3593520"/>
          </a:xfrm>
          <a:prstGeom prst="rect">
            <a:avLst/>
          </a:prstGeom>
          <a:ln>
            <a:noFill/>
          </a:ln>
        </p:spPr>
      </p:pic>
      <p:pic>
        <p:nvPicPr>
          <p:cNvPr id="170" name="Picture 14" descr=""/>
          <p:cNvPicPr/>
          <p:nvPr/>
        </p:nvPicPr>
        <p:blipFill>
          <a:blip r:embed="rId4"/>
          <a:stretch/>
        </p:blipFill>
        <p:spPr>
          <a:xfrm>
            <a:off x="1565280" y="209520"/>
            <a:ext cx="1096200" cy="1017000"/>
          </a:xfrm>
          <a:prstGeom prst="rect">
            <a:avLst/>
          </a:prstGeom>
          <a:ln>
            <a:noFill/>
          </a:ln>
        </p:spPr>
      </p:pic>
      <p:pic>
        <p:nvPicPr>
          <p:cNvPr id="171" name="Picture 1" descr=""/>
          <p:cNvPicPr/>
          <p:nvPr/>
        </p:nvPicPr>
        <p:blipFill>
          <a:blip r:embed="rId5"/>
          <a:stretch/>
        </p:blipFill>
        <p:spPr>
          <a:xfrm>
            <a:off x="0" y="3735000"/>
            <a:ext cx="7150320" cy="3047760"/>
          </a:xfrm>
          <a:prstGeom prst="rect">
            <a:avLst/>
          </a:prstGeom>
          <a:ln>
            <a:noFill/>
          </a:ln>
        </p:spPr>
      </p:pic>
      <p:pic>
        <p:nvPicPr>
          <p:cNvPr id="172" name="Picture 2" descr=""/>
          <p:cNvPicPr/>
          <p:nvPr/>
        </p:nvPicPr>
        <p:blipFill>
          <a:blip r:embed="rId6"/>
          <a:stretch/>
        </p:blipFill>
        <p:spPr>
          <a:xfrm>
            <a:off x="455400" y="1440360"/>
            <a:ext cx="2923560" cy="2206080"/>
          </a:xfrm>
          <a:prstGeom prst="rect">
            <a:avLst/>
          </a:prstGeom>
          <a:ln>
            <a:noFill/>
          </a:ln>
        </p:spPr>
      </p:pic>
      <p:pic>
        <p:nvPicPr>
          <p:cNvPr id="173" name="Picture 15" descr=""/>
          <p:cNvPicPr/>
          <p:nvPr/>
        </p:nvPicPr>
        <p:blipFill>
          <a:blip r:embed="rId7"/>
          <a:stretch/>
        </p:blipFill>
        <p:spPr>
          <a:xfrm>
            <a:off x="3504600" y="1440360"/>
            <a:ext cx="3347640" cy="2206080"/>
          </a:xfrm>
          <a:prstGeom prst="rect">
            <a:avLst/>
          </a:prstGeom>
          <a:ln>
            <a:noFill/>
          </a:ln>
        </p:spPr>
      </p:pic>
    </p:spTree>
  </p:cSld>
  <p:transition spd="slow">
    <p:wipe dir="u"/>
  </p:transition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Line 1"/>
          <p:cNvSpPr/>
          <p:nvPr/>
        </p:nvSpPr>
        <p:spPr>
          <a:xfrm>
            <a:off x="0" y="1841400"/>
            <a:ext cx="12191760" cy="360"/>
          </a:xfrm>
          <a:prstGeom prst="line">
            <a:avLst/>
          </a:prstGeom>
          <a:ln w="7632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5" name="Line 2"/>
          <p:cNvSpPr/>
          <p:nvPr/>
        </p:nvSpPr>
        <p:spPr>
          <a:xfrm>
            <a:off x="2863080" y="0"/>
            <a:ext cx="360" cy="1822320"/>
          </a:xfrm>
          <a:prstGeom prst="line">
            <a:avLst/>
          </a:prstGeom>
          <a:ln w="7632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6" name="Line 3"/>
          <p:cNvSpPr/>
          <p:nvPr/>
        </p:nvSpPr>
        <p:spPr>
          <a:xfrm>
            <a:off x="6080760" y="19080"/>
            <a:ext cx="360" cy="1822320"/>
          </a:xfrm>
          <a:prstGeom prst="line">
            <a:avLst/>
          </a:prstGeom>
          <a:ln w="7632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7" name="Line 4"/>
          <p:cNvSpPr/>
          <p:nvPr/>
        </p:nvSpPr>
        <p:spPr>
          <a:xfrm>
            <a:off x="9034200" y="0"/>
            <a:ext cx="360" cy="1822320"/>
          </a:xfrm>
          <a:prstGeom prst="line">
            <a:avLst/>
          </a:prstGeom>
          <a:ln w="7632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8" name="CustomShape 5"/>
          <p:cNvSpPr/>
          <p:nvPr/>
        </p:nvSpPr>
        <p:spPr>
          <a:xfrm>
            <a:off x="756360" y="474840"/>
            <a:ext cx="21805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ĢEOGRĀFISKAIS NOVIETOJUMS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" name="CustomShape 6"/>
          <p:cNvSpPr/>
          <p:nvPr/>
        </p:nvSpPr>
        <p:spPr>
          <a:xfrm>
            <a:off x="3876120" y="336240"/>
            <a:ext cx="216144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ATTĪSTĪTA UZŅĒMĒJDARBĪBAS INFRASTRUKTŪRA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0" name="CustomShape 7"/>
          <p:cNvSpPr/>
          <p:nvPr/>
        </p:nvSpPr>
        <p:spPr>
          <a:xfrm>
            <a:off x="10253880" y="432720"/>
            <a:ext cx="181548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LABVĒLĪGS BIZNESA KLIMATS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1" name="Picture 2" descr=""/>
          <p:cNvPicPr/>
          <p:nvPr/>
        </p:nvPicPr>
        <p:blipFill>
          <a:blip r:embed="rId1"/>
          <a:stretch/>
        </p:blipFill>
        <p:spPr>
          <a:xfrm>
            <a:off x="202680" y="1989000"/>
            <a:ext cx="6371280" cy="3991320"/>
          </a:xfrm>
          <a:prstGeom prst="rect">
            <a:avLst/>
          </a:prstGeom>
          <a:ln w="9360">
            <a:noFill/>
          </a:ln>
        </p:spPr>
      </p:pic>
      <p:pic>
        <p:nvPicPr>
          <p:cNvPr id="182" name="Picture 2" descr=""/>
          <p:cNvPicPr/>
          <p:nvPr/>
        </p:nvPicPr>
        <p:blipFill>
          <a:blip r:embed="rId2"/>
          <a:stretch/>
        </p:blipFill>
        <p:spPr>
          <a:xfrm>
            <a:off x="202680" y="1979280"/>
            <a:ext cx="6371280" cy="4097520"/>
          </a:xfrm>
          <a:prstGeom prst="rect">
            <a:avLst/>
          </a:prstGeom>
          <a:ln w="9360">
            <a:noFill/>
          </a:ln>
        </p:spPr>
      </p:pic>
      <p:sp>
        <p:nvSpPr>
          <p:cNvPr id="183" name="CustomShape 8"/>
          <p:cNvSpPr/>
          <p:nvPr/>
        </p:nvSpPr>
        <p:spPr>
          <a:xfrm>
            <a:off x="1659600" y="3923640"/>
            <a:ext cx="4916160" cy="379080"/>
          </a:xfrm>
          <a:custGeom>
            <a:avLst/>
            <a:gdLst/>
            <a:ahLst/>
            <a:rect l="l" t="t" r="r" b="b"/>
            <a:pathLst>
              <a:path w="10000" h="10048">
                <a:moveTo>
                  <a:pt x="0" y="10048"/>
                </a:moveTo>
                <a:lnTo>
                  <a:pt x="879" y="7750"/>
                </a:lnTo>
                <a:lnTo>
                  <a:pt x="1771" y="5325"/>
                </a:lnTo>
                <a:lnTo>
                  <a:pt x="2882" y="0"/>
                </a:lnTo>
                <a:lnTo>
                  <a:pt x="3843" y="48"/>
                </a:lnTo>
                <a:lnTo>
                  <a:pt x="4567" y="857"/>
                </a:lnTo>
                <a:lnTo>
                  <a:pt x="7198" y="3835"/>
                </a:lnTo>
                <a:lnTo>
                  <a:pt x="8308" y="4601"/>
                </a:lnTo>
                <a:lnTo>
                  <a:pt x="10000" y="3069"/>
                </a:lnTo>
              </a:path>
            </a:pathLst>
          </a:custGeom>
          <a:noFill/>
          <a:ln w="38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4" name="CustomShape 9"/>
          <p:cNvSpPr/>
          <p:nvPr/>
        </p:nvSpPr>
        <p:spPr>
          <a:xfrm>
            <a:off x="3388680" y="3763080"/>
            <a:ext cx="232920" cy="231120"/>
          </a:xfrm>
          <a:prstGeom prst="ellipse">
            <a:avLst/>
          </a:prstGeom>
          <a:solidFill>
            <a:schemeClr val="accent1"/>
          </a:solidFill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5" name="CustomShape 10"/>
          <p:cNvSpPr/>
          <p:nvPr/>
        </p:nvSpPr>
        <p:spPr>
          <a:xfrm>
            <a:off x="1679040" y="4016880"/>
            <a:ext cx="4894920" cy="208440"/>
          </a:xfrm>
          <a:custGeom>
            <a:avLst/>
            <a:gdLst/>
            <a:ahLst/>
            <a:rect l="l" t="t" r="r" b="b"/>
            <a:pathLst>
              <a:path w="4218" h="130">
                <a:moveTo>
                  <a:pt x="4218" y="102"/>
                </a:moveTo>
                <a:lnTo>
                  <a:pt x="3261" y="93"/>
                </a:lnTo>
                <a:lnTo>
                  <a:pt x="2296" y="0"/>
                </a:lnTo>
                <a:lnTo>
                  <a:pt x="1618" y="0"/>
                </a:lnTo>
                <a:lnTo>
                  <a:pt x="1033" y="93"/>
                </a:lnTo>
                <a:lnTo>
                  <a:pt x="0" y="130"/>
                </a:lnTo>
              </a:path>
            </a:pathLst>
          </a:custGeom>
          <a:noFill/>
          <a:ln w="38160">
            <a:solidFill>
              <a:schemeClr val="tx1"/>
            </a:solidFill>
            <a:custDash>
              <a:ds d="400000" sp="3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6" name="CustomShape 11"/>
          <p:cNvSpPr/>
          <p:nvPr/>
        </p:nvSpPr>
        <p:spPr>
          <a:xfrm>
            <a:off x="3155400" y="4071600"/>
            <a:ext cx="155160" cy="154080"/>
          </a:xfrm>
          <a:prstGeom prst="ellipse">
            <a:avLst/>
          </a:prstGeom>
          <a:solidFill>
            <a:schemeClr val="accent1"/>
          </a:solidFill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7" name="CustomShape 12"/>
          <p:cNvSpPr/>
          <p:nvPr/>
        </p:nvSpPr>
        <p:spPr>
          <a:xfrm>
            <a:off x="1679040" y="4303080"/>
            <a:ext cx="2796840" cy="1773720"/>
          </a:xfrm>
          <a:custGeom>
            <a:avLst/>
            <a:gdLst/>
            <a:ahLst/>
            <a:rect l="l" t="t" r="r" b="b"/>
            <a:pathLst>
              <a:path w="2699" h="1474">
                <a:moveTo>
                  <a:pt x="2699" y="1474"/>
                </a:moveTo>
                <a:lnTo>
                  <a:pt x="1700" y="728"/>
                </a:lnTo>
                <a:lnTo>
                  <a:pt x="821" y="411"/>
                </a:lnTo>
                <a:lnTo>
                  <a:pt x="721" y="361"/>
                </a:lnTo>
                <a:lnTo>
                  <a:pt x="687" y="271"/>
                </a:lnTo>
                <a:lnTo>
                  <a:pt x="535" y="189"/>
                </a:lnTo>
                <a:lnTo>
                  <a:pt x="452" y="140"/>
                </a:lnTo>
                <a:lnTo>
                  <a:pt x="0" y="0"/>
                </a:lnTo>
              </a:path>
            </a:pathLst>
          </a:custGeom>
          <a:noFill/>
          <a:ln w="38160">
            <a:solidFill>
              <a:schemeClr val="tx1"/>
            </a:solidFill>
            <a:custDash>
              <a:ds d="400000" sp="3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8" name="CustomShape 13"/>
          <p:cNvSpPr/>
          <p:nvPr/>
        </p:nvSpPr>
        <p:spPr>
          <a:xfrm>
            <a:off x="3310920" y="5074200"/>
            <a:ext cx="155160" cy="154080"/>
          </a:xfrm>
          <a:prstGeom prst="ellipse">
            <a:avLst/>
          </a:prstGeom>
          <a:solidFill>
            <a:schemeClr val="accent1"/>
          </a:solidFill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89" name="Picture 1035" descr=""/>
          <p:cNvPicPr/>
          <p:nvPr/>
        </p:nvPicPr>
        <p:blipFill>
          <a:blip r:embed="rId3"/>
          <a:stretch/>
        </p:blipFill>
        <p:spPr>
          <a:xfrm>
            <a:off x="591120" y="3994560"/>
            <a:ext cx="347760" cy="385200"/>
          </a:xfrm>
          <a:prstGeom prst="rect">
            <a:avLst/>
          </a:prstGeom>
          <a:ln>
            <a:noFill/>
          </a:ln>
        </p:spPr>
      </p:pic>
      <p:pic>
        <p:nvPicPr>
          <p:cNvPr id="190" name="Picture 1036" descr=""/>
          <p:cNvPicPr/>
          <p:nvPr/>
        </p:nvPicPr>
        <p:blipFill>
          <a:blip r:embed="rId4"/>
          <a:stretch/>
        </p:blipFill>
        <p:spPr>
          <a:xfrm>
            <a:off x="994320" y="3994560"/>
            <a:ext cx="373680" cy="385200"/>
          </a:xfrm>
          <a:prstGeom prst="rect">
            <a:avLst/>
          </a:prstGeom>
          <a:ln>
            <a:noFill/>
          </a:ln>
        </p:spPr>
      </p:pic>
      <p:sp>
        <p:nvSpPr>
          <p:cNvPr id="191" name="CustomShape 14"/>
          <p:cNvSpPr/>
          <p:nvPr/>
        </p:nvSpPr>
        <p:spPr>
          <a:xfrm>
            <a:off x="202680" y="4303080"/>
            <a:ext cx="1320480" cy="1696680"/>
          </a:xfrm>
          <a:custGeom>
            <a:avLst/>
            <a:gdLst/>
            <a:ahLst/>
            <a:rect l="l" t="t" r="r" b="b"/>
            <a:pathLst>
              <a:path w="816" h="1056">
                <a:moveTo>
                  <a:pt x="0" y="1056"/>
                </a:moveTo>
                <a:lnTo>
                  <a:pt x="216" y="990"/>
                </a:lnTo>
                <a:lnTo>
                  <a:pt x="378" y="864"/>
                </a:lnTo>
                <a:lnTo>
                  <a:pt x="504" y="729"/>
                </a:lnTo>
                <a:lnTo>
                  <a:pt x="612" y="504"/>
                </a:lnTo>
                <a:lnTo>
                  <a:pt x="675" y="252"/>
                </a:lnTo>
                <a:lnTo>
                  <a:pt x="816" y="0"/>
                </a:lnTo>
              </a:path>
            </a:pathLst>
          </a:custGeom>
          <a:noFill/>
          <a:ln w="28440">
            <a:solidFill>
              <a:schemeClr val="accent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2" name="CustomShape 15"/>
          <p:cNvSpPr/>
          <p:nvPr/>
        </p:nvSpPr>
        <p:spPr>
          <a:xfrm rot="18753600">
            <a:off x="103320" y="4943880"/>
            <a:ext cx="2011680" cy="2577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lv-LV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LIEPAJA -LUBECK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" name="CustomShape 16"/>
          <p:cNvSpPr/>
          <p:nvPr/>
        </p:nvSpPr>
        <p:spPr>
          <a:xfrm>
            <a:off x="1601280" y="2760480"/>
            <a:ext cx="4972680" cy="1465200"/>
          </a:xfrm>
          <a:custGeom>
            <a:avLst/>
            <a:gdLst/>
            <a:ahLst/>
            <a:rect l="l" t="t" r="r" b="b"/>
            <a:pathLst>
              <a:path w="3363" h="932">
                <a:moveTo>
                  <a:pt x="3363" y="0"/>
                </a:moveTo>
                <a:lnTo>
                  <a:pt x="2406" y="441"/>
                </a:lnTo>
                <a:lnTo>
                  <a:pt x="1838" y="466"/>
                </a:lnTo>
                <a:lnTo>
                  <a:pt x="1338" y="771"/>
                </a:lnTo>
                <a:lnTo>
                  <a:pt x="779" y="788"/>
                </a:lnTo>
                <a:lnTo>
                  <a:pt x="0" y="932"/>
                </a:lnTo>
              </a:path>
            </a:pathLst>
          </a:custGeom>
          <a:noFill/>
          <a:ln w="38160">
            <a:solidFill>
              <a:srgbClr val="fff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4" name="CustomShape 17"/>
          <p:cNvSpPr/>
          <p:nvPr/>
        </p:nvSpPr>
        <p:spPr>
          <a:xfrm rot="444600">
            <a:off x="4660200" y="3956400"/>
            <a:ext cx="2019600" cy="2721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lv-LV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Russia / CIS countries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5" name="Line 18"/>
          <p:cNvSpPr/>
          <p:nvPr/>
        </p:nvSpPr>
        <p:spPr>
          <a:xfrm>
            <a:off x="3776760" y="6352920"/>
            <a:ext cx="1010160" cy="360"/>
          </a:xfrm>
          <a:prstGeom prst="line">
            <a:avLst/>
          </a:prstGeom>
          <a:ln w="57240">
            <a:solidFill>
              <a:srgbClr val="fff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6" name="Line 19"/>
          <p:cNvSpPr/>
          <p:nvPr/>
        </p:nvSpPr>
        <p:spPr>
          <a:xfrm>
            <a:off x="3776760" y="6584400"/>
            <a:ext cx="1010160" cy="360"/>
          </a:xfrm>
          <a:prstGeom prst="line">
            <a:avLst/>
          </a:prstGeom>
          <a:ln w="572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7" name="Line 20"/>
          <p:cNvSpPr/>
          <p:nvPr/>
        </p:nvSpPr>
        <p:spPr>
          <a:xfrm>
            <a:off x="3776760" y="6815880"/>
            <a:ext cx="1010160" cy="360"/>
          </a:xfrm>
          <a:prstGeom prst="line">
            <a:avLst/>
          </a:prstGeom>
          <a:ln cap="rnd" w="57240">
            <a:solidFill>
              <a:schemeClr val="tx2"/>
            </a:solidFill>
            <a:custDash>
              <a:ds d="400000" sp="3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8" name="CustomShape 21"/>
          <p:cNvSpPr/>
          <p:nvPr/>
        </p:nvSpPr>
        <p:spPr>
          <a:xfrm>
            <a:off x="5020200" y="6198840"/>
            <a:ext cx="1320480" cy="257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lv-LV" sz="1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Gas pipeline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9" name="CustomShape 22"/>
          <p:cNvSpPr/>
          <p:nvPr/>
        </p:nvSpPr>
        <p:spPr>
          <a:xfrm>
            <a:off x="5020200" y="6475320"/>
            <a:ext cx="1320480" cy="257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lv-LV" sz="1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Road infrastructure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0" name="CustomShape 23"/>
          <p:cNvSpPr/>
          <p:nvPr/>
        </p:nvSpPr>
        <p:spPr>
          <a:xfrm>
            <a:off x="5020200" y="6706800"/>
            <a:ext cx="1320480" cy="257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lv-LV" sz="1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Railway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1" name="Picture 6" descr=""/>
          <p:cNvPicPr/>
          <p:nvPr/>
        </p:nvPicPr>
        <p:blipFill>
          <a:blip r:embed="rId5"/>
          <a:stretch/>
        </p:blipFill>
        <p:spPr>
          <a:xfrm>
            <a:off x="77400" y="342360"/>
            <a:ext cx="844920" cy="844920"/>
          </a:xfrm>
          <a:prstGeom prst="rect">
            <a:avLst/>
          </a:prstGeom>
          <a:ln>
            <a:noFill/>
          </a:ln>
        </p:spPr>
      </p:pic>
      <p:pic>
        <p:nvPicPr>
          <p:cNvPr id="202" name="Picture 8" descr=""/>
          <p:cNvPicPr/>
          <p:nvPr/>
        </p:nvPicPr>
        <p:blipFill>
          <a:blip r:embed="rId6"/>
          <a:stretch/>
        </p:blipFill>
        <p:spPr>
          <a:xfrm>
            <a:off x="2757960" y="104760"/>
            <a:ext cx="1386720" cy="1386720"/>
          </a:xfrm>
          <a:prstGeom prst="rect">
            <a:avLst/>
          </a:prstGeom>
          <a:ln>
            <a:noFill/>
          </a:ln>
        </p:spPr>
      </p:pic>
      <p:pic>
        <p:nvPicPr>
          <p:cNvPr id="203" name="Picture 10" descr=""/>
          <p:cNvPicPr/>
          <p:nvPr/>
        </p:nvPicPr>
        <p:blipFill>
          <a:blip r:embed="rId7"/>
          <a:stretch/>
        </p:blipFill>
        <p:spPr>
          <a:xfrm>
            <a:off x="6081120" y="207720"/>
            <a:ext cx="1218960" cy="1218960"/>
          </a:xfrm>
          <a:prstGeom prst="rect">
            <a:avLst/>
          </a:prstGeom>
          <a:ln>
            <a:noFill/>
          </a:ln>
        </p:spPr>
      </p:pic>
      <p:pic>
        <p:nvPicPr>
          <p:cNvPr id="204" name="Picture 12" descr=""/>
          <p:cNvPicPr/>
          <p:nvPr/>
        </p:nvPicPr>
        <p:blipFill>
          <a:blip r:embed="rId8"/>
          <a:stretch/>
        </p:blipFill>
        <p:spPr>
          <a:xfrm>
            <a:off x="9175320" y="334440"/>
            <a:ext cx="902160" cy="902160"/>
          </a:xfrm>
          <a:prstGeom prst="rect">
            <a:avLst/>
          </a:prstGeom>
          <a:ln>
            <a:noFill/>
          </a:ln>
        </p:spPr>
      </p:pic>
      <p:pic>
        <p:nvPicPr>
          <p:cNvPr id="205" name="Picture 2" descr=""/>
          <p:cNvPicPr/>
          <p:nvPr/>
        </p:nvPicPr>
        <p:blipFill>
          <a:blip r:embed="rId9"/>
          <a:stretch/>
        </p:blipFill>
        <p:spPr>
          <a:xfrm>
            <a:off x="6963120" y="3878640"/>
            <a:ext cx="1108440" cy="1108440"/>
          </a:xfrm>
          <a:prstGeom prst="rect">
            <a:avLst/>
          </a:prstGeom>
          <a:ln>
            <a:noFill/>
          </a:ln>
        </p:spPr>
      </p:pic>
      <p:pic>
        <p:nvPicPr>
          <p:cNvPr id="206" name="Picture 4" descr=""/>
          <p:cNvPicPr/>
          <p:nvPr/>
        </p:nvPicPr>
        <p:blipFill>
          <a:blip r:embed="rId10"/>
          <a:stretch/>
        </p:blipFill>
        <p:spPr>
          <a:xfrm>
            <a:off x="8827920" y="3833280"/>
            <a:ext cx="1026000" cy="1026000"/>
          </a:xfrm>
          <a:prstGeom prst="rect">
            <a:avLst/>
          </a:prstGeom>
          <a:ln>
            <a:noFill/>
          </a:ln>
        </p:spPr>
      </p:pic>
      <p:pic>
        <p:nvPicPr>
          <p:cNvPr id="207" name="Picture 2" descr=""/>
          <p:cNvPicPr/>
          <p:nvPr/>
        </p:nvPicPr>
        <p:blipFill>
          <a:blip r:embed="rId11"/>
          <a:stretch/>
        </p:blipFill>
        <p:spPr>
          <a:xfrm>
            <a:off x="10253880" y="3519720"/>
            <a:ext cx="1548000" cy="1548000"/>
          </a:xfrm>
          <a:prstGeom prst="rect">
            <a:avLst/>
          </a:prstGeom>
          <a:ln>
            <a:noFill/>
          </a:ln>
        </p:spPr>
      </p:pic>
      <p:sp>
        <p:nvSpPr>
          <p:cNvPr id="208" name="CustomShape 24"/>
          <p:cNvSpPr/>
          <p:nvPr/>
        </p:nvSpPr>
        <p:spPr>
          <a:xfrm>
            <a:off x="7287120" y="441720"/>
            <a:ext cx="17233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IZMAKSU EFEKTIVITĀTE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9" name="CustomShape 25"/>
          <p:cNvSpPr/>
          <p:nvPr/>
        </p:nvSpPr>
        <p:spPr>
          <a:xfrm>
            <a:off x="7517520" y="2710440"/>
            <a:ext cx="40244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PLUG &amp; PLAY BIZNESA PRINCIPS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0" name="CustomShape 26"/>
          <p:cNvSpPr/>
          <p:nvPr/>
        </p:nvSpPr>
        <p:spPr>
          <a:xfrm>
            <a:off x="6682320" y="5000760"/>
            <a:ext cx="55090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</a:t>
            </a: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REĢISTRĒ                  IZVEIDO                 STRĀDĀ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wipe dir="u"/>
  </p:transition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Picture 3" descr=""/>
          <p:cNvPicPr/>
          <p:nvPr/>
        </p:nvPicPr>
        <p:blipFill>
          <a:blip r:embed="rId1"/>
          <a:stretch/>
        </p:blipFill>
        <p:spPr>
          <a:xfrm>
            <a:off x="6741720" y="159480"/>
            <a:ext cx="4996080" cy="6901560"/>
          </a:xfrm>
          <a:prstGeom prst="rect">
            <a:avLst/>
          </a:prstGeom>
          <a:ln>
            <a:noFill/>
          </a:ln>
        </p:spPr>
      </p:pic>
      <p:sp>
        <p:nvSpPr>
          <p:cNvPr id="212" name="TextShape 1"/>
          <p:cNvSpPr txBox="1"/>
          <p:nvPr/>
        </p:nvSpPr>
        <p:spPr>
          <a:xfrm>
            <a:off x="703800" y="-22932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1" lang="lv-LV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Liepāja tuvāko novadu kontekstā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13" name="Picture 7" descr=""/>
          <p:cNvPicPr/>
          <p:nvPr/>
        </p:nvPicPr>
        <p:blipFill>
          <a:blip r:embed="rId2"/>
          <a:stretch/>
        </p:blipFill>
        <p:spPr>
          <a:xfrm>
            <a:off x="185400" y="159480"/>
            <a:ext cx="545400" cy="397440"/>
          </a:xfrm>
          <a:prstGeom prst="rect">
            <a:avLst/>
          </a:prstGeom>
          <a:ln>
            <a:noFill/>
          </a:ln>
        </p:spPr>
      </p:pic>
      <p:sp>
        <p:nvSpPr>
          <p:cNvPr id="214" name="CustomShape 2"/>
          <p:cNvSpPr/>
          <p:nvPr/>
        </p:nvSpPr>
        <p:spPr>
          <a:xfrm>
            <a:off x="9071280" y="0"/>
            <a:ext cx="2815560" cy="681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15" name="Picture 9" descr=""/>
          <p:cNvPicPr/>
          <p:nvPr/>
        </p:nvPicPr>
        <p:blipFill>
          <a:blip r:embed="rId3"/>
          <a:stretch/>
        </p:blipFill>
        <p:spPr>
          <a:xfrm>
            <a:off x="384840" y="1067760"/>
            <a:ext cx="1523880" cy="1434960"/>
          </a:xfrm>
          <a:prstGeom prst="rect">
            <a:avLst/>
          </a:prstGeom>
          <a:ln>
            <a:noFill/>
          </a:ln>
        </p:spPr>
      </p:pic>
      <p:sp>
        <p:nvSpPr>
          <p:cNvPr id="216" name="CustomShape 3"/>
          <p:cNvSpPr/>
          <p:nvPr/>
        </p:nvSpPr>
        <p:spPr>
          <a:xfrm>
            <a:off x="931320" y="1785600"/>
            <a:ext cx="468360" cy="379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17" name="Picture 12" descr=""/>
          <p:cNvPicPr/>
          <p:nvPr/>
        </p:nvPicPr>
        <p:blipFill>
          <a:blip r:embed="rId4"/>
          <a:stretch/>
        </p:blipFill>
        <p:spPr>
          <a:xfrm>
            <a:off x="384840" y="3013560"/>
            <a:ext cx="1523880" cy="1434960"/>
          </a:xfrm>
          <a:prstGeom prst="rect">
            <a:avLst/>
          </a:prstGeom>
          <a:ln>
            <a:noFill/>
          </a:ln>
        </p:spPr>
      </p:pic>
      <p:sp>
        <p:nvSpPr>
          <p:cNvPr id="218" name="CustomShape 4"/>
          <p:cNvSpPr/>
          <p:nvPr/>
        </p:nvSpPr>
        <p:spPr>
          <a:xfrm>
            <a:off x="931320" y="3731400"/>
            <a:ext cx="468360" cy="379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19" name="Picture 15" descr=""/>
          <p:cNvPicPr/>
          <p:nvPr/>
        </p:nvPicPr>
        <p:blipFill>
          <a:blip r:embed="rId5"/>
          <a:stretch/>
        </p:blipFill>
        <p:spPr>
          <a:xfrm>
            <a:off x="458280" y="4959720"/>
            <a:ext cx="1523880" cy="1434960"/>
          </a:xfrm>
          <a:prstGeom prst="rect">
            <a:avLst/>
          </a:prstGeom>
          <a:ln>
            <a:noFill/>
          </a:ln>
        </p:spPr>
      </p:pic>
      <p:sp>
        <p:nvSpPr>
          <p:cNvPr id="220" name="CustomShape 5"/>
          <p:cNvSpPr/>
          <p:nvPr/>
        </p:nvSpPr>
        <p:spPr>
          <a:xfrm>
            <a:off x="1004400" y="5677200"/>
            <a:ext cx="468360" cy="379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1" name="CustomShape 6"/>
          <p:cNvSpPr/>
          <p:nvPr/>
        </p:nvSpPr>
        <p:spPr>
          <a:xfrm>
            <a:off x="2191680" y="1436760"/>
            <a:ext cx="432504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Liepājas pilsētas uzņēmumos strādājošo skaits no apkārtējiem novadiem </a:t>
            </a:r>
            <a:r>
              <a:rPr b="1" lang="lv-LV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~ 10 000 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2" name="CustomShape 7"/>
          <p:cNvSpPr/>
          <p:nvPr/>
        </p:nvSpPr>
        <p:spPr>
          <a:xfrm>
            <a:off x="2199600" y="3408120"/>
            <a:ext cx="432504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Skolēnu / studentu skaits no apkārtējiem novadiem </a:t>
            </a:r>
            <a:r>
              <a:rPr b="1" lang="lv-LV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~ 2558</a:t>
            </a:r>
            <a:r>
              <a:rPr b="1" lang="lv-LV" sz="14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(visās izglītības iestādēs kopā)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3" name="CustomShape 8"/>
          <p:cNvSpPr/>
          <p:nvPr/>
        </p:nvSpPr>
        <p:spPr>
          <a:xfrm>
            <a:off x="2162880" y="4549680"/>
            <a:ext cx="4325040" cy="228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Sporta, kultūras, veselības un valsts iestāžu apmeklētāju skaits no apkārtējiem novadiem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Sports – </a:t>
            </a:r>
            <a:r>
              <a:rPr b="0" lang="lv-LV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~25 %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Kultūra - </a:t>
            </a:r>
            <a:r>
              <a:rPr b="0" lang="lv-LV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~30 %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Veselības aprūpe - </a:t>
            </a:r>
            <a:r>
              <a:rPr b="0" lang="lv-LV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~23%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Valsts iestādes – </a:t>
            </a:r>
            <a:r>
              <a:rPr b="0" lang="lv-LV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visu apkārtējo novadu iedzīvotāji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wipe dir="u"/>
  </p:transition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extShape 1"/>
          <p:cNvSpPr txBox="1"/>
          <p:nvPr/>
        </p:nvSpPr>
        <p:spPr>
          <a:xfrm>
            <a:off x="1703520" y="-6912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lv-LV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Transporta sektors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25" name="Picture 3" descr=""/>
          <p:cNvPicPr/>
          <p:nvPr/>
        </p:nvPicPr>
        <p:blipFill>
          <a:blip r:embed="rId1"/>
          <a:stretch/>
        </p:blipFill>
        <p:spPr>
          <a:xfrm>
            <a:off x="318240" y="0"/>
            <a:ext cx="1265760" cy="1265760"/>
          </a:xfrm>
          <a:prstGeom prst="rect">
            <a:avLst/>
          </a:prstGeom>
          <a:ln>
            <a:noFill/>
          </a:ln>
        </p:spPr>
      </p:pic>
      <p:pic>
        <p:nvPicPr>
          <p:cNvPr id="226" name="Picture 5" descr=""/>
          <p:cNvPicPr/>
          <p:nvPr/>
        </p:nvPicPr>
        <p:blipFill>
          <a:blip r:embed="rId2"/>
          <a:stretch/>
        </p:blipFill>
        <p:spPr>
          <a:xfrm>
            <a:off x="1909800" y="-22414680"/>
            <a:ext cx="5320440" cy="8685360"/>
          </a:xfrm>
          <a:prstGeom prst="rect">
            <a:avLst/>
          </a:prstGeom>
          <a:ln>
            <a:noFill/>
          </a:ln>
        </p:spPr>
      </p:pic>
      <p:pic>
        <p:nvPicPr>
          <p:cNvPr id="227" name="Picture 2" descr=""/>
          <p:cNvPicPr/>
          <p:nvPr/>
        </p:nvPicPr>
        <p:blipFill>
          <a:blip r:embed="rId3"/>
          <a:stretch/>
        </p:blipFill>
        <p:spPr>
          <a:xfrm>
            <a:off x="287280" y="1276200"/>
            <a:ext cx="6553440" cy="4253400"/>
          </a:xfrm>
          <a:prstGeom prst="rect">
            <a:avLst/>
          </a:prstGeom>
          <a:ln w="9360">
            <a:noFill/>
          </a:ln>
        </p:spPr>
      </p:pic>
      <p:pic>
        <p:nvPicPr>
          <p:cNvPr id="228" name="Picture 2" descr=""/>
          <p:cNvPicPr/>
          <p:nvPr/>
        </p:nvPicPr>
        <p:blipFill>
          <a:blip r:embed="rId4"/>
          <a:stretch/>
        </p:blipFill>
        <p:spPr>
          <a:xfrm>
            <a:off x="287280" y="1266120"/>
            <a:ext cx="6553440" cy="4366440"/>
          </a:xfrm>
          <a:prstGeom prst="rect">
            <a:avLst/>
          </a:prstGeom>
          <a:ln w="9360">
            <a:noFill/>
          </a:ln>
        </p:spPr>
      </p:pic>
      <p:sp>
        <p:nvSpPr>
          <p:cNvPr id="229" name="CustomShape 2"/>
          <p:cNvSpPr/>
          <p:nvPr/>
        </p:nvSpPr>
        <p:spPr>
          <a:xfrm>
            <a:off x="1785600" y="3337920"/>
            <a:ext cx="5056560" cy="403920"/>
          </a:xfrm>
          <a:custGeom>
            <a:avLst/>
            <a:gdLst/>
            <a:ahLst/>
            <a:rect l="l" t="t" r="r" b="b"/>
            <a:pathLst>
              <a:path w="10000" h="10048">
                <a:moveTo>
                  <a:pt x="0" y="10048"/>
                </a:moveTo>
                <a:lnTo>
                  <a:pt x="879" y="7750"/>
                </a:lnTo>
                <a:lnTo>
                  <a:pt x="1771" y="5325"/>
                </a:lnTo>
                <a:lnTo>
                  <a:pt x="2882" y="0"/>
                </a:lnTo>
                <a:lnTo>
                  <a:pt x="3843" y="48"/>
                </a:lnTo>
                <a:lnTo>
                  <a:pt x="4567" y="857"/>
                </a:lnTo>
                <a:lnTo>
                  <a:pt x="7198" y="3835"/>
                </a:lnTo>
                <a:lnTo>
                  <a:pt x="8308" y="4601"/>
                </a:lnTo>
                <a:lnTo>
                  <a:pt x="10000" y="3069"/>
                </a:lnTo>
              </a:path>
            </a:pathLst>
          </a:custGeom>
          <a:noFill/>
          <a:ln w="38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30" name="CustomShape 3"/>
          <p:cNvSpPr/>
          <p:nvPr/>
        </p:nvSpPr>
        <p:spPr>
          <a:xfrm>
            <a:off x="3564000" y="3166920"/>
            <a:ext cx="239400" cy="246240"/>
          </a:xfrm>
          <a:prstGeom prst="ellipse">
            <a:avLst/>
          </a:prstGeom>
          <a:solidFill>
            <a:schemeClr val="accent1"/>
          </a:solidFill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31" name="CustomShape 4"/>
          <p:cNvSpPr/>
          <p:nvPr/>
        </p:nvSpPr>
        <p:spPr>
          <a:xfrm>
            <a:off x="1805760" y="3437280"/>
            <a:ext cx="5034960" cy="222120"/>
          </a:xfrm>
          <a:custGeom>
            <a:avLst/>
            <a:gdLst/>
            <a:ahLst/>
            <a:rect l="l" t="t" r="r" b="b"/>
            <a:pathLst>
              <a:path w="4218" h="130">
                <a:moveTo>
                  <a:pt x="4218" y="102"/>
                </a:moveTo>
                <a:lnTo>
                  <a:pt x="3261" y="93"/>
                </a:lnTo>
                <a:lnTo>
                  <a:pt x="2296" y="0"/>
                </a:lnTo>
                <a:lnTo>
                  <a:pt x="1618" y="0"/>
                </a:lnTo>
                <a:lnTo>
                  <a:pt x="1033" y="93"/>
                </a:lnTo>
                <a:lnTo>
                  <a:pt x="0" y="130"/>
                </a:lnTo>
              </a:path>
            </a:pathLst>
          </a:custGeom>
          <a:noFill/>
          <a:ln w="38160">
            <a:solidFill>
              <a:schemeClr val="tx1"/>
            </a:solidFill>
            <a:custDash>
              <a:ds d="400000" sp="3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32" name="CustomShape 5"/>
          <p:cNvSpPr/>
          <p:nvPr/>
        </p:nvSpPr>
        <p:spPr>
          <a:xfrm>
            <a:off x="3324240" y="3495600"/>
            <a:ext cx="159480" cy="164160"/>
          </a:xfrm>
          <a:prstGeom prst="ellipse">
            <a:avLst/>
          </a:prstGeom>
          <a:solidFill>
            <a:schemeClr val="accent1"/>
          </a:solidFill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33" name="CustomShape 6"/>
          <p:cNvSpPr/>
          <p:nvPr/>
        </p:nvSpPr>
        <p:spPr>
          <a:xfrm>
            <a:off x="1805760" y="3742200"/>
            <a:ext cx="2876760" cy="1890000"/>
          </a:xfrm>
          <a:custGeom>
            <a:avLst/>
            <a:gdLst/>
            <a:ahLst/>
            <a:rect l="l" t="t" r="r" b="b"/>
            <a:pathLst>
              <a:path w="2699" h="1474">
                <a:moveTo>
                  <a:pt x="2699" y="1474"/>
                </a:moveTo>
                <a:lnTo>
                  <a:pt x="1700" y="728"/>
                </a:lnTo>
                <a:lnTo>
                  <a:pt x="821" y="411"/>
                </a:lnTo>
                <a:lnTo>
                  <a:pt x="721" y="361"/>
                </a:lnTo>
                <a:lnTo>
                  <a:pt x="687" y="271"/>
                </a:lnTo>
                <a:lnTo>
                  <a:pt x="535" y="189"/>
                </a:lnTo>
                <a:lnTo>
                  <a:pt x="452" y="140"/>
                </a:lnTo>
                <a:lnTo>
                  <a:pt x="0" y="0"/>
                </a:lnTo>
              </a:path>
            </a:pathLst>
          </a:custGeom>
          <a:noFill/>
          <a:ln w="38160">
            <a:solidFill>
              <a:schemeClr val="tx1"/>
            </a:solidFill>
            <a:custDash>
              <a:ds d="400000" sp="3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34" name="CustomShape 7"/>
          <p:cNvSpPr/>
          <p:nvPr/>
        </p:nvSpPr>
        <p:spPr>
          <a:xfrm>
            <a:off x="3484080" y="4564080"/>
            <a:ext cx="159480" cy="164160"/>
          </a:xfrm>
          <a:prstGeom prst="ellipse">
            <a:avLst/>
          </a:prstGeom>
          <a:solidFill>
            <a:schemeClr val="accent1"/>
          </a:solidFill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35" name="Picture 1035" descr=""/>
          <p:cNvPicPr/>
          <p:nvPr/>
        </p:nvPicPr>
        <p:blipFill>
          <a:blip r:embed="rId5"/>
          <a:stretch/>
        </p:blipFill>
        <p:spPr>
          <a:xfrm>
            <a:off x="686880" y="3413520"/>
            <a:ext cx="357480" cy="410760"/>
          </a:xfrm>
          <a:prstGeom prst="rect">
            <a:avLst/>
          </a:prstGeom>
          <a:ln>
            <a:noFill/>
          </a:ln>
        </p:spPr>
      </p:pic>
      <p:pic>
        <p:nvPicPr>
          <p:cNvPr id="236" name="Picture 1036" descr=""/>
          <p:cNvPicPr/>
          <p:nvPr/>
        </p:nvPicPr>
        <p:blipFill>
          <a:blip r:embed="rId6"/>
          <a:stretch/>
        </p:blipFill>
        <p:spPr>
          <a:xfrm>
            <a:off x="1101600" y="3413520"/>
            <a:ext cx="384120" cy="410760"/>
          </a:xfrm>
          <a:prstGeom prst="rect">
            <a:avLst/>
          </a:prstGeom>
          <a:ln>
            <a:noFill/>
          </a:ln>
        </p:spPr>
      </p:pic>
      <p:sp>
        <p:nvSpPr>
          <p:cNvPr id="237" name="CustomShape 8"/>
          <p:cNvSpPr/>
          <p:nvPr/>
        </p:nvSpPr>
        <p:spPr>
          <a:xfrm>
            <a:off x="287280" y="3742200"/>
            <a:ext cx="1358280" cy="1807920"/>
          </a:xfrm>
          <a:custGeom>
            <a:avLst/>
            <a:gdLst/>
            <a:ahLst/>
            <a:rect l="l" t="t" r="r" b="b"/>
            <a:pathLst>
              <a:path w="816" h="1056">
                <a:moveTo>
                  <a:pt x="0" y="1056"/>
                </a:moveTo>
                <a:lnTo>
                  <a:pt x="216" y="990"/>
                </a:lnTo>
                <a:lnTo>
                  <a:pt x="378" y="864"/>
                </a:lnTo>
                <a:lnTo>
                  <a:pt x="504" y="729"/>
                </a:lnTo>
                <a:lnTo>
                  <a:pt x="612" y="504"/>
                </a:lnTo>
                <a:lnTo>
                  <a:pt x="675" y="252"/>
                </a:lnTo>
                <a:lnTo>
                  <a:pt x="816" y="0"/>
                </a:lnTo>
              </a:path>
            </a:pathLst>
          </a:custGeom>
          <a:noFill/>
          <a:ln w="28440">
            <a:solidFill>
              <a:schemeClr val="accent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38" name="CustomShape 9"/>
          <p:cNvSpPr/>
          <p:nvPr/>
        </p:nvSpPr>
        <p:spPr>
          <a:xfrm rot="18693000">
            <a:off x="163080" y="4425840"/>
            <a:ext cx="2110320" cy="2577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lv-LV" sz="1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LIEPAJA -LUBECK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9" name="CustomShape 10"/>
          <p:cNvSpPr/>
          <p:nvPr/>
        </p:nvSpPr>
        <p:spPr>
          <a:xfrm>
            <a:off x="1725840" y="2098440"/>
            <a:ext cx="5114880" cy="1561320"/>
          </a:xfrm>
          <a:custGeom>
            <a:avLst/>
            <a:gdLst/>
            <a:ahLst/>
            <a:rect l="l" t="t" r="r" b="b"/>
            <a:pathLst>
              <a:path w="3363" h="932">
                <a:moveTo>
                  <a:pt x="3363" y="0"/>
                </a:moveTo>
                <a:lnTo>
                  <a:pt x="2406" y="441"/>
                </a:lnTo>
                <a:lnTo>
                  <a:pt x="1838" y="466"/>
                </a:lnTo>
                <a:lnTo>
                  <a:pt x="1338" y="771"/>
                </a:lnTo>
                <a:lnTo>
                  <a:pt x="779" y="788"/>
                </a:lnTo>
                <a:lnTo>
                  <a:pt x="0" y="932"/>
                </a:lnTo>
              </a:path>
            </a:pathLst>
          </a:custGeom>
          <a:noFill/>
          <a:ln w="38160">
            <a:solidFill>
              <a:srgbClr val="fff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0" name="CustomShape 11"/>
          <p:cNvSpPr/>
          <p:nvPr/>
        </p:nvSpPr>
        <p:spPr>
          <a:xfrm rot="460800">
            <a:off x="4872600" y="3363480"/>
            <a:ext cx="2078640" cy="2728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lv-LV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Krievija / NVS valstis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1" name="Line 12"/>
          <p:cNvSpPr/>
          <p:nvPr/>
        </p:nvSpPr>
        <p:spPr>
          <a:xfrm>
            <a:off x="3963600" y="5926680"/>
            <a:ext cx="1038960" cy="360"/>
          </a:xfrm>
          <a:prstGeom prst="line">
            <a:avLst/>
          </a:prstGeom>
          <a:ln w="57240">
            <a:solidFill>
              <a:srgbClr val="fff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2" name="Line 13"/>
          <p:cNvSpPr/>
          <p:nvPr/>
        </p:nvSpPr>
        <p:spPr>
          <a:xfrm>
            <a:off x="3963600" y="6173280"/>
            <a:ext cx="1038960" cy="360"/>
          </a:xfrm>
          <a:prstGeom prst="line">
            <a:avLst/>
          </a:prstGeom>
          <a:ln w="572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3" name="Line 14"/>
          <p:cNvSpPr/>
          <p:nvPr/>
        </p:nvSpPr>
        <p:spPr>
          <a:xfrm>
            <a:off x="3963600" y="6419880"/>
            <a:ext cx="1038960" cy="360"/>
          </a:xfrm>
          <a:prstGeom prst="line">
            <a:avLst/>
          </a:prstGeom>
          <a:ln cap="rnd" w="57240">
            <a:solidFill>
              <a:schemeClr val="tx2"/>
            </a:solidFill>
            <a:custDash>
              <a:ds d="400000" sp="3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4" name="CustomShape 15"/>
          <p:cNvSpPr/>
          <p:nvPr/>
        </p:nvSpPr>
        <p:spPr>
          <a:xfrm>
            <a:off x="5242680" y="5762520"/>
            <a:ext cx="1358280" cy="2577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lv-LV" sz="1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Gāze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5" name="CustomShape 16"/>
          <p:cNvSpPr/>
          <p:nvPr/>
        </p:nvSpPr>
        <p:spPr>
          <a:xfrm>
            <a:off x="5242680" y="6057000"/>
            <a:ext cx="1358280" cy="2577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lv-LV" sz="1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Ceļu infrastruktūra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6" name="CustomShape 17"/>
          <p:cNvSpPr/>
          <p:nvPr/>
        </p:nvSpPr>
        <p:spPr>
          <a:xfrm>
            <a:off x="5242680" y="6303600"/>
            <a:ext cx="1358280" cy="2577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lv-LV" sz="1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Dzelzceļs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7" name="CustomShape 18"/>
          <p:cNvSpPr/>
          <p:nvPr/>
        </p:nvSpPr>
        <p:spPr>
          <a:xfrm>
            <a:off x="6897240" y="294840"/>
            <a:ext cx="5047560" cy="662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Liepājas transporta infrastruktūras </a:t>
            </a:r>
            <a:r>
              <a:rPr b="0" lang="lv-LV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tiešā ietekmes zona 50 km rādiusā, ko plaši izmanot apkārtējo novadu un pilsētu iedzīvotāji 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Liepājas osta </a:t>
            </a: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– </a:t>
            </a:r>
            <a:r>
              <a:rPr b="0" lang="lv-LV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transporta mezgls Baltijas jūras reģionā, kam ir noteicoša loma vietējo autoceļu uz dzelzceļa atzaru savienošanā ar ārējo tirgi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Lidosta</a:t>
            </a: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– </a:t>
            </a:r>
            <a:r>
              <a:rPr b="0" lang="lv-LV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reģionāla/starptautiska lidosta un atbalsta platforma reģionālā griezumā uzņēmējdarbībai un militārām vajadzībām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TEN-T </a:t>
            </a: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– </a:t>
            </a:r>
            <a:r>
              <a:rPr b="0" lang="lv-LV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starptautiskas nozīmes transporta koridori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EIRO VELO </a:t>
            </a:r>
            <a:r>
              <a:rPr b="0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veloceļi </a:t>
            </a:r>
            <a:r>
              <a:rPr b="0" lang="lv-LV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– Liepāju šķērso </a:t>
            </a:r>
            <a:r>
              <a:rPr b="1" lang="lv-LV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Eiro velo 13 </a:t>
            </a:r>
            <a:r>
              <a:rPr b="0" lang="lv-LV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un Eiro Velo 10, kas ir iekļauti Eiropas veloceļu kartē un ikdienā kalpo pilsētas un apkārtējo iedzīvotāju ikdienas un atpūtas braucieniem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Kurzemes loks </a:t>
            </a:r>
            <a:r>
              <a:rPr b="0" lang="lv-LV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– energoinfrastruktūras projekts NordBalt projekta ietvaros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lv-LV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Reģionālā atkritumu apsaimniekošana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8" name="CustomShape 19"/>
          <p:cNvSpPr/>
          <p:nvPr/>
        </p:nvSpPr>
        <p:spPr>
          <a:xfrm>
            <a:off x="115920" y="6537240"/>
            <a:ext cx="769572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i="1" lang="lv-LV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Avots: LSEZ, CSP, Attīstības pārvaldes statistikas materiāli 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9" name="CustomShape 20"/>
          <p:cNvSpPr/>
          <p:nvPr/>
        </p:nvSpPr>
        <p:spPr>
          <a:xfrm>
            <a:off x="9324360" y="56160"/>
            <a:ext cx="2639880" cy="478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med">
    <p:wipe dir="u"/>
  </p:transition>
  <p:timing>
    <p:tnLst>
      <p:par>
        <p:cTn id="15" dur="indefinite" restart="never" nodeType="tmRoot">
          <p:childTnLst>
            <p:seq>
              <p:cTn id="16" dur="indefinite" nodeType="mainSeq">
                <p:childTnLst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in">
                                      <p:cBhvr additive="repl">
                                        <p:cTn id="2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Shape 1"/>
          <p:cNvSpPr txBox="1"/>
          <p:nvPr/>
        </p:nvSpPr>
        <p:spPr>
          <a:xfrm>
            <a:off x="1676520" y="-6948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lv-LV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Kultūras sektors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51" name="Picture 4" descr=""/>
          <p:cNvPicPr/>
          <p:nvPr/>
        </p:nvPicPr>
        <p:blipFill>
          <a:blip r:embed="rId1"/>
          <a:stretch/>
        </p:blipFill>
        <p:spPr>
          <a:xfrm>
            <a:off x="315720" y="142200"/>
            <a:ext cx="1087920" cy="981000"/>
          </a:xfrm>
          <a:prstGeom prst="rect">
            <a:avLst/>
          </a:prstGeom>
          <a:ln>
            <a:noFill/>
          </a:ln>
        </p:spPr>
      </p:pic>
      <p:pic>
        <p:nvPicPr>
          <p:cNvPr id="252" name="Picture 5" descr=""/>
          <p:cNvPicPr/>
          <p:nvPr/>
        </p:nvPicPr>
        <p:blipFill>
          <a:blip r:embed="rId2"/>
          <a:stretch/>
        </p:blipFill>
        <p:spPr>
          <a:xfrm>
            <a:off x="115920" y="1098360"/>
            <a:ext cx="7314840" cy="5715000"/>
          </a:xfrm>
          <a:prstGeom prst="rect">
            <a:avLst/>
          </a:prstGeom>
          <a:ln w="9360">
            <a:noFill/>
          </a:ln>
        </p:spPr>
      </p:pic>
      <p:sp>
        <p:nvSpPr>
          <p:cNvPr id="253" name="CustomShape 2"/>
          <p:cNvSpPr/>
          <p:nvPr/>
        </p:nvSpPr>
        <p:spPr>
          <a:xfrm>
            <a:off x="7065360" y="251280"/>
            <a:ext cx="4850640" cy="760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lv-LV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Nozīmīgāko kultūras iestāžu skaits </a:t>
            </a:r>
            <a:r>
              <a:rPr b="0" lang="lv-LV" sz="17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~27 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lv-LV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Nozīmīgāko kultūras pasākumu skaits 2015.gadā: </a:t>
            </a:r>
            <a:r>
              <a:rPr b="0" lang="lv-LV" sz="17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~704 t.sk.LOC kultūras pasākum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lv-LV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Kultūras pasākumu apmeklētāju skaits Liepājas kultūras centros un Liepājas teātrī 2015.g.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lv-LV" sz="17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</a:t>
            </a:r>
            <a:r>
              <a:rPr b="0" lang="lv-LV" sz="17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~304 000 apmeklētāji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lv-LV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Liepājas Olimpiskais Centrs: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1" lang="lv-LV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kultūras pasākumu skaits 2015.gadā – 366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1" lang="lv-LV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apmeklētāju skaits – 64</a:t>
            </a:r>
            <a:r>
              <a:rPr b="0" lang="lv-LV" sz="17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(t.sk.25% apkārtējo novadu, reģionu iedzīvotāji)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lv-LV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Liepājas muzeju apmeklētāju skaits 2015.gadā: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Font typeface="StarSymbol"/>
              <a:buChar char="-"/>
            </a:pPr>
            <a:r>
              <a:rPr b="0" lang="lv-LV" sz="17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31.7% </a:t>
            </a:r>
            <a:r>
              <a:rPr b="0" lang="lv-LV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Liepājas iedzīvotāji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Font typeface="StarSymbol"/>
              <a:buChar char="-"/>
            </a:pPr>
            <a:r>
              <a:rPr b="0" lang="lv-LV" sz="17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17.8% </a:t>
            </a:r>
            <a:r>
              <a:rPr b="0" lang="lv-LV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apkārtējo novadu, reģionu iedzīvotāji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Font typeface="StarSymbol"/>
              <a:buChar char="-"/>
            </a:pPr>
            <a:r>
              <a:rPr b="0" lang="lv-LV" sz="17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50,5% </a:t>
            </a:r>
            <a:r>
              <a:rPr b="0" lang="lv-LV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ārvalstu viesi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lv-LV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Liepājas Centrālā zinātniskā bibliotēka (LCZB)– </a:t>
            </a:r>
            <a:r>
              <a:rPr b="1" lang="lv-LV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reģiona bibliotēka</a:t>
            </a:r>
            <a:r>
              <a:rPr b="0" lang="lv-LV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kas sasaistīta ar 40 bibliotēkām apkārtējos 8 apkārtējos novados.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lv-LV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LCZB reģistrētie lasītāji </a:t>
            </a:r>
            <a:r>
              <a:rPr b="1" lang="lv-LV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14 300 </a:t>
            </a:r>
            <a:r>
              <a:rPr b="0" lang="lv-LV" sz="17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no tiem 25% apkārtējo novadu/reģionu iedzīvotāji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Font typeface="StarSymbol"/>
              <a:buChar char="-"/>
            </a:pPr>
            <a:r>
              <a:rPr b="0" lang="lv-LV" sz="17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LCZB apmeklējumu skaits 2015.g. - 241 000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4" name="CustomShape 3"/>
          <p:cNvSpPr/>
          <p:nvPr/>
        </p:nvSpPr>
        <p:spPr>
          <a:xfrm>
            <a:off x="115920" y="6537240"/>
            <a:ext cx="769572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i="1" lang="lv-LV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Avots: Liepājas kultūras pārvalde, Sporta pārvalde, LTIB, CSP, Attīstības pārvaldes statistikas materiāli </a:t>
            </a:r>
            <a:endParaRPr b="0" lang="lv-LV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wipe dir="u"/>
  </p:transition>
  <p:timing>
    <p:tnLst>
      <p:par>
        <p:cTn id="22" dur="indefinite" restart="never" nodeType="tmRoot">
          <p:childTnLst>
            <p:seq>
              <p:cTn id="23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</TotalTime>
  <Application>LibreOffice/5.1.4.2$Windows_x86 LibreOffice_project/f99d75f39f1c57ebdd7ffc5f42867c12031db97a</Application>
  <Words>1443</Words>
  <Paragraphs>336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2016-02-18T06:14:00Z</dcterms:created>
  <dc:creator>Martins Abols</dc:creator>
  <dc:description/>
  <dc:language>lv-LV</dc:language>
  <cp:lastModifiedBy/>
  <dcterms:modified xsi:type="dcterms:W3CDTF">2016-08-26T13:53:05Z</dcterms:modified>
  <cp:revision>14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Platekrāna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31</vt:i4>
  </property>
</Properties>
</file>