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8" r:id="rId1"/>
  </p:sldMasterIdLst>
  <p:notesMasterIdLst>
    <p:notesMasterId r:id="rId17"/>
  </p:notesMasterIdLst>
  <p:sldIdLst>
    <p:sldId id="256" r:id="rId2"/>
    <p:sldId id="354" r:id="rId3"/>
    <p:sldId id="368" r:id="rId4"/>
    <p:sldId id="369" r:id="rId5"/>
    <p:sldId id="370" r:id="rId6"/>
    <p:sldId id="371" r:id="rId7"/>
    <p:sldId id="372" r:id="rId8"/>
    <p:sldId id="373" r:id="rId9"/>
    <p:sldId id="374" r:id="rId10"/>
    <p:sldId id="375" r:id="rId11"/>
    <p:sldId id="376" r:id="rId12"/>
    <p:sldId id="377" r:id="rId13"/>
    <p:sldId id="378" r:id="rId14"/>
    <p:sldId id="379" r:id="rId15"/>
    <p:sldId id="27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4A91"/>
    <a:srgbClr val="3564C1"/>
    <a:srgbClr val="2546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584BE-96F9-4F1B-BF01-FF11EFA4E5CA}" type="datetimeFigureOut">
              <a:rPr lang="lv-LV" smtClean="0"/>
              <a:t>04.11.2021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92020-F1D9-4915-BD5B-EFEDAEE0B75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22090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2269284-DBB6-4B3E-B5EC-FEC829D584CF}" type="datetimeFigureOut">
              <a:rPr lang="lv-LV" smtClean="0"/>
              <a:t>04.11.2021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88C6D3A-2351-41FF-975B-C3AFD9FE64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9452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284-DBB6-4B3E-B5EC-FEC829D584CF}" type="datetimeFigureOut">
              <a:rPr lang="lv-LV" smtClean="0"/>
              <a:t>04.11.2021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6D3A-2351-41FF-975B-C3AFD9FE64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0003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2269284-DBB6-4B3E-B5EC-FEC829D584CF}" type="datetimeFigureOut">
              <a:rPr lang="lv-LV" smtClean="0"/>
              <a:t>04.11.2021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88C6D3A-2351-41FF-975B-C3AFD9FE64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40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284-DBB6-4B3E-B5EC-FEC829D584CF}" type="datetimeFigureOut">
              <a:rPr lang="lv-LV" smtClean="0"/>
              <a:t>04.11.2021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588C6D3A-2351-41FF-975B-C3AFD9FE64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5755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2269284-DBB6-4B3E-B5EC-FEC829D584CF}" type="datetimeFigureOut">
              <a:rPr lang="lv-LV" smtClean="0"/>
              <a:t>04.11.2021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88C6D3A-2351-41FF-975B-C3AFD9FE64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0508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284-DBB6-4B3E-B5EC-FEC829D584CF}" type="datetimeFigureOut">
              <a:rPr lang="lv-LV" smtClean="0"/>
              <a:t>04.11.2021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6D3A-2351-41FF-975B-C3AFD9FE64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1197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284-DBB6-4B3E-B5EC-FEC829D584CF}" type="datetimeFigureOut">
              <a:rPr lang="lv-LV" smtClean="0"/>
              <a:t>04.11.2021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6D3A-2351-41FF-975B-C3AFD9FE64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0792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284-DBB6-4B3E-B5EC-FEC829D584CF}" type="datetimeFigureOut">
              <a:rPr lang="lv-LV" smtClean="0"/>
              <a:t>04.11.2021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6D3A-2351-41FF-975B-C3AFD9FE6406}" type="slidenum">
              <a:rPr lang="lv-LV" smtClean="0"/>
              <a:t>‹#›</a:t>
            </a:fld>
            <a:endParaRPr lang="lv-LV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41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284-DBB6-4B3E-B5EC-FEC829D584CF}" type="datetimeFigureOut">
              <a:rPr lang="lv-LV" smtClean="0"/>
              <a:t>04.11.2021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6D3A-2351-41FF-975B-C3AFD9FE64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47967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2269284-DBB6-4B3E-B5EC-FEC829D584CF}" type="datetimeFigureOut">
              <a:rPr lang="lv-LV" smtClean="0"/>
              <a:t>04.11.2021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88C6D3A-2351-41FF-975B-C3AFD9FE64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33312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284-DBB6-4B3E-B5EC-FEC829D584CF}" type="datetimeFigureOut">
              <a:rPr lang="lv-LV" smtClean="0"/>
              <a:t>04.11.2021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6D3A-2351-41FF-975B-C3AFD9FE64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17521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2269284-DBB6-4B3E-B5EC-FEC829D584CF}" type="datetimeFigureOut">
              <a:rPr lang="lv-LV" smtClean="0"/>
              <a:t>04.11.2021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88C6D3A-2351-41FF-975B-C3AFD9FE6406}" type="slidenum">
              <a:rPr lang="lv-LV" smtClean="0"/>
              <a:t>‹#›</a:t>
            </a:fld>
            <a:endParaRPr lang="lv-LV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1548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lfi.lv/delfi-plus/latvija/darbs-no-majam-kurs-rupejas-par-darbinieku-vairak-un-ka-kontrole.d?id=53706185" TargetMode="External"/><Relationship Id="rId2" Type="http://schemas.openxmlformats.org/officeDocument/2006/relationships/hyperlink" Target="https://www.delfi.lv/delfi-plus/latvija/piemaksajiet-500-brauksu-uz-darbu-profesors-hazans-verte-attalinato-stradasanu.d?id=5370256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s.delfi.lv/delfi-plus/latvija/vse-ravno-ot-zvonka-do-zvonka-chto-daet-rabotodatel-podchinennomu-na-udalenke-a-chto-hochet-vzamen.d?id=53631073" TargetMode="External"/><Relationship Id="rId4" Type="http://schemas.openxmlformats.org/officeDocument/2006/relationships/hyperlink" Target="https://rus.delfi.lv/delfi-plus/latvija/priplatite-500-evro-priedu-na-rabotu-professor-hazan-rasskazal-o-plyusah-i-minusah-udalennogo-truda.d?id=53629327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</a:rPr>
              <a:t>Attālinātā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</a:rPr>
              <a:t>darba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</a:rPr>
              <a:t>zemūdens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</a:rPr>
              <a:t>akmeņi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 un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</a:rPr>
              <a:t>perspektīvas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Taisnstūris 8">
            <a:extLst>
              <a:ext uri="{FF2B5EF4-FFF2-40B4-BE49-F238E27FC236}">
                <a16:creationId xmlns:a16="http://schemas.microsoft.com/office/drawing/2014/main" id="{177F5406-1504-4C6C-A717-44BDAB55137B}"/>
              </a:ext>
            </a:extLst>
          </p:cNvPr>
          <p:cNvSpPr/>
          <p:nvPr/>
        </p:nvSpPr>
        <p:spPr>
          <a:xfrm>
            <a:off x="697919" y="3096472"/>
            <a:ext cx="988177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Mihails Hazans </a:t>
            </a:r>
            <a:r>
              <a:rPr lang="lv-LV" sz="240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[LU BVEF profesors, LU FSI vadošais pētnieks]</a:t>
            </a:r>
          </a:p>
          <a:p>
            <a:endParaRPr lang="lv-LV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LATVIJAS PAŠVALDĪBU IZPILDDIREKTORU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ASOCIĀCIJA</a:t>
            </a:r>
            <a:r>
              <a:rPr lang="lv-LV" b="1" dirty="0" smtClean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 SANĀKSME</a:t>
            </a:r>
          </a:p>
          <a:p>
            <a:r>
              <a:rPr lang="en-US" b="1" i="1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2021.gada 5.novembrī</a:t>
            </a:r>
            <a:endParaRPr lang="en-US" sz="2400" dirty="0">
              <a:solidFill>
                <a:schemeClr val="bg1">
                  <a:lumMod val="6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sz="24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0403" y="5272368"/>
            <a:ext cx="1441450" cy="10229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823854" y="5095024"/>
            <a:ext cx="55002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i="1" dirty="0">
                <a:solidFill>
                  <a:schemeClr val="bg1"/>
                </a:solidFill>
              </a:rPr>
              <a:t>Pētījums sagatavots projektā </a:t>
            </a:r>
            <a:r>
              <a:rPr lang="lv-LV" i="1" dirty="0" smtClean="0">
                <a:solidFill>
                  <a:schemeClr val="bg1"/>
                </a:solidFill>
              </a:rPr>
              <a:t>"Ziemeļu-Baltijas </a:t>
            </a:r>
            <a:r>
              <a:rPr lang="lv-LV" i="1" dirty="0">
                <a:solidFill>
                  <a:schemeClr val="bg1"/>
                </a:solidFill>
              </a:rPr>
              <a:t>reģiona ekonomiskā integrācijas dzinējspēki: darba tirgus, inovācijas, investīcijas un tirdzniecība" (LIFT). </a:t>
            </a:r>
            <a:r>
              <a:rPr lang="lv-LV" i="1" dirty="0" smtClean="0">
                <a:solidFill>
                  <a:schemeClr val="bg1"/>
                </a:solidFill>
              </a:rPr>
              <a:t>                                   Projektu </a:t>
            </a:r>
            <a:r>
              <a:rPr lang="lv-LV" i="1" dirty="0">
                <a:solidFill>
                  <a:schemeClr val="bg1"/>
                </a:solidFill>
              </a:rPr>
              <a:t>finansē EEZ un Norvēģijas </a:t>
            </a:r>
            <a:r>
              <a:rPr lang="lv-LV" i="1" dirty="0" err="1">
                <a:solidFill>
                  <a:schemeClr val="bg1"/>
                </a:solidFill>
              </a:rPr>
              <a:t>grantu</a:t>
            </a:r>
            <a:r>
              <a:rPr lang="lv-LV" i="1" dirty="0">
                <a:solidFill>
                  <a:schemeClr val="bg1"/>
                </a:solidFill>
              </a:rPr>
              <a:t> </a:t>
            </a:r>
            <a:r>
              <a:rPr lang="lv-LV" i="1" dirty="0" smtClean="0">
                <a:solidFill>
                  <a:schemeClr val="bg1"/>
                </a:solidFill>
              </a:rPr>
              <a:t>programma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8974" y="5277576"/>
            <a:ext cx="1652159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48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Ko</a:t>
            </a:r>
            <a:r>
              <a:rPr lang="en-US" b="1" dirty="0"/>
              <a:t> </a:t>
            </a:r>
            <a:r>
              <a:rPr lang="en-US" b="1" dirty="0" err="1"/>
              <a:t>attālināti</a:t>
            </a:r>
            <a:r>
              <a:rPr lang="en-US" b="1" dirty="0"/>
              <a:t> </a:t>
            </a:r>
            <a:r>
              <a:rPr lang="en-US" b="1" dirty="0" err="1"/>
              <a:t>strādājošajiem</a:t>
            </a:r>
            <a:r>
              <a:rPr lang="en-US" b="1" dirty="0"/>
              <a:t> </a:t>
            </a:r>
            <a:r>
              <a:rPr lang="en-US" b="1" dirty="0" err="1"/>
              <a:t>nodrošināja</a:t>
            </a:r>
            <a:r>
              <a:rPr lang="en-US" b="1" dirty="0"/>
              <a:t> </a:t>
            </a:r>
            <a:r>
              <a:rPr lang="en-US" b="1" dirty="0" err="1"/>
              <a:t>darba</a:t>
            </a:r>
            <a:r>
              <a:rPr lang="en-US" b="1" dirty="0"/>
              <a:t> </a:t>
            </a:r>
            <a:r>
              <a:rPr lang="en-US" b="1" dirty="0" err="1"/>
              <a:t>devēji</a:t>
            </a:r>
            <a:r>
              <a:rPr lang="en-US" b="1" dirty="0"/>
              <a:t>?</a:t>
            </a:r>
            <a:br>
              <a:rPr lang="en-US" b="1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8583" y="2175164"/>
            <a:ext cx="8520544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69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Darbinieku </a:t>
            </a:r>
            <a:r>
              <a:rPr lang="en-US" b="1" dirty="0" err="1"/>
              <a:t>kontrole</a:t>
            </a:r>
            <a:r>
              <a:rPr lang="en-US" b="1" dirty="0"/>
              <a:t>: </a:t>
            </a:r>
            <a:r>
              <a:rPr lang="en-US" b="1" dirty="0" err="1"/>
              <a:t>turēt</a:t>
            </a:r>
            <a:r>
              <a:rPr lang="en-US" b="1" dirty="0"/>
              <a:t> </a:t>
            </a:r>
            <a:r>
              <a:rPr lang="en-US" b="1" dirty="0" err="1"/>
              <a:t>ciešos</a:t>
            </a:r>
            <a:r>
              <a:rPr lang="en-US" b="1" dirty="0"/>
              <a:t> </a:t>
            </a:r>
            <a:r>
              <a:rPr lang="en-US" b="1" dirty="0" err="1"/>
              <a:t>grožos</a:t>
            </a:r>
            <a:r>
              <a:rPr lang="en-US" b="1" dirty="0"/>
              <a:t> </a:t>
            </a:r>
            <a:r>
              <a:rPr lang="en-US" b="1" dirty="0" err="1"/>
              <a:t>vai</a:t>
            </a:r>
            <a:r>
              <a:rPr lang="en-US" b="1" dirty="0"/>
              <a:t> </a:t>
            </a:r>
            <a:r>
              <a:rPr lang="en-US" b="1" dirty="0" err="1"/>
              <a:t>vērtēt</a:t>
            </a:r>
            <a:r>
              <a:rPr lang="en-US" b="1" dirty="0"/>
              <a:t> </a:t>
            </a:r>
            <a:r>
              <a:rPr lang="en-US" b="1" dirty="0" err="1"/>
              <a:t>rezultātu</a:t>
            </a:r>
            <a:r>
              <a:rPr lang="en-US" b="1" dirty="0"/>
              <a:t>?</a:t>
            </a:r>
            <a:br>
              <a:rPr lang="en-US" b="1" dirty="0"/>
            </a:b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7455" y="1852613"/>
            <a:ext cx="8839199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06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rakstura</a:t>
            </a:r>
            <a:r>
              <a:rPr lang="en-US" dirty="0"/>
              <a:t> </a:t>
            </a:r>
            <a:r>
              <a:rPr lang="en-US" dirty="0" err="1" smtClean="0"/>
              <a:t>īpašības</a:t>
            </a:r>
            <a:r>
              <a:rPr lang="lv-LV" dirty="0" smtClean="0"/>
              <a:t> un </a:t>
            </a:r>
            <a:r>
              <a:rPr lang="lv-LV" dirty="0" err="1" smtClean="0"/>
              <a:t>attalinātais</a:t>
            </a:r>
            <a:r>
              <a:rPr lang="lv-LV" dirty="0" smtClean="0"/>
              <a:t> darbs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8133316" cy="3633047"/>
          </a:xfrm>
        </p:spPr>
        <p:txBody>
          <a:bodyPr/>
          <a:lstStyle/>
          <a:p>
            <a:pPr marL="0" indent="0">
              <a:buNone/>
            </a:pPr>
            <a:r>
              <a:rPr lang="lv-LV" sz="2400" b="1" dirty="0" smtClean="0"/>
              <a:t>Lielais piecinieks</a:t>
            </a:r>
            <a:r>
              <a:rPr lang="lv-LV" b="1" dirty="0" smtClean="0"/>
              <a:t>:</a:t>
            </a:r>
          </a:p>
          <a:p>
            <a:pPr marL="0" indent="0">
              <a:buNone/>
            </a:pPr>
            <a:r>
              <a:rPr lang="en-US" b="1" dirty="0" err="1" smtClean="0"/>
              <a:t>Ekstravertums</a:t>
            </a:r>
            <a:r>
              <a:rPr lang="lv-LV" b="1" dirty="0" smtClean="0"/>
              <a:t> -  </a:t>
            </a:r>
            <a:r>
              <a:rPr lang="lv-LV" i="1" dirty="0" smtClean="0"/>
              <a:t>Negatīvi </a:t>
            </a:r>
            <a:r>
              <a:rPr lang="lv-LV" i="1" dirty="0"/>
              <a:t>ietekmē vēlmi strādāt attālināti</a:t>
            </a:r>
            <a:endParaRPr lang="lv-LV" b="1" dirty="0" smtClean="0"/>
          </a:p>
          <a:p>
            <a:pPr marL="0" indent="0">
              <a:buNone/>
            </a:pPr>
            <a:r>
              <a:rPr lang="en-US" b="1" dirty="0" err="1" smtClean="0"/>
              <a:t>draudzīgums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dirty="0" err="1"/>
              <a:t>spēja</a:t>
            </a:r>
            <a:r>
              <a:rPr lang="en-US" b="1" dirty="0"/>
              <a:t> </a:t>
            </a:r>
            <a:r>
              <a:rPr lang="en-US" b="1" dirty="0" err="1"/>
              <a:t>rast</a:t>
            </a:r>
            <a:r>
              <a:rPr lang="en-US" b="1" dirty="0"/>
              <a:t> </a:t>
            </a:r>
            <a:r>
              <a:rPr lang="en-US" b="1" dirty="0" err="1"/>
              <a:t>kompromisu</a:t>
            </a:r>
            <a:r>
              <a:rPr lang="en-US" b="1" dirty="0" smtClean="0"/>
              <a:t>)</a:t>
            </a:r>
            <a:endParaRPr lang="lv-LV" b="1" dirty="0" smtClean="0"/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b="1" dirty="0" err="1" smtClean="0"/>
              <a:t>godīgums</a:t>
            </a:r>
            <a:r>
              <a:rPr lang="lv-LV" b="1" dirty="0" smtClean="0"/>
              <a:t>/apzinīgums - </a:t>
            </a:r>
            <a:r>
              <a:rPr lang="lv-LV" i="1" dirty="0"/>
              <a:t>Pozitīvi ietekmē vēlmi strādāt attālināti</a:t>
            </a:r>
            <a:endParaRPr lang="en-US" i="1" dirty="0"/>
          </a:p>
          <a:p>
            <a:pPr marL="0" indent="0">
              <a:buNone/>
            </a:pPr>
            <a:r>
              <a:rPr lang="en-US" b="1" dirty="0" err="1" smtClean="0"/>
              <a:t>emocionālā</a:t>
            </a:r>
            <a:r>
              <a:rPr lang="en-US" b="1" dirty="0" smtClean="0"/>
              <a:t> </a:t>
            </a:r>
            <a:r>
              <a:rPr lang="en-US" b="1" dirty="0" err="1" smtClean="0"/>
              <a:t>stabilitāte</a:t>
            </a:r>
            <a:endParaRPr lang="lv-LV" b="1" dirty="0" smtClean="0"/>
          </a:p>
          <a:p>
            <a:pPr marL="0" indent="0">
              <a:buNone/>
            </a:pPr>
            <a:r>
              <a:rPr lang="en-US" b="1" dirty="0" err="1" smtClean="0"/>
              <a:t>atvērtība</a:t>
            </a:r>
            <a:r>
              <a:rPr lang="en-US" b="1" dirty="0" smtClean="0"/>
              <a:t> </a:t>
            </a:r>
            <a:r>
              <a:rPr lang="en-US" b="1" dirty="0" err="1"/>
              <a:t>jaunai</a:t>
            </a:r>
            <a:r>
              <a:rPr lang="en-US" b="1" dirty="0"/>
              <a:t> </a:t>
            </a:r>
            <a:r>
              <a:rPr lang="en-US" b="1" dirty="0" err="1" smtClean="0"/>
              <a:t>pieredzei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66217" y="2228003"/>
            <a:ext cx="1344591" cy="363304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14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Galvenie atzinumi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37177"/>
          </a:xfrm>
        </p:spPr>
        <p:txBody>
          <a:bodyPr>
            <a:normAutofit/>
          </a:bodyPr>
          <a:lstStyle/>
          <a:p>
            <a:r>
              <a:rPr lang="lv-LV" sz="2000" b="1" dirty="0" smtClean="0"/>
              <a:t>D</a:t>
            </a:r>
            <a:r>
              <a:rPr lang="en-US" sz="2000" b="1" dirty="0" err="1" smtClean="0"/>
              <a:t>iezgan</a:t>
            </a:r>
            <a:r>
              <a:rPr lang="en-US" sz="2000" b="1" dirty="0" smtClean="0"/>
              <a:t> </a:t>
            </a:r>
            <a:r>
              <a:rPr lang="en-US" sz="2000" b="1" dirty="0" err="1"/>
              <a:t>liela</a:t>
            </a:r>
            <a:r>
              <a:rPr lang="en-US" sz="2000" b="1" dirty="0"/>
              <a:t> </a:t>
            </a:r>
            <a:r>
              <a:rPr lang="en-US" sz="2000" b="1" dirty="0" err="1"/>
              <a:t>cilvēku</a:t>
            </a:r>
            <a:r>
              <a:rPr lang="en-US" sz="2000" b="1" dirty="0"/>
              <a:t> </a:t>
            </a:r>
            <a:r>
              <a:rPr lang="en-US" sz="2000" b="1" dirty="0" err="1"/>
              <a:t>grupa</a:t>
            </a:r>
            <a:r>
              <a:rPr lang="en-US" sz="2000" b="1" dirty="0"/>
              <a:t> </a:t>
            </a:r>
            <a:r>
              <a:rPr lang="en-US" sz="2000" b="1" dirty="0" err="1"/>
              <a:t>vēlas</a:t>
            </a:r>
            <a:r>
              <a:rPr lang="en-US" sz="2000" b="1" dirty="0"/>
              <a:t> un, </a:t>
            </a:r>
            <a:r>
              <a:rPr lang="en-US" sz="2000" b="1" dirty="0" err="1"/>
              <a:t>galvenais</a:t>
            </a:r>
            <a:r>
              <a:rPr lang="en-US" sz="2000" b="1" dirty="0"/>
              <a:t>, </a:t>
            </a:r>
            <a:r>
              <a:rPr lang="en-US" sz="2000" b="1" dirty="0" err="1"/>
              <a:t>ar</a:t>
            </a:r>
            <a:r>
              <a:rPr lang="en-US" sz="2000" b="1" dirty="0"/>
              <a:t> ne </a:t>
            </a:r>
            <a:r>
              <a:rPr lang="en-US" sz="2000" b="1" dirty="0" err="1"/>
              <a:t>mazāku</a:t>
            </a:r>
            <a:r>
              <a:rPr lang="en-US" sz="2000" b="1" dirty="0"/>
              <a:t> </a:t>
            </a:r>
            <a:r>
              <a:rPr lang="en-US" sz="2000" b="1" dirty="0" err="1"/>
              <a:t>produktivitāti</a:t>
            </a:r>
            <a:r>
              <a:rPr lang="en-US" sz="2000" b="1" dirty="0"/>
              <a:t> </a:t>
            </a:r>
            <a:r>
              <a:rPr lang="en-US" sz="2000" b="1" dirty="0" err="1"/>
              <a:t>spēj</a:t>
            </a:r>
            <a:r>
              <a:rPr lang="en-US" sz="2000" b="1" dirty="0"/>
              <a:t> </a:t>
            </a:r>
            <a:r>
              <a:rPr lang="en-US" sz="2000" b="1" dirty="0" err="1"/>
              <a:t>strādāt</a:t>
            </a:r>
            <a:r>
              <a:rPr lang="en-US" sz="2000" b="1" dirty="0"/>
              <a:t> no </a:t>
            </a:r>
            <a:r>
              <a:rPr lang="en-US" sz="2000" b="1" dirty="0" err="1" smtClean="0"/>
              <a:t>mājām</a:t>
            </a:r>
            <a:endParaRPr lang="lv-LV" sz="2000" b="1" dirty="0" smtClean="0"/>
          </a:p>
          <a:p>
            <a:r>
              <a:rPr lang="pt-BR" sz="2000" b="1" dirty="0"/>
              <a:t>Gudram darba devējam ar to ir </a:t>
            </a:r>
            <a:r>
              <a:rPr lang="pt-BR" sz="2000" b="1" dirty="0" smtClean="0"/>
              <a:t>jārēķinās</a:t>
            </a:r>
            <a:r>
              <a:rPr lang="lv-LV" sz="2000" b="1" dirty="0" smtClean="0"/>
              <a:t>. Iespēja strādāt no mājām kļūs par svarīgu faktoru konkurencē par darbiniekiem</a:t>
            </a:r>
          </a:p>
          <a:p>
            <a:r>
              <a:rPr lang="lv-LV" sz="2000" b="1" dirty="0" smtClean="0"/>
              <a:t>N</a:t>
            </a:r>
            <a:r>
              <a:rPr lang="en-US" sz="2000" b="1" dirty="0" err="1" smtClean="0"/>
              <a:t>av</a:t>
            </a:r>
            <a:r>
              <a:rPr lang="en-US" sz="2000" b="1" dirty="0" smtClean="0"/>
              <a:t> </a:t>
            </a:r>
            <a:r>
              <a:rPr lang="en-US" sz="2000" b="1" dirty="0" err="1"/>
              <a:t>viena</a:t>
            </a:r>
            <a:r>
              <a:rPr lang="en-US" sz="2000" b="1" dirty="0"/>
              <a:t> </a:t>
            </a:r>
            <a:r>
              <a:rPr lang="en-US" sz="2000" b="1" dirty="0" err="1"/>
              <a:t>pareizā</a:t>
            </a:r>
            <a:r>
              <a:rPr lang="en-US" sz="2000" b="1" dirty="0"/>
              <a:t> </a:t>
            </a:r>
            <a:r>
              <a:rPr lang="en-US" sz="2000" b="1" dirty="0" err="1"/>
              <a:t>lēmuma</a:t>
            </a:r>
            <a:r>
              <a:rPr lang="en-US" sz="2000" b="1" dirty="0"/>
              <a:t> – </a:t>
            </a:r>
            <a:r>
              <a:rPr lang="en-US" sz="2000" b="1" dirty="0" err="1"/>
              <a:t>pārcelsim</a:t>
            </a:r>
            <a:r>
              <a:rPr lang="en-US" sz="2000" b="1" dirty="0"/>
              <a:t> </a:t>
            </a:r>
            <a:r>
              <a:rPr lang="en-US" sz="2000" b="1" dirty="0" err="1"/>
              <a:t>visus</a:t>
            </a:r>
            <a:r>
              <a:rPr lang="en-US" sz="2000" b="1" dirty="0"/>
              <a:t> uz </a:t>
            </a:r>
            <a:r>
              <a:rPr lang="en-US" sz="2000" b="1" dirty="0" err="1"/>
              <a:t>attālināto</a:t>
            </a:r>
            <a:r>
              <a:rPr lang="en-US" sz="2000" b="1" dirty="0"/>
              <a:t> </a:t>
            </a:r>
            <a:r>
              <a:rPr lang="en-US" sz="2000" b="1" dirty="0" err="1"/>
              <a:t>darbu</a:t>
            </a:r>
            <a:r>
              <a:rPr lang="en-US" sz="2000" b="1" dirty="0"/>
              <a:t>, </a:t>
            </a:r>
            <a:r>
              <a:rPr lang="en-US" sz="2000" b="1" dirty="0" err="1"/>
              <a:t>ietaupīsim</a:t>
            </a:r>
            <a:r>
              <a:rPr lang="en-US" sz="2000" b="1" dirty="0"/>
              <a:t> uz </a:t>
            </a:r>
            <a:r>
              <a:rPr lang="en-US" sz="2000" b="1" dirty="0" err="1"/>
              <a:t>biroja</a:t>
            </a:r>
            <a:r>
              <a:rPr lang="en-US" sz="2000" b="1" dirty="0"/>
              <a:t> </a:t>
            </a:r>
            <a:r>
              <a:rPr lang="en-US" sz="2000" b="1" dirty="0" err="1"/>
              <a:t>izdevumiem</a:t>
            </a:r>
            <a:r>
              <a:rPr lang="en-US" sz="2000" b="1" dirty="0"/>
              <a:t>, </a:t>
            </a:r>
            <a:r>
              <a:rPr lang="en-US" sz="2000" b="1" dirty="0" err="1"/>
              <a:t>vai</a:t>
            </a:r>
            <a:r>
              <a:rPr lang="en-US" sz="2000" b="1" dirty="0"/>
              <a:t> </a:t>
            </a:r>
            <a:r>
              <a:rPr lang="en-US" sz="2000" b="1" dirty="0" err="1"/>
              <a:t>arī</a:t>
            </a:r>
            <a:r>
              <a:rPr lang="en-US" sz="2000" b="1" dirty="0"/>
              <a:t>, </a:t>
            </a:r>
            <a:r>
              <a:rPr lang="en-US" sz="2000" b="1" dirty="0" err="1"/>
              <a:t>gluži</a:t>
            </a:r>
            <a:r>
              <a:rPr lang="en-US" sz="2000" b="1" dirty="0"/>
              <a:t> </a:t>
            </a:r>
            <a:r>
              <a:rPr lang="en-US" sz="2000" b="1" dirty="0" err="1"/>
              <a:t>pretēji</a:t>
            </a:r>
            <a:r>
              <a:rPr lang="en-US" sz="2000" b="1" dirty="0"/>
              <a:t>, – </a:t>
            </a:r>
            <a:r>
              <a:rPr lang="en-US" sz="2000" b="1" dirty="0" err="1"/>
              <a:t>visiem</a:t>
            </a:r>
            <a:r>
              <a:rPr lang="en-US" sz="2000" b="1" dirty="0"/>
              <a:t> </a:t>
            </a:r>
            <a:r>
              <a:rPr lang="en-US" sz="2000" b="1" dirty="0" err="1"/>
              <a:t>jābūt</a:t>
            </a:r>
            <a:r>
              <a:rPr lang="en-US" sz="2000" b="1" dirty="0"/>
              <a:t> </a:t>
            </a:r>
            <a:r>
              <a:rPr lang="en-US" sz="2000" b="1" dirty="0" smtClean="0"/>
              <a:t>biro</a:t>
            </a:r>
            <a:r>
              <a:rPr lang="lv-LV" sz="2000" b="1" dirty="0" smtClean="0"/>
              <a:t>jā</a:t>
            </a:r>
          </a:p>
          <a:p>
            <a:r>
              <a:rPr lang="lv-LV" sz="2000" b="1" dirty="0" smtClean="0"/>
              <a:t>Vairākums darbinieku pēc pandēmijas gribētu </a:t>
            </a:r>
            <a:r>
              <a:rPr lang="en-US" sz="2000" b="1" dirty="0" err="1" smtClean="0"/>
              <a:t>strādāt</a:t>
            </a:r>
            <a:r>
              <a:rPr lang="en-US" sz="2000" b="1" dirty="0" smtClean="0"/>
              <a:t> </a:t>
            </a:r>
            <a:r>
              <a:rPr lang="en-US" sz="2000" b="1" dirty="0"/>
              <a:t>no </a:t>
            </a:r>
            <a:r>
              <a:rPr lang="en-US" sz="2000" b="1" dirty="0" err="1"/>
              <a:t>mājām</a:t>
            </a:r>
            <a:r>
              <a:rPr lang="en-US" sz="2000" b="1" dirty="0"/>
              <a:t>, pat ja ne </a:t>
            </a:r>
            <a:r>
              <a:rPr lang="en-US" sz="2000" b="1" dirty="0" err="1"/>
              <a:t>katru</a:t>
            </a:r>
            <a:r>
              <a:rPr lang="en-US" sz="2000" b="1" dirty="0"/>
              <a:t> </a:t>
            </a:r>
            <a:r>
              <a:rPr lang="en-US" sz="2000" b="1" dirty="0" smtClean="0"/>
              <a:t>die</a:t>
            </a:r>
            <a:r>
              <a:rPr lang="lv-LV" sz="2000" b="1" dirty="0" smtClean="0"/>
              <a:t>nu</a:t>
            </a:r>
          </a:p>
          <a:p>
            <a:r>
              <a:rPr lang="lv-LV" sz="2000" b="1" dirty="0" err="1" smtClean="0"/>
              <a:t>A</a:t>
            </a:r>
            <a:r>
              <a:rPr lang="en-US" sz="2000" b="1" dirty="0" err="1" smtClean="0"/>
              <a:t>ttālinātā</a:t>
            </a:r>
            <a:r>
              <a:rPr lang="en-US" sz="2000" b="1" dirty="0" smtClean="0"/>
              <a:t> </a:t>
            </a:r>
            <a:r>
              <a:rPr lang="en-US" sz="2000" b="1" dirty="0" err="1"/>
              <a:t>darba</a:t>
            </a:r>
            <a:r>
              <a:rPr lang="en-US" sz="2000" b="1" dirty="0"/>
              <a:t> </a:t>
            </a:r>
            <a:r>
              <a:rPr lang="en-US" sz="2000" b="1" dirty="0" err="1"/>
              <a:t>izvēli</a:t>
            </a:r>
            <a:r>
              <a:rPr lang="en-US" sz="2000" b="1" dirty="0"/>
              <a:t> </a:t>
            </a:r>
            <a:r>
              <a:rPr lang="en-US" sz="2000" b="1" dirty="0" err="1"/>
              <a:t>labvēlīgi</a:t>
            </a:r>
            <a:r>
              <a:rPr lang="en-US" sz="2000" b="1" dirty="0"/>
              <a:t> </a:t>
            </a:r>
            <a:r>
              <a:rPr lang="en-US" sz="2000" b="1" dirty="0" err="1"/>
              <a:t>ietekmē</a:t>
            </a:r>
            <a:r>
              <a:rPr lang="en-US" sz="2000" b="1" dirty="0"/>
              <a:t> </a:t>
            </a:r>
            <a:r>
              <a:rPr lang="en-US" sz="2000" b="1" dirty="0" err="1"/>
              <a:t>cilvēka</a:t>
            </a:r>
            <a:r>
              <a:rPr lang="en-US" sz="2000" b="1" dirty="0"/>
              <a:t> </a:t>
            </a:r>
            <a:r>
              <a:rPr lang="en-US" sz="2000" b="1" dirty="0" err="1"/>
              <a:t>godprātīgums</a:t>
            </a:r>
            <a:r>
              <a:rPr lang="en-US" sz="2000" b="1" dirty="0"/>
              <a:t> un </a:t>
            </a:r>
            <a:r>
              <a:rPr lang="en-US" sz="2000" b="1" dirty="0" err="1"/>
              <a:t>apzinība</a:t>
            </a:r>
            <a:r>
              <a:rPr lang="en-US" sz="2000" b="1" dirty="0"/>
              <a:t>. Jo </a:t>
            </a:r>
            <a:r>
              <a:rPr lang="en-US" sz="2000" b="1" dirty="0" err="1"/>
              <a:t>izteiktākas</a:t>
            </a:r>
            <a:r>
              <a:rPr lang="en-US" sz="2000" b="1" dirty="0"/>
              <a:t> </a:t>
            </a:r>
            <a:r>
              <a:rPr lang="en-US" sz="2000" b="1" dirty="0" err="1"/>
              <a:t>šīs</a:t>
            </a:r>
            <a:r>
              <a:rPr lang="en-US" sz="2000" b="1" dirty="0"/>
              <a:t> </a:t>
            </a:r>
            <a:r>
              <a:rPr lang="en-US" sz="2000" b="1" dirty="0" err="1"/>
              <a:t>īpašības</a:t>
            </a:r>
            <a:r>
              <a:rPr lang="en-US" sz="2000" b="1" dirty="0"/>
              <a:t>, jo </a:t>
            </a:r>
            <a:r>
              <a:rPr lang="en-US" sz="2000" b="1" dirty="0" err="1"/>
              <a:t>stiprāka</a:t>
            </a:r>
            <a:r>
              <a:rPr lang="en-US" sz="2000" b="1" dirty="0"/>
              <a:t> </a:t>
            </a:r>
            <a:r>
              <a:rPr lang="en-US" sz="2000" b="1" dirty="0" err="1"/>
              <a:t>vēlēšanās</a:t>
            </a:r>
            <a:r>
              <a:rPr lang="en-US" sz="2000" b="1" dirty="0"/>
              <a:t> </a:t>
            </a:r>
            <a:r>
              <a:rPr lang="en-US" sz="2000" b="1" dirty="0" err="1"/>
              <a:t>strādāt</a:t>
            </a:r>
            <a:r>
              <a:rPr lang="en-US" sz="2000" b="1" dirty="0"/>
              <a:t> no </a:t>
            </a:r>
            <a:r>
              <a:rPr lang="en-US" sz="2000" b="1" dirty="0" err="1"/>
              <a:t>mājām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3627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VAIRĀK PAR pētījuma rezultātiem – DELFI publikācijās: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https://www.delfi.lv/delfi-plus/latvija/piemaksajiet-500-brauksu-uz-darbu-profesors-hazans-verte-attalinato-stradasanu.d?id=53702565</a:t>
            </a:r>
            <a:endParaRPr lang="en-US" dirty="0"/>
          </a:p>
          <a:p>
            <a:r>
              <a:rPr lang="en-US" dirty="0"/>
              <a:t> </a:t>
            </a:r>
            <a:r>
              <a:rPr lang="en-US" u="sng" dirty="0" smtClean="0">
                <a:hlinkClick r:id="rId3"/>
              </a:rPr>
              <a:t>https</a:t>
            </a:r>
            <a:r>
              <a:rPr lang="en-US" u="sng" dirty="0">
                <a:hlinkClick r:id="rId3"/>
              </a:rPr>
              <a:t>://www.delfi.lv/delfi-plus/latvija/darbs-no-majam-kurs-rupejas-par-darbinieku-vairak-un-ka-kontrole.d?id=53706185</a:t>
            </a:r>
            <a:endParaRPr lang="en-US" dirty="0"/>
          </a:p>
          <a:p>
            <a:r>
              <a:rPr lang="en-US" u="sng" dirty="0">
                <a:hlinkClick r:id="rId4"/>
              </a:rPr>
              <a:t>https://rus.delfi.lv/delfi-plus/latvija/priplatite-500-evro-priedu-na-rabotu-professor-hazan-rasskazal-o-plyusah-i-minusah-udalennogo-truda.d?id=53629327</a:t>
            </a:r>
            <a:endParaRPr lang="en-US" dirty="0"/>
          </a:p>
          <a:p>
            <a:r>
              <a:rPr lang="en-US" dirty="0"/>
              <a:t> </a:t>
            </a:r>
            <a:r>
              <a:rPr lang="en-US" u="sng" dirty="0" smtClean="0">
                <a:hlinkClick r:id="rId5"/>
              </a:rPr>
              <a:t>https</a:t>
            </a:r>
            <a:r>
              <a:rPr lang="en-US" u="sng" dirty="0">
                <a:hlinkClick r:id="rId5"/>
              </a:rPr>
              <a:t>://rus.delfi.lv/delfi-plus/latvija/vse-ravno-ot-zvonka-do-zvonka-chto-daet-rabotodatel-podchinennomu-na-udalenke-a-chto-hochet-vzamen.d?id=53631073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746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581191" y="2080872"/>
            <a:ext cx="11029615" cy="1497507"/>
          </a:xfrm>
        </p:spPr>
        <p:txBody>
          <a:bodyPr>
            <a:normAutofit/>
          </a:bodyPr>
          <a:lstStyle/>
          <a:p>
            <a:pPr algn="ctr"/>
            <a:r>
              <a:rPr lang="lv-LV" sz="8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Paldies! </a:t>
            </a:r>
            <a:r>
              <a:rPr lang="en-GB" sz="8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Jautājumi</a:t>
            </a:r>
            <a:r>
              <a:rPr lang="en-GB" sz="80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lv-LV" sz="8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838330" y="5157237"/>
            <a:ext cx="6772476" cy="600556"/>
          </a:xfrm>
        </p:spPr>
        <p:txBody>
          <a:bodyPr/>
          <a:lstStyle/>
          <a:p>
            <a:r>
              <a:rPr lang="lv-LV" cap="none" dirty="0"/>
              <a:t>m</a:t>
            </a:r>
            <a:r>
              <a:rPr lang="lv-LV" cap="none" dirty="0" smtClean="0"/>
              <a:t>ihails.hazans@lu.lv</a:t>
            </a:r>
            <a:endParaRPr lang="lv-LV" cap="none" dirty="0"/>
          </a:p>
        </p:txBody>
      </p:sp>
    </p:spTree>
    <p:extLst>
      <p:ext uri="{BB962C8B-B14F-4D97-AF65-F5344CB8AC3E}">
        <p14:creationId xmlns:p14="http://schemas.microsoft.com/office/powerpoint/2010/main" val="227728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738924"/>
          </a:xfrm>
        </p:spPr>
        <p:txBody>
          <a:bodyPr>
            <a:normAutofit/>
          </a:bodyPr>
          <a:lstStyle/>
          <a:p>
            <a:r>
              <a:rPr lang="lv-LV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Konteksts un DATI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1870365"/>
            <a:ext cx="5087075" cy="609600"/>
          </a:xfrm>
        </p:spPr>
        <p:txBody>
          <a:bodyPr/>
          <a:lstStyle/>
          <a:p>
            <a:r>
              <a:rPr lang="lv-LV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KONTEKSTS</a:t>
            </a:r>
            <a:endParaRPr lang="en-US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479966"/>
            <a:ext cx="5393100" cy="4017816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lv-LV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2021.g. pirmajā puse 130-140 tūkst. Latvijas darba ņēm</a:t>
            </a:r>
            <a:r>
              <a:rPr lang="lv-LV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ēju strādāja no mājām</a:t>
            </a:r>
            <a:r>
              <a:rPr lang="lv-LV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(70% - </a:t>
            </a:r>
            <a:r>
              <a:rPr lang="lv-LV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visu darba laiku un 30%</a:t>
            </a:r>
            <a:r>
              <a:rPr lang="lv-LV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- 3-5 dienas nedēļā) </a:t>
            </a:r>
          </a:p>
          <a:p>
            <a:pPr lvl="0">
              <a:lnSpc>
                <a:spcPct val="150000"/>
              </a:lnSpc>
            </a:pPr>
            <a:r>
              <a:rPr lang="lv-LV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T.sk. ~ 20 tūkst. valsts pārvaldes darbinieku (no tiem ap 80% - </a:t>
            </a:r>
            <a:r>
              <a:rPr lang="lv-LV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visu darba </a:t>
            </a:r>
            <a:r>
              <a:rPr lang="lv-LV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laiku)</a:t>
            </a:r>
          </a:p>
          <a:p>
            <a:pPr lvl="0">
              <a:lnSpc>
                <a:spcPct val="150000"/>
              </a:lnSpc>
            </a:pPr>
            <a:r>
              <a:rPr lang="lv-LV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Gan darbiniekiem, gan darba devējiem lielākoties tā bija jauna pieredze</a:t>
            </a:r>
            <a:endParaRPr lang="en-US" sz="2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3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6523736" y="1926592"/>
            <a:ext cx="5087073" cy="553373"/>
          </a:xfrm>
        </p:spPr>
        <p:txBody>
          <a:bodyPr/>
          <a:lstStyle/>
          <a:p>
            <a:r>
              <a:rPr lang="lv-LV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Dati (</a:t>
            </a:r>
            <a:r>
              <a:rPr lang="lv-LV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lv-LV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eb</a:t>
            </a:r>
            <a:r>
              <a:rPr lang="lv-LV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aptauja, 17.05.-07.07.2021</a:t>
            </a:r>
            <a:r>
              <a:rPr lang="lv-LV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6217709" y="2479965"/>
            <a:ext cx="5393100" cy="401781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</a:pPr>
            <a:r>
              <a:rPr lang="lv-LV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lv-LV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 2000 respondentu, &gt; 1700 pilno anketu (t.sk &gt;1100 valsts un pašvaldību iestāžu darbinieku)</a:t>
            </a:r>
          </a:p>
          <a:p>
            <a:pPr>
              <a:lnSpc>
                <a:spcPct val="130000"/>
              </a:lnSpc>
            </a:pPr>
            <a:r>
              <a:rPr lang="lv-LV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Mērķa populācija – tikai tie, kas 2021.g. 1.pusē strādāja pilnīgi vai lielākoties no mājām</a:t>
            </a:r>
          </a:p>
          <a:p>
            <a:pPr>
              <a:lnSpc>
                <a:spcPct val="130000"/>
              </a:lnSpc>
            </a:pPr>
            <a:r>
              <a:rPr lang="lv-LV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 svaru palīdzību aptaujas respondentu vecumu un dzimumu struktūra pielīdzināta mērķa populācijas struktūrai </a:t>
            </a:r>
          </a:p>
          <a:p>
            <a:pPr>
              <a:lnSpc>
                <a:spcPct val="130000"/>
              </a:lnSpc>
            </a:pPr>
            <a:r>
              <a:rPr lang="lv-LV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Pārstāvētas galvenās nozares, sabiedriskais un privātais sektors, visi reģioni, lielas un mazas pilsētas, kā arī lauku teritorijas </a:t>
            </a:r>
            <a:endParaRPr lang="lv-LV" sz="24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</a:pPr>
            <a:endParaRPr lang="lv-LV" sz="1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73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RespoNDENTU</a:t>
            </a:r>
            <a:r>
              <a:rPr lang="lv-LV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DARBA DEVĒJI UN DARBA VIETAS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565" y="2046619"/>
            <a:ext cx="5170730" cy="536005"/>
          </a:xfrm>
        </p:spPr>
        <p:txBody>
          <a:bodyPr/>
          <a:lstStyle/>
          <a:p>
            <a:r>
              <a:rPr lang="lv-LV" dirty="0" smtClean="0"/>
              <a:t>PILSĒTAS / LAUKI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6" y="2045334"/>
            <a:ext cx="5087073" cy="553373"/>
          </a:xfrm>
        </p:spPr>
        <p:txBody>
          <a:bodyPr/>
          <a:lstStyle/>
          <a:p>
            <a:r>
              <a:rPr lang="lv-LV" dirty="0" smtClean="0"/>
              <a:t>REĢIONI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598277"/>
            <a:ext cx="5393100" cy="4259723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lv-LV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lv-LV" sz="1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US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4295" y="2766209"/>
            <a:ext cx="5261741" cy="3412918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581194" y="2766209"/>
            <a:ext cx="5393100" cy="3412917"/>
          </a:xfrm>
        </p:spPr>
        <p:txBody>
          <a:bodyPr/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35" y="2766208"/>
            <a:ext cx="4584589" cy="341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6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Kur </a:t>
            </a:r>
            <a:r>
              <a:rPr lang="en-US" dirty="0" err="1"/>
              <a:t>produktīvāks</a:t>
            </a:r>
            <a:r>
              <a:rPr lang="en-US" dirty="0"/>
              <a:t> </a:t>
            </a:r>
            <a:r>
              <a:rPr lang="en-US" dirty="0" err="1"/>
              <a:t>darbs</a:t>
            </a:r>
            <a:r>
              <a:rPr lang="en-US" dirty="0"/>
              <a:t> – </a:t>
            </a:r>
            <a:r>
              <a:rPr lang="en-US" dirty="0" err="1"/>
              <a:t>mājās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birojā</a:t>
            </a:r>
            <a:r>
              <a:rPr lang="en-US" dirty="0"/>
              <a:t>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8473" y="2175164"/>
            <a:ext cx="9767454" cy="404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8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Kur </a:t>
            </a:r>
            <a:r>
              <a:rPr lang="en-US" b="1" dirty="0" err="1"/>
              <a:t>vēlamies</a:t>
            </a:r>
            <a:r>
              <a:rPr lang="en-US" b="1" dirty="0"/>
              <a:t> </a:t>
            </a:r>
            <a:r>
              <a:rPr lang="en-US" b="1" dirty="0" err="1"/>
              <a:t>strādāt</a:t>
            </a:r>
            <a:r>
              <a:rPr lang="en-US" b="1" dirty="0"/>
              <a:t> </a:t>
            </a:r>
            <a:r>
              <a:rPr lang="en-US" b="1" dirty="0" err="1"/>
              <a:t>pēc</a:t>
            </a:r>
            <a:r>
              <a:rPr lang="en-US" b="1" dirty="0"/>
              <a:t> </a:t>
            </a:r>
            <a:r>
              <a:rPr lang="en-US" b="1" dirty="0" err="1" smtClean="0"/>
              <a:t>pandēmijas</a:t>
            </a:r>
            <a:r>
              <a:rPr lang="lv-LV" b="1" dirty="0" smtClean="0"/>
              <a:t>?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0364" y="2092036"/>
            <a:ext cx="8395854" cy="3920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47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Kur </a:t>
            </a:r>
            <a:r>
              <a:rPr lang="en-US" b="1" dirty="0" err="1"/>
              <a:t>vēlamies</a:t>
            </a:r>
            <a:r>
              <a:rPr lang="en-US" b="1" dirty="0"/>
              <a:t> </a:t>
            </a:r>
            <a:r>
              <a:rPr lang="en-US" b="1" dirty="0" err="1"/>
              <a:t>strādāt</a:t>
            </a:r>
            <a:r>
              <a:rPr lang="en-US" b="1" dirty="0"/>
              <a:t> </a:t>
            </a:r>
            <a:r>
              <a:rPr lang="en-US" b="1" dirty="0" err="1"/>
              <a:t>pēc</a:t>
            </a:r>
            <a:r>
              <a:rPr lang="en-US" b="1" dirty="0"/>
              <a:t> </a:t>
            </a:r>
            <a:r>
              <a:rPr lang="en-US" b="1" dirty="0" err="1" smtClean="0"/>
              <a:t>pandēmijas</a:t>
            </a:r>
            <a:r>
              <a:rPr lang="lv-LV" b="1" dirty="0" smtClean="0"/>
              <a:t>? (2)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2064327"/>
            <a:ext cx="9227127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97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Cik</a:t>
            </a:r>
            <a:r>
              <a:rPr lang="en-US" b="1" dirty="0"/>
              <a:t> </a:t>
            </a:r>
            <a:r>
              <a:rPr lang="en-US" b="1" dirty="0" err="1"/>
              <a:t>jums</a:t>
            </a:r>
            <a:r>
              <a:rPr lang="en-US" b="1" dirty="0"/>
              <a:t> </a:t>
            </a:r>
            <a:r>
              <a:rPr lang="en-US" b="1" dirty="0" err="1"/>
              <a:t>piemaksāt</a:t>
            </a:r>
            <a:r>
              <a:rPr lang="en-US" b="1" dirty="0"/>
              <a:t>, </a:t>
            </a:r>
            <a:r>
              <a:rPr lang="en-US" b="1" dirty="0" err="1"/>
              <a:t>lai</a:t>
            </a:r>
            <a:r>
              <a:rPr lang="en-US" b="1" dirty="0"/>
              <a:t> </a:t>
            </a:r>
            <a:r>
              <a:rPr lang="en-US" b="1" dirty="0" err="1"/>
              <a:t>strādātu</a:t>
            </a:r>
            <a:r>
              <a:rPr lang="en-US" b="1" dirty="0"/>
              <a:t> </a:t>
            </a:r>
            <a:r>
              <a:rPr lang="en-US" b="1" dirty="0">
                <a:solidFill>
                  <a:srgbClr val="92D050"/>
                </a:solidFill>
              </a:rPr>
              <a:t>no </a:t>
            </a:r>
            <a:r>
              <a:rPr lang="en-US" b="1" dirty="0" err="1">
                <a:solidFill>
                  <a:srgbClr val="92D050"/>
                </a:solidFill>
              </a:rPr>
              <a:t>biroja</a:t>
            </a:r>
            <a:r>
              <a:rPr lang="en-US" b="1" dirty="0">
                <a:solidFill>
                  <a:srgbClr val="92D050"/>
                </a:solidFill>
              </a:rPr>
              <a:t> </a:t>
            </a:r>
            <a:r>
              <a:rPr lang="en-US" b="1" dirty="0" smtClean="0"/>
              <a:t>(</a:t>
            </a:r>
            <a:r>
              <a:rPr lang="lv-LV" b="1" dirty="0" smtClean="0">
                <a:solidFill>
                  <a:srgbClr val="FFFF00"/>
                </a:solidFill>
              </a:rPr>
              <a:t>no </a:t>
            </a:r>
            <a:r>
              <a:rPr lang="en-US" b="1" dirty="0" err="1" smtClean="0">
                <a:solidFill>
                  <a:srgbClr val="FFFF00"/>
                </a:solidFill>
              </a:rPr>
              <a:t>mājām</a:t>
            </a:r>
            <a:r>
              <a:rPr lang="en-US" b="1" dirty="0"/>
              <a:t>)?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482" y="2028096"/>
            <a:ext cx="11029615" cy="3678303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779171"/>
              </p:ext>
            </p:extLst>
          </p:nvPr>
        </p:nvGraphicFramePr>
        <p:xfrm>
          <a:off x="2604655" y="2028096"/>
          <a:ext cx="8146471" cy="3804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Binary Worksheet" r:id="rId3" imgW="3276789" imgH="2362006" progId="Excel.SheetBinaryMacroEnabled.12">
                  <p:embed/>
                </p:oleObj>
              </mc:Choice>
              <mc:Fallback>
                <p:oleObj name="Binary Worksheet" r:id="rId3" imgW="3276789" imgH="2362006" progId="Excel.SheetBinary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04655" y="2028096"/>
                        <a:ext cx="8146471" cy="38046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976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9553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Attālinātā</a:t>
            </a:r>
            <a:r>
              <a:rPr lang="en-US" b="1" dirty="0"/>
              <a:t> </a:t>
            </a:r>
            <a:r>
              <a:rPr lang="en-US" b="1" dirty="0" err="1"/>
              <a:t>darba</a:t>
            </a:r>
            <a:r>
              <a:rPr lang="en-US" b="1" dirty="0"/>
              <a:t> </a:t>
            </a:r>
            <a:r>
              <a:rPr lang="en-US" b="1" dirty="0" err="1" smtClean="0"/>
              <a:t>trūkumi</a:t>
            </a:r>
            <a:r>
              <a:rPr lang="lv-LV" b="1" dirty="0" smtClean="0"/>
              <a:t>   (JĀ + DRĪZĀK JĀ)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5564" y="2181224"/>
            <a:ext cx="9448799" cy="416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90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Attālinātā</a:t>
            </a:r>
            <a:r>
              <a:rPr lang="en-US" b="1" dirty="0"/>
              <a:t> </a:t>
            </a:r>
            <a:r>
              <a:rPr lang="en-US" b="1" dirty="0" err="1"/>
              <a:t>darba</a:t>
            </a:r>
            <a:r>
              <a:rPr lang="en-US" b="1" dirty="0"/>
              <a:t> </a:t>
            </a:r>
            <a:r>
              <a:rPr lang="en-US" b="1" dirty="0" err="1" smtClean="0"/>
              <a:t>priekšrocības</a:t>
            </a:r>
            <a:r>
              <a:rPr lang="lv-LV" b="1" dirty="0" smtClean="0"/>
              <a:t> </a:t>
            </a:r>
            <a:r>
              <a:rPr lang="lv-LV" b="1" dirty="0"/>
              <a:t>(JĀ + DRĪZĀK JĀ)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5565" y="2147456"/>
            <a:ext cx="8922326" cy="414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2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e">
  <a:themeElements>
    <a:clrScheme name="Dividende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e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4507</TotalTime>
  <Words>452</Words>
  <Application>Microsoft Office PowerPoint</Application>
  <PresentationFormat>Widescreen</PresentationFormat>
  <Paragraphs>48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Gill Sans MT</vt:lpstr>
      <vt:lpstr>Verdana</vt:lpstr>
      <vt:lpstr>Wingdings 2</vt:lpstr>
      <vt:lpstr>Dividende</vt:lpstr>
      <vt:lpstr>Microsoft Excel Binary Worksheet</vt:lpstr>
      <vt:lpstr>Attālinātā darba zemūdens akmeņi un perspektīvas  </vt:lpstr>
      <vt:lpstr>Konteksts un DATI</vt:lpstr>
      <vt:lpstr>RespoNDENTU DARBA DEVĒJI UN DARBA VIETAS</vt:lpstr>
      <vt:lpstr>Kur produktīvāks darbs – mājās vai birojā?</vt:lpstr>
      <vt:lpstr>Kur vēlamies strādāt pēc pandēmijas?  </vt:lpstr>
      <vt:lpstr>Kur vēlamies strādāt pēc pandēmijas? (2)  </vt:lpstr>
      <vt:lpstr>Cik jums piemaksāt, lai strādātu no biroja (no mājām)? </vt:lpstr>
      <vt:lpstr>Attālinātā darba trūkumi   (JĀ + DRĪZĀK JĀ) </vt:lpstr>
      <vt:lpstr>Attālinātā darba priekšrocības (JĀ + DRĪZĀK JĀ) </vt:lpstr>
      <vt:lpstr>Ko attālināti strādājošajiem nodrošināja darba devēji? </vt:lpstr>
      <vt:lpstr>Darbinieku kontrole: turēt ciešos grožos vai vērtēt rezultātu? </vt:lpstr>
      <vt:lpstr>rakstura īpašības un attalinātais darbs</vt:lpstr>
      <vt:lpstr>Galvenie atzinumi</vt:lpstr>
      <vt:lpstr>VAIRĀK PAR pētījuma rezultātiem – DELFI publikācijās:</vt:lpstr>
      <vt:lpstr>Paldies! Jautājumi?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Diasporas ieguldījums Latvijā un tā apzināšanas iespējas</dc:title>
  <dc:creator>Inta Mierina</dc:creator>
  <cp:lastModifiedBy>EVF</cp:lastModifiedBy>
  <cp:revision>110</cp:revision>
  <dcterms:created xsi:type="dcterms:W3CDTF">2019-04-09T20:12:04Z</dcterms:created>
  <dcterms:modified xsi:type="dcterms:W3CDTF">2021-11-05T11:34:54Z</dcterms:modified>
</cp:coreProperties>
</file>