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0"/>
  </p:notesMasterIdLst>
  <p:sldIdLst>
    <p:sldId id="270" r:id="rId3"/>
    <p:sldId id="264" r:id="rId4"/>
    <p:sldId id="263" r:id="rId5"/>
    <p:sldId id="265" r:id="rId6"/>
    <p:sldId id="268" r:id="rId7"/>
    <p:sldId id="267" r:id="rId8"/>
    <p:sldId id="271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ne Bāliņa" initials="SB" lastIdx="6" clrIdx="0">
    <p:extLst>
      <p:ext uri="{19B8F6BF-5375-455C-9EA6-DF929625EA0E}">
        <p15:presenceInfo xmlns:p15="http://schemas.microsoft.com/office/powerpoint/2012/main" userId="S-1-5-21-854245398-879983540-725345543-1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0"/>
    <a:srgbClr val="080808"/>
    <a:srgbClr val="F0F0F0"/>
    <a:srgbClr val="F9F9F9"/>
    <a:srgbClr val="00188F"/>
    <a:srgbClr val="505050"/>
    <a:srgbClr val="FFBB00"/>
    <a:srgbClr val="00A1F1"/>
    <a:srgbClr val="7CBB00"/>
    <a:srgbClr val="F65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71009" autoAdjust="0"/>
  </p:normalViewPr>
  <p:slideViewPr>
    <p:cSldViewPr snapToGrid="0">
      <p:cViewPr varScale="1">
        <p:scale>
          <a:sx n="65" d="100"/>
          <a:sy n="65" d="100"/>
        </p:scale>
        <p:origin x="107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A79D7-AA73-4375-88FD-6D2005975CB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70950-EE4F-4237-B6D1-E1CE2A62C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8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0950-EE4F-4237-B6D1-E1CE2A62CE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8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Digital transformation is not a myth,</a:t>
            </a:r>
            <a:r>
              <a:rPr lang="lv-LV" baseline="0" dirty="0"/>
              <a:t> but reality we need to work upon together to be competitive and mark ourselves on global economical map.</a:t>
            </a:r>
            <a:endParaRPr lang="lv-LV" dirty="0"/>
          </a:p>
          <a:p>
            <a:r>
              <a:rPr lang="lv-LV" dirty="0"/>
              <a:t>The need</a:t>
            </a:r>
            <a:r>
              <a:rPr lang="lv-LV" baseline="0" dirty="0"/>
              <a:t> of one function solutions is over and are replaced by innovative solutions covering all cases and challenges and requers best of technology.</a:t>
            </a:r>
          </a:p>
          <a:p>
            <a:r>
              <a:rPr lang="lv-LV" baseline="0" dirty="0"/>
              <a:t>Different knowledge and experience is requred form the evolved counterparts for the innovative result.</a:t>
            </a:r>
          </a:p>
          <a:p>
            <a:r>
              <a:rPr lang="lv-LV" baseline="0" dirty="0"/>
              <a:t>Share instead of one man effort – liekam galvas kopā.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9/27/2017 9:55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3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Sience</a:t>
            </a:r>
            <a:r>
              <a:rPr lang="lv-LV" baseline="0" dirty="0"/>
              <a:t> is accessible for business and helps solving society matters.</a:t>
            </a:r>
          </a:p>
          <a:p>
            <a:r>
              <a:rPr lang="lv-LV" baseline="0" dirty="0"/>
              <a:t>All new sinces – machine learning, big data, artificial intelligence, exits science labs and democratization allows all of us to use the best of breed.</a:t>
            </a:r>
          </a:p>
          <a:p>
            <a:r>
              <a:rPr lang="lv-LV" baseline="0" dirty="0"/>
              <a:t>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0950-EE4F-4237-B6D1-E1CE2A62CE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9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All of us have our spceific education, life and work exprience, hobbies and knowledge</a:t>
            </a:r>
            <a:r>
              <a:rPr lang="lv-LV" baseline="0" dirty="0"/>
              <a:t> gainf from social groups and engagement.</a:t>
            </a:r>
          </a:p>
          <a:p>
            <a:r>
              <a:rPr lang="lv-LV" baseline="0" dirty="0"/>
              <a:t>We all are experts of certain topics and what makes coworking so productive.</a:t>
            </a:r>
          </a:p>
          <a:p>
            <a:r>
              <a:rPr lang="lv-LV" baseline="0" dirty="0"/>
              <a:t>Inovation center is workspace to engage professors, decision makers, students, developers to engage and think together for best solutions.</a:t>
            </a:r>
          </a:p>
          <a:p>
            <a:r>
              <a:rPr lang="lv-LV" dirty="0"/>
              <a:t>Inovation</a:t>
            </a:r>
            <a:r>
              <a:rPr lang="lv-LV" baseline="0" dirty="0"/>
              <a:t> center is place to validate your ideas and search for best technological solution and share the results.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0950-EE4F-4237-B6D1-E1CE2A62CE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0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0950-EE4F-4237-B6D1-E1CE2A62CE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6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Microsoft Ready - Edi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857008" y="5999452"/>
            <a:ext cx="5113948" cy="615609"/>
            <a:chOff x="274638" y="4554931"/>
            <a:chExt cx="5216493" cy="627864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274638" y="4554931"/>
              <a:ext cx="521649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Las Vegas, Nevada	July 17–21, 2017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3059781" y="4673270"/>
              <a:ext cx="0" cy="365756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C9DEE-6F0F-4952-B2B1-A47AFA7F3DE1}"/>
              </a:ext>
            </a:extLst>
          </p:cNvPr>
          <p:cNvSpPr txBox="1"/>
          <p:nvPr userDrawn="1"/>
        </p:nvSpPr>
        <p:spPr>
          <a:xfrm>
            <a:off x="221373" y="1834504"/>
            <a:ext cx="5692890" cy="1022871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 Ready 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D16D0-030B-4E01-8C7E-8FA7B612B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8510" y="1834504"/>
            <a:ext cx="6274974" cy="1022069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/>
              <a:t>&lt;theme word here&gt;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994D1-B42D-4DF0-86D5-48A780335374}"/>
              </a:ext>
            </a:extLst>
          </p:cNvPr>
          <p:cNvSpPr txBox="1"/>
          <p:nvPr userDrawn="1"/>
        </p:nvSpPr>
        <p:spPr>
          <a:xfrm>
            <a:off x="202095" y="259969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5294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EA71668-2A88-4115-853E-BEC05FB59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8510" y="2599697"/>
            <a:ext cx="6274974" cy="1022998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/>
              <a:t>&lt;theme word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4CE8-0669-40AC-B5B3-94E0883E20B7}"/>
              </a:ext>
            </a:extLst>
          </p:cNvPr>
          <p:cNvSpPr txBox="1"/>
          <p:nvPr userDrawn="1"/>
        </p:nvSpPr>
        <p:spPr>
          <a:xfrm>
            <a:off x="202095" y="337802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5294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6AE5335-01B3-4932-AE7C-C7409C947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28510" y="3378027"/>
            <a:ext cx="6274974" cy="1022998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/>
              <a:t>&lt;theme word here&gt;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1E864-D76C-4EE8-B187-3A722343D017}"/>
              </a:ext>
            </a:extLst>
          </p:cNvPr>
          <p:cNvSpPr txBox="1"/>
          <p:nvPr userDrawn="1"/>
        </p:nvSpPr>
        <p:spPr>
          <a:xfrm>
            <a:off x="4927287" y="4143220"/>
            <a:ext cx="633971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keep transforming</a:t>
            </a:r>
          </a:p>
        </p:txBody>
      </p:sp>
    </p:spTree>
    <p:extLst>
      <p:ext uri="{BB962C8B-B14F-4D97-AF65-F5344CB8AC3E}">
        <p14:creationId xmlns:p14="http://schemas.microsoft.com/office/powerpoint/2010/main" val="2086612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r Day - title middle alig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237C4E-EC0C-4546-99B3-8F6ABD38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32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r actions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9119E9-FA08-4334-962F-0161634D3BCB}"/>
              </a:ext>
            </a:extLst>
          </p:cNvPr>
          <p:cNvSpPr/>
          <p:nvPr userDrawn="1"/>
        </p:nvSpPr>
        <p:spPr bwMode="auto">
          <a:xfrm flipV="1">
            <a:off x="1211" y="1"/>
            <a:ext cx="12191135" cy="15145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537931"/>
            <a:ext cx="10295766" cy="724246"/>
          </a:xfrm>
        </p:spPr>
        <p:txBody>
          <a:bodyPr anchor="ctr">
            <a:spAutoFit/>
          </a:bodyPr>
          <a:lstStyle>
            <a:lvl1pPr>
              <a:defRPr sz="3921" spc="-29" baseline="0">
                <a:gradFill>
                  <a:gsLst>
                    <a:gs pos="9738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51005-8720-4593-9FA0-697D48146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977172"/>
            <a:ext cx="11331390" cy="2206939"/>
          </a:xfrm>
        </p:spPr>
        <p:txBody>
          <a:bodyPr/>
          <a:lstStyle>
            <a:lvl1pPr marL="336145" indent="-336145">
              <a:spcBef>
                <a:spcPts val="3529"/>
              </a:spcBef>
              <a:spcAft>
                <a:spcPts val="196"/>
              </a:spcAft>
              <a:buSzPct val="85000"/>
              <a:buFontTx/>
              <a:buBlip>
                <a:blip r:embed="rId2"/>
              </a:buBlip>
              <a:defRPr sz="2745">
                <a:gradFill>
                  <a:gsLst>
                    <a:gs pos="76030">
                      <a:schemeClr val="tx1"/>
                    </a:gs>
                    <a:gs pos="59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728314" indent="-280121">
              <a:defRPr sz="2549">
                <a:gradFill>
                  <a:gsLst>
                    <a:gs pos="76030">
                      <a:schemeClr val="tx1"/>
                    </a:gs>
                    <a:gs pos="59000">
                      <a:schemeClr val="tx1"/>
                    </a:gs>
                  </a:gsLst>
                  <a:lin ang="5400000" scaled="0"/>
                </a:gradFill>
              </a:defRPr>
            </a:lvl2pPr>
            <a:lvl3pPr marL="843475" indent="-224097">
              <a:defRPr>
                <a:gradFill>
                  <a:gsLst>
                    <a:gs pos="76030">
                      <a:schemeClr val="tx1"/>
                    </a:gs>
                    <a:gs pos="59000">
                      <a:schemeClr val="tx1"/>
                    </a:gs>
                  </a:gsLst>
                  <a:lin ang="5400000" scaled="0"/>
                </a:gradFill>
              </a:defRPr>
            </a:lvl3pPr>
            <a:lvl4pPr marL="1067571" indent="-224097" defTabSz="955523">
              <a:defRPr>
                <a:gradFill>
                  <a:gsLst>
                    <a:gs pos="76030">
                      <a:schemeClr val="tx1"/>
                    </a:gs>
                    <a:gs pos="59000">
                      <a:schemeClr val="tx1"/>
                    </a:gs>
                  </a:gsLst>
                  <a:lin ang="5400000" scaled="0"/>
                </a:gradFill>
              </a:defRPr>
            </a:lvl4pPr>
            <a:lvl5pPr marL="1344579" indent="-224097">
              <a:defRPr>
                <a:gradFill>
                  <a:gsLst>
                    <a:gs pos="76030">
                      <a:schemeClr val="tx1"/>
                    </a:gs>
                    <a:gs pos="5900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st_4">
            <a:extLst>
              <a:ext uri="{FF2B5EF4-FFF2-40B4-BE49-F238E27FC236}">
                <a16:creationId xmlns:a16="http://schemas.microsoft.com/office/drawing/2014/main" id="{CD5B59B1-A081-4E17-A31F-6C39635AB4D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070116" y="575151"/>
            <a:ext cx="530515" cy="358621"/>
          </a:xfrm>
          <a:custGeom>
            <a:avLst/>
            <a:gdLst>
              <a:gd name="T0" fmla="*/ 90 w 253"/>
              <a:gd name="T1" fmla="*/ 24 h 171"/>
              <a:gd name="T2" fmla="*/ 253 w 253"/>
              <a:gd name="T3" fmla="*/ 24 h 171"/>
              <a:gd name="T4" fmla="*/ 90 w 253"/>
              <a:gd name="T5" fmla="*/ 73 h 171"/>
              <a:gd name="T6" fmla="*/ 253 w 253"/>
              <a:gd name="T7" fmla="*/ 73 h 171"/>
              <a:gd name="T8" fmla="*/ 90 w 253"/>
              <a:gd name="T9" fmla="*/ 121 h 171"/>
              <a:gd name="T10" fmla="*/ 253 w 253"/>
              <a:gd name="T11" fmla="*/ 121 h 171"/>
              <a:gd name="T12" fmla="*/ 90 w 253"/>
              <a:gd name="T13" fmla="*/ 171 h 171"/>
              <a:gd name="T14" fmla="*/ 253 w 253"/>
              <a:gd name="T15" fmla="*/ 171 h 171"/>
              <a:gd name="T16" fmla="*/ 0 w 253"/>
              <a:gd name="T17" fmla="*/ 23 h 171"/>
              <a:gd name="T18" fmla="*/ 17 w 253"/>
              <a:gd name="T19" fmla="*/ 40 h 171"/>
              <a:gd name="T20" fmla="*/ 58 w 253"/>
              <a:gd name="T21" fmla="*/ 0 h 171"/>
              <a:gd name="T22" fmla="*/ 0 w 253"/>
              <a:gd name="T23" fmla="*/ 121 h 171"/>
              <a:gd name="T24" fmla="*/ 17 w 253"/>
              <a:gd name="T25" fmla="*/ 138 h 171"/>
              <a:gd name="T26" fmla="*/ 58 w 253"/>
              <a:gd name="T27" fmla="*/ 98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3" h="171">
                <a:moveTo>
                  <a:pt x="90" y="24"/>
                </a:moveTo>
                <a:lnTo>
                  <a:pt x="253" y="24"/>
                </a:lnTo>
                <a:moveTo>
                  <a:pt x="90" y="73"/>
                </a:moveTo>
                <a:lnTo>
                  <a:pt x="253" y="73"/>
                </a:lnTo>
                <a:moveTo>
                  <a:pt x="90" y="121"/>
                </a:moveTo>
                <a:lnTo>
                  <a:pt x="253" y="121"/>
                </a:lnTo>
                <a:moveTo>
                  <a:pt x="90" y="171"/>
                </a:moveTo>
                <a:lnTo>
                  <a:pt x="253" y="171"/>
                </a:lnTo>
                <a:moveTo>
                  <a:pt x="0" y="23"/>
                </a:moveTo>
                <a:lnTo>
                  <a:pt x="17" y="40"/>
                </a:lnTo>
                <a:lnTo>
                  <a:pt x="58" y="0"/>
                </a:lnTo>
                <a:moveTo>
                  <a:pt x="0" y="121"/>
                </a:moveTo>
                <a:lnTo>
                  <a:pt x="17" y="138"/>
                </a:lnTo>
                <a:lnTo>
                  <a:pt x="58" y="98"/>
                </a:lnTo>
              </a:path>
            </a:pathLst>
          </a:custGeom>
          <a:noFill/>
          <a:ln w="158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5838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789E-6 -4.74807E-6 L 4.83789E-6 -0.0703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6347E-6 4.24421E-6 L 4.26347E-6 0.08987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26347E-6 4.24421E-6 L 4.26347E-6 0.08987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" grpId="1"/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300"/>
                  </p:stCondLst>
                  <p:childTnLst>
                    <p:animMotion origin="layout" path="M 4.26347E-6 4.24421E-6 L 4.26347E-6 0.08987 " pathEditMode="relative" rAng="0" ptsTypes="AA">
                      <p:cBhvr>
                        <p:cTn dur="750" spd="-10000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4494"/>
                    </p:animMotion>
                  </p:childTnLst>
                </p:cTn>
              </p:par>
            </p:tnLst>
          </p:tmpl>
        </p:tmplLst>
      </p:bldP>
      <p:bldP spid="5" grpId="0" animBg="1"/>
      <p:bldP spid="5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38779"/>
            <a:ext cx="9859116" cy="914360"/>
          </a:xfrm>
          <a:noFill/>
        </p:spPr>
        <p:txBody>
          <a:bodyPr vert="horz" wrap="square" lIns="146304" tIns="91440" rIns="146304" bIns="91440" rtlCol="0" anchor="b" anchorCtr="0">
            <a:spAutoFit/>
          </a:bodyPr>
          <a:lstStyle>
            <a:lvl1pPr>
              <a:defRPr lang="en-US" sz="5294" spc="-49" baseline="0" dirty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669927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41911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742661"/>
            <a:ext cx="9859116" cy="914360"/>
          </a:xfrm>
          <a:noFill/>
        </p:spPr>
        <p:txBody>
          <a:bodyPr vert="horz" wrap="square" lIns="146304" tIns="91440" rIns="146304" bIns="91440" rtlCol="0" anchor="b" anchorCtr="0">
            <a:spAutoFit/>
          </a:bodyPr>
          <a:lstStyle>
            <a:lvl1pPr>
              <a:defRPr lang="en-US" sz="5294" spc="-49" baseline="0" dirty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433847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42661"/>
            <a:ext cx="11653523" cy="914360"/>
          </a:xfrm>
          <a:noFill/>
        </p:spPr>
        <p:txBody>
          <a:bodyPr vert="horz" wrap="square" lIns="146304" tIns="91440" rIns="146304" bIns="91440" rtlCol="0" anchor="b" anchorCtr="0">
            <a:spAutoFit/>
          </a:bodyPr>
          <a:lstStyle>
            <a:lvl1pPr>
              <a:defRPr lang="en-US" sz="5294" spc="-98" dirty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68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742661"/>
            <a:ext cx="11653523" cy="914360"/>
          </a:xfrm>
          <a:noFill/>
        </p:spPr>
        <p:txBody>
          <a:bodyPr vert="horz" wrap="square" lIns="146304" tIns="91440" rIns="146304" bIns="91440" rtlCol="0" anchor="b" anchorCtr="0">
            <a:spAutoFit/>
          </a:bodyPr>
          <a:lstStyle>
            <a:lvl1pPr>
              <a:defRPr lang="en-US" sz="5294" spc="-49" baseline="0" dirty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8301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</p:spTree>
    <p:extLst>
      <p:ext uri="{BB962C8B-B14F-4D97-AF65-F5344CB8AC3E}">
        <p14:creationId xmlns:p14="http://schemas.microsoft.com/office/powerpoint/2010/main" val="37144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7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49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337045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8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Microsoft Ready - Gener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857008" y="5999452"/>
            <a:ext cx="5113948" cy="615609"/>
            <a:chOff x="274638" y="4554931"/>
            <a:chExt cx="5216493" cy="627864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274638" y="4554931"/>
              <a:ext cx="521649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Las Vegas, Nevada	July 17–21, 2017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3059781" y="4673270"/>
              <a:ext cx="0" cy="365756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C9DEE-6F0F-4952-B2B1-A47AFA7F3DE1}"/>
              </a:ext>
            </a:extLst>
          </p:cNvPr>
          <p:cNvSpPr txBox="1"/>
          <p:nvPr userDrawn="1"/>
        </p:nvSpPr>
        <p:spPr>
          <a:xfrm>
            <a:off x="221373" y="1834504"/>
            <a:ext cx="786965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 Ready to believe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994D1-B42D-4DF0-86D5-48A780335374}"/>
              </a:ext>
            </a:extLst>
          </p:cNvPr>
          <p:cNvSpPr txBox="1"/>
          <p:nvPr userDrawn="1"/>
        </p:nvSpPr>
        <p:spPr>
          <a:xfrm>
            <a:off x="4927287" y="259969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l">
              <a:lnSpc>
                <a:spcPct val="90000"/>
              </a:lnSpc>
              <a:spcAft>
                <a:spcPts val="588"/>
              </a:spcAft>
            </a:pPr>
            <a:r>
              <a:rPr lang="en-US" sz="5294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explore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4CE8-0669-40AC-B5B3-94E0883E20B7}"/>
              </a:ext>
            </a:extLst>
          </p:cNvPr>
          <p:cNvSpPr txBox="1"/>
          <p:nvPr userDrawn="1"/>
        </p:nvSpPr>
        <p:spPr>
          <a:xfrm>
            <a:off x="4927287" y="337802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l">
              <a:lnSpc>
                <a:spcPct val="90000"/>
              </a:lnSpc>
              <a:spcAft>
                <a:spcPts val="588"/>
              </a:spcAft>
            </a:pPr>
            <a:r>
              <a:rPr lang="en-US" sz="5294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win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1E864-D76C-4EE8-B187-3A722343D017}"/>
              </a:ext>
            </a:extLst>
          </p:cNvPr>
          <p:cNvSpPr txBox="1"/>
          <p:nvPr userDrawn="1"/>
        </p:nvSpPr>
        <p:spPr>
          <a:xfrm>
            <a:off x="4927287" y="4143220"/>
            <a:ext cx="633971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keep transforming</a:t>
            </a:r>
          </a:p>
        </p:txBody>
      </p:sp>
    </p:spTree>
    <p:extLst>
      <p:ext uri="{BB962C8B-B14F-4D97-AF65-F5344CB8AC3E}">
        <p14:creationId xmlns:p14="http://schemas.microsoft.com/office/powerpoint/2010/main" val="2364944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02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056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Microsoft Ready - Edi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6857008" y="5999452"/>
            <a:ext cx="5113948" cy="615609"/>
            <a:chOff x="274638" y="4554931"/>
            <a:chExt cx="5216493" cy="627864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274638" y="4554931"/>
              <a:ext cx="521649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sz="2353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Las Vegas, Nevada	July 17–21, 2017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3059781" y="4673270"/>
              <a:ext cx="0" cy="365756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C9DEE-6F0F-4952-B2B1-A47AFA7F3DE1}"/>
              </a:ext>
            </a:extLst>
          </p:cNvPr>
          <p:cNvSpPr txBox="1"/>
          <p:nvPr userDrawn="1"/>
        </p:nvSpPr>
        <p:spPr>
          <a:xfrm>
            <a:off x="221373" y="1834504"/>
            <a:ext cx="5692890" cy="1022871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Microsoft Ready 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D16D0-030B-4E01-8C7E-8FA7B612B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8510" y="1834504"/>
            <a:ext cx="6274974" cy="1022069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 dirty="0"/>
              <a:t>&lt;theme word here&gt;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994D1-B42D-4DF0-86D5-48A780335374}"/>
              </a:ext>
            </a:extLst>
          </p:cNvPr>
          <p:cNvSpPr txBox="1"/>
          <p:nvPr userDrawn="1"/>
        </p:nvSpPr>
        <p:spPr>
          <a:xfrm>
            <a:off x="202095" y="259969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EA71668-2A88-4115-853E-BEC05FB59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8510" y="2599697"/>
            <a:ext cx="6274974" cy="1022998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 dirty="0"/>
              <a:t>&lt;theme word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4CE8-0669-40AC-B5B3-94E0883E20B7}"/>
              </a:ext>
            </a:extLst>
          </p:cNvPr>
          <p:cNvSpPr txBox="1"/>
          <p:nvPr userDrawn="1"/>
        </p:nvSpPr>
        <p:spPr>
          <a:xfrm>
            <a:off x="202095" y="3378027"/>
            <a:ext cx="5661415" cy="102299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6AE5335-01B3-4932-AE7C-C7409C947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28510" y="3378027"/>
            <a:ext cx="6274974" cy="1022998"/>
          </a:xfrm>
        </p:spPr>
        <p:txBody>
          <a:bodyPr lIns="182880" tIns="146304" rIns="182880" bIns="146304"/>
          <a:lstStyle>
            <a:lvl1pPr marL="0" indent="0">
              <a:buNone/>
              <a:defRPr sz="5294"/>
            </a:lvl1pPr>
          </a:lstStyle>
          <a:p>
            <a:pPr lvl="0"/>
            <a:r>
              <a:rPr lang="en-US" dirty="0"/>
              <a:t>&lt;theme word here&gt;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1E864-D76C-4EE8-B187-3A722343D017}"/>
              </a:ext>
            </a:extLst>
          </p:cNvPr>
          <p:cNvSpPr txBox="1"/>
          <p:nvPr userDrawn="1"/>
        </p:nvSpPr>
        <p:spPr>
          <a:xfrm>
            <a:off x="4927287" y="4143220"/>
            <a:ext cx="6339711" cy="1022998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529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to keep transforming</a:t>
            </a:r>
          </a:p>
        </p:txBody>
      </p:sp>
    </p:spTree>
    <p:extLst>
      <p:ext uri="{BB962C8B-B14F-4D97-AF65-F5344CB8AC3E}">
        <p14:creationId xmlns:p14="http://schemas.microsoft.com/office/powerpoint/2010/main" val="128221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Microsoft Ready - Gener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44156F-DF38-405F-89BD-39D266532A4C}"/>
              </a:ext>
            </a:extLst>
          </p:cNvPr>
          <p:cNvGrpSpPr/>
          <p:nvPr userDrawn="1"/>
        </p:nvGrpSpPr>
        <p:grpSpPr>
          <a:xfrm>
            <a:off x="201448" y="2046581"/>
            <a:ext cx="9865833" cy="3250235"/>
            <a:chOff x="205487" y="1871024"/>
            <a:chExt cx="10063664" cy="331493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6C9DEE-6F0F-4952-B2B1-A47AFA7F3DE1}"/>
                </a:ext>
              </a:extLst>
            </p:cNvPr>
            <p:cNvSpPr txBox="1"/>
            <p:nvPr userDrawn="1"/>
          </p:nvSpPr>
          <p:spPr>
            <a:xfrm>
              <a:off x="205487" y="1871024"/>
              <a:ext cx="7176195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sz="4705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Microsoft Ready to believe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3994D1-B42D-4DF0-86D5-48A780335374}"/>
                </a:ext>
              </a:extLst>
            </p:cNvPr>
            <p:cNvSpPr txBox="1"/>
            <p:nvPr userDrawn="1"/>
          </p:nvSpPr>
          <p:spPr>
            <a:xfrm>
              <a:off x="4494213" y="2651450"/>
              <a:ext cx="5774938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588"/>
                </a:spcAft>
              </a:pPr>
              <a:r>
                <a:rPr lang="en-US" sz="4705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to explore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274CE8-0669-40AC-B5B3-94E0883E20B7}"/>
                </a:ext>
              </a:extLst>
            </p:cNvPr>
            <p:cNvSpPr txBox="1"/>
            <p:nvPr userDrawn="1"/>
          </p:nvSpPr>
          <p:spPr>
            <a:xfrm>
              <a:off x="4494213" y="3445274"/>
              <a:ext cx="5774938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588"/>
                </a:spcAft>
              </a:pPr>
              <a:r>
                <a:rPr lang="en-US" sz="4705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to win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A1E864-D76C-4EE8-B187-3A722343D017}"/>
                </a:ext>
              </a:extLst>
            </p:cNvPr>
            <p:cNvSpPr txBox="1"/>
            <p:nvPr userDrawn="1"/>
          </p:nvSpPr>
          <p:spPr>
            <a:xfrm>
              <a:off x="4494213" y="4225700"/>
              <a:ext cx="5756832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en-US" sz="4705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j-lt"/>
                </a:rPr>
                <a:t>to keep transforming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434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882170"/>
            <a:ext cx="8964185" cy="1793090"/>
          </a:xfrm>
          <a:noFill/>
        </p:spPr>
        <p:txBody>
          <a:bodyPr lIns="146304" tIns="91440" rIns="146304" bIns="91440" anchor="b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339677" y="288560"/>
            <a:ext cx="3585699" cy="567015"/>
          </a:xfrm>
        </p:spPr>
        <p:txBody>
          <a:bodyPr lIns="182880" tIns="146304" rIns="182880" bIns="146304"/>
          <a:lstStyle>
            <a:lvl1pPr marL="0" indent="0" algn="r">
              <a:buNone/>
              <a:defRPr sz="1961">
                <a:latin typeface="+mn-lt"/>
              </a:defRPr>
            </a:lvl1pPr>
            <a:lvl2pPr marL="336145" indent="0">
              <a:buNone/>
              <a:defRPr sz="1961"/>
            </a:lvl2pPr>
            <a:lvl3pPr marL="560241" indent="0">
              <a:buNone/>
              <a:defRPr sz="1961"/>
            </a:lvl3pPr>
            <a:lvl4pPr marL="784338" indent="0">
              <a:buNone/>
              <a:defRPr sz="1961"/>
            </a:lvl4pPr>
            <a:lvl5pPr marL="1008435" indent="0">
              <a:buNone/>
              <a:defRPr sz="1961"/>
            </a:lvl5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69303" y="5997080"/>
            <a:ext cx="3585699" cy="567015"/>
          </a:xfrm>
        </p:spPr>
        <p:txBody>
          <a:bodyPr lIns="182880" tIns="146304" rIns="182880" bIns="146304" anchor="b"/>
          <a:lstStyle>
            <a:lvl1pPr marL="0" indent="0" algn="l">
              <a:buNone/>
              <a:defRPr sz="1961">
                <a:latin typeface="+mn-lt"/>
              </a:defRPr>
            </a:lvl1pPr>
            <a:lvl2pPr marL="336145" indent="0">
              <a:buNone/>
              <a:defRPr sz="1961"/>
            </a:lvl2pPr>
            <a:lvl3pPr marL="560241" indent="0">
              <a:buNone/>
              <a:defRPr sz="1961"/>
            </a:lvl3pPr>
            <a:lvl4pPr marL="784338" indent="0">
              <a:buNone/>
              <a:defRPr sz="1961"/>
            </a:lvl4pPr>
            <a:lvl5pPr marL="1008435" indent="0">
              <a:buNone/>
              <a:defRPr sz="1961"/>
            </a:lvl5pPr>
          </a:lstStyle>
          <a:p>
            <a:pPr lvl="0"/>
            <a:r>
              <a:rPr lang="en-US" dirty="0"/>
              <a:t>Yammer hashtag</a:t>
            </a:r>
          </a:p>
        </p:txBody>
      </p:sp>
    </p:spTree>
    <p:extLst>
      <p:ext uri="{BB962C8B-B14F-4D97-AF65-F5344CB8AC3E}">
        <p14:creationId xmlns:p14="http://schemas.microsoft.com/office/powerpoint/2010/main" val="1568293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0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9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082207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698746" marR="0" lvl="1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890161" marR="0" lvl="2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087802" marR="0" lvl="3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285443" marR="0" lvl="4" indent="-44819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1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08220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18625" marR="0" lvl="1" indent="-16807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27160" marR="0" lvl="2" indent="-185191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12350" marR="0" lvl="3" indent="-172742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03766" marR="0" lvl="4" indent="-16651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3066877"/>
            <a:ext cx="4795873" cy="724246"/>
          </a:xfrm>
        </p:spPr>
        <p:txBody>
          <a:bodyPr wrap="square" anchor="ctr">
            <a:spAutoFit/>
          </a:bodyPr>
          <a:lstStyle>
            <a:lvl1pPr>
              <a:defRPr sz="392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</p:spTree>
    <p:extLst>
      <p:ext uri="{BB962C8B-B14F-4D97-AF65-F5344CB8AC3E}">
        <p14:creationId xmlns:p14="http://schemas.microsoft.com/office/powerpoint/2010/main" val="11224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extLst mod="1">
    <p:ext uri="{DCECCB84-F9BA-43D5-87BE-67443E8EF086}">
      <p15:sldGuideLst xmlns:p15="http://schemas.microsoft.com/office/powerpoint/2012/main">
        <p15:guide id="1" pos="34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746027"/>
            <a:ext cx="8964185" cy="914360"/>
          </a:xfrm>
          <a:noFill/>
        </p:spPr>
        <p:txBody>
          <a:bodyPr lIns="146304" tIns="91440" rIns="146304" bIns="91440" anchor="b" anchorCtr="0">
            <a:spAutoFit/>
          </a:bodyPr>
          <a:lstStyle>
            <a:lvl1pPr>
              <a:defRPr sz="5294" spc="-49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8964186" cy="669927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4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61532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11475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698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37425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ccent Color 1 NO COP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63578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94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6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856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Confidentiality slide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20772" y="2291365"/>
            <a:ext cx="10249783" cy="1009695"/>
            <a:chOff x="1041241" y="2198265"/>
            <a:chExt cx="10455312" cy="1029795"/>
          </a:xfrm>
        </p:grpSpPr>
        <p:sp>
          <p:nvSpPr>
            <p:cNvPr id="3" name="laptop"/>
            <p:cNvSpPr>
              <a:spLocks noChangeAspect="1" noEditPoints="1"/>
            </p:cNvSpPr>
            <p:nvPr userDrawn="1"/>
          </p:nvSpPr>
          <p:spPr bwMode="auto">
            <a:xfrm>
              <a:off x="9891754" y="2198265"/>
              <a:ext cx="1417556" cy="843914"/>
            </a:xfrm>
            <a:custGeom>
              <a:avLst/>
              <a:gdLst>
                <a:gd name="T0" fmla="*/ 212 w 257"/>
                <a:gd name="T1" fmla="*/ 107 h 153"/>
                <a:gd name="T2" fmla="*/ 43 w 257"/>
                <a:gd name="T3" fmla="*/ 107 h 153"/>
                <a:gd name="T4" fmla="*/ 43 w 257"/>
                <a:gd name="T5" fmla="*/ 0 h 153"/>
                <a:gd name="T6" fmla="*/ 212 w 257"/>
                <a:gd name="T7" fmla="*/ 0 h 153"/>
                <a:gd name="T8" fmla="*/ 212 w 257"/>
                <a:gd name="T9" fmla="*/ 107 h 153"/>
                <a:gd name="T10" fmla="*/ 43 w 257"/>
                <a:gd name="T11" fmla="*/ 107 h 153"/>
                <a:gd name="T12" fmla="*/ 0 w 257"/>
                <a:gd name="T13" fmla="*/ 153 h 153"/>
                <a:gd name="T14" fmla="*/ 257 w 257"/>
                <a:gd name="T15" fmla="*/ 153 h 153"/>
                <a:gd name="T16" fmla="*/ 212 w 257"/>
                <a:gd name="T17" fmla="*/ 10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153">
                  <a:moveTo>
                    <a:pt x="212" y="107"/>
                  </a:moveTo>
                  <a:lnTo>
                    <a:pt x="43" y="107"/>
                  </a:lnTo>
                  <a:lnTo>
                    <a:pt x="43" y="0"/>
                  </a:lnTo>
                  <a:lnTo>
                    <a:pt x="212" y="0"/>
                  </a:lnTo>
                  <a:lnTo>
                    <a:pt x="212" y="107"/>
                  </a:lnTo>
                  <a:moveTo>
                    <a:pt x="43" y="107"/>
                  </a:moveTo>
                  <a:lnTo>
                    <a:pt x="0" y="153"/>
                  </a:lnTo>
                  <a:lnTo>
                    <a:pt x="257" y="153"/>
                  </a:lnTo>
                  <a:lnTo>
                    <a:pt x="212" y="10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4" name="phone"/>
            <p:cNvSpPr>
              <a:spLocks noChangeAspect="1" noEditPoints="1"/>
            </p:cNvSpPr>
            <p:nvPr userDrawn="1"/>
          </p:nvSpPr>
          <p:spPr bwMode="auto">
            <a:xfrm>
              <a:off x="4177456" y="2253648"/>
              <a:ext cx="473065" cy="757539"/>
            </a:xfrm>
            <a:custGeom>
              <a:avLst/>
              <a:gdLst>
                <a:gd name="T0" fmla="*/ 148 w 148"/>
                <a:gd name="T1" fmla="*/ 112 h 237"/>
                <a:gd name="T2" fmla="*/ 148 w 148"/>
                <a:gd name="T3" fmla="*/ 237 h 237"/>
                <a:gd name="T4" fmla="*/ 0 w 148"/>
                <a:gd name="T5" fmla="*/ 237 h 237"/>
                <a:gd name="T6" fmla="*/ 0 w 148"/>
                <a:gd name="T7" fmla="*/ 0 h 237"/>
                <a:gd name="T8" fmla="*/ 148 w 148"/>
                <a:gd name="T9" fmla="*/ 0 h 237"/>
                <a:gd name="T10" fmla="*/ 148 w 148"/>
                <a:gd name="T11" fmla="*/ 112 h 237"/>
                <a:gd name="T12" fmla="*/ 0 w 148"/>
                <a:gd name="T13" fmla="*/ 29 h 237"/>
                <a:gd name="T14" fmla="*/ 148 w 148"/>
                <a:gd name="T15" fmla="*/ 29 h 237"/>
                <a:gd name="T16" fmla="*/ 0 w 148"/>
                <a:gd name="T17" fmla="*/ 172 h 237"/>
                <a:gd name="T18" fmla="*/ 148 w 148"/>
                <a:gd name="T19" fmla="*/ 172 h 237"/>
                <a:gd name="T20" fmla="*/ 66 w 148"/>
                <a:gd name="T21" fmla="*/ 204 h 237"/>
                <a:gd name="T22" fmla="*/ 82 w 148"/>
                <a:gd name="T23" fmla="*/ 20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37">
                  <a:moveTo>
                    <a:pt x="148" y="112"/>
                  </a:moveTo>
                  <a:lnTo>
                    <a:pt x="148" y="237"/>
                  </a:lnTo>
                  <a:lnTo>
                    <a:pt x="0" y="237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112"/>
                  </a:lnTo>
                  <a:moveTo>
                    <a:pt x="0" y="29"/>
                  </a:moveTo>
                  <a:lnTo>
                    <a:pt x="148" y="29"/>
                  </a:lnTo>
                  <a:moveTo>
                    <a:pt x="0" y="172"/>
                  </a:moveTo>
                  <a:lnTo>
                    <a:pt x="148" y="172"/>
                  </a:lnTo>
                  <a:moveTo>
                    <a:pt x="66" y="204"/>
                  </a:moveTo>
                  <a:lnTo>
                    <a:pt x="82" y="204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5" name="tablet_2"/>
            <p:cNvSpPr>
              <a:spLocks noChangeAspect="1" noEditPoints="1"/>
            </p:cNvSpPr>
            <p:nvPr userDrawn="1"/>
          </p:nvSpPr>
          <p:spPr bwMode="auto">
            <a:xfrm>
              <a:off x="6815622" y="2222769"/>
              <a:ext cx="1118473" cy="819293"/>
            </a:xfrm>
            <a:custGeom>
              <a:avLst/>
              <a:gdLst>
                <a:gd name="T0" fmla="*/ 243 w 243"/>
                <a:gd name="T1" fmla="*/ 83 h 178"/>
                <a:gd name="T2" fmla="*/ 243 w 243"/>
                <a:gd name="T3" fmla="*/ 178 h 178"/>
                <a:gd name="T4" fmla="*/ 0 w 243"/>
                <a:gd name="T5" fmla="*/ 178 h 178"/>
                <a:gd name="T6" fmla="*/ 0 w 243"/>
                <a:gd name="T7" fmla="*/ 0 h 178"/>
                <a:gd name="T8" fmla="*/ 243 w 243"/>
                <a:gd name="T9" fmla="*/ 0 h 178"/>
                <a:gd name="T10" fmla="*/ 243 w 243"/>
                <a:gd name="T11" fmla="*/ 83 h 178"/>
                <a:gd name="T12" fmla="*/ 113 w 243"/>
                <a:gd name="T13" fmla="*/ 147 h 178"/>
                <a:gd name="T14" fmla="*/ 129 w 243"/>
                <a:gd name="T15" fmla="*/ 14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78">
                  <a:moveTo>
                    <a:pt x="243" y="83"/>
                  </a:moveTo>
                  <a:lnTo>
                    <a:pt x="243" y="178"/>
                  </a:lnTo>
                  <a:lnTo>
                    <a:pt x="0" y="178"/>
                  </a:lnTo>
                  <a:lnTo>
                    <a:pt x="0" y="0"/>
                  </a:lnTo>
                  <a:lnTo>
                    <a:pt x="243" y="0"/>
                  </a:lnTo>
                  <a:lnTo>
                    <a:pt x="243" y="83"/>
                  </a:lnTo>
                  <a:moveTo>
                    <a:pt x="113" y="147"/>
                  </a:moveTo>
                  <a:lnTo>
                    <a:pt x="129" y="147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6" name="camera"/>
            <p:cNvSpPr>
              <a:spLocks noChangeAspect="1" noEditPoints="1"/>
            </p:cNvSpPr>
            <p:nvPr userDrawn="1"/>
          </p:nvSpPr>
          <p:spPr bwMode="auto">
            <a:xfrm>
              <a:off x="1041241" y="2295852"/>
              <a:ext cx="842296" cy="673131"/>
            </a:xfrm>
            <a:custGeom>
              <a:avLst/>
              <a:gdLst>
                <a:gd name="T0" fmla="*/ 0 w 330"/>
                <a:gd name="T1" fmla="*/ 24 h 264"/>
                <a:gd name="T2" fmla="*/ 87 w 330"/>
                <a:gd name="T3" fmla="*/ 24 h 264"/>
                <a:gd name="T4" fmla="*/ 111 w 330"/>
                <a:gd name="T5" fmla="*/ 0 h 264"/>
                <a:gd name="T6" fmla="*/ 217 w 330"/>
                <a:gd name="T7" fmla="*/ 0 h 264"/>
                <a:gd name="T8" fmla="*/ 242 w 330"/>
                <a:gd name="T9" fmla="*/ 24 h 264"/>
                <a:gd name="T10" fmla="*/ 330 w 330"/>
                <a:gd name="T11" fmla="*/ 24 h 264"/>
                <a:gd name="T12" fmla="*/ 330 w 330"/>
                <a:gd name="T13" fmla="*/ 264 h 264"/>
                <a:gd name="T14" fmla="*/ 0 w 330"/>
                <a:gd name="T15" fmla="*/ 264 h 264"/>
                <a:gd name="T16" fmla="*/ 0 w 330"/>
                <a:gd name="T17" fmla="*/ 24 h 264"/>
                <a:gd name="T18" fmla="*/ 165 w 330"/>
                <a:gd name="T19" fmla="*/ 221 h 264"/>
                <a:gd name="T20" fmla="*/ 242 w 330"/>
                <a:gd name="T21" fmla="*/ 144 h 264"/>
                <a:gd name="T22" fmla="*/ 165 w 330"/>
                <a:gd name="T23" fmla="*/ 67 h 264"/>
                <a:gd name="T24" fmla="*/ 88 w 330"/>
                <a:gd name="T25" fmla="*/ 144 h 264"/>
                <a:gd name="T26" fmla="*/ 165 w 330"/>
                <a:gd name="T27" fmla="*/ 221 h 264"/>
                <a:gd name="T28" fmla="*/ 42 w 330"/>
                <a:gd name="T29" fmla="*/ 73 h 264"/>
                <a:gd name="T30" fmla="*/ 48 w 330"/>
                <a:gd name="T31" fmla="*/ 67 h 264"/>
                <a:gd name="T32" fmla="*/ 42 w 330"/>
                <a:gd name="T33" fmla="*/ 61 h 264"/>
                <a:gd name="T34" fmla="*/ 36 w 330"/>
                <a:gd name="T35" fmla="*/ 67 h 264"/>
                <a:gd name="T36" fmla="*/ 42 w 330"/>
                <a:gd name="T37" fmla="*/ 7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0" h="264">
                  <a:moveTo>
                    <a:pt x="0" y="24"/>
                  </a:moveTo>
                  <a:cubicBezTo>
                    <a:pt x="87" y="24"/>
                    <a:pt x="87" y="24"/>
                    <a:pt x="8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42" y="24"/>
                    <a:pt x="242" y="24"/>
                    <a:pt x="242" y="24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64"/>
                    <a:pt x="330" y="264"/>
                    <a:pt x="330" y="264"/>
                  </a:cubicBezTo>
                  <a:cubicBezTo>
                    <a:pt x="0" y="264"/>
                    <a:pt x="0" y="264"/>
                    <a:pt x="0" y="264"/>
                  </a:cubicBezTo>
                  <a:lnTo>
                    <a:pt x="0" y="24"/>
                  </a:lnTo>
                  <a:close/>
                  <a:moveTo>
                    <a:pt x="165" y="221"/>
                  </a:moveTo>
                  <a:cubicBezTo>
                    <a:pt x="208" y="221"/>
                    <a:pt x="242" y="187"/>
                    <a:pt x="242" y="144"/>
                  </a:cubicBezTo>
                  <a:cubicBezTo>
                    <a:pt x="242" y="101"/>
                    <a:pt x="208" y="67"/>
                    <a:pt x="165" y="67"/>
                  </a:cubicBezTo>
                  <a:cubicBezTo>
                    <a:pt x="123" y="67"/>
                    <a:pt x="88" y="101"/>
                    <a:pt x="88" y="144"/>
                  </a:cubicBezTo>
                  <a:cubicBezTo>
                    <a:pt x="88" y="187"/>
                    <a:pt x="123" y="221"/>
                    <a:pt x="165" y="221"/>
                  </a:cubicBezTo>
                  <a:close/>
                  <a:moveTo>
                    <a:pt x="42" y="73"/>
                  </a:moveTo>
                  <a:cubicBezTo>
                    <a:pt x="45" y="73"/>
                    <a:pt x="48" y="70"/>
                    <a:pt x="48" y="67"/>
                  </a:cubicBezTo>
                  <a:cubicBezTo>
                    <a:pt x="48" y="64"/>
                    <a:pt x="45" y="61"/>
                    <a:pt x="42" y="61"/>
                  </a:cubicBezTo>
                  <a:cubicBezTo>
                    <a:pt x="38" y="61"/>
                    <a:pt x="36" y="64"/>
                    <a:pt x="36" y="67"/>
                  </a:cubicBezTo>
                  <a:cubicBezTo>
                    <a:pt x="36" y="70"/>
                    <a:pt x="38" y="73"/>
                    <a:pt x="42" y="73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9" name="Multiplication Sign 8"/>
            <p:cNvSpPr/>
            <p:nvPr userDrawn="1"/>
          </p:nvSpPr>
          <p:spPr bwMode="auto">
            <a:xfrm>
              <a:off x="1654939" y="2770865"/>
              <a:ext cx="457195" cy="457195"/>
            </a:xfrm>
            <a:prstGeom prst="mathMultiply">
              <a:avLst>
                <a:gd name="adj1" fmla="val 16854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Multiplication Sign 9"/>
            <p:cNvSpPr/>
            <p:nvPr userDrawn="1"/>
          </p:nvSpPr>
          <p:spPr bwMode="auto">
            <a:xfrm>
              <a:off x="4406053" y="2770865"/>
              <a:ext cx="457195" cy="457195"/>
            </a:xfrm>
            <a:prstGeom prst="mathMultiply">
              <a:avLst>
                <a:gd name="adj1" fmla="val 16854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Multiplication Sign 10"/>
            <p:cNvSpPr/>
            <p:nvPr userDrawn="1"/>
          </p:nvSpPr>
          <p:spPr bwMode="auto">
            <a:xfrm>
              <a:off x="7703328" y="2770865"/>
              <a:ext cx="457195" cy="457195"/>
            </a:xfrm>
            <a:prstGeom prst="mathMultiply">
              <a:avLst>
                <a:gd name="adj1" fmla="val 16854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Multiplication Sign 12"/>
            <p:cNvSpPr/>
            <p:nvPr userDrawn="1"/>
          </p:nvSpPr>
          <p:spPr bwMode="auto">
            <a:xfrm>
              <a:off x="11039358" y="2770865"/>
              <a:ext cx="457195" cy="457195"/>
            </a:xfrm>
            <a:prstGeom prst="mathMultiply">
              <a:avLst>
                <a:gd name="adj1" fmla="val 16854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629379" y="4403248"/>
            <a:ext cx="10933243" cy="2163685"/>
          </a:xfrm>
          <a:prstGeom prst="rect">
            <a:avLst/>
          </a:prstGeom>
          <a:noFill/>
        </p:spPr>
        <p:txBody>
          <a:bodyPr wrap="none" lIns="179285" tIns="143428" rIns="179285" bIns="143428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176"/>
              </a:spcBef>
              <a:spcAft>
                <a:spcPts val="588"/>
              </a:spcAft>
            </a:pPr>
            <a:r>
              <a:rPr lang="en-US" sz="2157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 Ready content is </a:t>
            </a:r>
            <a:r>
              <a:rPr lang="en-US" sz="2157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Microsoft Confidential – Internal only</a:t>
            </a:r>
          </a:p>
          <a:p>
            <a:pPr algn="ctr">
              <a:lnSpc>
                <a:spcPct val="90000"/>
              </a:lnSpc>
              <a:spcBef>
                <a:spcPts val="1176"/>
              </a:spcBef>
              <a:spcAft>
                <a:spcPts val="588"/>
              </a:spcAft>
            </a:pPr>
            <a:r>
              <a:rPr lang="en-US" sz="2157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 NOT </a:t>
            </a:r>
            <a:r>
              <a:rPr lang="en-US" sz="2157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post Microsoft Ready content to any blogs or external websites</a:t>
            </a:r>
          </a:p>
          <a:p>
            <a:pPr algn="ctr">
              <a:lnSpc>
                <a:spcPct val="90000"/>
              </a:lnSpc>
              <a:spcBef>
                <a:spcPts val="1176"/>
              </a:spcBef>
              <a:spcAft>
                <a:spcPts val="588"/>
              </a:spcAft>
            </a:pPr>
            <a:r>
              <a:rPr lang="en-US" sz="2157" kern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 NOT </a:t>
            </a:r>
            <a:r>
              <a:rPr lang="en-US" sz="2157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take photos or video of sessions or slides throughout the Microsoft Ready event</a:t>
            </a:r>
          </a:p>
          <a:p>
            <a:pPr algn="ctr">
              <a:lnSpc>
                <a:spcPct val="90000"/>
              </a:lnSpc>
              <a:spcBef>
                <a:spcPts val="1176"/>
              </a:spcBef>
              <a:spcAft>
                <a:spcPts val="588"/>
              </a:spcAft>
            </a:pPr>
            <a:r>
              <a:rPr lang="en-US" sz="2157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Content will be available to internal audiences on-demand post-event</a:t>
            </a:r>
          </a:p>
        </p:txBody>
      </p:sp>
    </p:spTree>
    <p:extLst>
      <p:ext uri="{BB962C8B-B14F-4D97-AF65-F5344CB8AC3E}">
        <p14:creationId xmlns:p14="http://schemas.microsoft.com/office/powerpoint/2010/main" val="103095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340936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1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5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03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903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NO COPY /Middle 4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340936"/>
            <a:ext cx="11655078" cy="226326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8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40935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340936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1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340935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340936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56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r Day_white content are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9119E9-FA08-4334-962F-0161634D3BCB}"/>
              </a:ext>
            </a:extLst>
          </p:cNvPr>
          <p:cNvSpPr/>
          <p:nvPr userDrawn="1"/>
        </p:nvSpPr>
        <p:spPr bwMode="auto">
          <a:xfrm>
            <a:off x="1211" y="1514550"/>
            <a:ext cx="12191135" cy="534345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438201"/>
            <a:ext cx="11562249" cy="724246"/>
          </a:xfrm>
        </p:spPr>
        <p:txBody>
          <a:bodyPr anchor="ctr">
            <a:spAutoFit/>
          </a:bodyPr>
          <a:lstStyle>
            <a:lvl1pPr>
              <a:defRPr sz="392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491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129E-6 -4.13073E-6 L -0.00076 0.4541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2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44127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340936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1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3921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37E7A50-9CF3-4FB3-9A88-107D6BBE4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0" y="764478"/>
            <a:ext cx="3584277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6587A4-4E0C-46E8-BC86-EF25AAF672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27127" r="10748" b="27127"/>
          <a:stretch/>
        </p:blipFill>
        <p:spPr>
          <a:xfrm>
            <a:off x="7229247" y="764478"/>
            <a:ext cx="4065288" cy="108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15A5CD-1930-43A0-AA62-F2A8694687C3}"/>
              </a:ext>
            </a:extLst>
          </p:cNvPr>
          <p:cNvSpPr txBox="1"/>
          <p:nvPr/>
        </p:nvSpPr>
        <p:spPr>
          <a:xfrm>
            <a:off x="936490" y="2767109"/>
            <a:ext cx="10358045" cy="180870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ts val="11800"/>
              </a:lnSpc>
              <a:spcAft>
                <a:spcPts val="600"/>
              </a:spcAft>
            </a:pPr>
            <a:r>
              <a:rPr lang="lv-LV" sz="10500" dirty="0">
                <a:solidFill>
                  <a:schemeClr val="accent6"/>
                </a:solidFill>
                <a:latin typeface="+mj-lt"/>
              </a:rPr>
              <a:t>Innovation Center</a:t>
            </a:r>
            <a:endParaRPr lang="en-GB" sz="10500" dirty="0" err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A5368-85CB-40E5-AE9C-0AAA5E14C730}"/>
              </a:ext>
            </a:extLst>
          </p:cNvPr>
          <p:cNvSpPr txBox="1"/>
          <p:nvPr/>
        </p:nvSpPr>
        <p:spPr>
          <a:xfrm>
            <a:off x="5276174" y="5752464"/>
            <a:ext cx="167867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v-LV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Riga, 2017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105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114A56-E737-47F9-99DE-9F157B2F8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26351"/>
          <a:stretch/>
        </p:blipFill>
        <p:spPr>
          <a:xfrm>
            <a:off x="0" y="1817915"/>
            <a:ext cx="12222000" cy="5152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D25C9C-AFD3-478F-B88E-67088A52484F}"/>
              </a:ext>
            </a:extLst>
          </p:cNvPr>
          <p:cNvSpPr/>
          <p:nvPr/>
        </p:nvSpPr>
        <p:spPr bwMode="auto">
          <a:xfrm>
            <a:off x="0" y="1817914"/>
            <a:ext cx="12222000" cy="5152754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868BD2-EC4D-4E85-AB19-02C9372B57BB}"/>
              </a:ext>
            </a:extLst>
          </p:cNvPr>
          <p:cNvSpPr txBox="1">
            <a:spLocks/>
          </p:cNvSpPr>
          <p:nvPr/>
        </p:nvSpPr>
        <p:spPr>
          <a:xfrm>
            <a:off x="283080" y="415125"/>
            <a:ext cx="11655840" cy="899537"/>
          </a:xfrm>
          <a:prstGeom prst="rect">
            <a:avLst/>
          </a:prstGeom>
        </p:spPr>
        <p:txBody>
          <a:bodyPr vert="horz" wrap="square" lIns="143428" tIns="89642" rIns="143428" bIns="89642" rtlCol="0" anchor="ctr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0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125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University of Latvia and Microsoft Innovation Center</a:t>
            </a:r>
            <a:endParaRPr kumimoji="0" lang="en-US" sz="4000" b="0" i="0" u="none" strike="noStrike" kern="1200" cap="none" spc="-100" normalizeH="0" baseline="0" noProof="0" dirty="0">
              <a:ln w="3175">
                <a:noFill/>
              </a:ln>
              <a:gradFill>
                <a:gsLst>
                  <a:gs pos="1250">
                    <a:srgbClr val="353535"/>
                  </a:gs>
                  <a:gs pos="100000">
                    <a:srgbClr val="353535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249D43-7747-4964-9DB5-0C32292EF022}"/>
              </a:ext>
            </a:extLst>
          </p:cNvPr>
          <p:cNvSpPr txBox="1">
            <a:spLocks/>
          </p:cNvSpPr>
          <p:nvPr/>
        </p:nvSpPr>
        <p:spPr>
          <a:xfrm>
            <a:off x="836496" y="2789326"/>
            <a:ext cx="7826907" cy="3209929"/>
          </a:xfrm>
          <a:prstGeom prst="rect">
            <a:avLst/>
          </a:prstGeom>
        </p:spPr>
        <p:txBody>
          <a:bodyPr vert="horz" wrap="square" lIns="143428" tIns="89642" rIns="143428" bIns="89642" rtlCol="0" anchor="b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lv-LV" sz="2800" dirty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bg1"/>
                </a:solidFill>
              </a:rPr>
              <a:t>enable and promote </a:t>
            </a:r>
            <a:r>
              <a:rPr lang="en-US" sz="2800" b="1" dirty="0">
                <a:solidFill>
                  <a:schemeClr val="bg1"/>
                </a:solidFill>
              </a:rPr>
              <a:t>digital transformation </a:t>
            </a:r>
            <a:r>
              <a:rPr lang="en-US" sz="2800" dirty="0">
                <a:solidFill>
                  <a:schemeClr val="bg1"/>
                </a:solidFill>
              </a:rPr>
              <a:t>and development of </a:t>
            </a:r>
            <a:r>
              <a:rPr lang="en-US" sz="2800" b="1" dirty="0">
                <a:solidFill>
                  <a:schemeClr val="bg1"/>
                </a:solidFill>
              </a:rPr>
              <a:t>innovative solutions </a:t>
            </a:r>
            <a:r>
              <a:rPr lang="en-US" sz="2800" dirty="0">
                <a:solidFill>
                  <a:schemeClr val="bg1"/>
                </a:solidFill>
              </a:rPr>
              <a:t>in Latvia by establishing an </a:t>
            </a:r>
            <a:r>
              <a:rPr lang="en-US" sz="2800" b="1" dirty="0">
                <a:solidFill>
                  <a:schemeClr val="bg1"/>
                </a:solidFill>
              </a:rPr>
              <a:t>open space </a:t>
            </a:r>
            <a:r>
              <a:rPr lang="en-US" sz="2800" dirty="0">
                <a:solidFill>
                  <a:schemeClr val="bg1"/>
                </a:solidFill>
              </a:rPr>
              <a:t>where industry professionals, public sector representatives, students, researchers, entrepreneurs and Microsoft experts can </a:t>
            </a:r>
            <a:r>
              <a:rPr lang="en-US" sz="2800" b="1" dirty="0">
                <a:solidFill>
                  <a:schemeClr val="bg1"/>
                </a:solidFill>
              </a:rPr>
              <a:t>engage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b="1" dirty="0">
                <a:solidFill>
                  <a:schemeClr val="bg1"/>
                </a:solidFill>
              </a:rPr>
              <a:t>work together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lv-LV" sz="2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912359-1DBC-480C-B7AA-09EF4E337A51}"/>
              </a:ext>
            </a:extLst>
          </p:cNvPr>
          <p:cNvSpPr txBox="1"/>
          <p:nvPr/>
        </p:nvSpPr>
        <p:spPr>
          <a:xfrm>
            <a:off x="836496" y="2106062"/>
            <a:ext cx="5049672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v-LV" sz="2800" dirty="0">
                <a:solidFill>
                  <a:schemeClr val="bg1"/>
                </a:solidFill>
                <a:latin typeface="+mj-lt"/>
              </a:rPr>
              <a:t>LUMIC mission is</a:t>
            </a:r>
            <a:endParaRPr lang="en-GB" sz="2800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15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C7D1-1E51-4F6A-B94D-10F01872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4" y="2664894"/>
            <a:ext cx="3571832" cy="1846659"/>
          </a:xfrm>
        </p:spPr>
        <p:txBody>
          <a:bodyPr vert="horz" wrap="square" lIns="224106" tIns="91440" rIns="146304" bIns="91440" rtlCol="0" anchor="ctr">
            <a:spAutoFit/>
          </a:bodyPr>
          <a:lstStyle/>
          <a:p>
            <a:r>
              <a:rPr lang="en-US" sz="4000" dirty="0"/>
              <a:t>Digital transformation processes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1C41E9-811D-4200-AB02-477E92331D80}"/>
              </a:ext>
            </a:extLst>
          </p:cNvPr>
          <p:cNvGrpSpPr/>
          <p:nvPr/>
        </p:nvGrpSpPr>
        <p:grpSpPr>
          <a:xfrm>
            <a:off x="4262285" y="2000788"/>
            <a:ext cx="6685960" cy="4310924"/>
            <a:chOff x="5836638" y="1999467"/>
            <a:chExt cx="5876217" cy="43973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1CC28A-7CF4-4254-9443-C2984D5BA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63" t="17225" r="19209" b="18649"/>
            <a:stretch/>
          </p:blipFill>
          <p:spPr>
            <a:xfrm>
              <a:off x="9859563" y="3558721"/>
              <a:ext cx="1242758" cy="1242758"/>
            </a:xfrm>
            <a:prstGeom prst="ellipse">
              <a:avLst/>
            </a:prstGeom>
            <a:ln w="12700">
              <a:solidFill>
                <a:srgbClr val="FFFFFF"/>
              </a:solidFill>
            </a:ln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8AA59F3-7B8A-4525-89A1-EBF347A86912}"/>
                </a:ext>
              </a:extLst>
            </p:cNvPr>
            <p:cNvSpPr txBox="1"/>
            <p:nvPr/>
          </p:nvSpPr>
          <p:spPr>
            <a:xfrm>
              <a:off x="5942691" y="2399506"/>
              <a:ext cx="1885666" cy="3877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13912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0859" algn="l"/>
                </a:tabLst>
                <a:defRPr/>
              </a:pPr>
              <a:r>
                <a:rPr kumimoji="0" lang="en-US" sz="1372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92509">
                        <a:srgbClr val="353535"/>
                      </a:gs>
                      <a:gs pos="76779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Development of computer programs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9697BCB-1DD4-481B-898D-833CD07D5822}"/>
                </a:ext>
              </a:extLst>
            </p:cNvPr>
            <p:cNvSpPr txBox="1"/>
            <p:nvPr/>
          </p:nvSpPr>
          <p:spPr>
            <a:xfrm>
              <a:off x="5836638" y="5663519"/>
              <a:ext cx="1772547" cy="581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13912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0859" algn="l"/>
                </a:tabLst>
                <a:defRPr/>
              </a:pPr>
              <a:r>
                <a:rPr kumimoji="0" lang="en-US" sz="1372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92509">
                        <a:srgbClr val="353535"/>
                      </a:gs>
                      <a:gs pos="76779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Computer systems, </a:t>
              </a:r>
              <a:br>
                <a:rPr kumimoji="0" lang="en-US" sz="1372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92509">
                        <a:srgbClr val="353535"/>
                      </a:gs>
                      <a:gs pos="76779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</a:br>
              <a:r>
                <a:rPr kumimoji="0" lang="en-US" sz="1372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92509">
                        <a:srgbClr val="353535"/>
                      </a:gs>
                      <a:gs pos="76779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speech recognition</a:t>
              </a:r>
            </a:p>
            <a:p>
              <a:pPr marL="0" marR="0" lvl="0" indent="0" algn="r" defTabSz="13912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0859" algn="l"/>
                </a:tabLst>
                <a:defRPr/>
              </a:pPr>
              <a:r>
                <a:rPr kumimoji="0" lang="en-US" sz="1372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92509">
                        <a:srgbClr val="353535"/>
                      </a:gs>
                      <a:gs pos="76779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translation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1A024DB-A94E-4BF4-B263-0173B3E6BB1D}"/>
                </a:ext>
              </a:extLst>
            </p:cNvPr>
            <p:cNvSpPr txBox="1"/>
            <p:nvPr/>
          </p:nvSpPr>
          <p:spPr>
            <a:xfrm>
              <a:off x="9638488" y="5815246"/>
              <a:ext cx="1354949" cy="581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41915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72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92509">
                        <a:srgbClr val="353535"/>
                      </a:gs>
                      <a:gs pos="76779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Connecting devices &amp; exchange data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5C2D929-A48A-4A68-95F5-D0EA8240F536}"/>
                </a:ext>
              </a:extLst>
            </p:cNvPr>
            <p:cNvSpPr txBox="1"/>
            <p:nvPr/>
          </p:nvSpPr>
          <p:spPr>
            <a:xfrm>
              <a:off x="10270262" y="2656023"/>
              <a:ext cx="1408345" cy="581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141915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72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2509">
                        <a:srgbClr val="353535"/>
                      </a:gs>
                      <a:gs pos="76779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Adoption, </a:t>
              </a:r>
              <a:br>
                <a:rPr kumimoji="0" lang="en-US" sz="1372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2509">
                        <a:srgbClr val="353535"/>
                      </a:gs>
                      <a:gs pos="76779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</a:br>
              <a:r>
                <a:rPr kumimoji="0" lang="en-US" sz="1372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92509">
                        <a:srgbClr val="353535"/>
                      </a:gs>
                      <a:gs pos="76779">
                        <a:srgbClr val="353535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Segoe UI" panose="020B0502040204020203" pitchFamily="34" charset="0"/>
                </a:rPr>
                <a:t>usage/ consumption</a:t>
              </a:r>
            </a:p>
          </p:txBody>
        </p:sp>
        <p:sp>
          <p:nvSpPr>
            <p:cNvPr id="97" name="arrow_2">
              <a:extLst>
                <a:ext uri="{FF2B5EF4-FFF2-40B4-BE49-F238E27FC236}">
                  <a16:creationId xmlns:a16="http://schemas.microsoft.com/office/drawing/2014/main" id="{EF79AA7D-3F51-4397-8AC7-49A4C56DEE4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18900000">
              <a:off x="7695660" y="3074737"/>
              <a:ext cx="355295" cy="211322"/>
            </a:xfrm>
            <a:custGeom>
              <a:avLst/>
              <a:gdLst>
                <a:gd name="T0" fmla="*/ 179 w 246"/>
                <a:gd name="T1" fmla="*/ 0 h 134"/>
                <a:gd name="T2" fmla="*/ 246 w 246"/>
                <a:gd name="T3" fmla="*/ 67 h 134"/>
                <a:gd name="T4" fmla="*/ 179 w 246"/>
                <a:gd name="T5" fmla="*/ 134 h 134"/>
                <a:gd name="T6" fmla="*/ 246 w 246"/>
                <a:gd name="T7" fmla="*/ 67 h 134"/>
                <a:gd name="T8" fmla="*/ 0 w 246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34">
                  <a:moveTo>
                    <a:pt x="179" y="0"/>
                  </a:moveTo>
                  <a:lnTo>
                    <a:pt x="246" y="67"/>
                  </a:lnTo>
                  <a:lnTo>
                    <a:pt x="179" y="134"/>
                  </a:lnTo>
                  <a:moveTo>
                    <a:pt x="246" y="67"/>
                  </a:moveTo>
                  <a:lnTo>
                    <a:pt x="0" y="6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4606" tIns="77303" rIns="154606" bIns="7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57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8" name="Circle: Hollow 97">
              <a:extLst>
                <a:ext uri="{FF2B5EF4-FFF2-40B4-BE49-F238E27FC236}">
                  <a16:creationId xmlns:a16="http://schemas.microsoft.com/office/drawing/2014/main" id="{55EFB156-8A06-4714-9A8C-6E92DA806A9C}"/>
                </a:ext>
              </a:extLst>
            </p:cNvPr>
            <p:cNvSpPr/>
            <p:nvPr/>
          </p:nvSpPr>
          <p:spPr bwMode="auto">
            <a:xfrm>
              <a:off x="7544471" y="3241715"/>
              <a:ext cx="274194" cy="274194"/>
            </a:xfrm>
            <a:prstGeom prst="donut">
              <a:avLst>
                <a:gd name="adj" fmla="val 33443"/>
              </a:avLst>
            </a:prstGeom>
            <a:solidFill>
              <a:schemeClr val="accent1"/>
            </a:solidFill>
            <a:ln w="19050">
              <a:solidFill>
                <a:srgbClr val="E6E6E6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09212" tIns="247370" rIns="309212" bIns="24737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57655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57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arrow_2">
              <a:extLst>
                <a:ext uri="{FF2B5EF4-FFF2-40B4-BE49-F238E27FC236}">
                  <a16:creationId xmlns:a16="http://schemas.microsoft.com/office/drawing/2014/main" id="{4128B7C5-39F3-4C81-9065-6EFE23CBFB0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2700000" flipH="1">
              <a:off x="7544471" y="4943723"/>
              <a:ext cx="355295" cy="211322"/>
            </a:xfrm>
            <a:custGeom>
              <a:avLst/>
              <a:gdLst>
                <a:gd name="T0" fmla="*/ 179 w 246"/>
                <a:gd name="T1" fmla="*/ 0 h 134"/>
                <a:gd name="T2" fmla="*/ 246 w 246"/>
                <a:gd name="T3" fmla="*/ 67 h 134"/>
                <a:gd name="T4" fmla="*/ 179 w 246"/>
                <a:gd name="T5" fmla="*/ 134 h 134"/>
                <a:gd name="T6" fmla="*/ 246 w 246"/>
                <a:gd name="T7" fmla="*/ 67 h 134"/>
                <a:gd name="T8" fmla="*/ 0 w 246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34">
                  <a:moveTo>
                    <a:pt x="179" y="0"/>
                  </a:moveTo>
                  <a:lnTo>
                    <a:pt x="246" y="67"/>
                  </a:lnTo>
                  <a:lnTo>
                    <a:pt x="179" y="134"/>
                  </a:lnTo>
                  <a:moveTo>
                    <a:pt x="246" y="67"/>
                  </a:moveTo>
                  <a:lnTo>
                    <a:pt x="0" y="6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4606" tIns="77303" rIns="154606" bIns="7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57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6" name="Circle: Hollow 95">
              <a:extLst>
                <a:ext uri="{FF2B5EF4-FFF2-40B4-BE49-F238E27FC236}">
                  <a16:creationId xmlns:a16="http://schemas.microsoft.com/office/drawing/2014/main" id="{9EEB5C47-DCC9-4D85-AAE9-3074AD3DB30F}"/>
                </a:ext>
              </a:extLst>
            </p:cNvPr>
            <p:cNvSpPr/>
            <p:nvPr/>
          </p:nvSpPr>
          <p:spPr bwMode="auto">
            <a:xfrm flipH="1">
              <a:off x="7776761" y="5110701"/>
              <a:ext cx="274194" cy="274194"/>
            </a:xfrm>
            <a:prstGeom prst="donut">
              <a:avLst>
                <a:gd name="adj" fmla="val 32510"/>
              </a:avLst>
            </a:prstGeom>
            <a:solidFill>
              <a:schemeClr val="accent1"/>
            </a:solidFill>
            <a:ln w="19050">
              <a:solidFill>
                <a:srgbClr val="E6E6E6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09212" tIns="247370" rIns="309212" bIns="24737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57655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57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arrow_2">
              <a:extLst>
                <a:ext uri="{FF2B5EF4-FFF2-40B4-BE49-F238E27FC236}">
                  <a16:creationId xmlns:a16="http://schemas.microsoft.com/office/drawing/2014/main" id="{55B5BC86-82F4-42E2-B4B9-0A4BF930343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18900000" flipH="1" flipV="1">
              <a:off x="9435963" y="5111374"/>
              <a:ext cx="355295" cy="211322"/>
            </a:xfrm>
            <a:custGeom>
              <a:avLst/>
              <a:gdLst>
                <a:gd name="T0" fmla="*/ 179 w 246"/>
                <a:gd name="T1" fmla="*/ 0 h 134"/>
                <a:gd name="T2" fmla="*/ 246 w 246"/>
                <a:gd name="T3" fmla="*/ 67 h 134"/>
                <a:gd name="T4" fmla="*/ 179 w 246"/>
                <a:gd name="T5" fmla="*/ 134 h 134"/>
                <a:gd name="T6" fmla="*/ 246 w 246"/>
                <a:gd name="T7" fmla="*/ 67 h 134"/>
                <a:gd name="T8" fmla="*/ 0 w 246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34">
                  <a:moveTo>
                    <a:pt x="179" y="0"/>
                  </a:moveTo>
                  <a:lnTo>
                    <a:pt x="246" y="67"/>
                  </a:lnTo>
                  <a:lnTo>
                    <a:pt x="179" y="134"/>
                  </a:lnTo>
                  <a:moveTo>
                    <a:pt x="246" y="67"/>
                  </a:moveTo>
                  <a:lnTo>
                    <a:pt x="0" y="67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4606" tIns="77303" rIns="154606" bIns="773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57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1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94" name="Circle: Hollow 93">
              <a:extLst>
                <a:ext uri="{FF2B5EF4-FFF2-40B4-BE49-F238E27FC236}">
                  <a16:creationId xmlns:a16="http://schemas.microsoft.com/office/drawing/2014/main" id="{5C6610DA-CC78-4043-B0FE-53C6DE592189}"/>
                </a:ext>
              </a:extLst>
            </p:cNvPr>
            <p:cNvSpPr/>
            <p:nvPr/>
          </p:nvSpPr>
          <p:spPr bwMode="auto">
            <a:xfrm flipH="1" flipV="1">
              <a:off x="9668253" y="4881524"/>
              <a:ext cx="274194" cy="274194"/>
            </a:xfrm>
            <a:prstGeom prst="donut">
              <a:avLst>
                <a:gd name="adj" fmla="val 32169"/>
              </a:avLst>
            </a:prstGeom>
            <a:solidFill>
              <a:schemeClr val="accent1"/>
            </a:solidFill>
            <a:ln w="19050">
              <a:solidFill>
                <a:srgbClr val="E6E6E6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09212" tIns="247370" rIns="309212" bIns="24737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57655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57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4DD4DB-7F07-4006-AC82-085788A1E4F4}"/>
                </a:ext>
              </a:extLst>
            </p:cNvPr>
            <p:cNvSpPr txBox="1"/>
            <p:nvPr/>
          </p:nvSpPr>
          <p:spPr>
            <a:xfrm>
              <a:off x="8048722" y="3801225"/>
              <a:ext cx="1397397" cy="759353"/>
            </a:xfrm>
            <a:prstGeom prst="rect">
              <a:avLst/>
            </a:prstGeom>
            <a:noFill/>
          </p:spPr>
          <p:txBody>
            <a:bodyPr wrap="none" lIns="191924" tIns="153539" rIns="191924" bIns="153539" rtlCol="0">
              <a:spAutoFit/>
            </a:bodyPr>
            <a:lstStyle/>
            <a:p>
              <a:pPr marL="0" marR="0" lvl="0" indent="0" algn="ctr" defTabSz="13912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51" normalizeH="0" baseline="0" noProof="0" dirty="0">
                  <a:ln>
                    <a:noFill/>
                  </a:ln>
                  <a:gradFill>
                    <a:gsLst>
                      <a:gs pos="91011">
                        <a:srgbClr val="353535"/>
                      </a:gs>
                      <a:gs pos="76404">
                        <a:srgbClr val="353535"/>
                      </a:gs>
                    </a:gsLst>
                    <a:lin ang="16200000" scaled="1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Nurturing</a:t>
              </a:r>
            </a:p>
            <a:p>
              <a:pPr marL="0" marR="0" lvl="0" indent="0" algn="ctr" defTabSz="139124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0" cap="none" spc="51" normalizeH="0" baseline="0" noProof="0" dirty="0">
                  <a:ln>
                    <a:noFill/>
                  </a:ln>
                  <a:gradFill>
                    <a:gsLst>
                      <a:gs pos="91011">
                        <a:srgbClr val="353535"/>
                      </a:gs>
                      <a:gs pos="76404">
                        <a:srgbClr val="353535"/>
                      </a:gs>
                    </a:gsLst>
                    <a:lin ang="16200000" scaled="1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Innovation</a:t>
              </a:r>
              <a:endParaRPr kumimoji="0" lang="en-US" sz="1800" b="0" i="0" u="none" strike="noStrike" kern="0" cap="none" spc="51" normalizeH="0" baseline="0" noProof="0" dirty="0">
                <a:ln>
                  <a:noFill/>
                </a:ln>
                <a:gradFill>
                  <a:gsLst>
                    <a:gs pos="91011">
                      <a:srgbClr val="353535"/>
                    </a:gs>
                    <a:gs pos="76404">
                      <a:srgbClr val="353535"/>
                    </a:gs>
                  </a:gsLst>
                  <a:lin ang="162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34" name="Leaf">
              <a:extLst>
                <a:ext uri="{FF2B5EF4-FFF2-40B4-BE49-F238E27FC236}">
                  <a16:creationId xmlns:a16="http://schemas.microsoft.com/office/drawing/2014/main" id="{7E1C241A-15C9-45FE-A218-765237936F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705164" y="3490912"/>
              <a:ext cx="278944" cy="419990"/>
            </a:xfrm>
            <a:custGeom>
              <a:avLst/>
              <a:gdLst>
                <a:gd name="T0" fmla="*/ 497 w 2487"/>
                <a:gd name="T1" fmla="*/ 2737 h 3743"/>
                <a:gd name="T2" fmla="*/ 249 w 2487"/>
                <a:gd name="T3" fmla="*/ 1990 h 3743"/>
                <a:gd name="T4" fmla="*/ 995 w 2487"/>
                <a:gd name="T5" fmla="*/ 995 h 3743"/>
                <a:gd name="T6" fmla="*/ 1741 w 2487"/>
                <a:gd name="T7" fmla="*/ 0 h 3743"/>
                <a:gd name="T8" fmla="*/ 2487 w 2487"/>
                <a:gd name="T9" fmla="*/ 1617 h 3743"/>
                <a:gd name="T10" fmla="*/ 871 w 2487"/>
                <a:gd name="T11" fmla="*/ 3234 h 3743"/>
                <a:gd name="T12" fmla="*/ 746 w 2487"/>
                <a:gd name="T13" fmla="*/ 3234 h 3743"/>
                <a:gd name="T14" fmla="*/ 0 w 2487"/>
                <a:gd name="T15" fmla="*/ 3743 h 3743"/>
                <a:gd name="T16" fmla="*/ 357 w 2487"/>
                <a:gd name="T17" fmla="*/ 3527 h 3743"/>
                <a:gd name="T18" fmla="*/ 997 w 2487"/>
                <a:gd name="T19" fmla="*/ 2999 h 3743"/>
                <a:gd name="T20" fmla="*/ 1525 w 2487"/>
                <a:gd name="T21" fmla="*/ 2358 h 3743"/>
                <a:gd name="T22" fmla="*/ 1741 w 2487"/>
                <a:gd name="T23" fmla="*/ 2002 h 3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7" h="3743">
                  <a:moveTo>
                    <a:pt x="497" y="2737"/>
                  </a:moveTo>
                  <a:cubicBezTo>
                    <a:pt x="344" y="2546"/>
                    <a:pt x="249" y="2282"/>
                    <a:pt x="249" y="1990"/>
                  </a:cubicBezTo>
                  <a:cubicBezTo>
                    <a:pt x="249" y="1602"/>
                    <a:pt x="534" y="1250"/>
                    <a:pt x="995" y="995"/>
                  </a:cubicBezTo>
                  <a:cubicBezTo>
                    <a:pt x="1456" y="741"/>
                    <a:pt x="1741" y="389"/>
                    <a:pt x="1741" y="0"/>
                  </a:cubicBezTo>
                  <a:cubicBezTo>
                    <a:pt x="2202" y="414"/>
                    <a:pt x="2487" y="985"/>
                    <a:pt x="2487" y="1617"/>
                  </a:cubicBezTo>
                  <a:cubicBezTo>
                    <a:pt x="2487" y="2511"/>
                    <a:pt x="1764" y="3234"/>
                    <a:pt x="871" y="3234"/>
                  </a:cubicBezTo>
                  <a:cubicBezTo>
                    <a:pt x="746" y="3234"/>
                    <a:pt x="746" y="3234"/>
                    <a:pt x="746" y="3234"/>
                  </a:cubicBezTo>
                  <a:moveTo>
                    <a:pt x="0" y="3743"/>
                  </a:moveTo>
                  <a:cubicBezTo>
                    <a:pt x="122" y="3677"/>
                    <a:pt x="241" y="3604"/>
                    <a:pt x="357" y="3527"/>
                  </a:cubicBezTo>
                  <a:cubicBezTo>
                    <a:pt x="587" y="3371"/>
                    <a:pt x="801" y="3194"/>
                    <a:pt x="997" y="2999"/>
                  </a:cubicBezTo>
                  <a:cubicBezTo>
                    <a:pt x="1192" y="2803"/>
                    <a:pt x="1369" y="2589"/>
                    <a:pt x="1525" y="2358"/>
                  </a:cubicBezTo>
                  <a:cubicBezTo>
                    <a:pt x="1602" y="2243"/>
                    <a:pt x="1675" y="2124"/>
                    <a:pt x="1741" y="2002"/>
                  </a:cubicBezTo>
                </a:path>
              </a:pathLst>
            </a:custGeom>
            <a:noFill/>
            <a:ln w="9525" cap="flat">
              <a:solidFill>
                <a:srgbClr val="9B9B9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2050"/>
                  </a:solidFill>
                </a:ln>
                <a:noFill/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3E0948-10A8-4A97-BB0E-32DBF66E4C5F}"/>
                </a:ext>
              </a:extLst>
            </p:cNvPr>
            <p:cNvSpPr/>
            <p:nvPr/>
          </p:nvSpPr>
          <p:spPr>
            <a:xfrm>
              <a:off x="6181492" y="1999467"/>
              <a:ext cx="1764578" cy="26168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7" b="0" i="0" u="none" strike="noStrike" kern="0" cap="none" spc="39" normalizeH="0" baseline="0" noProof="0" dirty="0">
                  <a:ln>
                    <a:noFill/>
                  </a:ln>
                  <a:gradFill>
                    <a:gsLst>
                      <a:gs pos="76404">
                        <a:srgbClr val="002050"/>
                      </a:gs>
                      <a:gs pos="65169">
                        <a:srgbClr val="002050"/>
                      </a:gs>
                    </a:gsLst>
                    <a:lin ang="16200000" scaled="1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Machine Learning</a:t>
              </a:r>
              <a:endParaRPr kumimoji="0" lang="en-US" sz="1667" b="0" i="0" u="none" strike="noStrike" kern="1200" cap="none" spc="39" normalizeH="0" baseline="0" noProof="0" dirty="0">
                <a:ln>
                  <a:noFill/>
                </a:ln>
                <a:gradFill>
                  <a:gsLst>
                    <a:gs pos="76404">
                      <a:srgbClr val="002050"/>
                    </a:gs>
                    <a:gs pos="65169">
                      <a:srgbClr val="002050"/>
                    </a:gs>
                  </a:gsLst>
                  <a:lin ang="162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1DF275-7FE9-4CD6-8216-A6E7FAF13678}"/>
                </a:ext>
              </a:extLst>
            </p:cNvPr>
            <p:cNvSpPr/>
            <p:nvPr/>
          </p:nvSpPr>
          <p:spPr>
            <a:xfrm>
              <a:off x="10270262" y="2360340"/>
              <a:ext cx="1442593" cy="26168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7" b="0" i="0" u="none" strike="noStrike" kern="0" cap="none" spc="39" normalizeH="0" baseline="0" noProof="0" dirty="0">
                  <a:ln>
                    <a:noFill/>
                  </a:ln>
                  <a:gradFill>
                    <a:gsLst>
                      <a:gs pos="9363">
                        <a:srgbClr val="107C10"/>
                      </a:gs>
                      <a:gs pos="22097">
                        <a:srgbClr val="107C10"/>
                      </a:gs>
                    </a:gsLst>
                    <a:lin ang="16200000" scaled="1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Open Big Data</a:t>
              </a:r>
              <a:endParaRPr kumimoji="0" lang="en-US" sz="1667" b="0" i="0" u="none" strike="noStrike" kern="1200" cap="none" spc="39" normalizeH="0" baseline="0" noProof="0" dirty="0">
                <a:ln>
                  <a:noFill/>
                </a:ln>
                <a:gradFill>
                  <a:gsLst>
                    <a:gs pos="9363">
                      <a:srgbClr val="107C10"/>
                    </a:gs>
                    <a:gs pos="22097">
                      <a:srgbClr val="107C10"/>
                    </a:gs>
                  </a:gsLst>
                  <a:lin ang="162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A39A618-1C4E-41B9-8473-2E049C831F4F}"/>
                </a:ext>
              </a:extLst>
            </p:cNvPr>
            <p:cNvSpPr/>
            <p:nvPr/>
          </p:nvSpPr>
          <p:spPr>
            <a:xfrm>
              <a:off x="9634841" y="5523574"/>
              <a:ext cx="315743" cy="26168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7" b="0" i="0" u="none" strike="noStrike" kern="0" cap="none" spc="39" normalizeH="0" baseline="0" noProof="0" dirty="0">
                  <a:ln>
                    <a:noFill/>
                  </a:ln>
                  <a:gradFill>
                    <a:gsLst>
                      <a:gs pos="76404">
                        <a:srgbClr val="002050"/>
                      </a:gs>
                      <a:gs pos="65169">
                        <a:srgbClr val="002050"/>
                      </a:gs>
                    </a:gsLst>
                    <a:lin ang="16200000" scaled="1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IoT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8E6EEA-DACB-42D2-A8EA-1F33D0F3A4E9}"/>
                </a:ext>
              </a:extLst>
            </p:cNvPr>
            <p:cNvGrpSpPr/>
            <p:nvPr/>
          </p:nvGrpSpPr>
          <p:grpSpPr>
            <a:xfrm>
              <a:off x="9545722" y="2976791"/>
              <a:ext cx="491489" cy="457777"/>
              <a:chOff x="9346294" y="2709504"/>
              <a:chExt cx="491489" cy="457777"/>
            </a:xfrm>
          </p:grpSpPr>
          <p:sp>
            <p:nvSpPr>
              <p:cNvPr id="91" name="arrow_2">
                <a:extLst>
                  <a:ext uri="{FF2B5EF4-FFF2-40B4-BE49-F238E27FC236}">
                    <a16:creationId xmlns:a16="http://schemas.microsoft.com/office/drawing/2014/main" id="{B1425A0B-D603-417A-8CE0-EC4E91C5033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662990" flipV="1">
                <a:off x="9482487" y="2955959"/>
                <a:ext cx="355296" cy="211322"/>
              </a:xfrm>
              <a:custGeom>
                <a:avLst/>
                <a:gdLst>
                  <a:gd name="T0" fmla="*/ 179 w 246"/>
                  <a:gd name="T1" fmla="*/ 0 h 134"/>
                  <a:gd name="T2" fmla="*/ 246 w 246"/>
                  <a:gd name="T3" fmla="*/ 67 h 134"/>
                  <a:gd name="T4" fmla="*/ 179 w 246"/>
                  <a:gd name="T5" fmla="*/ 134 h 134"/>
                  <a:gd name="T6" fmla="*/ 246 w 246"/>
                  <a:gd name="T7" fmla="*/ 67 h 134"/>
                  <a:gd name="T8" fmla="*/ 0 w 246"/>
                  <a:gd name="T9" fmla="*/ 6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134">
                    <a:moveTo>
                      <a:pt x="179" y="0"/>
                    </a:moveTo>
                    <a:lnTo>
                      <a:pt x="246" y="67"/>
                    </a:lnTo>
                    <a:lnTo>
                      <a:pt x="179" y="134"/>
                    </a:lnTo>
                    <a:moveTo>
                      <a:pt x="246" y="67"/>
                    </a:moveTo>
                    <a:lnTo>
                      <a:pt x="0" y="67"/>
                    </a:lnTo>
                  </a:path>
                </a:pathLst>
              </a:custGeom>
              <a:noFill/>
              <a:ln w="12700" cap="flat">
                <a:solidFill>
                  <a:srgbClr val="107C1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54606" tIns="77303" rIns="154606" bIns="7730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5770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1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38" name="Frame 37">
                <a:extLst>
                  <a:ext uri="{FF2B5EF4-FFF2-40B4-BE49-F238E27FC236}">
                    <a16:creationId xmlns:a16="http://schemas.microsoft.com/office/drawing/2014/main" id="{A088CCF9-EC31-452F-BECD-A34A8C524F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6294" y="2709504"/>
                <a:ext cx="245062" cy="245062"/>
              </a:xfrm>
              <a:prstGeom prst="frame">
                <a:avLst>
                  <a:gd name="adj1" fmla="val 32351"/>
                </a:avLst>
              </a:prstGeom>
              <a:solidFill>
                <a:srgbClr val="107C10"/>
              </a:solidFill>
              <a:ln w="19050">
                <a:solidFill>
                  <a:srgbClr val="E6E6E6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09212" tIns="247370" rIns="309212" bIns="24737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576552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57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Segoe UI" pitchFamily="34" charset="0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938B0E-6F63-44DE-B233-5671E842E63F}"/>
                </a:ext>
              </a:extLst>
            </p:cNvPr>
            <p:cNvSpPr/>
            <p:nvPr/>
          </p:nvSpPr>
          <p:spPr>
            <a:xfrm>
              <a:off x="6146597" y="5105369"/>
              <a:ext cx="1205823" cy="52337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7" b="0" i="0" u="none" strike="noStrike" kern="0" cap="none" spc="39" normalizeH="0" baseline="0" noProof="0" dirty="0">
                  <a:ln>
                    <a:noFill/>
                  </a:ln>
                  <a:gradFill>
                    <a:gsLst>
                      <a:gs pos="76404">
                        <a:srgbClr val="002050"/>
                      </a:gs>
                      <a:gs pos="65169">
                        <a:srgbClr val="002050"/>
                      </a:gs>
                    </a:gsLst>
                    <a:lin ang="16200000" scaled="1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Artificial </a:t>
              </a:r>
            </a:p>
            <a:p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7" b="0" i="0" u="none" strike="noStrike" kern="0" cap="none" spc="39" normalizeH="0" baseline="0" noProof="0" dirty="0">
                  <a:ln>
                    <a:noFill/>
                  </a:ln>
                  <a:gradFill>
                    <a:gsLst>
                      <a:gs pos="76404">
                        <a:srgbClr val="002050"/>
                      </a:gs>
                      <a:gs pos="65169">
                        <a:srgbClr val="002050"/>
                      </a:gs>
                    </a:gsLst>
                    <a:lin ang="16200000" scaled="1"/>
                  </a:gra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intelligence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63258-B098-42B2-B42D-6D202A070112}"/>
              </a:ext>
            </a:extLst>
          </p:cNvPr>
          <p:cNvGrpSpPr/>
          <p:nvPr/>
        </p:nvGrpSpPr>
        <p:grpSpPr>
          <a:xfrm>
            <a:off x="1" y="964"/>
            <a:ext cx="12192000" cy="1509802"/>
            <a:chOff x="0" y="487"/>
            <a:chExt cx="12436475" cy="154007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5C29FA-BEB3-45EC-9209-E5D92AC1C7E9}"/>
                </a:ext>
              </a:extLst>
            </p:cNvPr>
            <p:cNvSpPr/>
            <p:nvPr/>
          </p:nvSpPr>
          <p:spPr bwMode="auto">
            <a:xfrm>
              <a:off x="0" y="487"/>
              <a:ext cx="12436475" cy="154007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5761" tIns="140609" rIns="175761" bIns="1406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609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7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FA0662-579D-493A-B577-6F36AE684E9F}"/>
                </a:ext>
              </a:extLst>
            </p:cNvPr>
            <p:cNvSpPr/>
            <p:nvPr/>
          </p:nvSpPr>
          <p:spPr>
            <a:xfrm>
              <a:off x="618356" y="544555"/>
              <a:ext cx="7483429" cy="565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89609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288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4000" spc="-100" dirty="0">
                  <a:ln w="3175">
                    <a:noFill/>
                  </a:ln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" pitchFamily="34" charset="0"/>
                </a:rPr>
                <a:t>LUMIC</a:t>
              </a:r>
              <a:r>
                <a:rPr lang="en-US" sz="4000" spc="-100" dirty="0">
                  <a:ln w="3175">
                    <a:noFill/>
                  </a:ln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" pitchFamily="34" charset="0"/>
                </a:rPr>
                <a:t> </a:t>
              </a:r>
              <a:r>
                <a:rPr lang="en-US" sz="4000" spc="-100" dirty="0" err="1">
                  <a:ln w="3175">
                    <a:noFill/>
                  </a:ln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" pitchFamily="34" charset="0"/>
                </a:rPr>
                <a:t>focu</a:t>
              </a:r>
              <a:r>
                <a:rPr lang="lv-LV" sz="4000" spc="-100" dirty="0">
                  <a:ln w="3175">
                    <a:noFill/>
                  </a:ln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" pitchFamily="34" charset="0"/>
                </a:rPr>
                <a:t>s i</a:t>
              </a:r>
              <a:r>
                <a:rPr lang="en-US" sz="4000" spc="-100" dirty="0">
                  <a:ln w="3175">
                    <a:noFill/>
                  </a:ln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cs typeface="Segoe UI" pitchFamily="34" charset="0"/>
                </a:rPr>
                <a:t>n achieving excellence</a:t>
              </a:r>
            </a:p>
          </p:txBody>
        </p:sp>
      </p:grpSp>
      <p:pic>
        <p:nvPicPr>
          <p:cNvPr id="8" name="Picture 7" descr="A circuit board&#10;&#10;Description generated with high confidence">
            <a:extLst>
              <a:ext uri="{FF2B5EF4-FFF2-40B4-BE49-F238E27FC236}">
                <a16:creationId xmlns:a16="http://schemas.microsoft.com/office/drawing/2014/main" id="{82061784-2986-4571-B861-168938E39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62" y="3512434"/>
            <a:ext cx="1346098" cy="124192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8430BC67-2410-4B8A-B5AB-1D54FACA5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82" y="1765098"/>
            <a:ext cx="1493994" cy="125572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BA70DE-C81F-4AC5-8366-B3FB2FAE4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99" y="5188317"/>
            <a:ext cx="1375075" cy="141896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6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CD442-2A9A-42FD-AA5C-4863BD8CAFAB}"/>
              </a:ext>
            </a:extLst>
          </p:cNvPr>
          <p:cNvSpPr/>
          <p:nvPr/>
        </p:nvSpPr>
        <p:spPr bwMode="auto">
          <a:xfrm>
            <a:off x="368834" y="1146413"/>
            <a:ext cx="7000957" cy="4394578"/>
          </a:xfrm>
          <a:prstGeom prst="rect">
            <a:avLst/>
          </a:prstGeom>
          <a:solidFill>
            <a:srgbClr val="002050">
              <a:alpha val="8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4C7D1-1E51-4F6A-B94D-10F01872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10" y="2304416"/>
            <a:ext cx="5839424" cy="2954655"/>
          </a:xfrm>
        </p:spPr>
        <p:txBody>
          <a:bodyPr vert="horz" wrap="square" lIns="224106" tIns="91440" rIns="146304" bIns="91440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lv-LV" sz="2800" dirty="0">
                <a:solidFill>
                  <a:schemeClr val="bg1"/>
                </a:solidFill>
              </a:rPr>
              <a:t>Students </a:t>
            </a:r>
            <a:r>
              <a:rPr lang="lv-LV" sz="2000" dirty="0">
                <a:solidFill>
                  <a:schemeClr val="bg1"/>
                </a:solidFill>
              </a:rPr>
              <a:t>&amp;</a:t>
            </a:r>
            <a:r>
              <a:rPr lang="lv-LV" sz="2800" dirty="0">
                <a:solidFill>
                  <a:schemeClr val="bg1"/>
                </a:solidFill>
              </a:rPr>
              <a:t> K12 pupils</a:t>
            </a:r>
            <a:br>
              <a:rPr lang="lv-LV" sz="2800" dirty="0">
                <a:solidFill>
                  <a:schemeClr val="bg1"/>
                </a:solidFill>
              </a:rPr>
            </a:br>
            <a:r>
              <a:rPr lang="lv-LV" sz="2800" dirty="0">
                <a:solidFill>
                  <a:schemeClr val="bg1"/>
                </a:solidFill>
              </a:rPr>
              <a:t>Academics – researchers </a:t>
            </a:r>
            <a:r>
              <a:rPr lang="lv-LV" sz="2000" dirty="0">
                <a:solidFill>
                  <a:schemeClr val="bg1"/>
                </a:solidFill>
              </a:rPr>
              <a:t>&amp;</a:t>
            </a:r>
            <a:r>
              <a:rPr lang="lv-LV" sz="2800" dirty="0">
                <a:solidFill>
                  <a:schemeClr val="bg1"/>
                </a:solidFill>
              </a:rPr>
              <a:t> scientists</a:t>
            </a:r>
            <a:br>
              <a:rPr lang="lv-LV" sz="2800" dirty="0">
                <a:solidFill>
                  <a:schemeClr val="bg1"/>
                </a:solidFill>
              </a:rPr>
            </a:br>
            <a:r>
              <a:rPr lang="lv-LV" sz="2800" dirty="0">
                <a:solidFill>
                  <a:schemeClr val="bg1"/>
                </a:solidFill>
              </a:rPr>
              <a:t>Startups </a:t>
            </a:r>
            <a:r>
              <a:rPr lang="lv-LV" sz="2000" dirty="0">
                <a:solidFill>
                  <a:schemeClr val="bg1"/>
                </a:solidFill>
              </a:rPr>
              <a:t>&amp;</a:t>
            </a:r>
            <a:r>
              <a:rPr lang="lv-LV" sz="2800" dirty="0">
                <a:solidFill>
                  <a:schemeClr val="bg1"/>
                </a:solidFill>
              </a:rPr>
              <a:t> entrepreneurs</a:t>
            </a:r>
            <a:br>
              <a:rPr lang="lv-LV" sz="2800" dirty="0">
                <a:solidFill>
                  <a:schemeClr val="bg1"/>
                </a:solidFill>
              </a:rPr>
            </a:br>
            <a:r>
              <a:rPr lang="lv-LV" sz="2800" dirty="0">
                <a:solidFill>
                  <a:schemeClr val="bg1"/>
                </a:solidFill>
              </a:rPr>
              <a:t>Developers </a:t>
            </a:r>
            <a:r>
              <a:rPr lang="lv-LV" sz="2000" dirty="0">
                <a:solidFill>
                  <a:schemeClr val="bg1"/>
                </a:solidFill>
              </a:rPr>
              <a:t>&amp;</a:t>
            </a:r>
            <a:r>
              <a:rPr lang="lv-LV" sz="2800" dirty="0">
                <a:solidFill>
                  <a:schemeClr val="bg1"/>
                </a:solidFill>
              </a:rPr>
              <a:t> IT Professionals</a:t>
            </a:r>
            <a:br>
              <a:rPr lang="lv-LV" sz="2800" dirty="0">
                <a:solidFill>
                  <a:schemeClr val="bg1"/>
                </a:solidFill>
              </a:rPr>
            </a:br>
            <a:r>
              <a:rPr lang="lv-LV" sz="2800" dirty="0">
                <a:solidFill>
                  <a:schemeClr val="bg1"/>
                </a:solidFill>
              </a:rPr>
              <a:t>Independent Software Vendors</a:t>
            </a:r>
            <a:br>
              <a:rPr lang="lv-LV" sz="2800" dirty="0">
                <a:solidFill>
                  <a:schemeClr val="bg1"/>
                </a:solidFill>
              </a:rPr>
            </a:br>
            <a:r>
              <a:rPr lang="lv-LV" sz="2800" dirty="0">
                <a:solidFill>
                  <a:schemeClr val="bg1"/>
                </a:solidFill>
              </a:rPr>
              <a:t>Government decision makers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A9E69-B458-4687-BB4E-65C4B5539C26}"/>
              </a:ext>
            </a:extLst>
          </p:cNvPr>
          <p:cNvSpPr txBox="1"/>
          <p:nvPr/>
        </p:nvSpPr>
        <p:spPr>
          <a:xfrm>
            <a:off x="656910" y="1356083"/>
            <a:ext cx="5638561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v-LV" sz="3200" dirty="0">
                <a:solidFill>
                  <a:schemeClr val="bg1"/>
                </a:solidFill>
                <a:latin typeface="+mj-lt"/>
              </a:rPr>
              <a:t>LUMIC is working to empower</a:t>
            </a:r>
            <a:endParaRPr lang="en-GB" sz="3200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18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6944610-7CA8-43C6-A209-3847A07BFA53}"/>
              </a:ext>
            </a:extLst>
          </p:cNvPr>
          <p:cNvGrpSpPr/>
          <p:nvPr/>
        </p:nvGrpSpPr>
        <p:grpSpPr>
          <a:xfrm>
            <a:off x="5161189" y="419101"/>
            <a:ext cx="5976257" cy="5965371"/>
            <a:chOff x="2960914" y="457201"/>
            <a:chExt cx="5976257" cy="596537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978287A-C5B1-492C-B944-3A65FC9C9CDA}"/>
                </a:ext>
              </a:extLst>
            </p:cNvPr>
            <p:cNvGrpSpPr/>
            <p:nvPr/>
          </p:nvGrpSpPr>
          <p:grpSpPr>
            <a:xfrm>
              <a:off x="2960914" y="457201"/>
              <a:ext cx="5976257" cy="5965371"/>
              <a:chOff x="3690257" y="293915"/>
              <a:chExt cx="5976257" cy="596537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107452D-DC4B-4937-8FA0-4A0D0674BC2E}"/>
                  </a:ext>
                </a:extLst>
              </p:cNvPr>
              <p:cNvSpPr/>
              <p:nvPr/>
            </p:nvSpPr>
            <p:spPr>
              <a:xfrm>
                <a:off x="3690257" y="3352800"/>
                <a:ext cx="2906486" cy="2906486"/>
              </a:xfrm>
              <a:prstGeom prst="rect">
                <a:avLst/>
              </a:prstGeom>
              <a:noFill/>
              <a:ln w="12700" cap="flat" cmpd="sng" algn="ctr">
                <a:solidFill>
                  <a:srgbClr val="00A1F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333AAAC-8C5F-459C-BA34-56F4532F16A0}"/>
                  </a:ext>
                </a:extLst>
              </p:cNvPr>
              <p:cNvSpPr/>
              <p:nvPr/>
            </p:nvSpPr>
            <p:spPr>
              <a:xfrm>
                <a:off x="3690257" y="293915"/>
                <a:ext cx="2906486" cy="2906486"/>
              </a:xfrm>
              <a:prstGeom prst="rect">
                <a:avLst/>
              </a:prstGeom>
              <a:noFill/>
              <a:ln w="12700" cap="flat" cmpd="sng" algn="ctr">
                <a:solidFill>
                  <a:srgbClr val="F6531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57EB53E-76EB-40C0-96BD-41499A749C66}"/>
                  </a:ext>
                </a:extLst>
              </p:cNvPr>
              <p:cNvSpPr/>
              <p:nvPr/>
            </p:nvSpPr>
            <p:spPr>
              <a:xfrm>
                <a:off x="6760028" y="293915"/>
                <a:ext cx="2906486" cy="2906486"/>
              </a:xfrm>
              <a:prstGeom prst="rect">
                <a:avLst/>
              </a:prstGeom>
              <a:noFill/>
              <a:ln w="12700" cap="flat" cmpd="sng" algn="ctr">
                <a:solidFill>
                  <a:srgbClr val="7CBB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4C8DF28-3BF8-4E0C-87E8-95334F98B43C}"/>
                  </a:ext>
                </a:extLst>
              </p:cNvPr>
              <p:cNvSpPr/>
              <p:nvPr/>
            </p:nvSpPr>
            <p:spPr>
              <a:xfrm>
                <a:off x="6760028" y="3352800"/>
                <a:ext cx="2906486" cy="2906486"/>
              </a:xfrm>
              <a:prstGeom prst="rect">
                <a:avLst/>
              </a:prstGeom>
              <a:noFill/>
              <a:ln w="12700" cap="flat" cmpd="sng" algn="ctr">
                <a:solidFill>
                  <a:srgbClr val="FFBB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71B982-193A-4F16-9CAD-74CB19E77460}"/>
                </a:ext>
              </a:extLst>
            </p:cNvPr>
            <p:cNvSpPr txBox="1"/>
            <p:nvPr/>
          </p:nvSpPr>
          <p:spPr>
            <a:xfrm>
              <a:off x="2960914" y="501842"/>
              <a:ext cx="2830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Entrepreneurship development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228B94-4B76-4347-A80A-78F51CC29890}"/>
                </a:ext>
              </a:extLst>
            </p:cNvPr>
            <p:cNvSpPr txBox="1"/>
            <p:nvPr/>
          </p:nvSpPr>
          <p:spPr>
            <a:xfrm>
              <a:off x="6106885" y="501842"/>
              <a:ext cx="2830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Skills development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B7A7B-CD65-4AB6-91AB-A5FF9C346F74}"/>
                </a:ext>
              </a:extLst>
            </p:cNvPr>
            <p:cNvSpPr txBox="1"/>
            <p:nvPr/>
          </p:nvSpPr>
          <p:spPr>
            <a:xfrm>
              <a:off x="2960914" y="3614060"/>
              <a:ext cx="2830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Apps development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4DFB02-B669-4D5D-9A68-255837B41E73}"/>
                </a:ext>
              </a:extLst>
            </p:cNvPr>
            <p:cNvSpPr txBox="1"/>
            <p:nvPr/>
          </p:nvSpPr>
          <p:spPr>
            <a:xfrm>
              <a:off x="6106885" y="3614060"/>
              <a:ext cx="2830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Ecosystem development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831D4F-99F2-4669-B2B5-1E38AC2B5291}"/>
                </a:ext>
              </a:extLst>
            </p:cNvPr>
            <p:cNvSpPr txBox="1"/>
            <p:nvPr/>
          </p:nvSpPr>
          <p:spPr>
            <a:xfrm>
              <a:off x="3135085" y="949256"/>
              <a:ext cx="2481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F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or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entrepreneurs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to grow and develop new business models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882123-DE46-4A8D-8BD4-13CAAC8555A8}"/>
                </a:ext>
              </a:extLst>
            </p:cNvPr>
            <p:cNvSpPr txBox="1"/>
            <p:nvPr/>
          </p:nvSpPr>
          <p:spPr>
            <a:xfrm>
              <a:off x="6161313" y="947057"/>
              <a:ext cx="27214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F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or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students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,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startups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and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developer</a:t>
              </a: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 to improve technical and digital skills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F004D-1FA5-470D-878C-FCCC978ED83E}"/>
                </a:ext>
              </a:extLst>
            </p:cNvPr>
            <p:cNvSpPr txBox="1"/>
            <p:nvPr/>
          </p:nvSpPr>
          <p:spPr>
            <a:xfrm>
              <a:off x="3173185" y="4050588"/>
              <a:ext cx="2481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F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or 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IT professionals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to</a:t>
              </a: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prototype new solutions and test existing ones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EEEB92-C736-4EF9-BF88-65CF179A218A}"/>
                </a:ext>
              </a:extLst>
            </p:cNvPr>
            <p:cNvSpPr txBox="1"/>
            <p:nvPr/>
          </p:nvSpPr>
          <p:spPr>
            <a:xfrm>
              <a:off x="6123213" y="4050587"/>
              <a:ext cx="27214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F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or</a:t>
              </a: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government</a:t>
              </a: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, 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industry</a:t>
              </a: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and 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academia</a:t>
              </a: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to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strengthen</a:t>
              </a:r>
              <a:r>
                <a:rPr kumimoji="0" lang="lv-LV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local ICT market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2F62CB-357B-4C14-BCCF-67E9295E174D}"/>
                </a:ext>
              </a:extLst>
            </p:cNvPr>
            <p:cNvSpPr txBox="1"/>
            <p:nvPr/>
          </p:nvSpPr>
          <p:spPr>
            <a:xfrm>
              <a:off x="3135084" y="1975098"/>
              <a:ext cx="24819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Innovation workshops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Startup incubation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Startup camps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5B75D5-745F-447A-B65F-866D8E9D4746}"/>
                </a:ext>
              </a:extLst>
            </p:cNvPr>
            <p:cNvSpPr txBox="1"/>
            <p:nvPr/>
          </p:nvSpPr>
          <p:spPr>
            <a:xfrm>
              <a:off x="6161313" y="1975098"/>
              <a:ext cx="260168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Digital &amp; technical trainings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Train the Trainer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Hour of code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Certification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Value day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E08F9E-337B-4866-9257-91DCED40BF90}"/>
                </a:ext>
              </a:extLst>
            </p:cNvPr>
            <p:cNvSpPr txBox="1"/>
            <p:nvPr/>
          </p:nvSpPr>
          <p:spPr>
            <a:xfrm>
              <a:off x="6106885" y="5172555"/>
              <a:ext cx="26561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R&amp;D advancement opportunities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Community &amp; industry meetings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New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curriculum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Hackathons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A1A0AD-A7A3-4296-B507-558B1A82B427}"/>
                </a:ext>
              </a:extLst>
            </p:cNvPr>
            <p:cNvSpPr txBox="1"/>
            <p:nvPr/>
          </p:nvSpPr>
          <p:spPr>
            <a:xfrm>
              <a:off x="3135083" y="5172555"/>
              <a:ext cx="2481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IT pro &amp; Dev camps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A0ADBF4-6B17-4B57-9A7B-58CB80F9630C}"/>
                </a:ext>
              </a:extLst>
            </p:cNvPr>
            <p:cNvCxnSpPr/>
            <p:nvPr/>
          </p:nvCxnSpPr>
          <p:spPr>
            <a:xfrm>
              <a:off x="3173185" y="1865140"/>
              <a:ext cx="244384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C795AB-20C2-4690-8012-488988B3C26C}"/>
                </a:ext>
              </a:extLst>
            </p:cNvPr>
            <p:cNvCxnSpPr/>
            <p:nvPr/>
          </p:nvCxnSpPr>
          <p:spPr>
            <a:xfrm>
              <a:off x="6400801" y="1861620"/>
              <a:ext cx="244384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3D05E5-90A3-4D4C-910E-4212AB4C9B1D}"/>
                </a:ext>
              </a:extLst>
            </p:cNvPr>
            <p:cNvCxnSpPr/>
            <p:nvPr/>
          </p:nvCxnSpPr>
          <p:spPr>
            <a:xfrm>
              <a:off x="6319157" y="5020843"/>
              <a:ext cx="244384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F4EC9D2-B911-4E21-A0E7-906297834A18}"/>
                </a:ext>
              </a:extLst>
            </p:cNvPr>
            <p:cNvCxnSpPr/>
            <p:nvPr/>
          </p:nvCxnSpPr>
          <p:spPr>
            <a:xfrm>
              <a:off x="3211287" y="5020843"/>
              <a:ext cx="244384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958C827-3AEA-4C1C-B33A-4C6D9FE1D2AC}"/>
              </a:ext>
            </a:extLst>
          </p:cNvPr>
          <p:cNvSpPr txBox="1"/>
          <p:nvPr/>
        </p:nvSpPr>
        <p:spPr>
          <a:xfrm>
            <a:off x="577826" y="2843403"/>
            <a:ext cx="363542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lv-LV" sz="2800" dirty="0">
                <a:solidFill>
                  <a:srgbClr val="08080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Activities are structured in four major programs</a:t>
            </a:r>
            <a:endParaRPr lang="en-GB" sz="2800" dirty="0">
              <a:solidFill>
                <a:srgbClr val="08080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2B27D49-44A7-4C3D-AAA1-3B549B8A61D6}"/>
              </a:ext>
            </a:extLst>
          </p:cNvPr>
          <p:cNvCxnSpPr>
            <a:cxnSpLocks/>
          </p:cNvCxnSpPr>
          <p:nvPr/>
        </p:nvCxnSpPr>
        <p:spPr>
          <a:xfrm>
            <a:off x="876300" y="3914514"/>
            <a:ext cx="3038475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738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75C29FA-BEB3-45EC-9209-E5D92AC1C7E9}"/>
              </a:ext>
            </a:extLst>
          </p:cNvPr>
          <p:cNvSpPr/>
          <p:nvPr/>
        </p:nvSpPr>
        <p:spPr bwMode="auto">
          <a:xfrm>
            <a:off x="1" y="964"/>
            <a:ext cx="12192000" cy="150980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761" tIns="140609" rIns="175761" bIns="1406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609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7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3B5671-A7CA-4672-8175-D404266C63C1}"/>
              </a:ext>
            </a:extLst>
          </p:cNvPr>
          <p:cNvGrpSpPr/>
          <p:nvPr/>
        </p:nvGrpSpPr>
        <p:grpSpPr>
          <a:xfrm>
            <a:off x="633850" y="3300051"/>
            <a:ext cx="5005577" cy="461665"/>
            <a:chOff x="954735" y="2379912"/>
            <a:chExt cx="5005577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75B6FA-EE88-4B83-9996-47EFAF3BE96D}"/>
                </a:ext>
              </a:extLst>
            </p:cNvPr>
            <p:cNvSpPr txBox="1"/>
            <p:nvPr/>
          </p:nvSpPr>
          <p:spPr>
            <a:xfrm>
              <a:off x="1538236" y="2379912"/>
              <a:ext cx="4422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rgbClr val="08080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Cloud-based education platform</a:t>
              </a:r>
              <a:endParaRPr lang="en-GB" sz="2400" dirty="0">
                <a:solidFill>
                  <a:srgbClr val="080808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1" name="graduate" title="Icon of a graduation cap">
              <a:extLst>
                <a:ext uri="{FF2B5EF4-FFF2-40B4-BE49-F238E27FC236}">
                  <a16:creationId xmlns:a16="http://schemas.microsoft.com/office/drawing/2014/main" id="{E5EE01FA-D433-4701-9746-5743E90BD2D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54735" y="2397087"/>
              <a:ext cx="426389" cy="365760"/>
            </a:xfrm>
            <a:custGeom>
              <a:avLst/>
              <a:gdLst>
                <a:gd name="T0" fmla="*/ 103 w 312"/>
                <a:gd name="T1" fmla="*/ 32 h 268"/>
                <a:gd name="T2" fmla="*/ 165 w 312"/>
                <a:gd name="T3" fmla="*/ 0 h 268"/>
                <a:gd name="T4" fmla="*/ 312 w 312"/>
                <a:gd name="T5" fmla="*/ 74 h 268"/>
                <a:gd name="T6" fmla="*/ 165 w 312"/>
                <a:gd name="T7" fmla="*/ 147 h 268"/>
                <a:gd name="T8" fmla="*/ 21 w 312"/>
                <a:gd name="T9" fmla="*/ 74 h 268"/>
                <a:gd name="T10" fmla="*/ 103 w 312"/>
                <a:gd name="T11" fmla="*/ 32 h 268"/>
                <a:gd name="T12" fmla="*/ 87 w 312"/>
                <a:gd name="T13" fmla="*/ 108 h 268"/>
                <a:gd name="T14" fmla="*/ 69 w 312"/>
                <a:gd name="T15" fmla="*/ 174 h 268"/>
                <a:gd name="T16" fmla="*/ 165 w 312"/>
                <a:gd name="T17" fmla="*/ 224 h 268"/>
                <a:gd name="T18" fmla="*/ 260 w 312"/>
                <a:gd name="T19" fmla="*/ 174 h 268"/>
                <a:gd name="T20" fmla="*/ 243 w 312"/>
                <a:gd name="T21" fmla="*/ 108 h 268"/>
                <a:gd name="T22" fmla="*/ 53 w 312"/>
                <a:gd name="T23" fmla="*/ 268 h 268"/>
                <a:gd name="T24" fmla="*/ 53 w 312"/>
                <a:gd name="T25" fmla="*/ 226 h 268"/>
                <a:gd name="T26" fmla="*/ 26 w 312"/>
                <a:gd name="T27" fmla="*/ 200 h 268"/>
                <a:gd name="T28" fmla="*/ 26 w 312"/>
                <a:gd name="T29" fmla="*/ 200 h 268"/>
                <a:gd name="T30" fmla="*/ 0 w 312"/>
                <a:gd name="T31" fmla="*/ 226 h 268"/>
                <a:gd name="T32" fmla="*/ 0 w 312"/>
                <a:gd name="T33" fmla="*/ 268 h 268"/>
                <a:gd name="T34" fmla="*/ 53 w 312"/>
                <a:gd name="T35" fmla="*/ 268 h 268"/>
                <a:gd name="T36" fmla="*/ 26 w 312"/>
                <a:gd name="T37" fmla="*/ 77 h 268"/>
                <a:gd name="T38" fmla="*/ 26 w 312"/>
                <a:gd name="T39" fmla="*/ 20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2" h="268">
                  <a:moveTo>
                    <a:pt x="103" y="32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312" y="74"/>
                    <a:pt x="312" y="74"/>
                    <a:pt x="312" y="74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103" y="32"/>
                  </a:lnTo>
                  <a:close/>
                  <a:moveTo>
                    <a:pt x="87" y="108"/>
                  </a:moveTo>
                  <a:cubicBezTo>
                    <a:pt x="69" y="130"/>
                    <a:pt x="69" y="174"/>
                    <a:pt x="69" y="174"/>
                  </a:cubicBezTo>
                  <a:cubicBezTo>
                    <a:pt x="165" y="224"/>
                    <a:pt x="165" y="224"/>
                    <a:pt x="165" y="224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74"/>
                    <a:pt x="260" y="131"/>
                    <a:pt x="243" y="108"/>
                  </a:cubicBezTo>
                  <a:moveTo>
                    <a:pt x="53" y="268"/>
                  </a:moveTo>
                  <a:cubicBezTo>
                    <a:pt x="53" y="226"/>
                    <a:pt x="53" y="226"/>
                    <a:pt x="53" y="226"/>
                  </a:cubicBezTo>
                  <a:cubicBezTo>
                    <a:pt x="53" y="212"/>
                    <a:pt x="41" y="200"/>
                    <a:pt x="26" y="200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12" y="200"/>
                    <a:pt x="0" y="212"/>
                    <a:pt x="0" y="226"/>
                  </a:cubicBezTo>
                  <a:cubicBezTo>
                    <a:pt x="0" y="268"/>
                    <a:pt x="0" y="268"/>
                    <a:pt x="0" y="268"/>
                  </a:cubicBezTo>
                  <a:lnTo>
                    <a:pt x="53" y="268"/>
                  </a:lnTo>
                  <a:close/>
                  <a:moveTo>
                    <a:pt x="26" y="77"/>
                  </a:moveTo>
                  <a:cubicBezTo>
                    <a:pt x="26" y="200"/>
                    <a:pt x="26" y="200"/>
                    <a:pt x="26" y="200"/>
                  </a:cubicBezTo>
                </a:path>
              </a:pathLst>
            </a:custGeom>
            <a:noFill/>
            <a:ln w="15875" cap="sq">
              <a:solidFill>
                <a:srgbClr val="08080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C237D87-F447-4F84-A902-AC82B8E998EC}"/>
              </a:ext>
            </a:extLst>
          </p:cNvPr>
          <p:cNvGrpSpPr/>
          <p:nvPr/>
        </p:nvGrpSpPr>
        <p:grpSpPr>
          <a:xfrm>
            <a:off x="6298023" y="4247828"/>
            <a:ext cx="4830840" cy="830997"/>
            <a:chOff x="990184" y="4180285"/>
            <a:chExt cx="4830840" cy="83099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D31366-9073-4BF2-809D-47AB502FDA59}"/>
                </a:ext>
              </a:extLst>
            </p:cNvPr>
            <p:cNvSpPr txBox="1"/>
            <p:nvPr/>
          </p:nvSpPr>
          <p:spPr>
            <a:xfrm>
              <a:off x="1525250" y="4180285"/>
              <a:ext cx="4295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rgbClr val="08080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Big data-based cancer prediction tool</a:t>
              </a:r>
              <a:endParaRPr lang="en-GB" sz="2400" dirty="0">
                <a:solidFill>
                  <a:srgbClr val="080808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Freeform 9" title="Icon of a heart with a heartbeat monitor line through the middle">
              <a:extLst>
                <a:ext uri="{FF2B5EF4-FFF2-40B4-BE49-F238E27FC236}">
                  <a16:creationId xmlns:a16="http://schemas.microsoft.com/office/drawing/2014/main" id="{ACD4ACCF-E562-4F9E-A9CF-E8260F87D6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0184" y="4197460"/>
              <a:ext cx="431916" cy="365760"/>
            </a:xfrm>
            <a:custGeom>
              <a:avLst/>
              <a:gdLst>
                <a:gd name="T0" fmla="*/ 36 w 3778"/>
                <a:gd name="T1" fmla="*/ 1130 h 3199"/>
                <a:gd name="T2" fmla="*/ 19 w 3778"/>
                <a:gd name="T3" fmla="*/ 1010 h 3199"/>
                <a:gd name="T4" fmla="*/ 291 w 3778"/>
                <a:gd name="T5" fmla="*/ 276 h 3199"/>
                <a:gd name="T6" fmla="*/ 958 w 3778"/>
                <a:gd name="T7" fmla="*/ 0 h 3199"/>
                <a:gd name="T8" fmla="*/ 1624 w 3778"/>
                <a:gd name="T9" fmla="*/ 276 h 3199"/>
                <a:gd name="T10" fmla="*/ 1895 w 3778"/>
                <a:gd name="T11" fmla="*/ 547 h 3199"/>
                <a:gd name="T12" fmla="*/ 2166 w 3778"/>
                <a:gd name="T13" fmla="*/ 276 h 3199"/>
                <a:gd name="T14" fmla="*/ 2833 w 3778"/>
                <a:gd name="T15" fmla="*/ 0 h 3199"/>
                <a:gd name="T16" fmla="*/ 3499 w 3778"/>
                <a:gd name="T17" fmla="*/ 276 h 3199"/>
                <a:gd name="T18" fmla="*/ 3771 w 3778"/>
                <a:gd name="T19" fmla="*/ 906 h 3199"/>
                <a:gd name="T20" fmla="*/ 3579 w 3778"/>
                <a:gd name="T21" fmla="*/ 1510 h 3199"/>
                <a:gd name="T22" fmla="*/ 2768 w 3778"/>
                <a:gd name="T23" fmla="*/ 1510 h 3199"/>
                <a:gd name="T24" fmla="*/ 2520 w 3778"/>
                <a:gd name="T25" fmla="*/ 1262 h 3199"/>
                <a:gd name="T26" fmla="*/ 1895 w 3778"/>
                <a:gd name="T27" fmla="*/ 1887 h 3199"/>
                <a:gd name="T28" fmla="*/ 1020 w 3778"/>
                <a:gd name="T29" fmla="*/ 1012 h 3199"/>
                <a:gd name="T30" fmla="*/ 522 w 3778"/>
                <a:gd name="T31" fmla="*/ 1510 h 3199"/>
                <a:gd name="T32" fmla="*/ 207 w 3778"/>
                <a:gd name="T33" fmla="*/ 1511 h 3199"/>
                <a:gd name="T34" fmla="*/ 1895 w 3778"/>
                <a:gd name="T35" fmla="*/ 3199 h 3199"/>
                <a:gd name="T36" fmla="*/ 3214 w 3778"/>
                <a:gd name="T37" fmla="*/ 1879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8" h="3199">
                  <a:moveTo>
                    <a:pt x="36" y="1130"/>
                  </a:moveTo>
                  <a:cubicBezTo>
                    <a:pt x="19" y="1010"/>
                    <a:pt x="19" y="1010"/>
                    <a:pt x="19" y="1010"/>
                  </a:cubicBezTo>
                  <a:cubicBezTo>
                    <a:pt x="0" y="738"/>
                    <a:pt x="98" y="469"/>
                    <a:pt x="291" y="276"/>
                  </a:cubicBezTo>
                  <a:cubicBezTo>
                    <a:pt x="469" y="98"/>
                    <a:pt x="706" y="0"/>
                    <a:pt x="958" y="0"/>
                  </a:cubicBezTo>
                  <a:cubicBezTo>
                    <a:pt x="1209" y="0"/>
                    <a:pt x="1446" y="98"/>
                    <a:pt x="1624" y="276"/>
                  </a:cubicBezTo>
                  <a:cubicBezTo>
                    <a:pt x="1895" y="547"/>
                    <a:pt x="1895" y="547"/>
                    <a:pt x="1895" y="547"/>
                  </a:cubicBezTo>
                  <a:cubicBezTo>
                    <a:pt x="2166" y="276"/>
                    <a:pt x="2166" y="276"/>
                    <a:pt x="2166" y="276"/>
                  </a:cubicBezTo>
                  <a:cubicBezTo>
                    <a:pt x="2344" y="98"/>
                    <a:pt x="2581" y="0"/>
                    <a:pt x="2833" y="0"/>
                  </a:cubicBezTo>
                  <a:cubicBezTo>
                    <a:pt x="3084" y="0"/>
                    <a:pt x="3321" y="98"/>
                    <a:pt x="3499" y="276"/>
                  </a:cubicBezTo>
                  <a:cubicBezTo>
                    <a:pt x="3667" y="444"/>
                    <a:pt x="3764" y="668"/>
                    <a:pt x="3771" y="906"/>
                  </a:cubicBezTo>
                  <a:cubicBezTo>
                    <a:pt x="3778" y="1125"/>
                    <a:pt x="3710" y="1337"/>
                    <a:pt x="3579" y="1510"/>
                  </a:cubicBezTo>
                  <a:cubicBezTo>
                    <a:pt x="2768" y="1510"/>
                    <a:pt x="2768" y="1510"/>
                    <a:pt x="2768" y="1510"/>
                  </a:cubicBezTo>
                  <a:cubicBezTo>
                    <a:pt x="2520" y="1262"/>
                    <a:pt x="2520" y="1262"/>
                    <a:pt x="2520" y="1262"/>
                  </a:cubicBezTo>
                  <a:cubicBezTo>
                    <a:pt x="1895" y="1887"/>
                    <a:pt x="1895" y="1887"/>
                    <a:pt x="1895" y="1887"/>
                  </a:cubicBezTo>
                  <a:cubicBezTo>
                    <a:pt x="1020" y="1012"/>
                    <a:pt x="1020" y="1012"/>
                    <a:pt x="1020" y="1012"/>
                  </a:cubicBezTo>
                  <a:cubicBezTo>
                    <a:pt x="522" y="1510"/>
                    <a:pt x="522" y="1510"/>
                    <a:pt x="522" y="1510"/>
                  </a:cubicBezTo>
                  <a:cubicBezTo>
                    <a:pt x="207" y="1511"/>
                    <a:pt x="207" y="1511"/>
                    <a:pt x="207" y="1511"/>
                  </a:cubicBezTo>
                  <a:cubicBezTo>
                    <a:pt x="1895" y="3199"/>
                    <a:pt x="1895" y="3199"/>
                    <a:pt x="1895" y="3199"/>
                  </a:cubicBezTo>
                  <a:cubicBezTo>
                    <a:pt x="3214" y="1879"/>
                    <a:pt x="3214" y="1879"/>
                    <a:pt x="3214" y="1879"/>
                  </a:cubicBezTo>
                </a:path>
              </a:pathLst>
            </a:custGeom>
            <a:noFill/>
            <a:ln w="15875" cap="sq">
              <a:solidFill>
                <a:srgbClr val="08080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ED3E5CC-1274-42F8-802A-8A1DF6B4B26A}"/>
              </a:ext>
            </a:extLst>
          </p:cNvPr>
          <p:cNvGrpSpPr/>
          <p:nvPr/>
        </p:nvGrpSpPr>
        <p:grpSpPr>
          <a:xfrm>
            <a:off x="633850" y="2443960"/>
            <a:ext cx="4879276" cy="461665"/>
            <a:chOff x="797623" y="1286055"/>
            <a:chExt cx="4879276" cy="46166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A61E26-49EC-4D8B-B375-42895F521857}"/>
                </a:ext>
              </a:extLst>
            </p:cNvPr>
            <p:cNvSpPr txBox="1"/>
            <p:nvPr/>
          </p:nvSpPr>
          <p:spPr>
            <a:xfrm>
              <a:off x="1381124" y="1286055"/>
              <a:ext cx="4295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rgbClr val="08080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Intelligent transport system</a:t>
              </a:r>
              <a:endParaRPr lang="en-GB" sz="2400" dirty="0">
                <a:solidFill>
                  <a:srgbClr val="080808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7" name="car_3" title="Icon of a car with signal lines on top">
              <a:extLst>
                <a:ext uri="{FF2B5EF4-FFF2-40B4-BE49-F238E27FC236}">
                  <a16:creationId xmlns:a16="http://schemas.microsoft.com/office/drawing/2014/main" id="{9E883C0C-659D-4384-9B0C-308D6B00E6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97623" y="1295067"/>
              <a:ext cx="502920" cy="377729"/>
            </a:xfrm>
            <a:custGeom>
              <a:avLst/>
              <a:gdLst>
                <a:gd name="T0" fmla="*/ 27 w 339"/>
                <a:gd name="T1" fmla="*/ 121 h 255"/>
                <a:gd name="T2" fmla="*/ 287 w 339"/>
                <a:gd name="T3" fmla="*/ 121 h 255"/>
                <a:gd name="T4" fmla="*/ 339 w 339"/>
                <a:gd name="T5" fmla="*/ 173 h 255"/>
                <a:gd name="T6" fmla="*/ 339 w 339"/>
                <a:gd name="T7" fmla="*/ 211 h 255"/>
                <a:gd name="T8" fmla="*/ 318 w 339"/>
                <a:gd name="T9" fmla="*/ 233 h 255"/>
                <a:gd name="T10" fmla="*/ 294 w 339"/>
                <a:gd name="T11" fmla="*/ 233 h 255"/>
                <a:gd name="T12" fmla="*/ 297 w 339"/>
                <a:gd name="T13" fmla="*/ 219 h 255"/>
                <a:gd name="T14" fmla="*/ 261 w 339"/>
                <a:gd name="T15" fmla="*/ 182 h 255"/>
                <a:gd name="T16" fmla="*/ 224 w 339"/>
                <a:gd name="T17" fmla="*/ 219 h 255"/>
                <a:gd name="T18" fmla="*/ 261 w 339"/>
                <a:gd name="T19" fmla="*/ 255 h 255"/>
                <a:gd name="T20" fmla="*/ 297 w 339"/>
                <a:gd name="T21" fmla="*/ 219 h 255"/>
                <a:gd name="T22" fmla="*/ 95 w 339"/>
                <a:gd name="T23" fmla="*/ 219 h 255"/>
                <a:gd name="T24" fmla="*/ 59 w 339"/>
                <a:gd name="T25" fmla="*/ 182 h 255"/>
                <a:gd name="T26" fmla="*/ 22 w 339"/>
                <a:gd name="T27" fmla="*/ 219 h 255"/>
                <a:gd name="T28" fmla="*/ 59 w 339"/>
                <a:gd name="T29" fmla="*/ 255 h 255"/>
                <a:gd name="T30" fmla="*/ 95 w 339"/>
                <a:gd name="T31" fmla="*/ 219 h 255"/>
                <a:gd name="T32" fmla="*/ 63 w 339"/>
                <a:gd name="T33" fmla="*/ 51 h 255"/>
                <a:gd name="T34" fmla="*/ 10 w 339"/>
                <a:gd name="T35" fmla="*/ 156 h 255"/>
                <a:gd name="T36" fmla="*/ 0 w 339"/>
                <a:gd name="T37" fmla="*/ 190 h 255"/>
                <a:gd name="T38" fmla="*/ 24 w 339"/>
                <a:gd name="T39" fmla="*/ 229 h 255"/>
                <a:gd name="T40" fmla="*/ 271 w 339"/>
                <a:gd name="T41" fmla="*/ 121 h 255"/>
                <a:gd name="T42" fmla="*/ 222 w 339"/>
                <a:gd name="T43" fmla="*/ 66 h 255"/>
                <a:gd name="T44" fmla="*/ 194 w 339"/>
                <a:gd name="T45" fmla="*/ 51 h 255"/>
                <a:gd name="T46" fmla="*/ 37 w 339"/>
                <a:gd name="T47" fmla="*/ 51 h 255"/>
                <a:gd name="T48" fmla="*/ 227 w 339"/>
                <a:gd name="T49" fmla="*/ 233 h 255"/>
                <a:gd name="T50" fmla="*/ 92 w 339"/>
                <a:gd name="T51" fmla="*/ 233 h 255"/>
                <a:gd name="T52" fmla="*/ 134 w 339"/>
                <a:gd name="T53" fmla="*/ 233 h 255"/>
                <a:gd name="T54" fmla="*/ 134 w 339"/>
                <a:gd name="T55" fmla="*/ 51 h 255"/>
                <a:gd name="T56" fmla="*/ 258 w 339"/>
                <a:gd name="T57" fmla="*/ 66 h 255"/>
                <a:gd name="T58" fmla="*/ 269 w 339"/>
                <a:gd name="T59" fmla="*/ 70 h 255"/>
                <a:gd name="T60" fmla="*/ 273 w 339"/>
                <a:gd name="T61" fmla="*/ 79 h 255"/>
                <a:gd name="T62" fmla="*/ 305 w 339"/>
                <a:gd name="T63" fmla="*/ 79 h 255"/>
                <a:gd name="T64" fmla="*/ 292 w 339"/>
                <a:gd name="T65" fmla="*/ 47 h 255"/>
                <a:gd name="T66" fmla="*/ 258 w 339"/>
                <a:gd name="T67" fmla="*/ 33 h 255"/>
                <a:gd name="T68" fmla="*/ 339 w 339"/>
                <a:gd name="T69" fmla="*/ 79 h 255"/>
                <a:gd name="T70" fmla="*/ 316 w 339"/>
                <a:gd name="T71" fmla="*/ 23 h 255"/>
                <a:gd name="T72" fmla="*/ 258 w 339"/>
                <a:gd name="T7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9" h="255">
                  <a:moveTo>
                    <a:pt x="27" y="121"/>
                  </a:moveTo>
                  <a:cubicBezTo>
                    <a:pt x="287" y="121"/>
                    <a:pt x="287" y="121"/>
                    <a:pt x="287" y="121"/>
                  </a:cubicBezTo>
                  <a:cubicBezTo>
                    <a:pt x="316" y="121"/>
                    <a:pt x="339" y="145"/>
                    <a:pt x="339" y="173"/>
                  </a:cubicBezTo>
                  <a:cubicBezTo>
                    <a:pt x="339" y="211"/>
                    <a:pt x="339" y="211"/>
                    <a:pt x="339" y="211"/>
                  </a:cubicBezTo>
                  <a:cubicBezTo>
                    <a:pt x="339" y="223"/>
                    <a:pt x="330" y="233"/>
                    <a:pt x="318" y="233"/>
                  </a:cubicBezTo>
                  <a:cubicBezTo>
                    <a:pt x="294" y="233"/>
                    <a:pt x="294" y="233"/>
                    <a:pt x="294" y="233"/>
                  </a:cubicBezTo>
                  <a:moveTo>
                    <a:pt x="297" y="219"/>
                  </a:moveTo>
                  <a:cubicBezTo>
                    <a:pt x="297" y="199"/>
                    <a:pt x="281" y="182"/>
                    <a:pt x="261" y="182"/>
                  </a:cubicBezTo>
                  <a:cubicBezTo>
                    <a:pt x="241" y="182"/>
                    <a:pt x="224" y="199"/>
                    <a:pt x="224" y="219"/>
                  </a:cubicBezTo>
                  <a:cubicBezTo>
                    <a:pt x="224" y="239"/>
                    <a:pt x="241" y="255"/>
                    <a:pt x="261" y="255"/>
                  </a:cubicBezTo>
                  <a:cubicBezTo>
                    <a:pt x="281" y="255"/>
                    <a:pt x="297" y="239"/>
                    <a:pt x="297" y="219"/>
                  </a:cubicBezTo>
                  <a:close/>
                  <a:moveTo>
                    <a:pt x="95" y="219"/>
                  </a:moveTo>
                  <a:cubicBezTo>
                    <a:pt x="95" y="199"/>
                    <a:pt x="79" y="182"/>
                    <a:pt x="59" y="182"/>
                  </a:cubicBezTo>
                  <a:cubicBezTo>
                    <a:pt x="39" y="182"/>
                    <a:pt x="22" y="199"/>
                    <a:pt x="22" y="219"/>
                  </a:cubicBezTo>
                  <a:cubicBezTo>
                    <a:pt x="22" y="239"/>
                    <a:pt x="39" y="255"/>
                    <a:pt x="59" y="255"/>
                  </a:cubicBezTo>
                  <a:cubicBezTo>
                    <a:pt x="79" y="255"/>
                    <a:pt x="95" y="239"/>
                    <a:pt x="95" y="219"/>
                  </a:cubicBezTo>
                  <a:close/>
                  <a:moveTo>
                    <a:pt x="63" y="51"/>
                  </a:moveTo>
                  <a:cubicBezTo>
                    <a:pt x="63" y="51"/>
                    <a:pt x="20" y="135"/>
                    <a:pt x="10" y="156"/>
                  </a:cubicBezTo>
                  <a:cubicBezTo>
                    <a:pt x="0" y="178"/>
                    <a:pt x="0" y="190"/>
                    <a:pt x="0" y="190"/>
                  </a:cubicBezTo>
                  <a:cubicBezTo>
                    <a:pt x="0" y="205"/>
                    <a:pt x="9" y="224"/>
                    <a:pt x="24" y="229"/>
                  </a:cubicBezTo>
                  <a:moveTo>
                    <a:pt x="271" y="121"/>
                  </a:moveTo>
                  <a:cubicBezTo>
                    <a:pt x="222" y="66"/>
                    <a:pt x="222" y="66"/>
                    <a:pt x="222" y="66"/>
                  </a:cubicBezTo>
                  <a:cubicBezTo>
                    <a:pt x="214" y="56"/>
                    <a:pt x="206" y="51"/>
                    <a:pt x="194" y="51"/>
                  </a:cubicBezTo>
                  <a:cubicBezTo>
                    <a:pt x="37" y="51"/>
                    <a:pt x="37" y="51"/>
                    <a:pt x="37" y="51"/>
                  </a:cubicBezTo>
                  <a:moveTo>
                    <a:pt x="227" y="233"/>
                  </a:moveTo>
                  <a:cubicBezTo>
                    <a:pt x="92" y="233"/>
                    <a:pt x="92" y="233"/>
                    <a:pt x="92" y="233"/>
                  </a:cubicBezTo>
                  <a:moveTo>
                    <a:pt x="134" y="233"/>
                  </a:moveTo>
                  <a:cubicBezTo>
                    <a:pt x="134" y="51"/>
                    <a:pt x="134" y="51"/>
                    <a:pt x="134" y="51"/>
                  </a:cubicBezTo>
                  <a:moveTo>
                    <a:pt x="258" y="66"/>
                  </a:moveTo>
                  <a:cubicBezTo>
                    <a:pt x="262" y="66"/>
                    <a:pt x="266" y="67"/>
                    <a:pt x="269" y="70"/>
                  </a:cubicBezTo>
                  <a:cubicBezTo>
                    <a:pt x="271" y="73"/>
                    <a:pt x="273" y="76"/>
                    <a:pt x="273" y="79"/>
                  </a:cubicBezTo>
                  <a:moveTo>
                    <a:pt x="305" y="79"/>
                  </a:moveTo>
                  <a:cubicBezTo>
                    <a:pt x="305" y="67"/>
                    <a:pt x="301" y="56"/>
                    <a:pt x="292" y="47"/>
                  </a:cubicBezTo>
                  <a:cubicBezTo>
                    <a:pt x="283" y="38"/>
                    <a:pt x="270" y="33"/>
                    <a:pt x="258" y="33"/>
                  </a:cubicBezTo>
                  <a:moveTo>
                    <a:pt x="339" y="79"/>
                  </a:moveTo>
                  <a:cubicBezTo>
                    <a:pt x="339" y="59"/>
                    <a:pt x="331" y="39"/>
                    <a:pt x="316" y="23"/>
                  </a:cubicBezTo>
                  <a:cubicBezTo>
                    <a:pt x="300" y="7"/>
                    <a:pt x="279" y="0"/>
                    <a:pt x="258" y="0"/>
                  </a:cubicBezTo>
                </a:path>
              </a:pathLst>
            </a:custGeom>
            <a:noFill/>
            <a:ln w="15875" cap="flat">
              <a:solidFill>
                <a:srgbClr val="08080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484B04-CF19-411C-8A48-0D9704278147}"/>
              </a:ext>
            </a:extLst>
          </p:cNvPr>
          <p:cNvGrpSpPr/>
          <p:nvPr/>
        </p:nvGrpSpPr>
        <p:grpSpPr>
          <a:xfrm>
            <a:off x="6298023" y="2454213"/>
            <a:ext cx="5780244" cy="461665"/>
            <a:chOff x="949208" y="1799925"/>
            <a:chExt cx="5780244" cy="46166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FD853F-98B3-46C0-8B5E-7CB38A74812A}"/>
                </a:ext>
              </a:extLst>
            </p:cNvPr>
            <p:cNvSpPr txBox="1"/>
            <p:nvPr/>
          </p:nvSpPr>
          <p:spPr>
            <a:xfrm>
              <a:off x="1484273" y="1799925"/>
              <a:ext cx="5245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rgbClr val="08080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Document and work-flow management</a:t>
              </a:r>
              <a:endParaRPr lang="en-GB" sz="2400" dirty="0">
                <a:solidFill>
                  <a:srgbClr val="080808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document_6" title="Icon of a document with a padlock in the lower right corner">
              <a:extLst>
                <a:ext uri="{FF2B5EF4-FFF2-40B4-BE49-F238E27FC236}">
                  <a16:creationId xmlns:a16="http://schemas.microsoft.com/office/drawing/2014/main" id="{726181CD-2C04-44FE-994D-EAB4C204551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49208" y="1834025"/>
              <a:ext cx="292608" cy="365760"/>
            </a:xfrm>
            <a:custGeom>
              <a:avLst/>
              <a:gdLst>
                <a:gd name="T0" fmla="*/ 99 w 265"/>
                <a:gd name="T1" fmla="*/ 332 h 332"/>
                <a:gd name="T2" fmla="*/ 0 w 265"/>
                <a:gd name="T3" fmla="*/ 332 h 332"/>
                <a:gd name="T4" fmla="*/ 0 w 265"/>
                <a:gd name="T5" fmla="*/ 49 h 332"/>
                <a:gd name="T6" fmla="*/ 49 w 265"/>
                <a:gd name="T7" fmla="*/ 0 h 332"/>
                <a:gd name="T8" fmla="*/ 241 w 265"/>
                <a:gd name="T9" fmla="*/ 0 h 332"/>
                <a:gd name="T10" fmla="*/ 241 w 265"/>
                <a:gd name="T11" fmla="*/ 127 h 332"/>
                <a:gd name="T12" fmla="*/ 265 w 265"/>
                <a:gd name="T13" fmla="*/ 219 h 332"/>
                <a:gd name="T14" fmla="*/ 132 w 265"/>
                <a:gd name="T15" fmla="*/ 219 h 332"/>
                <a:gd name="T16" fmla="*/ 132 w 265"/>
                <a:gd name="T17" fmla="*/ 332 h 332"/>
                <a:gd name="T18" fmla="*/ 265 w 265"/>
                <a:gd name="T19" fmla="*/ 332 h 332"/>
                <a:gd name="T20" fmla="*/ 265 w 265"/>
                <a:gd name="T21" fmla="*/ 219 h 332"/>
                <a:gd name="T22" fmla="*/ 245 w 265"/>
                <a:gd name="T23" fmla="*/ 219 h 332"/>
                <a:gd name="T24" fmla="*/ 245 w 265"/>
                <a:gd name="T25" fmla="*/ 198 h 332"/>
                <a:gd name="T26" fmla="*/ 201 w 265"/>
                <a:gd name="T27" fmla="*/ 153 h 332"/>
                <a:gd name="T28" fmla="*/ 157 w 265"/>
                <a:gd name="T29" fmla="*/ 198 h 332"/>
                <a:gd name="T30" fmla="*/ 157 w 265"/>
                <a:gd name="T31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" h="332">
                  <a:moveTo>
                    <a:pt x="99" y="332"/>
                  </a:moveTo>
                  <a:cubicBezTo>
                    <a:pt x="0" y="332"/>
                    <a:pt x="0" y="332"/>
                    <a:pt x="0" y="3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27"/>
                    <a:pt x="241" y="127"/>
                    <a:pt x="241" y="127"/>
                  </a:cubicBezTo>
                  <a:moveTo>
                    <a:pt x="265" y="219"/>
                  </a:moveTo>
                  <a:cubicBezTo>
                    <a:pt x="132" y="219"/>
                    <a:pt x="132" y="219"/>
                    <a:pt x="132" y="219"/>
                  </a:cubicBezTo>
                  <a:cubicBezTo>
                    <a:pt x="132" y="332"/>
                    <a:pt x="132" y="332"/>
                    <a:pt x="132" y="332"/>
                  </a:cubicBezTo>
                  <a:cubicBezTo>
                    <a:pt x="265" y="332"/>
                    <a:pt x="265" y="332"/>
                    <a:pt x="265" y="332"/>
                  </a:cubicBezTo>
                  <a:lnTo>
                    <a:pt x="265" y="219"/>
                  </a:lnTo>
                  <a:close/>
                  <a:moveTo>
                    <a:pt x="245" y="219"/>
                  </a:moveTo>
                  <a:cubicBezTo>
                    <a:pt x="245" y="198"/>
                    <a:pt x="245" y="198"/>
                    <a:pt x="245" y="198"/>
                  </a:cubicBezTo>
                  <a:cubicBezTo>
                    <a:pt x="245" y="173"/>
                    <a:pt x="226" y="153"/>
                    <a:pt x="201" y="153"/>
                  </a:cubicBezTo>
                  <a:cubicBezTo>
                    <a:pt x="177" y="153"/>
                    <a:pt x="157" y="173"/>
                    <a:pt x="157" y="198"/>
                  </a:cubicBezTo>
                  <a:cubicBezTo>
                    <a:pt x="157" y="219"/>
                    <a:pt x="157" y="219"/>
                    <a:pt x="157" y="219"/>
                  </a:cubicBezTo>
                </a:path>
              </a:pathLst>
            </a:custGeom>
            <a:noFill/>
            <a:ln w="15875" cap="flat">
              <a:solidFill>
                <a:srgbClr val="08080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91668B-CDBC-4C13-9A06-7A10CC6657B6}"/>
              </a:ext>
            </a:extLst>
          </p:cNvPr>
          <p:cNvGrpSpPr/>
          <p:nvPr/>
        </p:nvGrpSpPr>
        <p:grpSpPr>
          <a:xfrm>
            <a:off x="6298023" y="3300051"/>
            <a:ext cx="3869560" cy="461665"/>
            <a:chOff x="1144380" y="3823520"/>
            <a:chExt cx="3721591" cy="46166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4D807A-8D51-4B86-B051-0E509047C119}"/>
                </a:ext>
              </a:extLst>
            </p:cNvPr>
            <p:cNvSpPr txBox="1"/>
            <p:nvPr/>
          </p:nvSpPr>
          <p:spPr>
            <a:xfrm>
              <a:off x="1658986" y="3823520"/>
              <a:ext cx="3206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rgbClr val="08080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BOTs in the public sector</a:t>
              </a:r>
              <a:endParaRPr lang="en-GB" sz="2400" dirty="0">
                <a:solidFill>
                  <a:srgbClr val="080808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3" name="ChatBot_F08B" title="Icon of a robotic chat bubble with a smiley face">
              <a:extLst>
                <a:ext uri="{FF2B5EF4-FFF2-40B4-BE49-F238E27FC236}">
                  <a16:creationId xmlns:a16="http://schemas.microsoft.com/office/drawing/2014/main" id="{0BACC53B-44AE-46F2-B871-E89B6607602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44380" y="3840695"/>
              <a:ext cx="283175" cy="365760"/>
            </a:xfrm>
            <a:custGeom>
              <a:avLst/>
              <a:gdLst>
                <a:gd name="T0" fmla="*/ 871 w 2742"/>
                <a:gd name="T1" fmla="*/ 1541 h 3541"/>
                <a:gd name="T2" fmla="*/ 871 w 2742"/>
                <a:gd name="T3" fmla="*/ 1791 h 3541"/>
                <a:gd name="T4" fmla="*/ 1871 w 2742"/>
                <a:gd name="T5" fmla="*/ 1541 h 3541"/>
                <a:gd name="T6" fmla="*/ 1871 w 2742"/>
                <a:gd name="T7" fmla="*/ 1791 h 3541"/>
                <a:gd name="T8" fmla="*/ 0 w 2742"/>
                <a:gd name="T9" fmla="*/ 1541 h 3541"/>
                <a:gd name="T10" fmla="*/ 0 w 2742"/>
                <a:gd name="T11" fmla="*/ 2041 h 3541"/>
                <a:gd name="T12" fmla="*/ 2742 w 2742"/>
                <a:gd name="T13" fmla="*/ 1541 h 3541"/>
                <a:gd name="T14" fmla="*/ 2742 w 2742"/>
                <a:gd name="T15" fmla="*/ 2041 h 3541"/>
                <a:gd name="T16" fmla="*/ 1371 w 2742"/>
                <a:gd name="T17" fmla="*/ 339 h 3541"/>
                <a:gd name="T18" fmla="*/ 1371 w 2742"/>
                <a:gd name="T19" fmla="*/ 916 h 3541"/>
                <a:gd name="T20" fmla="*/ 1121 w 2742"/>
                <a:gd name="T21" fmla="*/ 2916 h 3541"/>
                <a:gd name="T22" fmla="*/ 1121 w 2742"/>
                <a:gd name="T23" fmla="*/ 3541 h 3541"/>
                <a:gd name="T24" fmla="*/ 1809 w 2742"/>
                <a:gd name="T25" fmla="*/ 2916 h 3541"/>
                <a:gd name="T26" fmla="*/ 2371 w 2742"/>
                <a:gd name="T27" fmla="*/ 2916 h 3541"/>
                <a:gd name="T28" fmla="*/ 2621 w 2742"/>
                <a:gd name="T29" fmla="*/ 2666 h 3541"/>
                <a:gd name="T30" fmla="*/ 2621 w 2742"/>
                <a:gd name="T31" fmla="*/ 1166 h 3541"/>
                <a:gd name="T32" fmla="*/ 2371 w 2742"/>
                <a:gd name="T33" fmla="*/ 916 h 3541"/>
                <a:gd name="T34" fmla="*/ 371 w 2742"/>
                <a:gd name="T35" fmla="*/ 916 h 3541"/>
                <a:gd name="T36" fmla="*/ 121 w 2742"/>
                <a:gd name="T37" fmla="*/ 1166 h 3541"/>
                <a:gd name="T38" fmla="*/ 121 w 2742"/>
                <a:gd name="T39" fmla="*/ 2666 h 3541"/>
                <a:gd name="T40" fmla="*/ 371 w 2742"/>
                <a:gd name="T41" fmla="*/ 2916 h 3541"/>
                <a:gd name="T42" fmla="*/ 1121 w 2742"/>
                <a:gd name="T43" fmla="*/ 2916 h 3541"/>
                <a:gd name="T44" fmla="*/ 1371 w 2742"/>
                <a:gd name="T45" fmla="*/ 0 h 3541"/>
                <a:gd name="T46" fmla="*/ 1205 w 2742"/>
                <a:gd name="T47" fmla="*/ 166 h 3541"/>
                <a:gd name="T48" fmla="*/ 1371 w 2742"/>
                <a:gd name="T49" fmla="*/ 332 h 3541"/>
                <a:gd name="T50" fmla="*/ 1537 w 2742"/>
                <a:gd name="T51" fmla="*/ 166 h 3541"/>
                <a:gd name="T52" fmla="*/ 1371 w 2742"/>
                <a:gd name="T53" fmla="*/ 0 h 3541"/>
                <a:gd name="T54" fmla="*/ 746 w 2742"/>
                <a:gd name="T55" fmla="*/ 2157 h 3541"/>
                <a:gd name="T56" fmla="*/ 1996 w 2742"/>
                <a:gd name="T57" fmla="*/ 2157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2" h="3541">
                  <a:moveTo>
                    <a:pt x="871" y="1541"/>
                  </a:moveTo>
                  <a:cubicBezTo>
                    <a:pt x="871" y="1791"/>
                    <a:pt x="871" y="1791"/>
                    <a:pt x="871" y="1791"/>
                  </a:cubicBezTo>
                  <a:moveTo>
                    <a:pt x="1871" y="1541"/>
                  </a:moveTo>
                  <a:cubicBezTo>
                    <a:pt x="1871" y="1791"/>
                    <a:pt x="1871" y="1791"/>
                    <a:pt x="1871" y="1791"/>
                  </a:cubicBezTo>
                  <a:moveTo>
                    <a:pt x="0" y="1541"/>
                  </a:moveTo>
                  <a:cubicBezTo>
                    <a:pt x="0" y="2041"/>
                    <a:pt x="0" y="2041"/>
                    <a:pt x="0" y="2041"/>
                  </a:cubicBezTo>
                  <a:moveTo>
                    <a:pt x="2742" y="1541"/>
                  </a:moveTo>
                  <a:cubicBezTo>
                    <a:pt x="2742" y="2041"/>
                    <a:pt x="2742" y="2041"/>
                    <a:pt x="2742" y="2041"/>
                  </a:cubicBezTo>
                  <a:moveTo>
                    <a:pt x="1371" y="339"/>
                  </a:moveTo>
                  <a:cubicBezTo>
                    <a:pt x="1371" y="916"/>
                    <a:pt x="1371" y="916"/>
                    <a:pt x="1371" y="916"/>
                  </a:cubicBezTo>
                  <a:moveTo>
                    <a:pt x="1121" y="2916"/>
                  </a:moveTo>
                  <a:cubicBezTo>
                    <a:pt x="1121" y="3541"/>
                    <a:pt x="1121" y="3541"/>
                    <a:pt x="1121" y="3541"/>
                  </a:cubicBezTo>
                  <a:cubicBezTo>
                    <a:pt x="1809" y="2916"/>
                    <a:pt x="1809" y="2916"/>
                    <a:pt x="1809" y="2916"/>
                  </a:cubicBezTo>
                  <a:cubicBezTo>
                    <a:pt x="2371" y="2916"/>
                    <a:pt x="2371" y="2916"/>
                    <a:pt x="2371" y="2916"/>
                  </a:cubicBezTo>
                  <a:cubicBezTo>
                    <a:pt x="2509" y="2916"/>
                    <a:pt x="2621" y="2804"/>
                    <a:pt x="2621" y="2666"/>
                  </a:cubicBezTo>
                  <a:cubicBezTo>
                    <a:pt x="2621" y="1166"/>
                    <a:pt x="2621" y="1166"/>
                    <a:pt x="2621" y="1166"/>
                  </a:cubicBezTo>
                  <a:cubicBezTo>
                    <a:pt x="2621" y="1028"/>
                    <a:pt x="2509" y="916"/>
                    <a:pt x="2371" y="916"/>
                  </a:cubicBezTo>
                  <a:cubicBezTo>
                    <a:pt x="371" y="916"/>
                    <a:pt x="371" y="916"/>
                    <a:pt x="371" y="916"/>
                  </a:cubicBezTo>
                  <a:cubicBezTo>
                    <a:pt x="233" y="916"/>
                    <a:pt x="121" y="1028"/>
                    <a:pt x="121" y="1166"/>
                  </a:cubicBezTo>
                  <a:cubicBezTo>
                    <a:pt x="121" y="2666"/>
                    <a:pt x="121" y="2666"/>
                    <a:pt x="121" y="2666"/>
                  </a:cubicBezTo>
                  <a:cubicBezTo>
                    <a:pt x="121" y="2804"/>
                    <a:pt x="233" y="2916"/>
                    <a:pt x="371" y="2916"/>
                  </a:cubicBezTo>
                  <a:lnTo>
                    <a:pt x="1121" y="2916"/>
                  </a:lnTo>
                  <a:close/>
                  <a:moveTo>
                    <a:pt x="1371" y="0"/>
                  </a:moveTo>
                  <a:cubicBezTo>
                    <a:pt x="1279" y="0"/>
                    <a:pt x="1205" y="74"/>
                    <a:pt x="1205" y="166"/>
                  </a:cubicBezTo>
                  <a:cubicBezTo>
                    <a:pt x="1205" y="258"/>
                    <a:pt x="1279" y="332"/>
                    <a:pt x="1371" y="332"/>
                  </a:cubicBezTo>
                  <a:cubicBezTo>
                    <a:pt x="1463" y="332"/>
                    <a:pt x="1537" y="258"/>
                    <a:pt x="1537" y="166"/>
                  </a:cubicBezTo>
                  <a:cubicBezTo>
                    <a:pt x="1537" y="74"/>
                    <a:pt x="1463" y="0"/>
                    <a:pt x="1371" y="0"/>
                  </a:cubicBezTo>
                  <a:close/>
                  <a:moveTo>
                    <a:pt x="746" y="2157"/>
                  </a:moveTo>
                  <a:cubicBezTo>
                    <a:pt x="1091" y="2502"/>
                    <a:pt x="1651" y="2502"/>
                    <a:pt x="1996" y="2157"/>
                  </a:cubicBezTo>
                </a:path>
              </a:pathLst>
            </a:custGeom>
            <a:noFill/>
            <a:ln w="15875" cap="sq">
              <a:solidFill>
                <a:srgbClr val="08080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512CA9B-D362-45BD-92C2-D02897433616}"/>
              </a:ext>
            </a:extLst>
          </p:cNvPr>
          <p:cNvGrpSpPr/>
          <p:nvPr/>
        </p:nvGrpSpPr>
        <p:grpSpPr>
          <a:xfrm>
            <a:off x="592874" y="4247828"/>
            <a:ext cx="5046553" cy="830997"/>
            <a:chOff x="882948" y="3138221"/>
            <a:chExt cx="5046553" cy="83099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48522D-5F3A-4FAA-A355-966F49F4237D}"/>
                </a:ext>
              </a:extLst>
            </p:cNvPr>
            <p:cNvSpPr txBox="1"/>
            <p:nvPr/>
          </p:nvSpPr>
          <p:spPr>
            <a:xfrm>
              <a:off x="1507425" y="3138221"/>
              <a:ext cx="44220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80808"/>
                  </a:solidFill>
                  <a:effectLst/>
                  <a:latin typeface="Segoe UI Light" panose="020B0502040204020203" pitchFamily="34" charset="0"/>
                  <a:cs typeface="Segoe UI Light" panose="020B0502040204020203" pitchFamily="34" charset="0"/>
                  <a:sym typeface="Calibri"/>
                </a:rPr>
                <a:t>Security solution based on used behavior profiling </a:t>
              </a:r>
              <a:endParaRPr lang="en-GB" sz="2400" dirty="0">
                <a:solidFill>
                  <a:srgbClr val="080808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6" name="ContactCard_EEBD" title="Icon of a contact card">
              <a:extLst>
                <a:ext uri="{FF2B5EF4-FFF2-40B4-BE49-F238E27FC236}">
                  <a16:creationId xmlns:a16="http://schemas.microsoft.com/office/drawing/2014/main" id="{ACC6DFC4-59E3-49B9-8A4F-841846DFE28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82948" y="3300312"/>
              <a:ext cx="457200" cy="335501"/>
            </a:xfrm>
            <a:custGeom>
              <a:avLst/>
              <a:gdLst>
                <a:gd name="T0" fmla="*/ 2121 w 3742"/>
                <a:gd name="T1" fmla="*/ 998 h 2744"/>
                <a:gd name="T2" fmla="*/ 3368 w 3742"/>
                <a:gd name="T3" fmla="*/ 998 h 2744"/>
                <a:gd name="T4" fmla="*/ 2121 w 3742"/>
                <a:gd name="T5" fmla="*/ 1746 h 2744"/>
                <a:gd name="T6" fmla="*/ 2869 w 3742"/>
                <a:gd name="T7" fmla="*/ 1746 h 2744"/>
                <a:gd name="T8" fmla="*/ 3742 w 3742"/>
                <a:gd name="T9" fmla="*/ 0 h 2744"/>
                <a:gd name="T10" fmla="*/ 0 w 3742"/>
                <a:gd name="T11" fmla="*/ 0 h 2744"/>
                <a:gd name="T12" fmla="*/ 0 w 3742"/>
                <a:gd name="T13" fmla="*/ 2744 h 2744"/>
                <a:gd name="T14" fmla="*/ 3742 w 3742"/>
                <a:gd name="T15" fmla="*/ 2744 h 2744"/>
                <a:gd name="T16" fmla="*/ 3742 w 3742"/>
                <a:gd name="T17" fmla="*/ 0 h 2744"/>
                <a:gd name="T18" fmla="*/ 1123 w 3742"/>
                <a:gd name="T19" fmla="*/ 748 h 2744"/>
                <a:gd name="T20" fmla="*/ 748 w 3742"/>
                <a:gd name="T21" fmla="*/ 1123 h 2744"/>
                <a:gd name="T22" fmla="*/ 1123 w 3742"/>
                <a:gd name="T23" fmla="*/ 1497 h 2744"/>
                <a:gd name="T24" fmla="*/ 1497 w 3742"/>
                <a:gd name="T25" fmla="*/ 1123 h 2744"/>
                <a:gd name="T26" fmla="*/ 1123 w 3742"/>
                <a:gd name="T27" fmla="*/ 748 h 2744"/>
                <a:gd name="T28" fmla="*/ 1746 w 3742"/>
                <a:gd name="T29" fmla="*/ 2121 h 2744"/>
                <a:gd name="T30" fmla="*/ 1123 w 3742"/>
                <a:gd name="T31" fmla="*/ 1497 h 2744"/>
                <a:gd name="T32" fmla="*/ 499 w 3742"/>
                <a:gd name="T33" fmla="*/ 2121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2" h="2744">
                  <a:moveTo>
                    <a:pt x="2121" y="998"/>
                  </a:moveTo>
                  <a:cubicBezTo>
                    <a:pt x="3368" y="998"/>
                    <a:pt x="3368" y="998"/>
                    <a:pt x="3368" y="998"/>
                  </a:cubicBezTo>
                  <a:moveTo>
                    <a:pt x="2121" y="1746"/>
                  </a:moveTo>
                  <a:cubicBezTo>
                    <a:pt x="2869" y="1746"/>
                    <a:pt x="2869" y="1746"/>
                    <a:pt x="2869" y="1746"/>
                  </a:cubicBezTo>
                  <a:moveTo>
                    <a:pt x="37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44"/>
                    <a:pt x="0" y="2744"/>
                    <a:pt x="0" y="2744"/>
                  </a:cubicBezTo>
                  <a:cubicBezTo>
                    <a:pt x="3742" y="2744"/>
                    <a:pt x="3742" y="2744"/>
                    <a:pt x="3742" y="2744"/>
                  </a:cubicBezTo>
                  <a:lnTo>
                    <a:pt x="3742" y="0"/>
                  </a:lnTo>
                  <a:close/>
                  <a:moveTo>
                    <a:pt x="1123" y="748"/>
                  </a:moveTo>
                  <a:cubicBezTo>
                    <a:pt x="916" y="748"/>
                    <a:pt x="748" y="916"/>
                    <a:pt x="748" y="1123"/>
                  </a:cubicBezTo>
                  <a:cubicBezTo>
                    <a:pt x="748" y="1329"/>
                    <a:pt x="916" y="1497"/>
                    <a:pt x="1123" y="1497"/>
                  </a:cubicBezTo>
                  <a:cubicBezTo>
                    <a:pt x="1329" y="1497"/>
                    <a:pt x="1497" y="1329"/>
                    <a:pt x="1497" y="1123"/>
                  </a:cubicBezTo>
                  <a:cubicBezTo>
                    <a:pt x="1497" y="916"/>
                    <a:pt x="1329" y="748"/>
                    <a:pt x="1123" y="748"/>
                  </a:cubicBezTo>
                  <a:close/>
                  <a:moveTo>
                    <a:pt x="1746" y="2121"/>
                  </a:moveTo>
                  <a:cubicBezTo>
                    <a:pt x="1746" y="1776"/>
                    <a:pt x="1467" y="1497"/>
                    <a:pt x="1123" y="1497"/>
                  </a:cubicBezTo>
                  <a:cubicBezTo>
                    <a:pt x="778" y="1497"/>
                    <a:pt x="499" y="1776"/>
                    <a:pt x="499" y="2121"/>
                  </a:cubicBezTo>
                </a:path>
              </a:pathLst>
            </a:custGeom>
            <a:noFill/>
            <a:ln w="15875" cap="sq">
              <a:solidFill>
                <a:srgbClr val="08080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98E6994-0371-4C5F-85A7-EEDEFC674E41}"/>
              </a:ext>
            </a:extLst>
          </p:cNvPr>
          <p:cNvSpPr/>
          <p:nvPr/>
        </p:nvSpPr>
        <p:spPr>
          <a:xfrm>
            <a:off x="633850" y="505469"/>
            <a:ext cx="867427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lv-LV" sz="4000" spc="-10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LUMIC project portfolio</a:t>
            </a:r>
            <a:endParaRPr lang="en-GB" sz="4000" spc="-100" dirty="0">
              <a:ln w="3175"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lt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8524D-1F9F-4850-AD7E-F0E79CE2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3" y="517981"/>
            <a:ext cx="2031959" cy="61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E692F5-508F-473B-93CB-0EDB4483ED60}"/>
              </a:ext>
            </a:extLst>
          </p:cNvPr>
          <p:cNvSpPr txBox="1"/>
          <p:nvPr/>
        </p:nvSpPr>
        <p:spPr>
          <a:xfrm>
            <a:off x="785393" y="4745354"/>
            <a:ext cx="7256483" cy="103643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lv-LV" sz="2000" dirty="0">
                <a:solidFill>
                  <a:schemeClr val="bg1"/>
                </a:solidFill>
                <a:latin typeface="+mj-lt"/>
              </a:rPr>
              <a:t>University of Latvia and Microsoft Innovation Center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lv-LV" sz="2000" dirty="0">
                <a:solidFill>
                  <a:schemeClr val="bg1"/>
                </a:solidFill>
                <a:latin typeface="+mj-lt"/>
              </a:rPr>
              <a:t>Kalpaka Blvd 4, Riga</a:t>
            </a:r>
            <a:endParaRPr lang="en-GB" sz="20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C3F07-D166-4135-BA3D-A5A8ECB1860D}"/>
              </a:ext>
            </a:extLst>
          </p:cNvPr>
          <p:cNvSpPr txBox="1"/>
          <p:nvPr/>
        </p:nvSpPr>
        <p:spPr>
          <a:xfrm>
            <a:off x="785393" y="2727330"/>
            <a:ext cx="6129432" cy="180145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dirty="0">
                <a:solidFill>
                  <a:schemeClr val="bg1"/>
                </a:solidFill>
                <a:latin typeface="+mj-lt"/>
              </a:rPr>
              <a:t>Katrin Gulbis, MIC Engagement Manager</a:t>
            </a:r>
          </a:p>
          <a:p>
            <a:pPr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dirty="0">
                <a:solidFill>
                  <a:schemeClr val="bg1"/>
                </a:solidFill>
                <a:latin typeface="+mj-lt"/>
              </a:rPr>
              <a:t>katrin.gulbis@mic.lu.lv</a:t>
            </a:r>
          </a:p>
          <a:p>
            <a:pPr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400" dirty="0">
                <a:solidFill>
                  <a:schemeClr val="bg1"/>
                </a:solidFill>
                <a:latin typeface="+mj-lt"/>
              </a:rPr>
              <a:t>+371 29229900</a:t>
            </a:r>
            <a:endParaRPr lang="en-GB" sz="2400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466E0-4592-4165-9112-7C4406222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26578" r="12191" b="28947"/>
          <a:stretch/>
        </p:blipFill>
        <p:spPr>
          <a:xfrm>
            <a:off x="4591221" y="517981"/>
            <a:ext cx="232360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Judson Ready Template">
  <a:themeElements>
    <a:clrScheme name="Inspire keynote">
      <a:dk1>
        <a:srgbClr val="353535"/>
      </a:dk1>
      <a:lt1>
        <a:srgbClr val="FFFFFF"/>
      </a:lt1>
      <a:dk2>
        <a:srgbClr val="002050"/>
      </a:dk2>
      <a:lt2>
        <a:srgbClr val="E6E6E6"/>
      </a:lt2>
      <a:accent1>
        <a:srgbClr val="002050"/>
      </a:accent1>
      <a:accent2>
        <a:srgbClr val="737373"/>
      </a:accent2>
      <a:accent3>
        <a:srgbClr val="0078D7"/>
      </a:accent3>
      <a:accent4>
        <a:srgbClr val="D2D2D2"/>
      </a:accent4>
      <a:accent5>
        <a:srgbClr val="5C2D91"/>
      </a:accent5>
      <a:accent6>
        <a:srgbClr val="505050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rgbClr val="979797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thoff 07172017 CoreNote Day1_v04.potx" id="{D63721F6-9848-402E-88D3-A1A4742E7C6C}" vid="{48C6C867-A56A-457A-9C43-DAB2A0C21C22}"/>
    </a:ext>
  </a:extLst>
</a:theme>
</file>

<file path=ppt/theme/theme2.xml><?xml version="1.0" encoding="utf-8"?>
<a:theme xmlns:a="http://schemas.openxmlformats.org/drawingml/2006/main" name="2_5-50113_Microsoft_Ready_Light_Template">
  <a:themeElements>
    <a:clrScheme name="Microsoft Ready Light">
      <a:dk1>
        <a:srgbClr val="353535"/>
      </a:dk1>
      <a:lt1>
        <a:srgbClr val="FFFFFF"/>
      </a:lt1>
      <a:dk2>
        <a:srgbClr val="002050"/>
      </a:dk2>
      <a:lt2>
        <a:srgbClr val="E6E6E6"/>
      </a:lt2>
      <a:accent1>
        <a:srgbClr val="002050"/>
      </a:accent1>
      <a:accent2>
        <a:srgbClr val="00188F"/>
      </a:accent2>
      <a:accent3>
        <a:srgbClr val="0078D7"/>
      </a:accent3>
      <a:accent4>
        <a:srgbClr val="00BCF2"/>
      </a:accent4>
      <a:accent5>
        <a:srgbClr val="00B294"/>
      </a:accent5>
      <a:accent6>
        <a:srgbClr val="BAD80A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Ready_Corenote_Template_16x9.potx" id="{2158D6AA-49D4-4BB6-AA3C-C29B70070A55}" vid="{FE427F9E-C0B6-459E-8BF0-7C7C01F84B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488</Words>
  <Application>Microsoft Office PowerPoint</Application>
  <PresentationFormat>Widescreen</PresentationFormat>
  <Paragraphs>73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Consolas</vt:lpstr>
      <vt:lpstr>Segoe UI</vt:lpstr>
      <vt:lpstr>Segoe UI Light</vt:lpstr>
      <vt:lpstr>Segoe UI Semibold</vt:lpstr>
      <vt:lpstr>Segoe UI Semilight</vt:lpstr>
      <vt:lpstr>Wingdings</vt:lpstr>
      <vt:lpstr>Judson Ready Template</vt:lpstr>
      <vt:lpstr>2_5-50113_Microsoft_Ready_Light_Template</vt:lpstr>
      <vt:lpstr>PowerPoint Presentation</vt:lpstr>
      <vt:lpstr>PowerPoint Presentation</vt:lpstr>
      <vt:lpstr>Digital transformation processes</vt:lpstr>
      <vt:lpstr>Students &amp; K12 pupils Academics – researchers &amp; scientists Startups &amp; entrepreneurs Developers &amp; IT Professionals Independent Software Vendors Government decision makers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Luize Jansone</dc:creator>
  <cp:lastModifiedBy>MS Demo5</cp:lastModifiedBy>
  <cp:revision>37</cp:revision>
  <dcterms:created xsi:type="dcterms:W3CDTF">2017-09-26T08:26:02Z</dcterms:created>
  <dcterms:modified xsi:type="dcterms:W3CDTF">2017-09-27T19:33:48Z</dcterms:modified>
</cp:coreProperties>
</file>