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78" r:id="rId2"/>
    <p:sldId id="257" r:id="rId3"/>
    <p:sldId id="260" r:id="rId4"/>
    <p:sldId id="264" r:id="rId5"/>
    <p:sldId id="261" r:id="rId6"/>
    <p:sldId id="263" r:id="rId7"/>
    <p:sldId id="279" r:id="rId8"/>
    <p:sldId id="280" r:id="rId9"/>
    <p:sldId id="290" r:id="rId10"/>
    <p:sldId id="289" r:id="rId1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a" initials="I" lastIdx="1" clrIdx="0">
    <p:extLst>
      <p:ext uri="{19B8F6BF-5375-455C-9EA6-DF929625EA0E}">
        <p15:presenceInfo xmlns:p15="http://schemas.microsoft.com/office/powerpoint/2012/main" userId="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42177540307462"/>
          <c:y val="3.5807291666666664E-2"/>
          <c:w val="0.7740544150731159"/>
          <c:h val="0.759245043248221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Sheet1!$H$13:$I$13</c:f>
              <c:strCache>
                <c:ptCount val="1"/>
                <c:pt idx="0">
                  <c:v>Kopā, milj.eur PVN, 12%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Sheet1!$H$17:$J$17</c:f>
              <c:strCache>
                <c:ptCount val="3"/>
                <c:pt idx="0">
                  <c:v>2020</c:v>
                </c:pt>
                <c:pt idx="1">
                  <c:v>2022</c:v>
                </c:pt>
                <c:pt idx="2">
                  <c:v>PVN starpība</c:v>
                </c:pt>
              </c:strCache>
            </c:strRef>
          </c:cat>
          <c:val>
            <c:numRef>
              <c:f>Sheet1!$H$14:$H$16</c:f>
              <c:numCache>
                <c:formatCode>General</c:formatCode>
                <c:ptCount val="3"/>
                <c:pt idx="0">
                  <c:v>132.30000000000001</c:v>
                </c:pt>
                <c:pt idx="1">
                  <c:v>200.1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7-499A-9B6D-0F424DE63C0F}"/>
            </c:ext>
          </c:extLst>
        </c:ser>
        <c:ser>
          <c:idx val="1"/>
          <c:order val="1"/>
          <c:tx>
            <c:strRef>
              <c:f>Sheet1!$I$13</c:f>
              <c:strCache>
                <c:ptCount val="1"/>
                <c:pt idx="0">
                  <c:v>PVN, 12%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967-499A-9B6D-0F424DE63C0F}"/>
              </c:ext>
            </c:extLst>
          </c:dPt>
          <c:cat>
            <c:strRef>
              <c:f>Sheet1!$H$17:$J$17</c:f>
              <c:strCache>
                <c:ptCount val="3"/>
                <c:pt idx="0">
                  <c:v>2020</c:v>
                </c:pt>
                <c:pt idx="1">
                  <c:v>2022</c:v>
                </c:pt>
                <c:pt idx="2">
                  <c:v>PVN starpība</c:v>
                </c:pt>
              </c:strCache>
            </c:strRef>
          </c:cat>
          <c:val>
            <c:numRef>
              <c:f>Sheet1!$I$14:$I$16</c:f>
              <c:numCache>
                <c:formatCode>General</c:formatCode>
                <c:ptCount val="3"/>
                <c:pt idx="0">
                  <c:v>15.876000000000001</c:v>
                </c:pt>
                <c:pt idx="1">
                  <c:v>24.011999999999997</c:v>
                </c:pt>
                <c:pt idx="2">
                  <c:v>8.1359999999999957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67-499A-9B6D-0F424DE63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3483536"/>
        <c:axId val="583480912"/>
      </c:barChart>
      <c:catAx>
        <c:axId val="58348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83480912"/>
        <c:crosses val="autoZero"/>
        <c:auto val="1"/>
        <c:lblAlgn val="ctr"/>
        <c:lblOffset val="100"/>
        <c:noMultiLvlLbl val="0"/>
      </c:catAx>
      <c:valAx>
        <c:axId val="5834809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Kopējā summa par siltumenerģiju, milj.EUR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8348353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50621881553258"/>
          <c:y val="0.87936256483770658"/>
          <c:w val="0.67072078438590821"/>
          <c:h val="5.49320250984251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lv-LV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0.60197</cdr:x>
      <cdr:y>0.11958</cdr:y>
    </cdr:from>
    <cdr:to>
      <cdr:x>0.7678</cdr:x>
      <cdr:y>0.7421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700AAA45-2405-44FD-8180-910EB66174C1}"/>
            </a:ext>
          </a:extLst>
        </cdr:cNvPr>
        <cdr:cNvCxnSpPr/>
      </cdr:nvCxnSpPr>
      <cdr:spPr>
        <a:xfrm xmlns:a="http://schemas.openxmlformats.org/drawingml/2006/main">
          <a:off x="2868255" y="605678"/>
          <a:ext cx="790141" cy="315316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324C3-0C39-4539-926E-A10082030776}" type="datetimeFigureOut">
              <a:rPr lang="lv-LV" smtClean="0"/>
              <a:t>26.10.2021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FEC8B-E1BC-4ADB-917B-33A2D60F96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864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9570-8384-4706-9B40-C36578023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0D103-F118-462E-964E-FA5AE5326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5BD18-F791-4B03-A331-7AF6C15B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1B43-4DEF-47D1-B753-DA2BC045699B}" type="datetime1">
              <a:rPr lang="lv-LV" smtClean="0"/>
              <a:t>26.10.2021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D2C9-89C1-4048-AB7D-2B2D8DFF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CD676-F5F1-4610-AF32-917DAD3B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83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43D1-6212-4A43-ACC3-35E8FAA28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9EB1F-B253-4015-8565-4C189269B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FCB86-428F-4613-B217-1BDB813C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DA9-E32C-4F24-A807-8F9E8F5A1DD1}" type="datetime1">
              <a:rPr lang="lv-LV" smtClean="0"/>
              <a:t>26.10.2021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C477D-A14A-4987-AA03-4AD8B241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6EFDA-BA9C-4359-BD2C-0ADC2FD8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2815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96B007-3C2E-40CE-8DB6-F20332597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7D664-40A7-4A3A-8D00-CF717E946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484D6-9C85-41BD-AB6B-C6BC0575E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EA8B-B864-41F6-8F92-1B9DB10C4682}" type="datetime1">
              <a:rPr lang="lv-LV" smtClean="0"/>
              <a:t>26.10.2021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2886A-0C87-4E49-A72B-BBEA67027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3F00D-5A70-469E-BCC5-470779EA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723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B204-242A-44D1-8635-0A68DEB7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D24C7-A8B1-4733-BEB8-24453CA9E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DDD70-8E46-4E05-A809-79EEA8CB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1479-D539-48B9-A12A-A5D45CC30BD5}" type="datetime1">
              <a:rPr lang="lv-LV" smtClean="0"/>
              <a:t>26.10.2021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FB92B-AB4C-47E5-AB0F-E098771E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CB916-E1A9-48B1-A87B-884C6974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46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BD6FF-8619-4D6A-B424-63612CE8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78F7E-0DDF-4A19-8D21-436E07B2F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99CC7-E2A3-4506-8D67-20FFA2CA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627D-AF50-4870-A068-D0AAB562133C}" type="datetime1">
              <a:rPr lang="lv-LV" smtClean="0"/>
              <a:t>26.10.2021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27E0E-2CFE-4FA3-B93D-120C85B6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9E55A-8ADA-4F8C-9EF6-5B37B5D9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858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BC40-92CE-4739-99CA-C29B4914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FC6B6-3C98-4494-8F78-CC9DFF21B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13ABC-AE49-4AB2-8079-3BF1C7EDB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2B1D8-19DC-4B10-8FFC-DD403CE3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8891-64BD-409E-BF7D-F1CCD869E26F}" type="datetime1">
              <a:rPr lang="lv-LV" smtClean="0"/>
              <a:t>26.10.2021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414DB-565C-4CB7-B5D7-9F0C0A68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B58B7-F6D8-4FBE-9623-83102C28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420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DEAC-92D9-4132-A515-4EBF3D38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B6CC8-DCDC-4330-B6B7-EC632CE90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7637D-0796-414B-8CF7-8873955A0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62549-0DF1-448C-BFA0-10BC96A75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9004B-4240-4419-AE5C-A54D6A965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AD381-E02A-45B5-91D7-2A6CECD02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51D6-A8D5-4575-83E4-151DE91BAA3F}" type="datetime1">
              <a:rPr lang="lv-LV" smtClean="0"/>
              <a:t>26.10.2021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D4E7AC-578A-4F0A-82E5-619C284D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EF24CA-4B7A-486E-8FA3-47FD7EEB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260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3B25-4DDA-4104-A386-A84BE629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2A3398-3CC7-4D48-B160-DE41A6DF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DF4B-D226-4069-8F2B-889EFB29C242}" type="datetime1">
              <a:rPr lang="lv-LV" smtClean="0"/>
              <a:t>26.10.2021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6B95E-F4EB-4C74-BA49-A9F13FBE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454D5-1DB8-49BD-9F70-D4356CFC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123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9CF1E0-0DC6-4E80-B327-CCA7BB17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5CF0-581D-4E71-A866-DB38764B6757}" type="datetime1">
              <a:rPr lang="lv-LV" smtClean="0"/>
              <a:t>26.10.2021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A496D-69A6-4294-86C0-8ECE1A203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9B374-9755-45BF-AE35-F789CF34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99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5ECE-908C-4079-AEE6-AA35EFF7D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E4272-C6CD-4225-BB67-BEC0AF148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B61D4-ED16-4620-8301-D47C1F9B8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30808-ACA0-4CEE-BEBD-8370AA51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AD77-FF04-4831-9184-C6F4F91900BB}" type="datetime1">
              <a:rPr lang="lv-LV" smtClean="0"/>
              <a:t>26.10.2021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5208C-11B1-4113-85C8-BBF95CDD6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BF2CA-9509-4A81-8E3C-1E408663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17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1377-D141-4119-A7CF-D2C00545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A82545-0FC1-4374-B566-704558167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DA0B7-ABFB-4D0A-8D98-70C171626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A4EED-F637-49AD-B756-194DF752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62BD-7787-455F-B83E-991B881BADCF}" type="datetime1">
              <a:rPr lang="lv-LV" smtClean="0"/>
              <a:t>26.10.2021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08B2F-6E36-4081-AD15-B9502C99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B0ADC-55C4-4C68-8950-16833B12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060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4C914-13D5-4BB0-AEF8-DCF459D38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7C6A2-8513-42D1-B60C-827C68E17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2BFD9-21D5-4CDE-9D9F-C7D334330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7CA2B-A229-44A5-BD53-D3FC22F6A3A2}" type="datetime1">
              <a:rPr lang="lv-LV" smtClean="0"/>
              <a:t>26.10.2021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475A-18FF-40A0-A39E-527B82FED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B5121-2DE5-4702-BC38-20DCB415A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A448-D019-48FF-AA35-8F9120DA1E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775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ordpoolgroup.com/" TargetMode="External"/><Relationship Id="rId5" Type="http://schemas.openxmlformats.org/officeDocument/2006/relationships/hyperlink" Target="https://www.powernext.com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36BBFB-5A52-4F28-8321-FC2C65AE7BB8}"/>
              </a:ext>
            </a:extLst>
          </p:cNvPr>
          <p:cNvSpPr/>
          <p:nvPr/>
        </p:nvSpPr>
        <p:spPr>
          <a:xfrm>
            <a:off x="740664" y="3953191"/>
            <a:ext cx="740664" cy="731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6A92F7-AB12-4E70-80C3-31F853B2F552}"/>
              </a:ext>
            </a:extLst>
          </p:cNvPr>
          <p:cNvSpPr/>
          <p:nvPr/>
        </p:nvSpPr>
        <p:spPr>
          <a:xfrm>
            <a:off x="740664" y="5385816"/>
            <a:ext cx="740664" cy="7315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C3CF8-2005-407C-A10C-262EC587C678}"/>
              </a:ext>
            </a:extLst>
          </p:cNvPr>
          <p:cNvSpPr/>
          <p:nvPr/>
        </p:nvSpPr>
        <p:spPr>
          <a:xfrm>
            <a:off x="0" y="4684711"/>
            <a:ext cx="740664" cy="731520"/>
          </a:xfrm>
          <a:prstGeom prst="rect">
            <a:avLst/>
          </a:prstGeom>
          <a:solidFill>
            <a:srgbClr val="D9D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2CDA0-E9FA-4C37-9CD1-3E80ED63707F}"/>
              </a:ext>
            </a:extLst>
          </p:cNvPr>
          <p:cNvSpPr/>
          <p:nvPr/>
        </p:nvSpPr>
        <p:spPr>
          <a:xfrm>
            <a:off x="0" y="6117336"/>
            <a:ext cx="740664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556AF9-89F0-4950-915D-8BC5A0C29F6E}"/>
              </a:ext>
            </a:extLst>
          </p:cNvPr>
          <p:cNvSpPr/>
          <p:nvPr/>
        </p:nvSpPr>
        <p:spPr>
          <a:xfrm>
            <a:off x="0" y="3236879"/>
            <a:ext cx="740664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22BB59-8F52-4D6B-9256-1DCCC5A5FD6B}"/>
              </a:ext>
            </a:extLst>
          </p:cNvPr>
          <p:cNvSpPr/>
          <p:nvPr/>
        </p:nvSpPr>
        <p:spPr>
          <a:xfrm>
            <a:off x="1481328" y="4669503"/>
            <a:ext cx="740664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65713E-B5F3-4385-9B7F-0C48E733C441}"/>
              </a:ext>
            </a:extLst>
          </p:cNvPr>
          <p:cNvSpPr/>
          <p:nvPr/>
        </p:nvSpPr>
        <p:spPr>
          <a:xfrm>
            <a:off x="2221992" y="5401023"/>
            <a:ext cx="740664" cy="731520"/>
          </a:xfrm>
          <a:prstGeom prst="rect">
            <a:avLst/>
          </a:prstGeom>
          <a:solidFill>
            <a:srgbClr val="D9D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49DCAE-0F71-49E5-B756-15761A5C7462}"/>
              </a:ext>
            </a:extLst>
          </p:cNvPr>
          <p:cNvSpPr/>
          <p:nvPr/>
        </p:nvSpPr>
        <p:spPr>
          <a:xfrm>
            <a:off x="1482852" y="6105209"/>
            <a:ext cx="740664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7E7E7A-3B76-4998-9AC0-20DACBF91038}"/>
              </a:ext>
            </a:extLst>
          </p:cNvPr>
          <p:cNvSpPr/>
          <p:nvPr/>
        </p:nvSpPr>
        <p:spPr>
          <a:xfrm>
            <a:off x="2962656" y="6117336"/>
            <a:ext cx="740664" cy="731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4BAC6F-BD9A-4A9D-88D7-B2A064011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1589" y="254585"/>
            <a:ext cx="962025" cy="933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8391E4-8092-40C2-B829-2E678B9D5641}"/>
              </a:ext>
            </a:extLst>
          </p:cNvPr>
          <p:cNvSpPr txBox="1"/>
          <p:nvPr/>
        </p:nvSpPr>
        <p:spPr>
          <a:xfrm>
            <a:off x="4473664" y="1024027"/>
            <a:ext cx="74299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Latvijas</a:t>
            </a:r>
          </a:p>
          <a:p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Siltumapgādes</a:t>
            </a:r>
          </a:p>
          <a:p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Uzņēmumu</a:t>
            </a:r>
          </a:p>
          <a:p>
            <a:r>
              <a:rPr lang="lv-LV" sz="5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Asociācija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5EA9A-AE46-492C-9663-6B4CE5FE0DFF}"/>
              </a:ext>
            </a:extLst>
          </p:cNvPr>
          <p:cNvSpPr txBox="1"/>
          <p:nvPr/>
        </p:nvSpPr>
        <p:spPr>
          <a:xfrm>
            <a:off x="8061407" y="4820003"/>
            <a:ext cx="353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solidFill>
                  <a:schemeClr val="accent2">
                    <a:lumMod val="75000"/>
                  </a:schemeClr>
                </a:solidFill>
              </a:rPr>
              <a:t>Ina Bērziņa- Veita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C7F0F9-450C-4771-B26B-2E685F977E55}"/>
              </a:ext>
            </a:extLst>
          </p:cNvPr>
          <p:cNvSpPr txBox="1"/>
          <p:nvPr/>
        </p:nvSpPr>
        <p:spPr>
          <a:xfrm>
            <a:off x="10806417" y="6467397"/>
            <a:ext cx="1232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27.10.2021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0D450-6C5F-49C1-B780-D59CD860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CF1F-CB61-42AC-BCCD-1BF66A87CBA7}" type="datetime1">
              <a:rPr lang="lv-LV" smtClean="0"/>
              <a:t>26.10.2021</a:t>
            </a:fld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2CD1A-4C3A-45CA-805F-C0F7107B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445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istīts attēls">
            <a:extLst>
              <a:ext uri="{FF2B5EF4-FFF2-40B4-BE49-F238E27FC236}">
                <a16:creationId xmlns:a16="http://schemas.microsoft.com/office/drawing/2014/main" id="{39F0C2A7-03EC-45B2-B60A-DEF79741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17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BD1EB0-AFBA-4712-A9BB-2CF20A4B802F}"/>
              </a:ext>
            </a:extLst>
          </p:cNvPr>
          <p:cNvSpPr txBox="1"/>
          <p:nvPr/>
        </p:nvSpPr>
        <p:spPr>
          <a:xfrm>
            <a:off x="8146741" y="2006353"/>
            <a:ext cx="32758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>
                <a:solidFill>
                  <a:schemeClr val="accent2">
                    <a:lumMod val="75000"/>
                  </a:schemeClr>
                </a:solidFill>
              </a:rPr>
              <a:t>Lai visiem silti!</a:t>
            </a:r>
          </a:p>
          <a:p>
            <a:r>
              <a:rPr lang="lv-LV" b="1" dirty="0">
                <a:solidFill>
                  <a:schemeClr val="bg1"/>
                </a:solidFill>
              </a:rPr>
              <a:t>Kontakti</a:t>
            </a:r>
          </a:p>
          <a:p>
            <a:r>
              <a:rPr lang="lv-LV" dirty="0"/>
              <a:t>Biedrība Latvijas </a:t>
            </a:r>
            <a:r>
              <a:rPr lang="lv-LV" dirty="0" err="1"/>
              <a:t>siltumuzņēmumu</a:t>
            </a:r>
            <a:r>
              <a:rPr lang="lv-LV" dirty="0"/>
              <a:t> asociācija </a:t>
            </a:r>
            <a:br>
              <a:rPr lang="lv-LV" b="1" i="1" dirty="0"/>
            </a:br>
            <a:r>
              <a:rPr lang="pt-BR" dirty="0"/>
              <a:t>Kandavas iela 16</a:t>
            </a:r>
            <a:r>
              <a:rPr lang="lv-LV" dirty="0"/>
              <a:t> </a:t>
            </a:r>
            <a:r>
              <a:rPr lang="pt-BR" dirty="0"/>
              <a:t>Rīga, LV-1083</a:t>
            </a:r>
            <a:br>
              <a:rPr lang="pt-BR" dirty="0"/>
            </a:br>
            <a:r>
              <a:rPr lang="pt-BR" dirty="0"/>
              <a:t>t. 67605706</a:t>
            </a:r>
            <a:br>
              <a:rPr lang="pt-BR" dirty="0"/>
            </a:br>
            <a:r>
              <a:rPr lang="pt-BR" dirty="0"/>
              <a:t>e-pasts: lsua@lf.lv</a:t>
            </a:r>
            <a:endParaRPr lang="lv-LV" dirty="0"/>
          </a:p>
          <a:p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91F0B5-46B9-4538-AC2C-8B43200E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589" y="254585"/>
            <a:ext cx="962025" cy="9334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980D11-6B55-4C6E-B26B-F4FD85C06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51CD-D78E-4956-A440-0A296F0BE1F0}" type="datetime1">
              <a:rPr lang="lv-LV" smtClean="0"/>
              <a:t>26.10.2021</a:t>
            </a:fld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9E319-8FBD-43EF-A5FB-92B87D93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072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1C4510-0100-4766-8805-0EAB155EB0F1}"/>
              </a:ext>
            </a:extLst>
          </p:cNvPr>
          <p:cNvSpPr/>
          <p:nvPr/>
        </p:nvSpPr>
        <p:spPr>
          <a:xfrm>
            <a:off x="34988" y="0"/>
            <a:ext cx="5201213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26" name="Picture 2" descr="Budget, decrease, income, money, salary icon - Download on Iconfinder">
            <a:extLst>
              <a:ext uri="{FF2B5EF4-FFF2-40B4-BE49-F238E27FC236}">
                <a16:creationId xmlns:a16="http://schemas.microsoft.com/office/drawing/2014/main" id="{599F1FC2-8510-4D2B-9943-64E451095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01" y="3972642"/>
            <a:ext cx="1570822" cy="157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A4CA2C-F9AC-4A77-AA95-5154C81E1681}"/>
              </a:ext>
            </a:extLst>
          </p:cNvPr>
          <p:cNvSpPr txBox="1"/>
          <p:nvPr/>
        </p:nvSpPr>
        <p:spPr>
          <a:xfrm>
            <a:off x="7510507" y="3943517"/>
            <a:ext cx="346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cap="all" dirty="0">
                <a:solidFill>
                  <a:schemeClr val="accent2">
                    <a:lumMod val="75000"/>
                  </a:schemeClr>
                </a:solidFill>
              </a:rPr>
              <a:t>Ienākumi samazinās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2CDD0-6A74-4DB5-8C7F-06BCF32DF076}"/>
              </a:ext>
            </a:extLst>
          </p:cNvPr>
          <p:cNvSpPr txBox="1"/>
          <p:nvPr/>
        </p:nvSpPr>
        <p:spPr>
          <a:xfrm>
            <a:off x="7013519" y="4438010"/>
            <a:ext cx="4589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/>
              <a:t>Ārkārtas stāvoklis – </a:t>
            </a:r>
            <a:r>
              <a:rPr lang="lv-LV" sz="2000" dirty="0" err="1"/>
              <a:t>Lokdauns</a:t>
            </a:r>
            <a:r>
              <a:rPr lang="lv-LV" sz="2000" dirty="0"/>
              <a:t>:</a:t>
            </a:r>
          </a:p>
          <a:p>
            <a:pPr marL="285750" indent="-285750">
              <a:buFontTx/>
              <a:buChar char="-"/>
            </a:pPr>
            <a:r>
              <a:rPr lang="lv-LV" sz="2000" dirty="0"/>
              <a:t>Dīkstāve</a:t>
            </a:r>
          </a:p>
          <a:p>
            <a:pPr marL="285750" indent="-285750">
              <a:buFontTx/>
              <a:buChar char="-"/>
            </a:pPr>
            <a:r>
              <a:rPr lang="lv-LV" sz="2000" dirty="0"/>
              <a:t>Bezdarbs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A97EE-F99E-4F89-A7B7-C43F52225CFB}"/>
              </a:ext>
            </a:extLst>
          </p:cNvPr>
          <p:cNvSpPr txBox="1"/>
          <p:nvPr/>
        </p:nvSpPr>
        <p:spPr>
          <a:xfrm>
            <a:off x="7510508" y="194445"/>
            <a:ext cx="346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cap="all" dirty="0">
                <a:solidFill>
                  <a:schemeClr val="accent2">
                    <a:lumMod val="75000"/>
                  </a:schemeClr>
                </a:solidFill>
              </a:rPr>
              <a:t>Izdevumi palielinās</a:t>
            </a:r>
          </a:p>
        </p:txBody>
      </p:sp>
      <p:pic>
        <p:nvPicPr>
          <p:cNvPr id="1028" name="Picture 4" descr="Increase Icons - 8,845 free vector icons">
            <a:extLst>
              <a:ext uri="{FF2B5EF4-FFF2-40B4-BE49-F238E27FC236}">
                <a16:creationId xmlns:a16="http://schemas.microsoft.com/office/drawing/2014/main" id="{0D4C4CC9-AD46-4073-AC23-9CFBE37B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49" y="656110"/>
            <a:ext cx="1331170" cy="133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B25A60-0CCE-4046-97B3-5A1D8AB7A15E}"/>
              </a:ext>
            </a:extLst>
          </p:cNvPr>
          <p:cNvSpPr txBox="1"/>
          <p:nvPr/>
        </p:nvSpPr>
        <p:spPr>
          <a:xfrm>
            <a:off x="6835081" y="617240"/>
            <a:ext cx="3789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/>
              <a:t>Izdevumi par mājokli: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8A5FB5-C2BC-4138-8E29-F0FE25D6E4DC}"/>
              </a:ext>
            </a:extLst>
          </p:cNvPr>
          <p:cNvSpPr txBox="1"/>
          <p:nvPr/>
        </p:nvSpPr>
        <p:spPr>
          <a:xfrm>
            <a:off x="6835081" y="1361448"/>
            <a:ext cx="3045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/>
              <a:t>- Elektrība x3</a:t>
            </a: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29B4483E-66C3-4DED-BD6E-FDF61F604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53343"/>
              </p:ext>
            </p:extLst>
          </p:nvPr>
        </p:nvGraphicFramePr>
        <p:xfrm>
          <a:off x="6853158" y="1790437"/>
          <a:ext cx="4910476" cy="609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55238">
                  <a:extLst>
                    <a:ext uri="{9D8B030D-6E8A-4147-A177-3AD203B41FA5}">
                      <a16:colId xmlns:a16="http://schemas.microsoft.com/office/drawing/2014/main" val="85157070"/>
                    </a:ext>
                  </a:extLst>
                </a:gridCol>
                <a:gridCol w="2455238">
                  <a:extLst>
                    <a:ext uri="{9D8B030D-6E8A-4147-A177-3AD203B41FA5}">
                      <a16:colId xmlns:a16="http://schemas.microsoft.com/office/drawing/2014/main" val="3511350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/>
                        <a:t>2020. septembris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dirty="0"/>
                        <a:t>2021.septembris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183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/>
                        <a:t>39,91 EUR</a:t>
                      </a:r>
                      <a:r>
                        <a:rPr lang="lv-LV" sz="1400" b="1" u="none" strike="noStrike" baseline="0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lv-LV" sz="1400" b="1" u="none" strike="noStrike" baseline="0" dirty="0" err="1">
                          <a:solidFill>
                            <a:srgbClr val="000000"/>
                          </a:solidFill>
                        </a:rPr>
                        <a:t>MWh</a:t>
                      </a:r>
                      <a:endParaRPr lang="lv-LV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/>
                        <a:t>123,50 EUR</a:t>
                      </a:r>
                      <a:r>
                        <a:rPr lang="lv-LV" sz="1400" b="1" u="none" strike="noStrike" baseline="0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lv-LV" sz="1400" b="1" u="none" strike="noStrike" baseline="0" dirty="0" err="1">
                          <a:solidFill>
                            <a:srgbClr val="000000"/>
                          </a:solidFill>
                        </a:rPr>
                        <a:t>MWh</a:t>
                      </a:r>
                      <a:endParaRPr lang="lv-LV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45032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1C789FD-E114-4EE9-BC47-1910944237C5}"/>
              </a:ext>
            </a:extLst>
          </p:cNvPr>
          <p:cNvSpPr txBox="1"/>
          <p:nvPr/>
        </p:nvSpPr>
        <p:spPr>
          <a:xfrm>
            <a:off x="6747027" y="2395795"/>
            <a:ext cx="3045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/>
              <a:t>- Dabasgāze x14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A59E1EC-0BDF-4D06-B077-A422316F3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08998"/>
              </p:ext>
            </p:extLst>
          </p:nvPr>
        </p:nvGraphicFramePr>
        <p:xfrm>
          <a:off x="6835081" y="2863215"/>
          <a:ext cx="4910475" cy="609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11326">
                  <a:extLst>
                    <a:ext uri="{9D8B030D-6E8A-4147-A177-3AD203B41FA5}">
                      <a16:colId xmlns:a16="http://schemas.microsoft.com/office/drawing/2014/main" val="1938072526"/>
                    </a:ext>
                  </a:extLst>
                </a:gridCol>
                <a:gridCol w="2499149">
                  <a:extLst>
                    <a:ext uri="{9D8B030D-6E8A-4147-A177-3AD203B41FA5}">
                      <a16:colId xmlns:a16="http://schemas.microsoft.com/office/drawing/2014/main" val="40661513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/>
                        <a:t>2020. Gads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/>
                        <a:t>Šobrīd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500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/>
                        <a:t>6,30 EUR</a:t>
                      </a:r>
                      <a:r>
                        <a:rPr lang="lv-LV" sz="1400" b="1" u="none" strike="noStrike" baseline="0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lv-LV" sz="1400" b="1" u="none" strike="noStrike" baseline="0" dirty="0" err="1">
                          <a:solidFill>
                            <a:srgbClr val="000000"/>
                          </a:solidFill>
                        </a:rPr>
                        <a:t>MWh</a:t>
                      </a:r>
                      <a:endParaRPr lang="lv-LV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/>
                        <a:t>88,4 EUR</a:t>
                      </a:r>
                      <a:r>
                        <a:rPr lang="lv-LV" sz="1400" b="1" u="none" strike="noStrike" baseline="0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lv-LV" sz="1400" b="1" u="none" strike="noStrike" baseline="0" dirty="0" err="1">
                          <a:solidFill>
                            <a:srgbClr val="000000"/>
                          </a:solidFill>
                        </a:rPr>
                        <a:t>MWh</a:t>
                      </a:r>
                      <a:endParaRPr lang="lv-LV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48776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6C31D21-E8DE-4193-97F0-EFFBF709368C}"/>
              </a:ext>
            </a:extLst>
          </p:cNvPr>
          <p:cNvSpPr txBox="1"/>
          <p:nvPr/>
        </p:nvSpPr>
        <p:spPr>
          <a:xfrm>
            <a:off x="6835081" y="972404"/>
            <a:ext cx="3045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/>
              <a:t>- Siltumenerģijas tarifi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A77EB-8DFF-49BB-8490-631EFD561B52}"/>
              </a:ext>
            </a:extLst>
          </p:cNvPr>
          <p:cNvSpPr txBox="1"/>
          <p:nvPr/>
        </p:nvSpPr>
        <p:spPr>
          <a:xfrm>
            <a:off x="7281525" y="6418868"/>
            <a:ext cx="4910475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i="1" dirty="0"/>
              <a:t>Avoti: </a:t>
            </a:r>
            <a:r>
              <a:rPr lang="lv-LV" sz="11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https://www.powernext.com</a:t>
            </a:r>
            <a:r>
              <a:rPr lang="lv-LV" sz="1100" i="1" dirty="0"/>
              <a:t>; </a:t>
            </a:r>
            <a:r>
              <a:rPr lang="lv-LV" sz="1100" i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https://www.nordpoolgroup.com/</a:t>
            </a:r>
            <a:r>
              <a:rPr lang="lv-LV" sz="1100" i="1" dirty="0"/>
              <a:t>; sprk.gov.lv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C1E541-7D05-4E62-B64C-CDC9DC3D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0AD3-AB4D-42C8-91AC-6DFCFD2FEA09}" type="datetime1">
              <a:rPr lang="lv-LV" smtClean="0"/>
              <a:t>26.10.2021</a:t>
            </a:fld>
            <a:endParaRPr lang="lv-LV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C68EEA-AC6A-424A-B1FC-DEF1CBDF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1263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046594-5176-4EC7-A22C-EE67EB0190ED}"/>
              </a:ext>
            </a:extLst>
          </p:cNvPr>
          <p:cNvSpPr txBox="1"/>
          <p:nvPr/>
        </p:nvSpPr>
        <p:spPr>
          <a:xfrm>
            <a:off x="1587638" y="964493"/>
            <a:ext cx="5114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>
                <a:solidFill>
                  <a:schemeClr val="accent2">
                    <a:lumMod val="50000"/>
                  </a:schemeClr>
                </a:solidFill>
              </a:rPr>
              <a:t>Pirmais «</a:t>
            </a:r>
            <a:r>
              <a:rPr lang="lv-LV" sz="3200" dirty="0" err="1">
                <a:solidFill>
                  <a:schemeClr val="accent2">
                    <a:lumMod val="50000"/>
                  </a:schemeClr>
                </a:solidFill>
              </a:rPr>
              <a:t>lokdauns</a:t>
            </a:r>
            <a:r>
              <a:rPr lang="lv-LV" sz="3200" dirty="0">
                <a:solidFill>
                  <a:schemeClr val="accent2">
                    <a:lumMod val="50000"/>
                  </a:schemeClr>
                </a:solidFill>
              </a:rPr>
              <a:t>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D1E9D-0DF8-4FC5-BA66-A80F89BA94EA}"/>
              </a:ext>
            </a:extLst>
          </p:cNvPr>
          <p:cNvSpPr txBox="1"/>
          <p:nvPr/>
        </p:nvSpPr>
        <p:spPr>
          <a:xfrm>
            <a:off x="8160935" y="964493"/>
            <a:ext cx="164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>
                <a:solidFill>
                  <a:schemeClr val="accent2">
                    <a:lumMod val="50000"/>
                  </a:schemeClr>
                </a:solidFill>
              </a:rPr>
              <a:t>Šobrīd</a:t>
            </a:r>
            <a:r>
              <a:rPr lang="lv-LV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C1B0A9-E97E-46C0-902F-585A7AFB2B15}"/>
              </a:ext>
            </a:extLst>
          </p:cNvPr>
          <p:cNvCxnSpPr>
            <a:cxnSpLocks/>
          </p:cNvCxnSpPr>
          <p:nvPr/>
        </p:nvCxnSpPr>
        <p:spPr>
          <a:xfrm>
            <a:off x="6169687" y="964493"/>
            <a:ext cx="0" cy="49037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21C9CA-4EA4-45C8-B9B0-493E3D1F8D76}"/>
              </a:ext>
            </a:extLst>
          </p:cNvPr>
          <p:cNvCxnSpPr>
            <a:cxnSpLocks/>
          </p:cNvCxnSpPr>
          <p:nvPr/>
        </p:nvCxnSpPr>
        <p:spPr>
          <a:xfrm flipH="1">
            <a:off x="865832" y="1689797"/>
            <a:ext cx="1029788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AB8C783-A769-4E86-892D-88855A5EC293}"/>
              </a:ext>
            </a:extLst>
          </p:cNvPr>
          <p:cNvSpPr txBox="1"/>
          <p:nvPr/>
        </p:nvSpPr>
        <p:spPr>
          <a:xfrm>
            <a:off x="1001903" y="1998235"/>
            <a:ext cx="47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/>
              <a:t>Stabili un zemi siltumenerģijas tarifi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B96690-BD41-486F-AC31-F8EAD95DD52D}"/>
              </a:ext>
            </a:extLst>
          </p:cNvPr>
          <p:cNvCxnSpPr>
            <a:cxnSpLocks/>
          </p:cNvCxnSpPr>
          <p:nvPr/>
        </p:nvCxnSpPr>
        <p:spPr>
          <a:xfrm flipH="1">
            <a:off x="865832" y="2671820"/>
            <a:ext cx="1029788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2E492C6-8860-4BC2-BF1E-6F7498105C4B}"/>
              </a:ext>
            </a:extLst>
          </p:cNvPr>
          <p:cNvSpPr txBox="1"/>
          <p:nvPr/>
        </p:nvSpPr>
        <p:spPr>
          <a:xfrm>
            <a:off x="6560314" y="1975794"/>
            <a:ext cx="452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Augstāki siltumenerģijas tarifi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233B12-B1CC-4C12-AB3A-53D207C4332C}"/>
              </a:ext>
            </a:extLst>
          </p:cNvPr>
          <p:cNvSpPr txBox="1"/>
          <p:nvPr/>
        </p:nvSpPr>
        <p:spPr>
          <a:xfrm>
            <a:off x="1056750" y="3069788"/>
            <a:ext cx="466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Plaši dīkstāves pabalsti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39BD62-AFF3-46D1-BCDD-3B3680D69C69}"/>
              </a:ext>
            </a:extLst>
          </p:cNvPr>
          <p:cNvSpPr txBox="1"/>
          <p:nvPr/>
        </p:nvSpPr>
        <p:spPr>
          <a:xfrm>
            <a:off x="6450207" y="3011549"/>
            <a:ext cx="5023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Specifiskām nozarēm un ar konkrētiem nosacījumiem pabalsti uzņēmumiem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9475AD-F9BC-4331-A9FD-14CFDF034EE2}"/>
              </a:ext>
            </a:extLst>
          </p:cNvPr>
          <p:cNvCxnSpPr>
            <a:cxnSpLocks/>
          </p:cNvCxnSpPr>
          <p:nvPr/>
        </p:nvCxnSpPr>
        <p:spPr>
          <a:xfrm flipH="1">
            <a:off x="1056749" y="3964171"/>
            <a:ext cx="1029788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7A8AE7-A336-493F-85BE-23690363871A}"/>
              </a:ext>
            </a:extLst>
          </p:cNvPr>
          <p:cNvSpPr txBox="1"/>
          <p:nvPr/>
        </p:nvSpPr>
        <p:spPr>
          <a:xfrm>
            <a:off x="6497096" y="4480690"/>
            <a:ext cx="4904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Liels risks, ka iedzīvotāju maksātspēja būtiski samazināsies </a:t>
            </a:r>
            <a:endParaRPr lang="lv-LV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003ADC-CA68-4CCC-A45D-7BC94EDE7474}"/>
              </a:ext>
            </a:extLst>
          </p:cNvPr>
          <p:cNvSpPr txBox="1"/>
          <p:nvPr/>
        </p:nvSpPr>
        <p:spPr>
          <a:xfrm>
            <a:off x="1056749" y="4480689"/>
            <a:ext cx="466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Iedzīvotāju maksātspēja būtiski nesamazinājās</a:t>
            </a:r>
            <a:endParaRPr lang="lv-LV" sz="2400" i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A20D71-6B0B-44F6-BDFD-A993B774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AE1D-6882-4F09-A816-F396F935402C}" type="datetime1">
              <a:rPr lang="lv-LV" smtClean="0"/>
              <a:t>26.10.2021</a:t>
            </a:fld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3CFC6-4DAF-458D-AF4B-B4DC1C36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924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EF408-646B-49A7-8EE4-A78D769DE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" y="2127145"/>
            <a:ext cx="5769864" cy="4730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D367C9-3742-43FA-81E6-AFBCF517C0BA}"/>
              </a:ext>
            </a:extLst>
          </p:cNvPr>
          <p:cNvSpPr txBox="1"/>
          <p:nvPr/>
        </p:nvSpPr>
        <p:spPr>
          <a:xfrm>
            <a:off x="583013" y="105262"/>
            <a:ext cx="114405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i="1" dirty="0">
                <a:solidFill>
                  <a:schemeClr val="accent2">
                    <a:lumMod val="75000"/>
                  </a:schemeClr>
                </a:solidFill>
              </a:rPr>
              <a:t>Enerģētiskā nabadzība </a:t>
            </a:r>
            <a:r>
              <a:rPr lang="lv-LV" sz="2800" i="1" dirty="0"/>
              <a:t>–</a:t>
            </a:r>
          </a:p>
          <a:p>
            <a:r>
              <a:rPr lang="lv-LV" sz="2800" i="1" dirty="0"/>
              <a:t>«Mājsaimniecība par energopakalpojumiem , kuri nodrošina adekvātu komfortu telpās (apgaismojums, apkure, karstais ūdens) ,</a:t>
            </a:r>
          </a:p>
          <a:p>
            <a:r>
              <a:rPr lang="lv-LV" sz="2800" i="1" u="sng" dirty="0"/>
              <a:t>izdod vairāk nekā 10% </a:t>
            </a:r>
            <a:r>
              <a:rPr lang="lv-LV" sz="2800" i="1" dirty="0"/>
              <a:t>no saviem kopējiem ienākumiem»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38F7F-5709-4412-A122-4AEFEE4E284A}"/>
              </a:ext>
            </a:extLst>
          </p:cNvPr>
          <p:cNvSpPr txBox="1"/>
          <p:nvPr/>
        </p:nvSpPr>
        <p:spPr>
          <a:xfrm>
            <a:off x="5787254" y="6396337"/>
            <a:ext cx="55100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i="1" dirty="0" err="1"/>
              <a:t>Avots:https</a:t>
            </a:r>
            <a:r>
              <a:rPr lang="lv-LV" sz="1100" i="1" dirty="0"/>
              <a:t>://ec.europa.eu/</a:t>
            </a:r>
            <a:r>
              <a:rPr lang="lv-LV" sz="1100" i="1" dirty="0" err="1"/>
              <a:t>regional_policy</a:t>
            </a:r>
            <a:r>
              <a:rPr lang="lv-LV" sz="1100" i="1" dirty="0"/>
              <a:t>; https://ec.europa.eu/eurostat/en/web/products-eurostat-news/-/ddn-20210106-1?redirect=/eurostat/en/news/whats-new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6026F4-3480-4ED8-8539-499F27B02455}"/>
              </a:ext>
            </a:extLst>
          </p:cNvPr>
          <p:cNvSpPr txBox="1"/>
          <p:nvPr/>
        </p:nvSpPr>
        <p:spPr>
          <a:xfrm>
            <a:off x="5892487" y="2127144"/>
            <a:ext cx="61310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dirty="0"/>
              <a:t>Cilvēki, kuri nespēj uzturēt savu māju pietiekami siltu Latvijā,</a:t>
            </a:r>
          </a:p>
          <a:p>
            <a:pPr algn="ctr"/>
            <a:r>
              <a:rPr lang="lv-LV" sz="1400" dirty="0"/>
              <a:t>( % no kopējā iedzīvotāju skaita)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229D530-3A26-49AF-8F69-9CC787A9BA3D}"/>
              </a:ext>
            </a:extLst>
          </p:cNvPr>
          <p:cNvCxnSpPr>
            <a:cxnSpLocks/>
          </p:cNvCxnSpPr>
          <p:nvPr/>
        </p:nvCxnSpPr>
        <p:spPr>
          <a:xfrm>
            <a:off x="6428232" y="4872879"/>
            <a:ext cx="497433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297F2E5-6B17-41B6-A11B-51C5CF613999}"/>
              </a:ext>
            </a:extLst>
          </p:cNvPr>
          <p:cNvSpPr txBox="1"/>
          <p:nvPr/>
        </p:nvSpPr>
        <p:spPr>
          <a:xfrm>
            <a:off x="7156689" y="5056632"/>
            <a:ext cx="66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/>
              <a:t>2019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E09C448-800A-4D3D-8F6D-8F47547D96B8}"/>
              </a:ext>
            </a:extLst>
          </p:cNvPr>
          <p:cNvCxnSpPr/>
          <p:nvPr/>
        </p:nvCxnSpPr>
        <p:spPr>
          <a:xfrm>
            <a:off x="7488936" y="4872879"/>
            <a:ext cx="0" cy="1837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3C983E4-A1A9-4FE0-8D0C-FC0EA55E5D07}"/>
              </a:ext>
            </a:extLst>
          </p:cNvPr>
          <p:cNvSpPr/>
          <p:nvPr/>
        </p:nvSpPr>
        <p:spPr>
          <a:xfrm>
            <a:off x="7141464" y="4443984"/>
            <a:ext cx="694944" cy="4288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BF543B-41AF-4785-954B-E743B8C8518C}"/>
              </a:ext>
            </a:extLst>
          </p:cNvPr>
          <p:cNvSpPr txBox="1"/>
          <p:nvPr/>
        </p:nvSpPr>
        <p:spPr>
          <a:xfrm>
            <a:off x="7249683" y="4112355"/>
            <a:ext cx="61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8% 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BF100AC-2C6C-4F40-BBBF-6F3E87BE4DF4}"/>
              </a:ext>
            </a:extLst>
          </p:cNvPr>
          <p:cNvCxnSpPr>
            <a:cxnSpLocks/>
          </p:cNvCxnSpPr>
          <p:nvPr/>
        </p:nvCxnSpPr>
        <p:spPr>
          <a:xfrm flipV="1">
            <a:off x="7866479" y="3849224"/>
            <a:ext cx="1279872" cy="77893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C360762D-5139-404B-A6E8-CFB92DA370DF}"/>
              </a:ext>
            </a:extLst>
          </p:cNvPr>
          <p:cNvSpPr/>
          <p:nvPr/>
        </p:nvSpPr>
        <p:spPr>
          <a:xfrm>
            <a:off x="9142203" y="3879500"/>
            <a:ext cx="775609" cy="9882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96F6D2-E170-4BBF-99B8-59918B46831A}"/>
              </a:ext>
            </a:extLst>
          </p:cNvPr>
          <p:cNvSpPr txBox="1"/>
          <p:nvPr/>
        </p:nvSpPr>
        <p:spPr>
          <a:xfrm>
            <a:off x="8958013" y="5073034"/>
            <a:ext cx="12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/>
              <a:t>2021-2022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106659C-6ECD-4589-B930-27882605ECA4}"/>
              </a:ext>
            </a:extLst>
          </p:cNvPr>
          <p:cNvCxnSpPr/>
          <p:nvPr/>
        </p:nvCxnSpPr>
        <p:spPr>
          <a:xfrm>
            <a:off x="9576757" y="4889281"/>
            <a:ext cx="0" cy="1837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8FE0B6F-BED7-47E9-A241-6718420680D7}"/>
              </a:ext>
            </a:extLst>
          </p:cNvPr>
          <p:cNvSpPr txBox="1"/>
          <p:nvPr/>
        </p:nvSpPr>
        <p:spPr>
          <a:xfrm>
            <a:off x="8484836" y="2964701"/>
            <a:ext cx="209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58136-E5F6-4AED-9F3F-D0B6E9E982A8}"/>
              </a:ext>
            </a:extLst>
          </p:cNvPr>
          <p:cNvSpPr txBox="1"/>
          <p:nvPr/>
        </p:nvSpPr>
        <p:spPr>
          <a:xfrm>
            <a:off x="6773465" y="5595342"/>
            <a:ext cx="195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~ 160 000 iedz.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02C6E6-C270-4AB5-A8AC-DF812D2804DB}"/>
              </a:ext>
            </a:extLst>
          </p:cNvPr>
          <p:cNvSpPr txBox="1"/>
          <p:nvPr/>
        </p:nvSpPr>
        <p:spPr>
          <a:xfrm>
            <a:off x="9247082" y="5380674"/>
            <a:ext cx="19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320B2E-FAB0-4787-AD00-4CE1AB45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7C14-86F9-4911-B254-324E1EB3389A}" type="datetime1">
              <a:rPr lang="lv-LV" smtClean="0"/>
              <a:t>26.10.2021</a:t>
            </a:fld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3F973-3DC1-44AC-8539-27516314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226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098D81-BB8D-46BF-BEDB-5C34F69AF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91" r="-1423"/>
          <a:stretch/>
        </p:blipFill>
        <p:spPr>
          <a:xfrm>
            <a:off x="-1" y="0"/>
            <a:ext cx="6298163" cy="6858000"/>
          </a:xfrm>
          <a:prstGeom prst="rect">
            <a:avLst/>
          </a:prstGeom>
        </p:spPr>
      </p:pic>
      <p:pic>
        <p:nvPicPr>
          <p:cNvPr id="6" name="Picture 2" descr="Target - Free arrows icons">
            <a:extLst>
              <a:ext uri="{FF2B5EF4-FFF2-40B4-BE49-F238E27FC236}">
                <a16:creationId xmlns:a16="http://schemas.microsoft.com/office/drawing/2014/main" id="{0FF72F08-E1FB-4082-9F30-1235F8614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035" y="1462652"/>
            <a:ext cx="1062941" cy="106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D3C3E-33B6-409C-B463-B6494A23B2D0}"/>
              </a:ext>
            </a:extLst>
          </p:cNvPr>
          <p:cNvSpPr txBox="1"/>
          <p:nvPr/>
        </p:nvSpPr>
        <p:spPr>
          <a:xfrm>
            <a:off x="6008914" y="2644170"/>
            <a:ext cx="60944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200" dirty="0">
                <a:solidFill>
                  <a:schemeClr val="accent2">
                    <a:lumMod val="75000"/>
                  </a:schemeClr>
                </a:solidFill>
              </a:rPr>
              <a:t>Rosinām mērķtiecīgu finansiālo atbalstu riska grupām mājokļu uzturēšanai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6E38C-0509-4289-ABA9-62854BC1C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1589" y="254585"/>
            <a:ext cx="962025" cy="9334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682189-A7C0-4D10-AD98-2A7C9241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1987-CCB3-4704-A50C-926613AB1883}" type="datetime1">
              <a:rPr lang="lv-LV" smtClean="0"/>
              <a:t>26.10.2021</a:t>
            </a:fld>
            <a:endParaRPr lang="lv-LV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11BA0-6998-4439-9158-1580580B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1941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626FDA7-91BE-4D41-A625-664C4F47B651}"/>
              </a:ext>
            </a:extLst>
          </p:cNvPr>
          <p:cNvSpPr txBox="1"/>
          <p:nvPr/>
        </p:nvSpPr>
        <p:spPr>
          <a:xfrm>
            <a:off x="1590201" y="3235931"/>
            <a:ext cx="398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/>
              <a:t>Valsts budžetā ieņēmumi no PVN pieauguma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BE94B-1029-446A-A4DB-710276259ECF}"/>
              </a:ext>
            </a:extLst>
          </p:cNvPr>
          <p:cNvSpPr txBox="1"/>
          <p:nvPr/>
        </p:nvSpPr>
        <p:spPr>
          <a:xfrm>
            <a:off x="858993" y="5106801"/>
            <a:ext cx="9798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v-LV"/>
            </a:defPPr>
            <a:lvl1pPr algn="ctr">
              <a:defRPr sz="2400"/>
            </a:lvl1pPr>
          </a:lstStyle>
          <a:p>
            <a:r>
              <a:rPr lang="lv-LV" dirty="0"/>
              <a:t>Ierosinājums</a:t>
            </a:r>
          </a:p>
          <a:p>
            <a:r>
              <a:rPr lang="lv-LV" sz="3600" b="1" dirty="0"/>
              <a:t>Starpību novirzīt mērķtiecīgam atbalstam </a:t>
            </a:r>
          </a:p>
          <a:p>
            <a:r>
              <a:rPr lang="lv-LV" i="1" dirty="0"/>
              <a:t>( Saglabājot budžeta neitralitāti)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9B03E4-F56D-42BC-B17D-91BA0BBADE2D}"/>
              </a:ext>
            </a:extLst>
          </p:cNvPr>
          <p:cNvSpPr txBox="1"/>
          <p:nvPr/>
        </p:nvSpPr>
        <p:spPr>
          <a:xfrm>
            <a:off x="1674922" y="1179401"/>
            <a:ext cx="381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/>
              <a:t>Siltumenerģijas tarifi palielinās</a:t>
            </a:r>
          </a:p>
        </p:txBody>
      </p:sp>
      <p:pic>
        <p:nvPicPr>
          <p:cNvPr id="14" name="Picture 6" descr="Business, sale, growing, profit, increase Free Icon of Business Solid - The  Capitalism icon set">
            <a:extLst>
              <a:ext uri="{FF2B5EF4-FFF2-40B4-BE49-F238E27FC236}">
                <a16:creationId xmlns:a16="http://schemas.microsoft.com/office/drawing/2014/main" id="{490103A4-B3B4-44E3-8033-4233F640C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61" y="790188"/>
            <a:ext cx="1326689" cy="132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6C9185-662C-460A-89A9-89947894BB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1" y="2929615"/>
            <a:ext cx="1162070" cy="1162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6D7ECC-8E9F-4CF1-91BD-A1A9575757AF}"/>
              </a:ext>
            </a:extLst>
          </p:cNvPr>
          <p:cNvSpPr txBox="1"/>
          <p:nvPr/>
        </p:nvSpPr>
        <p:spPr>
          <a:xfrm>
            <a:off x="1195528" y="5082044"/>
            <a:ext cx="11620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500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125B88-1DC0-4A39-9764-881E9BC36628}"/>
              </a:ext>
            </a:extLst>
          </p:cNvPr>
          <p:cNvSpPr txBox="1"/>
          <p:nvPr/>
        </p:nvSpPr>
        <p:spPr>
          <a:xfrm>
            <a:off x="10928411" y="6581765"/>
            <a:ext cx="6897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i="1" dirty="0"/>
              <a:t>Avots: sprk.gov.lv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B4EA33B-AE37-4FCE-9A50-15F471FD7B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243570"/>
              </p:ext>
            </p:extLst>
          </p:nvPr>
        </p:nvGraphicFramePr>
        <p:xfrm>
          <a:off x="6999077" y="184510"/>
          <a:ext cx="4764792" cy="5065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CA509FEC-B3AB-4925-9A3F-B3FD3937F458}"/>
              </a:ext>
            </a:extLst>
          </p:cNvPr>
          <p:cNvCxnSpPr/>
          <p:nvPr/>
        </p:nvCxnSpPr>
        <p:spPr>
          <a:xfrm rot="5400000" flipH="1" flipV="1">
            <a:off x="10478398" y="3333750"/>
            <a:ext cx="951602" cy="267598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Social care Icons - 2,544 free vector icons">
            <a:extLst>
              <a:ext uri="{FF2B5EF4-FFF2-40B4-BE49-F238E27FC236}">
                <a16:creationId xmlns:a16="http://schemas.microsoft.com/office/drawing/2014/main" id="{62018A26-20DC-4553-85DC-9D367A4CD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946" y="2258854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71BE3C-BC1C-4199-A49B-A4627CC641DA}"/>
              </a:ext>
            </a:extLst>
          </p:cNvPr>
          <p:cNvCxnSpPr/>
          <p:nvPr/>
        </p:nvCxnSpPr>
        <p:spPr>
          <a:xfrm>
            <a:off x="9385156" y="900752"/>
            <a:ext cx="491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E8938D-7CBF-4338-A93E-DC51EDEF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130A-5CD2-4B66-B845-D7E20ADEDF31}" type="datetime1">
              <a:rPr lang="lv-LV" smtClean="0"/>
              <a:t>26.10.2021</a:t>
            </a:fld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7FC9E-4E1B-4936-978D-857AE71F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747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C3A788-8D28-4E03-8BD6-F4E8419E2D83}"/>
              </a:ext>
            </a:extLst>
          </p:cNvPr>
          <p:cNvSpPr/>
          <p:nvPr/>
        </p:nvSpPr>
        <p:spPr>
          <a:xfrm>
            <a:off x="0" y="1991404"/>
            <a:ext cx="12192000" cy="55890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9F2A80-2571-46D5-8F92-ABACDBD0BCC2}"/>
              </a:ext>
            </a:extLst>
          </p:cNvPr>
          <p:cNvSpPr/>
          <p:nvPr/>
        </p:nvSpPr>
        <p:spPr>
          <a:xfrm>
            <a:off x="901824" y="530848"/>
            <a:ext cx="2512381" cy="2121763"/>
          </a:xfrm>
          <a:prstGeom prst="ellipse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B902A-6ACA-43E6-8313-2CF05A6AF459}"/>
              </a:ext>
            </a:extLst>
          </p:cNvPr>
          <p:cNvSpPr txBox="1"/>
          <p:nvPr/>
        </p:nvSpPr>
        <p:spPr>
          <a:xfrm>
            <a:off x="1239175" y="1002860"/>
            <a:ext cx="1837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/>
              <a:t>Ienākumi no </a:t>
            </a:r>
            <a:r>
              <a:rPr lang="lv-LV" sz="2000" dirty="0" err="1"/>
              <a:t>siltumenerģijasPVN</a:t>
            </a:r>
            <a:r>
              <a:rPr lang="lv-LV" sz="2000" dirty="0"/>
              <a:t> starpības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7A1749-1B19-42D2-9CE9-147B2B9B0040}"/>
              </a:ext>
            </a:extLst>
          </p:cNvPr>
          <p:cNvSpPr/>
          <p:nvPr/>
        </p:nvSpPr>
        <p:spPr>
          <a:xfrm>
            <a:off x="4928948" y="546939"/>
            <a:ext cx="2512381" cy="2121763"/>
          </a:xfrm>
          <a:prstGeom prst="ellipse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CFBCE2-B7B9-4E90-91A7-CBE58BD5E003}"/>
              </a:ext>
            </a:extLst>
          </p:cNvPr>
          <p:cNvSpPr txBox="1"/>
          <p:nvPr/>
        </p:nvSpPr>
        <p:spPr>
          <a:xfrm>
            <a:off x="5266299" y="1407765"/>
            <a:ext cx="183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/>
              <a:t>Pašvaldībām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8DB3C0-9FF0-4DCA-9B00-62CF7FD07FD1}"/>
              </a:ext>
            </a:extLst>
          </p:cNvPr>
          <p:cNvSpPr/>
          <p:nvPr/>
        </p:nvSpPr>
        <p:spPr>
          <a:xfrm>
            <a:off x="8862781" y="530847"/>
            <a:ext cx="2512381" cy="2121763"/>
          </a:xfrm>
          <a:prstGeom prst="ellipse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F673E6-ADC1-4F22-A7B9-693CB3E0A828}"/>
              </a:ext>
            </a:extLst>
          </p:cNvPr>
          <p:cNvSpPr txBox="1"/>
          <p:nvPr/>
        </p:nvSpPr>
        <p:spPr>
          <a:xfrm>
            <a:off x="9284109" y="1391673"/>
            <a:ext cx="183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/>
              <a:t>Riska grupām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D684F-1A3F-4E33-9107-0C8442029FBE}"/>
              </a:ext>
            </a:extLst>
          </p:cNvPr>
          <p:cNvSpPr txBox="1"/>
          <p:nvPr/>
        </p:nvSpPr>
        <p:spPr>
          <a:xfrm>
            <a:off x="1675183" y="121215"/>
            <a:ext cx="227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>
                <a:solidFill>
                  <a:schemeClr val="accent2">
                    <a:lumMod val="75000"/>
                  </a:schemeClr>
                </a:solidFill>
              </a:rPr>
              <a:t>Valsts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CA44C-F33F-44A1-AD32-82759DF184DE}"/>
              </a:ext>
            </a:extLst>
          </p:cNvPr>
          <p:cNvSpPr txBox="1"/>
          <p:nvPr/>
        </p:nvSpPr>
        <p:spPr>
          <a:xfrm>
            <a:off x="5624850" y="149640"/>
            <a:ext cx="227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>
                <a:solidFill>
                  <a:schemeClr val="accent2">
                    <a:lumMod val="75000"/>
                  </a:schemeClr>
                </a:solidFill>
              </a:rPr>
              <a:t>Pašvaldība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4357C3-8FD2-4A46-BC44-285DB17D4795}"/>
              </a:ext>
            </a:extLst>
          </p:cNvPr>
          <p:cNvSpPr txBox="1"/>
          <p:nvPr/>
        </p:nvSpPr>
        <p:spPr>
          <a:xfrm>
            <a:off x="9770753" y="149640"/>
            <a:ext cx="2276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i="1" dirty="0">
                <a:solidFill>
                  <a:schemeClr val="accent2">
                    <a:lumMod val="75000"/>
                  </a:schemeClr>
                </a:solidFill>
              </a:rPr>
              <a:t>Cilvēks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B73F2C-FCEC-4AD0-A1FE-321023718C47}"/>
              </a:ext>
            </a:extLst>
          </p:cNvPr>
          <p:cNvCxnSpPr>
            <a:cxnSpLocks/>
          </p:cNvCxnSpPr>
          <p:nvPr/>
        </p:nvCxnSpPr>
        <p:spPr>
          <a:xfrm>
            <a:off x="3414205" y="1510691"/>
            <a:ext cx="151474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ECC8DB-41A2-4367-AAE6-3C8E32D9EA3B}"/>
              </a:ext>
            </a:extLst>
          </p:cNvPr>
          <p:cNvCxnSpPr>
            <a:cxnSpLocks/>
          </p:cNvCxnSpPr>
          <p:nvPr/>
        </p:nvCxnSpPr>
        <p:spPr>
          <a:xfrm>
            <a:off x="7441329" y="1510691"/>
            <a:ext cx="1421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30E3732-CCC4-4AF1-936E-4157D8F0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9433-B5F1-48D4-BB0A-3F0E465666CB}" type="datetime1">
              <a:rPr lang="lv-LV" smtClean="0"/>
              <a:t>26.10.2021</a:t>
            </a:fld>
            <a:endParaRPr lang="lv-LV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48077D-389C-41B5-AAF3-AEBD9EE8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577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2C24DF-3574-4D73-B62B-F322D7B8482D}"/>
              </a:ext>
            </a:extLst>
          </p:cNvPr>
          <p:cNvSpPr txBox="1"/>
          <p:nvPr/>
        </p:nvSpPr>
        <p:spPr>
          <a:xfrm>
            <a:off x="2574843" y="708721"/>
            <a:ext cx="6789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dirty="0"/>
              <a:t>Atbalsts nepieciešams </a:t>
            </a:r>
          </a:p>
          <a:p>
            <a:pPr algn="ctr"/>
            <a:r>
              <a:rPr lang="lv-LV" sz="2800" b="1" dirty="0"/>
              <a:t>NEKAVĒJOTIES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A299AC-B821-4CB3-AEFE-CC13E97D40BA}"/>
              </a:ext>
            </a:extLst>
          </p:cNvPr>
          <p:cNvSpPr txBox="1"/>
          <p:nvPr/>
        </p:nvSpPr>
        <p:spPr>
          <a:xfrm>
            <a:off x="3014650" y="1907330"/>
            <a:ext cx="653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400" dirty="0"/>
              <a:t>Izmantot esošos pašvaldības mehānismus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400" dirty="0"/>
              <a:t>Vērst uzmanību riska grupas </a:t>
            </a:r>
            <a:r>
              <a:rPr lang="lv-LV" sz="2400" u="sng" dirty="0"/>
              <a:t>palielinājumam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D6A6E7-8C6C-4785-BBEB-FA50AA9F9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98" y="4112148"/>
            <a:ext cx="1371213" cy="137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ACDEE1-4597-41DF-898D-7B06B6699FF7}"/>
              </a:ext>
            </a:extLst>
          </p:cNvPr>
          <p:cNvSpPr txBox="1"/>
          <p:nvPr/>
        </p:nvSpPr>
        <p:spPr>
          <a:xfrm>
            <a:off x="3128008" y="3766704"/>
            <a:ext cx="5505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/>
              <a:t>Veidojas neatmaksāti rēķini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72B99-ECFF-4312-A389-E007AD5DC4F2}"/>
              </a:ext>
            </a:extLst>
          </p:cNvPr>
          <p:cNvSpPr txBox="1"/>
          <p:nvPr/>
        </p:nvSpPr>
        <p:spPr>
          <a:xfrm>
            <a:off x="3128008" y="4536497"/>
            <a:ext cx="3876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Mājsaimniecībai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000" dirty="0"/>
              <a:t>maksātnespēja 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000" dirty="0"/>
              <a:t>sociāla neapmierinātība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1F3A5B-05CF-4F6B-8A5B-A147CE09BEFB}"/>
              </a:ext>
            </a:extLst>
          </p:cNvPr>
          <p:cNvSpPr txBox="1"/>
          <p:nvPr/>
        </p:nvSpPr>
        <p:spPr>
          <a:xfrm>
            <a:off x="6610381" y="4536497"/>
            <a:ext cx="5041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Siltumapgādes uzņēmumi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000" dirty="0"/>
              <a:t>parādsaistības ar kurināmā piegādātājiem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000" dirty="0"/>
              <a:t>maksātnespēja </a:t>
            </a:r>
          </a:p>
          <a:p>
            <a:endParaRPr lang="lv-LV" sz="2400" dirty="0"/>
          </a:p>
          <a:p>
            <a:endParaRPr lang="lv-LV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642253-5079-4FC5-A3BD-8AB79B38C157}"/>
              </a:ext>
            </a:extLst>
          </p:cNvPr>
          <p:cNvSpPr txBox="1"/>
          <p:nvPr/>
        </p:nvSpPr>
        <p:spPr>
          <a:xfrm>
            <a:off x="1558194" y="522336"/>
            <a:ext cx="18124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777EF1-AB37-4B15-866D-8A5724781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1589" y="254585"/>
            <a:ext cx="962025" cy="9334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5FCA-1463-4085-A992-E433391C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8A02-0EBD-443D-8D6A-66001A9164C5}" type="datetime1">
              <a:rPr lang="lv-LV" smtClean="0"/>
              <a:t>26.10.2021</a:t>
            </a:fld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9D6C4-FD1C-4AA8-B593-C6B592CC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2146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3DE1AA-6159-4637-9EC5-6ABD6FD92FEF}"/>
              </a:ext>
            </a:extLst>
          </p:cNvPr>
          <p:cNvSpPr txBox="1"/>
          <p:nvPr/>
        </p:nvSpPr>
        <p:spPr>
          <a:xfrm>
            <a:off x="1743074" y="2028825"/>
            <a:ext cx="87058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i="1" dirty="0">
                <a:latin typeface="Balloon Lt TL" panose="03060302020202060201" pitchFamily="66" charset="0"/>
              </a:rPr>
              <a:t>Lūgums LPS biedriem -</a:t>
            </a:r>
          </a:p>
          <a:p>
            <a:r>
              <a:rPr lang="lv-LV" sz="4400" b="1" i="1" dirty="0">
                <a:latin typeface="Balloon Lt TL" panose="03060302020202060201" pitchFamily="66" charset="0"/>
              </a:rPr>
              <a:t>nemēģināt mākslīgi noturēt zemus siltumenerģijas tarifus.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44904-14E1-4ECC-BE0C-CDC064D1D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948"/>
          <a:stretch/>
        </p:blipFill>
        <p:spPr>
          <a:xfrm>
            <a:off x="0" y="5800725"/>
            <a:ext cx="12192000" cy="1057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3D40A1-2288-481D-8510-189C41161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589" y="254585"/>
            <a:ext cx="962025" cy="9334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23D5F-3C5D-4E9C-BAB9-A2084076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140F-72AE-4DF8-B635-A4F685946E34}" type="datetime1">
              <a:rPr lang="lv-LV" smtClean="0"/>
              <a:t>26.10.2021</a:t>
            </a:fld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10A6F-ACA3-40E8-867A-A7908CBA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A448-D019-48FF-AA35-8F9120DA1E29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744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359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Balloon Lt TL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Ilze</dc:creator>
  <cp:lastModifiedBy>Ilze</cp:lastModifiedBy>
  <cp:revision>18</cp:revision>
  <dcterms:created xsi:type="dcterms:W3CDTF">2021-10-25T18:09:17Z</dcterms:created>
  <dcterms:modified xsi:type="dcterms:W3CDTF">2021-10-26T14:55:21Z</dcterms:modified>
</cp:coreProperties>
</file>