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0" r:id="rId3"/>
  </p:sldMasterIdLst>
  <p:notesMasterIdLst>
    <p:notesMasterId r:id="rId32"/>
  </p:notesMasterIdLst>
  <p:sldIdLst>
    <p:sldId id="345" r:id="rId4"/>
    <p:sldId id="356" r:id="rId5"/>
    <p:sldId id="357" r:id="rId6"/>
    <p:sldId id="358" r:id="rId7"/>
    <p:sldId id="368" r:id="rId8"/>
    <p:sldId id="362" r:id="rId9"/>
    <p:sldId id="363" r:id="rId10"/>
    <p:sldId id="364" r:id="rId11"/>
    <p:sldId id="365" r:id="rId12"/>
    <p:sldId id="366" r:id="rId13"/>
    <p:sldId id="367" r:id="rId14"/>
    <p:sldId id="360" r:id="rId15"/>
    <p:sldId id="369" r:id="rId16"/>
    <p:sldId id="310" r:id="rId17"/>
    <p:sldId id="346" r:id="rId18"/>
    <p:sldId id="353" r:id="rId19"/>
    <p:sldId id="361" r:id="rId20"/>
    <p:sldId id="355" r:id="rId21"/>
    <p:sldId id="318" r:id="rId22"/>
    <p:sldId id="319" r:id="rId23"/>
    <p:sldId id="322" r:id="rId24"/>
    <p:sldId id="323" r:id="rId25"/>
    <p:sldId id="324" r:id="rId26"/>
    <p:sldId id="320" r:id="rId27"/>
    <p:sldId id="371" r:id="rId28"/>
    <p:sldId id="325" r:id="rId29"/>
    <p:sldId id="343" r:id="rId30"/>
    <p:sldId id="344" r:id="rId31"/>
  </p:sldIdLst>
  <p:sldSz cx="9144000" cy="5143500" type="screen16x9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199" autoAdjust="0"/>
  </p:normalViewPr>
  <p:slideViewPr>
    <p:cSldViewPr>
      <p:cViewPr varScale="1">
        <p:scale>
          <a:sx n="103" d="100"/>
          <a:sy n="103" d="100"/>
        </p:scale>
        <p:origin x="-185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ACEE0-B638-49AF-A8FA-620EC7A71D43}" type="datetimeFigureOut">
              <a:rPr lang="lv-LV" smtClean="0"/>
              <a:t>2016.08.18.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13869-0FC3-4BA2-A1D1-C59C176B3E9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05066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Mālpils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869-0FC3-4BA2-A1D1-C59C176B3E96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11314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marL="33254743" indent="-32853916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40082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80165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120248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160330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/>
            <a:fld id="{C6C600AB-1C6D-4DF2-B745-CE17D8C44471}" type="slidenum">
              <a:rPr lang="lv-LV" altLang="lv-LV" sz="1200">
                <a:solidFill>
                  <a:srgbClr val="000000"/>
                </a:solidFill>
                <a:latin typeface="Times New Roman" pitchFamily="-1" charset="0"/>
                <a:ea typeface="DejaVu Sans" charset="0"/>
                <a:cs typeface="DejaVu Sans" charset="0"/>
              </a:rPr>
              <a:pPr eaLnBrk="1"/>
              <a:t>5</a:t>
            </a:fld>
            <a:endParaRPr lang="lv-LV" altLang="lv-LV" sz="1200">
              <a:solidFill>
                <a:srgbClr val="000000"/>
              </a:solidFill>
              <a:latin typeface="Times New Roman" pitchFamily="-1" charset="0"/>
              <a:ea typeface="DejaVu Sans" charset="0"/>
              <a:cs typeface="DejaVu Sans" charset="0"/>
            </a:endParaRPr>
          </a:p>
        </p:txBody>
      </p:sp>
      <p:sp>
        <p:nvSpPr>
          <p:cNvPr id="1843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0488" y="755650"/>
            <a:ext cx="6615112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82" y="4715723"/>
            <a:ext cx="5438711" cy="44680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Wingdings" panose="05000000000000000000" pitchFamily="2" charset="2"/>
              <a:buNone/>
            </a:pPr>
            <a:endParaRPr lang="lv-LV" sz="1200" dirty="0" smtClean="0">
              <a:solidFill>
                <a:srgbClr val="962323"/>
              </a:solidFill>
              <a:latin typeface="Robusta TL Pro" pitchFamily="50" charset="-7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dirty="0" smtClean="0">
                <a:solidFill>
                  <a:schemeClr val="bg1">
                    <a:lumMod val="50000"/>
                  </a:schemeClr>
                </a:solidFill>
              </a:rPr>
              <a:t>Skaidri pateikt pasaulē dzīvojošajiem Latvijas valstspiederīgajiem, ka </a:t>
            </a:r>
            <a:r>
              <a:rPr lang="lv-LV" sz="1200" b="1" dirty="0" smtClean="0">
                <a:solidFill>
                  <a:schemeClr val="bg1">
                    <a:lumMod val="50000"/>
                  </a:schemeClr>
                </a:solidFill>
              </a:rPr>
              <a:t>viņi Latvijai ir svarīgi</a:t>
            </a:r>
            <a:r>
              <a:rPr lang="lv-LV" sz="1200" dirty="0" smtClean="0">
                <a:solidFill>
                  <a:schemeClr val="bg1">
                    <a:lumMod val="50000"/>
                  </a:schemeClr>
                </a:solidFill>
              </a:rPr>
              <a:t>, un </a:t>
            </a:r>
            <a:r>
              <a:rPr lang="lv-LV" sz="1200" b="1" dirty="0" smtClean="0">
                <a:solidFill>
                  <a:schemeClr val="bg1">
                    <a:lumMod val="50000"/>
                  </a:schemeClr>
                </a:solidFill>
              </a:rPr>
              <a:t>stiprināt viņu emocionālo un praktisko saikni ar šo valsti</a:t>
            </a:r>
            <a:r>
              <a:rPr lang="lv-LV" sz="12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r>
              <a:rPr lang="lv-LV" sz="1200" dirty="0" smtClean="0">
                <a:solidFill>
                  <a:schemeClr val="bg1">
                    <a:lumMod val="50000"/>
                  </a:schemeClr>
                </a:solidFill>
              </a:rPr>
              <a:t>Ar jautājuma pacelšanu sabiedrības dienaskārtībā </a:t>
            </a:r>
            <a:r>
              <a:rPr lang="lv-LV" sz="1200" b="1" dirty="0" smtClean="0">
                <a:solidFill>
                  <a:schemeClr val="bg1">
                    <a:lumMod val="50000"/>
                  </a:schemeClr>
                </a:solidFill>
              </a:rPr>
              <a:t>veicināt aktivitāti valsts, pašvaldību, privātajā un nevalstiskajā sektorā</a:t>
            </a:r>
            <a:r>
              <a:rPr lang="lv-LV" sz="1200" dirty="0" smtClean="0">
                <a:solidFill>
                  <a:schemeClr val="bg1">
                    <a:lumMod val="50000"/>
                  </a:schemeClr>
                </a:solidFill>
              </a:rPr>
              <a:t>, uzlabojot informācijas pieejamību par to, ko Latvijā uzņēmumi, pašvaldības un nevalstiskās kopienas var piedāvāt </a:t>
            </a:r>
            <a:r>
              <a:rPr lang="lv-LV" sz="1200" b="1" dirty="0" smtClean="0">
                <a:solidFill>
                  <a:schemeClr val="bg1">
                    <a:lumMod val="50000"/>
                  </a:schemeClr>
                </a:solidFill>
              </a:rPr>
              <a:t>Latvijā dzīvojošajiem un tiem, kas atgriežas</a:t>
            </a:r>
            <a:r>
              <a:rPr lang="lv-LV" sz="1200" dirty="0" smtClean="0">
                <a:solidFill>
                  <a:schemeClr val="bg1">
                    <a:lumMod val="50000"/>
                  </a:schemeClr>
                </a:solidFill>
              </a:rPr>
              <a:t>, kā arī veicināt </a:t>
            </a:r>
            <a:r>
              <a:rPr lang="lv-LV" sz="1200" b="1" dirty="0" smtClean="0">
                <a:solidFill>
                  <a:schemeClr val="bg1">
                    <a:lumMod val="50000"/>
                  </a:schemeClr>
                </a:solidFill>
              </a:rPr>
              <a:t>pakalpojumu kvalitātes uzlabošanos</a:t>
            </a:r>
            <a:r>
              <a:rPr lang="lv-LV" sz="12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r>
              <a:rPr lang="lv-LV" sz="1200" dirty="0" smtClean="0">
                <a:solidFill>
                  <a:schemeClr val="bg1">
                    <a:lumMod val="50000"/>
                  </a:schemeClr>
                </a:solidFill>
              </a:rPr>
              <a:t>Palīdzēt tiem emigrējušajiem </a:t>
            </a:r>
            <a:r>
              <a:rPr lang="lv-LV" sz="1200" b="1" dirty="0" smtClean="0">
                <a:solidFill>
                  <a:schemeClr val="bg1">
                    <a:lumMod val="50000"/>
                  </a:schemeClr>
                </a:solidFill>
              </a:rPr>
              <a:t>Latvijas valstspiederīgajiem, kuri apsver iespēju atgriezties, pieņemt pozitīvu lēmumu</a:t>
            </a:r>
            <a:r>
              <a:rPr lang="lv-LV" sz="1200" dirty="0" smtClean="0">
                <a:solidFill>
                  <a:schemeClr val="bg1">
                    <a:lumMod val="50000"/>
                  </a:schemeClr>
                </a:solidFill>
              </a:rPr>
              <a:t>, kad viņi būs tam gatavi (saskaņā ar pētījumiem, apmēram 1/3 emigrējušo tautiešu domā par atgriešanos uz dzīvi Latvijā). </a:t>
            </a:r>
          </a:p>
          <a:p>
            <a:r>
              <a:rPr lang="lv-LV" sz="1200" b="1" dirty="0" smtClean="0">
                <a:solidFill>
                  <a:schemeClr val="bg1">
                    <a:lumMod val="50000"/>
                  </a:schemeClr>
                </a:solidFill>
              </a:rPr>
              <a:t>Mudināt jauniešus</a:t>
            </a:r>
            <a:r>
              <a:rPr lang="lv-LV" sz="1200" dirty="0" smtClean="0">
                <a:solidFill>
                  <a:schemeClr val="bg1">
                    <a:lumMod val="50000"/>
                  </a:schemeClr>
                </a:solidFill>
              </a:rPr>
              <a:t>, kuri plāno studēt ārvalstu augstskolās un iegūt profesionālu/dzīves pieredzi ārzemēs, pēc pieredzes un zināšanu iegūšanas atgriezties un </a:t>
            </a:r>
            <a:r>
              <a:rPr lang="lv-LV" sz="1200" b="1" dirty="0" smtClean="0">
                <a:solidFill>
                  <a:schemeClr val="bg1">
                    <a:lumMod val="50000"/>
                  </a:schemeClr>
                </a:solidFill>
              </a:rPr>
              <a:t>saistīt savu dzīvi ar Latviju</a:t>
            </a:r>
            <a:r>
              <a:rPr lang="lv-LV" sz="12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lv-LV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869-0FC3-4BA2-A1D1-C59C176B3E96}" type="slidenum">
              <a:rPr lang="lv-LV" smtClean="0">
                <a:solidFill>
                  <a:prstClr val="black"/>
                </a:solidFill>
              </a:rPr>
              <a:pPr/>
              <a:t>14</a:t>
            </a:fld>
            <a:endParaRPr 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39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Ko stāstām par savu Latviju?</a:t>
            </a:r>
            <a:r>
              <a:rPr lang="lv-LV" baseline="0" dirty="0" smtClean="0"/>
              <a:t> 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13869-0FC3-4BA2-A1D1-C59C176B3E96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4351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867C78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1327" y="1593850"/>
            <a:ext cx="8021371" cy="82060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2"/>
            <a:ext cx="6400800" cy="12858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2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8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36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34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66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45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23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73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867C78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1314" y="1593850"/>
            <a:ext cx="8021371" cy="82060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42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89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2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68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C7D6E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" y="0"/>
            <a:ext cx="9143998" cy="5143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26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1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4" y="1183005"/>
            <a:ext cx="3977641" cy="339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4" y="1183005"/>
            <a:ext cx="3977641" cy="339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3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C7D6E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" y="4"/>
            <a:ext cx="9143998" cy="5143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4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1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5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6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4000" y="219080"/>
            <a:ext cx="8536025" cy="19857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5631" y="2535694"/>
            <a:ext cx="8492745" cy="211450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5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57"/>
            <a:ext cx="2103120" cy="25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7"/>
            <a:ext cx="2103120" cy="25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9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1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3987" y="219075"/>
            <a:ext cx="8536025" cy="19857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5627" y="2535682"/>
            <a:ext cx="8492744" cy="211450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8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08_Foto Galerija Latvija\AE_Andris Eglītis\AE04_Road_Andris Eglitis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124"/>
          <a:stretch/>
        </p:blipFill>
        <p:spPr bwMode="auto">
          <a:xfrm>
            <a:off x="0" y="-457821"/>
            <a:ext cx="9220200" cy="615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228600" y="133350"/>
            <a:ext cx="4876800" cy="914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lv-LV" sz="5400" b="1" dirty="0" smtClean="0">
                <a:solidFill>
                  <a:srgbClr val="FFFFFF"/>
                </a:solidFill>
                <a:latin typeface="Robusta TL Pro" pitchFamily="50" charset="-70"/>
                <a:cs typeface="Arial"/>
              </a:rPr>
              <a:t>Novadu tēls =</a:t>
            </a:r>
            <a:br>
              <a:rPr lang="lv-LV" sz="5400" b="1" dirty="0" smtClean="0">
                <a:solidFill>
                  <a:srgbClr val="FFFFFF"/>
                </a:solidFill>
                <a:latin typeface="Robusta TL Pro" pitchFamily="50" charset="-70"/>
                <a:cs typeface="Arial"/>
              </a:rPr>
            </a:br>
            <a:r>
              <a:rPr lang="lv-LV" sz="5400" b="1" dirty="0" smtClean="0">
                <a:solidFill>
                  <a:srgbClr val="FFFFFF"/>
                </a:solidFill>
                <a:latin typeface="Robusta TL Pro" pitchFamily="50" charset="-70"/>
                <a:cs typeface="Arial"/>
              </a:rPr>
              <a:t>Latvijas tēls </a:t>
            </a:r>
            <a:endParaRPr sz="5400" dirty="0">
              <a:solidFill>
                <a:prstClr val="black"/>
              </a:solidFill>
              <a:latin typeface="Robusta TL Pro" pitchFamily="50" charset="-70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621" y="3333750"/>
            <a:ext cx="2844799" cy="213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876800"/>
            <a:ext cx="3332480" cy="5425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lv-LV" sz="3000" dirty="0">
              <a:solidFill>
                <a:schemeClr val="bg1"/>
              </a:solidFill>
              <a:latin typeface="Robusta TL Pro Light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9293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-1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952222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prstClr val="black"/>
              </a:solidFill>
              <a:latin typeface="Robusta TL Pro" pitchFamily="50" charset="-70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5638800" y="1733550"/>
            <a:ext cx="3200400" cy="2819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/>
            <a:endParaRPr lang="lv-LV" sz="2000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marL="12700" marR="12700" algn="just"/>
            <a:r>
              <a:rPr lang="lv-LV" sz="200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No kurienes rodas Latvijas izcilība mūzikā? </a:t>
            </a:r>
            <a:endParaRPr lang="lv-LV" sz="2000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marL="12700" marR="12700" algn="just"/>
            <a:endParaRPr lang="lv-LV" sz="2000" dirty="0" smtClean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marL="12700" marR="12700" algn="just"/>
            <a:r>
              <a:rPr lang="lv-LV" sz="200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Ko 1918. gadā dibinātās valstis var šodien piedāvāt pasaulei? </a:t>
            </a:r>
          </a:p>
        </p:txBody>
      </p:sp>
      <p:sp>
        <p:nvSpPr>
          <p:cNvPr id="5" name="object 4"/>
          <p:cNvSpPr txBox="1"/>
          <p:nvPr/>
        </p:nvSpPr>
        <p:spPr>
          <a:xfrm>
            <a:off x="5638800" y="285750"/>
            <a:ext cx="3276600" cy="1295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/>
            <a:r>
              <a:rPr lang="lv-LV" sz="4000" b="1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Latvijas simtgade</a:t>
            </a:r>
            <a:endParaRPr sz="4000" dirty="0">
              <a:solidFill>
                <a:prstClr val="black"/>
              </a:solidFill>
              <a:latin typeface="Robusta TL Pro" pitchFamily="50" charset="-70"/>
              <a:cs typeface="Arial"/>
            </a:endParaRPr>
          </a:p>
        </p:txBody>
      </p:sp>
      <p:pic>
        <p:nvPicPr>
          <p:cNvPr id="6" name="Picture 4" descr="C:\Users\io112\Desktop\csm_G-01-Riga-Studi43_451d7ac4d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77"/>
          <a:stretch/>
        </p:blipFill>
        <p:spPr bwMode="auto">
          <a:xfrm>
            <a:off x="0" y="1271"/>
            <a:ext cx="5410200" cy="514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72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:\20_PR\G_FOTOGRAFIJAS\LielaTalka_RojsMaizitis\1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1280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/>
          <p:cNvSpPr txBox="1"/>
          <p:nvPr/>
        </p:nvSpPr>
        <p:spPr>
          <a:xfrm>
            <a:off x="333375" y="209549"/>
            <a:ext cx="4800600" cy="10445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/>
            <a:endParaRPr sz="3400" dirty="0">
              <a:solidFill>
                <a:prstClr val="black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361950" y="196211"/>
            <a:ext cx="4972050" cy="40519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/>
            <a:r>
              <a:rPr lang="lv-LV" sz="3400" b="1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Lielā Talka </a:t>
            </a:r>
          </a:p>
          <a:p>
            <a:pPr marL="12700" marR="12700"/>
            <a:r>
              <a:rPr lang="en-US" sz="3400" spc="-20" dirty="0" err="1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Latvi</a:t>
            </a:r>
            <a:r>
              <a:rPr lang="lv-LV" sz="3400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j</a:t>
            </a:r>
            <a:r>
              <a:rPr lang="en-US" sz="3400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a – </a:t>
            </a:r>
            <a:r>
              <a:rPr lang="lv-LV" sz="3400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tīrākā valsts </a:t>
            </a:r>
            <a:r>
              <a:rPr lang="en-US" sz="3400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2018</a:t>
            </a:r>
            <a:r>
              <a:rPr lang="lv-LV" sz="3400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. gadā!</a:t>
            </a:r>
          </a:p>
          <a:p>
            <a:pPr marL="12700" marR="12700"/>
            <a:endParaRPr lang="lv-LV" sz="900" b="1" spc="-20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marL="12700" marR="12700"/>
            <a:endParaRPr lang="en-GB" sz="900" b="1" spc="-20" dirty="0" smtClean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marL="12700" marR="12700"/>
            <a:endParaRPr lang="lv-LV" sz="3400" b="1" spc="-20" dirty="0" smtClean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marL="12700" marR="12700"/>
            <a:r>
              <a:rPr lang="en-US" sz="3400" b="1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«</a:t>
            </a:r>
            <a:r>
              <a:rPr lang="en-US" sz="34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Let’s Do It!» </a:t>
            </a:r>
          </a:p>
          <a:p>
            <a:pPr marL="12700" marR="12700"/>
            <a:r>
              <a:rPr lang="lv-LV" sz="3400" b="1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Globālā kampaņa </a:t>
            </a:r>
            <a:r>
              <a:rPr lang="en-US" sz="3400" b="1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–</a:t>
            </a:r>
            <a:r>
              <a:rPr lang="lv-LV" sz="3400" b="1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en-US" sz="3400" b="1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2018</a:t>
            </a:r>
            <a:r>
              <a:rPr lang="lv-LV" sz="3400" b="1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. gada 8. septembr</a:t>
            </a:r>
            <a:r>
              <a:rPr lang="lv-LV" sz="34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ī</a:t>
            </a:r>
            <a:endParaRPr lang="en-US" sz="3400" b="1" spc="-20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marL="12700" marR="12700"/>
            <a:endParaRPr lang="lv-LV" sz="3400" b="1" spc="-20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marL="12700" marR="12700"/>
            <a:endParaRPr lang="en-GB" sz="3400" b="1" spc="-20" dirty="0" smtClean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marL="12700" marR="12700"/>
            <a:endParaRPr sz="3400" dirty="0">
              <a:solidFill>
                <a:prstClr val="black"/>
              </a:solidFill>
              <a:latin typeface="Robusta TL Pro" pitchFamily="50" charset="-7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9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791200" y="2603499"/>
            <a:ext cx="3200400" cy="2209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r">
              <a:lnSpc>
                <a:spcPct val="100099"/>
              </a:lnSpc>
            </a:pPr>
            <a:r>
              <a:rPr lang="lv-LV" sz="240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Ko varam darīt, </a:t>
            </a:r>
            <a:br>
              <a:rPr lang="lv-LV" sz="240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</a:br>
            <a:r>
              <a:rPr lang="lv-LV" sz="240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lai ieinteresētu </a:t>
            </a:r>
            <a:br>
              <a:rPr lang="lv-LV" sz="240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</a:br>
            <a:r>
              <a:rPr lang="lv-LV" sz="240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savus cilvēkus atgriezties?   </a:t>
            </a:r>
          </a:p>
        </p:txBody>
      </p:sp>
      <p:sp>
        <p:nvSpPr>
          <p:cNvPr id="6" name="object 4"/>
          <p:cNvSpPr txBox="1"/>
          <p:nvPr/>
        </p:nvSpPr>
        <p:spPr>
          <a:xfrm>
            <a:off x="5333999" y="285750"/>
            <a:ext cx="3581401" cy="1676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r">
              <a:lnSpc>
                <a:spcPct val="100000"/>
              </a:lnSpc>
            </a:pPr>
            <a:r>
              <a:rPr lang="lv-LV" sz="4000" b="1" spc="-2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Iniciatīva: #</a:t>
            </a:r>
            <a:r>
              <a:rPr lang="lv-LV" sz="4000" b="1" spc="-20" dirty="0" err="1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GribuTevi</a:t>
            </a:r>
            <a:r>
              <a:rPr lang="lv-LV" sz="4000" b="1" spc="-2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/>
            </a:r>
            <a:br>
              <a:rPr lang="lv-LV" sz="4000" b="1" spc="-2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</a:br>
            <a:r>
              <a:rPr lang="lv-LV" sz="4000" b="1" spc="-2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Atpakaļ </a:t>
            </a:r>
          </a:p>
          <a:p>
            <a:pPr marL="12700" marR="12700" algn="r">
              <a:lnSpc>
                <a:spcPct val="100000"/>
              </a:lnSpc>
            </a:pPr>
            <a:endParaRPr sz="4000" dirty="0">
              <a:solidFill>
                <a:srgbClr val="2D2800"/>
              </a:solidFill>
              <a:latin typeface="Robusta TL Pro" pitchFamily="50" charset="-70"/>
              <a:cs typeface="Arial"/>
            </a:endParaRPr>
          </a:p>
        </p:txBody>
      </p:sp>
      <p:pic>
        <p:nvPicPr>
          <p:cNvPr id="3075" name="Picture 3" descr="P:\08_Foto Galerija Latvija\PILSETAS\TALSI_TIC\Originali_2016\Marta_Bumbiera_Radosa seta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1"/>
            <a:ext cx="5791200" cy="867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43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ide card-20160816-13252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7066"/>
            <a:ext cx="7010400" cy="497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5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28611" y="301515"/>
            <a:ext cx="5181589" cy="44627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endParaRPr lang="lv-LV" spc="-10" dirty="0">
              <a:solidFill>
                <a:srgbClr val="867C78"/>
              </a:solidFill>
              <a:latin typeface="Robusta TL Pro Light" pitchFamily="50" charset="-70"/>
              <a:cs typeface="Arial"/>
            </a:endParaRPr>
          </a:p>
          <a:p>
            <a:r>
              <a:rPr lang="lv-LV" spc="-10" dirty="0" smtClean="0">
                <a:solidFill>
                  <a:srgbClr val="867C78"/>
                </a:solidFill>
                <a:latin typeface="Robusta TL Pro Light" pitchFamily="50" charset="-70"/>
                <a:cs typeface="Arial"/>
              </a:rPr>
              <a:t> </a:t>
            </a:r>
            <a:r>
              <a:rPr lang="lv-LV" sz="2800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sociālā kustība</a:t>
            </a:r>
            <a:br>
              <a:rPr lang="lv-LV" sz="2800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</a:br>
            <a:r>
              <a:rPr lang="lv-LV" sz="4000" b="1" spc="-10" dirty="0" smtClean="0">
                <a:solidFill>
                  <a:schemeClr val="bg1">
                    <a:lumMod val="50000"/>
                  </a:schemeClr>
                </a:solidFill>
                <a:latin typeface="Robusta TL Pro Black" pitchFamily="50" charset="-70"/>
                <a:cs typeface="Arial"/>
              </a:rPr>
              <a:t>#</a:t>
            </a:r>
            <a:r>
              <a:rPr lang="lv-LV" sz="4000" b="1" spc="-10" dirty="0" err="1" smtClean="0">
                <a:solidFill>
                  <a:schemeClr val="bg1">
                    <a:lumMod val="50000"/>
                  </a:schemeClr>
                </a:solidFill>
                <a:latin typeface="Robusta TL Pro Black" pitchFamily="50" charset="-70"/>
                <a:cs typeface="Arial"/>
              </a:rPr>
              <a:t>GribuTeviAtpakaļ</a:t>
            </a:r>
            <a:r>
              <a:rPr lang="lv-LV" sz="4000" b="1" spc="-10" dirty="0" smtClean="0">
                <a:solidFill>
                  <a:schemeClr val="bg1">
                    <a:lumMod val="50000"/>
                  </a:schemeClr>
                </a:solidFill>
                <a:latin typeface="Robusta TL Pro Black" pitchFamily="50" charset="-70"/>
                <a:cs typeface="Arial"/>
              </a:rPr>
              <a:t> </a:t>
            </a:r>
            <a:r>
              <a:rPr lang="lv-LV" sz="2800" spc="-10" dirty="0" smtClean="0">
                <a:solidFill>
                  <a:schemeClr val="bg1">
                    <a:lumMod val="50000"/>
                  </a:schemeClr>
                </a:solidFill>
                <a:latin typeface="Robusta TL Pro" pitchFamily="50" charset="-70"/>
                <a:cs typeface="Arial"/>
              </a:rPr>
              <a:t/>
            </a:r>
            <a:br>
              <a:rPr lang="lv-LV" sz="2800" spc="-10" dirty="0" smtClean="0">
                <a:solidFill>
                  <a:schemeClr val="bg1">
                    <a:lumMod val="50000"/>
                  </a:schemeClr>
                </a:solidFill>
                <a:latin typeface="Robusta TL Pro" pitchFamily="50" charset="-70"/>
                <a:cs typeface="Arial"/>
              </a:rPr>
            </a:br>
            <a:endParaRPr lang="lv-LV" spc="-10" dirty="0">
              <a:solidFill>
                <a:schemeClr val="bg1">
                  <a:lumMod val="50000"/>
                </a:schemeClr>
              </a:solidFill>
              <a:latin typeface="Robusta TL Pro" pitchFamily="50" charset="-70"/>
              <a:cs typeface="Arial"/>
            </a:endParaRPr>
          </a:p>
          <a:p>
            <a:r>
              <a:rPr lang="lv-LV" sz="1600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Kustības pieteikums ir izraisījis plašu rezonansi publiskajā telpā, kas liecina par jautājuma aktualitāti, personiskumu. </a:t>
            </a:r>
          </a:p>
          <a:p>
            <a:endParaRPr lang="lv-LV" sz="1600" spc="-10" dirty="0">
              <a:solidFill>
                <a:schemeClr val="bg1">
                  <a:lumMod val="50000"/>
                </a:schemeClr>
              </a:solidFill>
              <a:latin typeface="Robusta TL Pro Light" pitchFamily="50" charset="-70"/>
              <a:cs typeface="Arial"/>
            </a:endParaRPr>
          </a:p>
          <a:p>
            <a:pPr algn="ctr"/>
            <a:r>
              <a:rPr lang="lv-LV" sz="1600" spc="-10" dirty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M</a:t>
            </a:r>
            <a:r>
              <a:rPr lang="lv-LV" sz="1600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ērķis ir emocionāli uzrunāt </a:t>
            </a:r>
            <a:br>
              <a:rPr lang="lv-LV" sz="1600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</a:br>
            <a:r>
              <a:rPr lang="lv-LV" sz="1600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no Latvijas aizbraukušos cilvēkus, atgādinot: </a:t>
            </a:r>
          </a:p>
          <a:p>
            <a:endParaRPr lang="lv-LV" sz="1600" spc="-10" dirty="0">
              <a:solidFill>
                <a:schemeClr val="bg1">
                  <a:lumMod val="50000"/>
                </a:schemeClr>
              </a:solidFill>
              <a:latin typeface="Robusta TL Pro Light" pitchFamily="50" charset="-70"/>
              <a:cs typeface="Arial"/>
            </a:endParaRPr>
          </a:p>
          <a:p>
            <a:pPr algn="ctr"/>
            <a:r>
              <a:rPr lang="lv-LV" sz="1600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JŪS ESAT MUMS SVARĪGI, UN </a:t>
            </a:r>
            <a:br>
              <a:rPr lang="lv-LV" sz="1600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</a:br>
            <a:r>
              <a:rPr lang="lv-LV" sz="1600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LATVIJA VIENMĒR BŪS JŪSU MĀJAS.</a:t>
            </a:r>
          </a:p>
          <a:p>
            <a:pPr algn="ctr"/>
            <a:endParaRPr lang="lv-LV" sz="1600" spc="-10" dirty="0">
              <a:solidFill>
                <a:schemeClr val="bg1">
                  <a:lumMod val="50000"/>
                </a:schemeClr>
              </a:solidFill>
              <a:latin typeface="Robusta TL Pro Light" pitchFamily="50" charset="-70"/>
              <a:cs typeface="Arial"/>
            </a:endParaRPr>
          </a:p>
          <a:p>
            <a:pPr algn="ctr"/>
            <a:r>
              <a:rPr lang="lv-LV" sz="1600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Iesaistīties aicināts ikviens. </a:t>
            </a:r>
            <a:endParaRPr lang="lv-LV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4887738" y="2702560"/>
            <a:ext cx="4092933" cy="23075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endParaRPr lang="lv-LV" sz="1600" spc="-10" dirty="0" smtClean="0">
              <a:solidFill>
                <a:srgbClr val="867C78"/>
              </a:solidFill>
              <a:latin typeface="Robusta TL Pro Light" pitchFamily="50" charset="-70"/>
              <a:cs typeface="Arial"/>
            </a:endParaRPr>
          </a:p>
        </p:txBody>
      </p:sp>
      <p:pic>
        <p:nvPicPr>
          <p:cNvPr id="1026" name="Picture 2" descr="P:\19_Projekti\2016\Gribu Tevi atpakal\GTA_TM_B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5347"/>
            <a:ext cx="2656068" cy="26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4" y="2948413"/>
            <a:ext cx="28084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lv-LV" sz="1600" spc="-10" dirty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P</a:t>
            </a:r>
            <a:r>
              <a:rPr lang="lv-LV" sz="1600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ienācis laiks skaidri pateikt, ka </a:t>
            </a:r>
            <a:r>
              <a:rPr lang="lv-LV" sz="1600" b="1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vēlamies redzēt mūsu cilvēkus atgriežamies Latvijā—tad, kad viņi būs tam gatavi</a:t>
            </a:r>
            <a:r>
              <a:rPr lang="lv-LV" sz="1600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, </a:t>
            </a:r>
            <a:r>
              <a:rPr lang="lv-LV" sz="1600" b="1" spc="-1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  <a:cs typeface="Arial"/>
              </a:rPr>
              <a:t>bet pagaidām uzturēt ciešākas saites ar Latviju. </a:t>
            </a:r>
            <a:endParaRPr lang="lv-LV" sz="1600" b="1" spc="-10" dirty="0">
              <a:solidFill>
                <a:schemeClr val="bg1">
                  <a:lumMod val="50000"/>
                </a:schemeClr>
              </a:solidFill>
              <a:latin typeface="Robusta TL Pro Light" pitchFamily="50" charset="-7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10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 </a:t>
            </a:r>
            <a:endParaRPr lang="lv-LV" dirty="0"/>
          </a:p>
        </p:txBody>
      </p:sp>
      <p:pic>
        <p:nvPicPr>
          <p:cNvPr id="6" name="Picture 2" descr="Latvijas Institūts piedāvā iespēju nosūtīt  #GribuTeviAtpakaļ pastkarti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5750"/>
            <a:ext cx="6362700" cy="451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742950"/>
            <a:ext cx="2133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5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usta TL Pro"/>
              </a:rPr>
              <a:t>L</a:t>
            </a:r>
            <a:r>
              <a:rPr lang="lv-LV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Robusta TL Pro"/>
              </a:rPr>
              <a:t>i.lv</a:t>
            </a:r>
            <a:r>
              <a:rPr lang="lv-LV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usta TL Pro"/>
              </a:rPr>
              <a:t> </a:t>
            </a:r>
          </a:p>
          <a:p>
            <a:endParaRPr lang="lv-LV" sz="2400" dirty="0">
              <a:solidFill>
                <a:schemeClr val="tx1">
                  <a:lumMod val="65000"/>
                  <a:lumOff val="35000"/>
                </a:schemeClr>
              </a:solidFill>
              <a:latin typeface="Robusta TL Pro"/>
            </a:endParaRPr>
          </a:p>
          <a:p>
            <a:endParaRPr lang="lv-LV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Robusta TL Pro"/>
            </a:endParaRPr>
          </a:p>
          <a:p>
            <a:r>
              <a:rPr lang="lv-LV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usta TL Pro"/>
              </a:rPr>
              <a:t>Atgriešanās stāsti, </a:t>
            </a:r>
            <a:br>
              <a:rPr lang="lv-LV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usta TL Pro"/>
              </a:rPr>
            </a:br>
            <a:r>
              <a:rPr lang="lv-LV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usta TL Pro"/>
              </a:rPr>
              <a:t>e-pastkartes, pētījumi</a:t>
            </a:r>
            <a:endParaRPr lang="lv-LV" sz="2400" dirty="0">
              <a:solidFill>
                <a:schemeClr val="tx1">
                  <a:lumMod val="65000"/>
                  <a:lumOff val="35000"/>
                </a:schemeClr>
              </a:solidFill>
              <a:latin typeface="Robusta TL Pro"/>
            </a:endParaRPr>
          </a:p>
        </p:txBody>
      </p:sp>
    </p:spTree>
    <p:extLst>
      <p:ext uri="{BB962C8B-B14F-4D97-AF65-F5344CB8AC3E}">
        <p14:creationId xmlns:p14="http://schemas.microsoft.com/office/powerpoint/2010/main" val="234105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>
                <a:solidFill>
                  <a:schemeClr val="bg1">
                    <a:lumMod val="50000"/>
                  </a:schemeClr>
                </a:solidFill>
                <a:latin typeface="Robusta TL Pro" pitchFamily="50" charset="-70"/>
                <a:cs typeface="Arial"/>
              </a:rPr>
              <a:t>Aicinām pašvaldības </a:t>
            </a:r>
            <a:endParaRPr lang="lv-LV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lv-LV" sz="2400" dirty="0" smtClean="0">
              <a:latin typeface="Robusta TL Pro Light" pitchFamily="50" charset="-70"/>
            </a:endParaRPr>
          </a:p>
          <a:p>
            <a:pPr marL="0" indent="0">
              <a:buFont typeface="Arial" pitchFamily="34" charset="0"/>
              <a:buNone/>
            </a:pPr>
            <a:r>
              <a:rPr lang="lv-LV" sz="240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</a:rPr>
              <a:t>Apsvērt savu piedāvājumu tiem, kas vēlas atgriezties savā dzimtajā vietā.</a:t>
            </a:r>
          </a:p>
          <a:p>
            <a:pPr marL="0" indent="0">
              <a:buFont typeface="Arial" pitchFamily="34" charset="0"/>
              <a:buNone/>
            </a:pPr>
            <a:endParaRPr lang="lv-LV" sz="2400" dirty="0" smtClean="0">
              <a:solidFill>
                <a:schemeClr val="bg1">
                  <a:lumMod val="50000"/>
                </a:schemeClr>
              </a:solidFill>
              <a:latin typeface="Robusta TL Pro Light" pitchFamily="50" charset="-70"/>
            </a:endParaRPr>
          </a:p>
          <a:p>
            <a:pPr marL="0" indent="0">
              <a:buFont typeface="Arial" pitchFamily="34" charset="0"/>
              <a:buNone/>
            </a:pPr>
            <a:r>
              <a:rPr lang="lv-LV" sz="240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</a:rPr>
              <a:t>Apkopot - kas jau novadā </a:t>
            </a:r>
            <a:r>
              <a:rPr lang="lv-LV" sz="2400" b="1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</a:rPr>
              <a:t>izdarīts</a:t>
            </a:r>
            <a:r>
              <a:rPr lang="lv-LV" sz="240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</a:rPr>
              <a:t>; </a:t>
            </a:r>
          </a:p>
          <a:p>
            <a:pPr marL="0" indent="0">
              <a:buFont typeface="Arial" pitchFamily="34" charset="0"/>
              <a:buNone/>
            </a:pPr>
            <a:r>
              <a:rPr lang="lv-LV" sz="240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</a:rPr>
              <a:t>Pastāstīt - kāds ir novada </a:t>
            </a:r>
            <a:r>
              <a:rPr lang="lv-LV" sz="2400" b="1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</a:rPr>
              <a:t>nākotnes redzējums</a:t>
            </a:r>
            <a:r>
              <a:rPr lang="lv-LV" sz="240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</a:rPr>
              <a:t>; </a:t>
            </a:r>
          </a:p>
          <a:p>
            <a:pPr marL="0" indent="0">
              <a:buFont typeface="Arial" pitchFamily="34" charset="0"/>
              <a:buNone/>
            </a:pPr>
            <a:r>
              <a:rPr lang="lv-LV" sz="2400" b="1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</a:rPr>
              <a:t>Skaidra, tieša komunikācija - ar ko </a:t>
            </a:r>
            <a:r>
              <a:rPr lang="lv-LV" sz="240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</a:rPr>
              <a:t>man </a:t>
            </a:r>
            <a:r>
              <a:rPr lang="lv-LV" sz="2400" b="1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</a:rPr>
              <a:t>kontaktēties </a:t>
            </a:r>
            <a:r>
              <a:rPr lang="lv-LV" sz="240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</a:rPr>
              <a:t>novadā, kā novads veidos dialogu ar mani? </a:t>
            </a:r>
          </a:p>
          <a:p>
            <a:pPr marL="0" indent="0">
              <a:buFont typeface="Arial" pitchFamily="34" charset="0"/>
              <a:buNone/>
            </a:pPr>
            <a:endParaRPr lang="lv-LV" sz="2400" dirty="0">
              <a:solidFill>
                <a:schemeClr val="bg1">
                  <a:lumMod val="50000"/>
                </a:schemeClr>
              </a:solidFill>
              <a:latin typeface="Robusta TL Pro Light" pitchFamily="50" charset="-70"/>
            </a:endParaRPr>
          </a:p>
          <a:p>
            <a:pPr marL="0" indent="0">
              <a:buFont typeface="Arial" pitchFamily="34" charset="0"/>
              <a:buNone/>
            </a:pPr>
            <a:r>
              <a:rPr lang="lv-LV" sz="2400" dirty="0" smtClean="0">
                <a:solidFill>
                  <a:schemeClr val="bg1">
                    <a:lumMod val="50000"/>
                  </a:schemeClr>
                </a:solidFill>
                <a:latin typeface="Robusta TL Pro Light" pitchFamily="50" charset="-70"/>
              </a:rPr>
              <a:t>Jaunieši, kas mācījušies ārzemēs: Lieta nav algas lielumā, bet gan attieksmē. </a:t>
            </a:r>
          </a:p>
          <a:p>
            <a:pPr marL="0" indent="0">
              <a:buFont typeface="Arial" pitchFamily="34" charset="0"/>
              <a:buNone/>
            </a:pPr>
            <a:endParaRPr lang="lv-LV" sz="2400" dirty="0">
              <a:latin typeface="Robusta TL Pro Light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1932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 txBox="1"/>
          <p:nvPr/>
        </p:nvSpPr>
        <p:spPr>
          <a:xfrm>
            <a:off x="284986" y="2800350"/>
            <a:ext cx="3027173" cy="20656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21"/>
              </a:spcBef>
            </a:pPr>
            <a:endParaRPr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dirty="0">
              <a:latin typeface="Robusta TL Pro" pitchFamily="50" charset="-70"/>
            </a:endParaRPr>
          </a:p>
          <a:p>
            <a:pPr marL="12700" marR="13970">
              <a:lnSpc>
                <a:spcPct val="100000"/>
              </a:lnSpc>
            </a:pPr>
            <a:r>
              <a:rPr lang="lv-LV" spc="-10" dirty="0" smtClean="0">
                <a:solidFill>
                  <a:schemeClr val="accent2"/>
                </a:solidFill>
                <a:latin typeface="Robusta TL Pro" pitchFamily="50" charset="-70"/>
                <a:cs typeface="Arial"/>
              </a:rPr>
              <a:t>Kā uzrunājam viesus uz robežas? </a:t>
            </a:r>
            <a:endParaRPr lang="lv-LV" spc="-10" dirty="0">
              <a:solidFill>
                <a:schemeClr val="accent2"/>
              </a:solidFill>
              <a:latin typeface="Robusta TL Pro" pitchFamily="50" charset="-70"/>
              <a:cs typeface="Arial"/>
            </a:endParaRPr>
          </a:p>
          <a:p>
            <a:pPr marL="12700" marR="13970">
              <a:lnSpc>
                <a:spcPct val="100000"/>
              </a:lnSpc>
            </a:pPr>
            <a:endParaRPr lang="lv-LV" spc="-10" dirty="0" smtClean="0">
              <a:solidFill>
                <a:schemeClr val="accent2"/>
              </a:solidFill>
              <a:latin typeface="Robusta TL Pro" pitchFamily="50" charset="-70"/>
              <a:cs typeface="Arial"/>
            </a:endParaRPr>
          </a:p>
          <a:p>
            <a:pPr marL="12700" marR="13970">
              <a:lnSpc>
                <a:spcPct val="100000"/>
              </a:lnSpc>
            </a:pPr>
            <a:r>
              <a:rPr lang="lv-LV" spc="-10" dirty="0" smtClean="0">
                <a:solidFill>
                  <a:schemeClr val="accent2"/>
                </a:solidFill>
                <a:latin typeface="Robusta TL Pro" pitchFamily="50" charset="-70"/>
                <a:cs typeface="Arial"/>
              </a:rPr>
              <a:t>Kā tos, kas atgriežas mājās? </a:t>
            </a:r>
            <a:endParaRPr dirty="0">
              <a:solidFill>
                <a:schemeClr val="accent2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4" name="object 5"/>
          <p:cNvSpPr txBox="1"/>
          <p:nvPr/>
        </p:nvSpPr>
        <p:spPr>
          <a:xfrm>
            <a:off x="346710" y="516509"/>
            <a:ext cx="3006089" cy="9950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lv-LV" sz="4000" b="1" dirty="0" smtClean="0">
                <a:solidFill>
                  <a:schemeClr val="accent2"/>
                </a:solidFill>
                <a:latin typeface="Robusta TL Pro" pitchFamily="50" charset="-70"/>
                <a:cs typeface="Arial"/>
              </a:rPr>
              <a:t>Iniciatīva: </a:t>
            </a:r>
          </a:p>
          <a:p>
            <a:pPr marL="12700">
              <a:lnSpc>
                <a:spcPct val="100000"/>
              </a:lnSpc>
            </a:pPr>
            <a:r>
              <a:rPr lang="lv-LV" sz="4000" b="1" dirty="0" smtClean="0">
                <a:solidFill>
                  <a:schemeClr val="accent2"/>
                </a:solidFill>
                <a:latin typeface="Robusta TL Pro" pitchFamily="50" charset="-70"/>
                <a:cs typeface="Arial"/>
              </a:rPr>
              <a:t>Sveiciens uz robežas</a:t>
            </a:r>
            <a:endParaRPr sz="4000" dirty="0">
              <a:solidFill>
                <a:schemeClr val="accent2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3657600" y="1"/>
            <a:ext cx="6528180" cy="5143499"/>
          </a:xfrm>
          <a:prstGeom prst="rect">
            <a:avLst/>
          </a:prstGeom>
          <a:blipFill>
            <a:blip r:embed="rId2" cstate="print"/>
            <a:srcRect/>
            <a:stretch>
              <a:fillRect l="-10505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70786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BC955C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4278" y="190119"/>
            <a:ext cx="7951522" cy="15227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lv-LV" sz="6500" b="1" dirty="0" smtClean="0">
                <a:solidFill>
                  <a:srgbClr val="FFFFFF"/>
                </a:solidFill>
                <a:latin typeface="Robusta TL Pro" pitchFamily="50" charset="-70"/>
                <a:cs typeface="Arial"/>
              </a:rPr>
              <a:t>Latvija.</a:t>
            </a:r>
            <a:endParaRPr sz="6500" dirty="0">
              <a:solidFill>
                <a:prstClr val="black"/>
              </a:solidFill>
              <a:latin typeface="Robusta TL Pro" pitchFamily="50" charset="-70"/>
              <a:cs typeface="Arial"/>
            </a:endParaRPr>
          </a:p>
          <a:p>
            <a:pPr marL="12700">
              <a:lnSpc>
                <a:spcPts val="4130"/>
              </a:lnSpc>
              <a:tabLst>
                <a:tab pos="3004820" algn="l"/>
              </a:tabLst>
            </a:pPr>
            <a:r>
              <a:rPr lang="lv-LV" sz="4000" spc="-25" dirty="0" smtClean="0">
                <a:solidFill>
                  <a:srgbClr val="FFFFFF"/>
                </a:solidFill>
                <a:latin typeface="Robusta TL Pro" pitchFamily="50" charset="-70"/>
                <a:cs typeface="Arial"/>
              </a:rPr>
              <a:t>Vieta, kur atgriezties </a:t>
            </a:r>
            <a:endParaRPr lang="en-GB" sz="4000" dirty="0">
              <a:solidFill>
                <a:prstClr val="black"/>
              </a:solidFill>
              <a:latin typeface="Robusta TL Pro" pitchFamily="50" charset="-70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47950"/>
            <a:ext cx="3835399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3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29564" y="1428750"/>
            <a:ext cx="3305175" cy="2971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lv-LV" sz="2400" spc="-1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Olimpiskās medaļas uz miljons iedzīvotājiem</a:t>
            </a:r>
          </a:p>
          <a:p>
            <a:pPr algn="just"/>
            <a:endParaRPr lang="lv-LV" sz="2400" spc="-10" dirty="0">
              <a:solidFill>
                <a:srgbClr val="2D2800"/>
              </a:solidFill>
              <a:latin typeface="Robusta TL Pro" pitchFamily="50" charset="-70"/>
              <a:cs typeface="Arial"/>
            </a:endParaRPr>
          </a:p>
          <a:p>
            <a:pPr algn="just"/>
            <a:r>
              <a:rPr lang="lv-LV" sz="2400" spc="-1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Latvija – 14</a:t>
            </a:r>
          </a:p>
          <a:p>
            <a:pPr algn="just"/>
            <a:endParaRPr lang="lv-LV" sz="2400" spc="-10" dirty="0">
              <a:solidFill>
                <a:srgbClr val="2D2800"/>
              </a:solidFill>
              <a:latin typeface="Robusta TL Pro" pitchFamily="50" charset="-70"/>
              <a:cs typeface="Arial"/>
            </a:endParaRPr>
          </a:p>
          <a:p>
            <a:pPr algn="just"/>
            <a:r>
              <a:rPr lang="lv-LV" sz="2400" spc="-1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ASV – 8</a:t>
            </a:r>
          </a:p>
          <a:p>
            <a:pPr algn="just"/>
            <a:endParaRPr lang="lv-LV" sz="2400" spc="-10" dirty="0">
              <a:solidFill>
                <a:srgbClr val="2D2800"/>
              </a:solidFill>
              <a:latin typeface="Robusta TL Pro" pitchFamily="50" charset="-70"/>
              <a:cs typeface="Arial"/>
            </a:endParaRPr>
          </a:p>
          <a:p>
            <a:pPr algn="just"/>
            <a:r>
              <a:rPr lang="lv-LV" sz="2400" spc="-1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Krievija - 3</a:t>
            </a:r>
            <a:endParaRPr lang="en-GB" sz="2400" spc="-10" dirty="0">
              <a:solidFill>
                <a:srgbClr val="2D2800"/>
              </a:solidFill>
              <a:latin typeface="Robusta TL Pro" pitchFamily="50" charset="-70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r="29756"/>
          <a:stretch/>
        </p:blipFill>
        <p:spPr>
          <a:xfrm>
            <a:off x="3924300" y="-1"/>
            <a:ext cx="5219700" cy="5143500"/>
          </a:xfrm>
          <a:prstGeom prst="rect">
            <a:avLst/>
          </a:prstGeom>
        </p:spPr>
      </p:pic>
      <p:sp>
        <p:nvSpPr>
          <p:cNvPr id="7" name="object 3"/>
          <p:cNvSpPr txBox="1"/>
          <p:nvPr/>
        </p:nvSpPr>
        <p:spPr>
          <a:xfrm>
            <a:off x="352424" y="285750"/>
            <a:ext cx="3657601" cy="1028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lv-LV" sz="4000" b="1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Izcilība </a:t>
            </a:r>
            <a:endParaRPr lang="en-GB" sz="4000" b="1" dirty="0">
              <a:solidFill>
                <a:srgbClr val="2D2800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3739769" y="0"/>
            <a:ext cx="5404231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9805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E03B31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381000" y="285750"/>
            <a:ext cx="2971800" cy="1028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lv-LV" sz="3200" b="1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Kā novadi var stiprināt savu/valsts tēlu?</a:t>
            </a:r>
            <a:endParaRPr lang="en-US" sz="3200" b="1" spc="-20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381000" y="2547619"/>
            <a:ext cx="3810000" cy="18986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lv-LV" sz="2000" spc="-5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Starptautiski statusi un projekti: UNESCO mūzikas pilsēta, UNESCO literatūras pilsēta, Pasaules grāmatu galvaspilsēta, Eiropas kultūras galvaspilsēta, Eiropas zaļā pilsēta, Eiropas gastronomijas reģions, u.c. </a:t>
            </a:r>
          </a:p>
        </p:txBody>
      </p:sp>
      <p:pic>
        <p:nvPicPr>
          <p:cNvPr id="3074" name="Picture 2" descr="C:\Users\kr303\Desktop\27178200666_c73922da9c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247650"/>
            <a:ext cx="9634538" cy="642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9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C7D6E6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-152400" y="-1"/>
            <a:ext cx="4752975" cy="5143499"/>
          </a:xfrm>
          <a:prstGeom prst="rect">
            <a:avLst/>
          </a:prstGeom>
          <a:blipFill>
            <a:blip r:embed="rId2" cstate="print"/>
            <a:srcRect/>
            <a:stretch>
              <a:fillRect l="-9019" r="-3205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4876800" y="2952750"/>
            <a:ext cx="3733800" cy="1828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14900"/>
              </a:lnSpc>
            </a:pPr>
            <a:r>
              <a:rPr sz="2000" spc="-35" dirty="0" err="1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Elīna</a:t>
            </a:r>
            <a:r>
              <a:rPr sz="2000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 </a:t>
            </a:r>
            <a:r>
              <a:rPr sz="2000" spc="-35" dirty="0" err="1">
                <a:solidFill>
                  <a:srgbClr val="2D2800"/>
                </a:solidFill>
                <a:latin typeface="Robusta TL Pro" pitchFamily="50" charset="-70"/>
                <a:cs typeface="Arial"/>
              </a:rPr>
              <a:t>Garanča</a:t>
            </a:r>
            <a:r>
              <a:rPr sz="2000" spc="-35" dirty="0">
                <a:solidFill>
                  <a:srgbClr val="2D2800"/>
                </a:solidFill>
                <a:latin typeface="Robusta TL Pro" pitchFamily="50" charset="-70"/>
                <a:cs typeface="Arial"/>
              </a:rPr>
              <a:t>, Kristīne </a:t>
            </a:r>
            <a:r>
              <a:rPr sz="2000" spc="-35" dirty="0" err="1">
                <a:solidFill>
                  <a:srgbClr val="2D2800"/>
                </a:solidFill>
                <a:latin typeface="Robusta TL Pro" pitchFamily="50" charset="-70"/>
                <a:cs typeface="Arial"/>
              </a:rPr>
              <a:t>Opolais</a:t>
            </a:r>
            <a:r>
              <a:rPr sz="2000" spc="-35" dirty="0">
                <a:solidFill>
                  <a:srgbClr val="2D2800"/>
                </a:solidFill>
                <a:latin typeface="Robusta TL Pro" pitchFamily="50" charset="-70"/>
                <a:cs typeface="Arial"/>
              </a:rPr>
              <a:t>, </a:t>
            </a:r>
            <a:r>
              <a:rPr lang="lv-LV" sz="2000" spc="-35" dirty="0">
                <a:solidFill>
                  <a:srgbClr val="2D2800"/>
                </a:solidFill>
                <a:latin typeface="Robusta TL Pro" pitchFamily="50" charset="-70"/>
                <a:cs typeface="Arial"/>
              </a:rPr>
              <a:t>Andris Nelsons </a:t>
            </a:r>
            <a:r>
              <a:rPr lang="lv-LV" sz="2000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un</a:t>
            </a:r>
            <a:r>
              <a:rPr sz="2000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 </a:t>
            </a:r>
            <a:r>
              <a:rPr sz="2000" spc="-35" dirty="0" err="1">
                <a:solidFill>
                  <a:srgbClr val="2D2800"/>
                </a:solidFill>
                <a:latin typeface="Robusta TL Pro" pitchFamily="50" charset="-70"/>
                <a:cs typeface="Arial"/>
              </a:rPr>
              <a:t>Pēteris</a:t>
            </a:r>
            <a:r>
              <a:rPr sz="2000" spc="-35" dirty="0">
                <a:solidFill>
                  <a:srgbClr val="2D2800"/>
                </a:solidFill>
                <a:latin typeface="Robusta TL Pro" pitchFamily="50" charset="-70"/>
                <a:cs typeface="Arial"/>
              </a:rPr>
              <a:t> </a:t>
            </a:r>
            <a:r>
              <a:rPr sz="2000" spc="-35" dirty="0" err="1">
                <a:solidFill>
                  <a:srgbClr val="2D2800"/>
                </a:solidFill>
                <a:latin typeface="Robusta TL Pro" pitchFamily="50" charset="-70"/>
                <a:cs typeface="Arial"/>
              </a:rPr>
              <a:t>Vasks</a:t>
            </a:r>
            <a:r>
              <a:rPr sz="2000" spc="-35" dirty="0">
                <a:solidFill>
                  <a:srgbClr val="2D2800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2000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ir tikai daži pasaulslaveni vārdi mūzikā no Latvijas. </a:t>
            </a:r>
            <a:endParaRPr sz="2000" spc="-35" dirty="0">
              <a:solidFill>
                <a:srgbClr val="2D2800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4876800" y="219075"/>
            <a:ext cx="4267200" cy="1524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lv-LV" sz="3400" b="1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Pagājušajā sezonā Ņujorkas </a:t>
            </a:r>
            <a:r>
              <a:rPr lang="en-GB" sz="3400" b="1" spc="-35" dirty="0" err="1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Metropolit</a:t>
            </a:r>
            <a:r>
              <a:rPr lang="lv-LV" sz="3400" b="1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ēna</a:t>
            </a:r>
            <a:r>
              <a:rPr lang="en-GB" sz="3400" b="1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3400" b="1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/>
            </a:r>
            <a:br>
              <a:rPr lang="lv-LV" sz="3400" b="1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</a:br>
            <a:r>
              <a:rPr lang="lv-LV" sz="3400" b="1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O</a:t>
            </a:r>
            <a:r>
              <a:rPr lang="en-GB" sz="3400" b="1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per</a:t>
            </a:r>
            <a:r>
              <a:rPr lang="lv-LV" sz="3400" b="1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ā uzstājās</a:t>
            </a:r>
          </a:p>
          <a:p>
            <a:pPr marL="12700">
              <a:lnSpc>
                <a:spcPct val="100000"/>
              </a:lnSpc>
            </a:pPr>
            <a:r>
              <a:rPr lang="lv-LV" sz="3400" b="1" spc="-35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3 solisti no Latvijas </a:t>
            </a:r>
            <a:endParaRPr lang="en-GB" sz="3400" b="1" spc="-35" dirty="0">
              <a:solidFill>
                <a:srgbClr val="2D2800"/>
              </a:solidFill>
              <a:latin typeface="Robusta TL Pro" pitchFamily="50" charset="-7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7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E03B31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pic>
        <p:nvPicPr>
          <p:cNvPr id="7170" name="Picture 2" descr="C:\Users\io112\Downloads\13411934_1750922031858577_927481276294257701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 r="21322"/>
          <a:stretch/>
        </p:blipFill>
        <p:spPr bwMode="auto">
          <a:xfrm>
            <a:off x="4095751" y="0"/>
            <a:ext cx="504824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3"/>
          <p:cNvSpPr txBox="1"/>
          <p:nvPr/>
        </p:nvSpPr>
        <p:spPr>
          <a:xfrm>
            <a:off x="304799" y="285750"/>
            <a:ext cx="3657601" cy="1028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lv-LV" sz="4000" b="1" dirty="0" smtClean="0">
                <a:solidFill>
                  <a:srgbClr val="F5EBD7"/>
                </a:solidFill>
                <a:latin typeface="Robusta TL Pro" pitchFamily="50" charset="-70"/>
                <a:cs typeface="Arial"/>
              </a:rPr>
              <a:t>Dzimumu vienlīdzība </a:t>
            </a:r>
            <a:endParaRPr lang="en-GB" sz="4000" b="1" dirty="0">
              <a:solidFill>
                <a:srgbClr val="F5EBD7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289556" y="2190750"/>
            <a:ext cx="3390901" cy="2209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lv-LV" sz="2000" spc="-10" dirty="0" smtClean="0">
                <a:solidFill>
                  <a:srgbClr val="F5EBD7"/>
                </a:solidFill>
                <a:latin typeface="Robusta TL Pro" pitchFamily="50" charset="-70"/>
                <a:cs typeface="Arial"/>
              </a:rPr>
              <a:t>Sieviešu proporcija augstākajos amatos:</a:t>
            </a:r>
          </a:p>
          <a:p>
            <a:pPr algn="just"/>
            <a:endParaRPr lang="lv-LV" sz="2000" spc="-10" dirty="0">
              <a:solidFill>
                <a:srgbClr val="F5EBD7"/>
              </a:solidFill>
              <a:latin typeface="Robusta TL Pro" pitchFamily="50" charset="-70"/>
              <a:cs typeface="Arial"/>
            </a:endParaRPr>
          </a:p>
          <a:p>
            <a:pPr algn="just"/>
            <a:r>
              <a:rPr lang="lv-LV" sz="2000" spc="-10" dirty="0" smtClean="0">
                <a:solidFill>
                  <a:srgbClr val="F5EBD7"/>
                </a:solidFill>
                <a:latin typeface="Robusta TL Pro" pitchFamily="50" charset="-70"/>
                <a:cs typeface="Arial"/>
              </a:rPr>
              <a:t>Sievietes 44%</a:t>
            </a:r>
          </a:p>
          <a:p>
            <a:pPr algn="just"/>
            <a:endParaRPr lang="lv-LV" sz="2000" spc="-10" dirty="0">
              <a:solidFill>
                <a:srgbClr val="F5EBD7"/>
              </a:solidFill>
              <a:latin typeface="Robusta TL Pro" pitchFamily="50" charset="-70"/>
              <a:cs typeface="Arial"/>
            </a:endParaRPr>
          </a:p>
          <a:p>
            <a:pPr algn="just"/>
            <a:r>
              <a:rPr lang="lv-LV" sz="2000" spc="-10" dirty="0" smtClean="0">
                <a:solidFill>
                  <a:srgbClr val="F5EBD7"/>
                </a:solidFill>
                <a:latin typeface="Robusta TL Pro" pitchFamily="50" charset="-70"/>
                <a:cs typeface="Arial"/>
              </a:rPr>
              <a:t>Vīrieši 56%</a:t>
            </a:r>
            <a:endParaRPr lang="en-GB" sz="2000" spc="-10" dirty="0">
              <a:solidFill>
                <a:srgbClr val="F5EBD7"/>
              </a:solidFill>
              <a:latin typeface="Robusta TL Pro" pitchFamily="50" charset="-7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58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" y="3790950"/>
            <a:ext cx="7318756" cy="9950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lv-LV" sz="6500" b="1" dirty="0" smtClean="0">
                <a:solidFill>
                  <a:srgbClr val="C7D6E6"/>
                </a:solidFill>
                <a:latin typeface="Robusta TL Pro" pitchFamily="50" charset="-70"/>
                <a:cs typeface="Arial"/>
              </a:rPr>
              <a:t>Inovācijas</a:t>
            </a:r>
            <a:endParaRPr sz="6500" dirty="0">
              <a:latin typeface="Robusta TL Pro" pitchFamily="50" charset="-70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1100" y="1352550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lv-LV" sz="2400" dirty="0" err="1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AirDog</a:t>
            </a:r>
            <a:r>
              <a:rPr lang="lv-LV" sz="240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</a:p>
          <a:p>
            <a:pPr lvl="0" algn="just"/>
            <a:r>
              <a:rPr lang="lv-LV" sz="2400" dirty="0" err="1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AirBoard</a:t>
            </a:r>
            <a:endParaRPr lang="lv-LV" sz="2400" dirty="0" smtClean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lvl="0" algn="just"/>
            <a:r>
              <a:rPr lang="lv-LV" sz="2400" dirty="0" err="1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Edurio</a:t>
            </a:r>
            <a:endParaRPr lang="lv-LV" sz="2400" dirty="0" smtClean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lvl="0" algn="just"/>
            <a:r>
              <a:rPr lang="lv-LV" sz="2400" dirty="0" err="1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Infogr.am</a:t>
            </a:r>
            <a:endParaRPr lang="lv-LV" sz="2400" dirty="0" smtClean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lvl="0" algn="just"/>
            <a:r>
              <a:rPr lang="lv-LV" sz="2400" dirty="0" err="1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RigVir</a:t>
            </a:r>
            <a:r>
              <a:rPr lang="lv-LV" sz="240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07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E03B31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5486400" y="285750"/>
            <a:ext cx="3318866" cy="1028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lv-LV" sz="4000" b="1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Iespējas</a:t>
            </a:r>
            <a:endParaRPr lang="en-US" sz="4000" b="1" spc="-20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5682336" y="1651000"/>
            <a:ext cx="3122930" cy="2971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lv-LV" sz="2400" spc="-5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Iespējas izglītībā </a:t>
            </a:r>
          </a:p>
          <a:p>
            <a:pPr algn="just"/>
            <a:endParaRPr lang="lv-LV" spc="-5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r>
              <a:rPr lang="lv-LV" sz="2400" spc="-5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Jauna </a:t>
            </a:r>
            <a:r>
              <a:rPr lang="lv-LV" sz="2400" spc="-5" dirty="0" err="1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start-up</a:t>
            </a:r>
            <a:r>
              <a:rPr lang="lv-LV" sz="2400" spc="-5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 &amp; inovāciju paaudze</a:t>
            </a:r>
          </a:p>
          <a:p>
            <a:pPr algn="just"/>
            <a:endParaRPr lang="lv-LV" spc="-5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r>
              <a:rPr lang="lv-LV" sz="2400" spc="-5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Dabas materiāli jaunās formās</a:t>
            </a:r>
          </a:p>
        </p:txBody>
      </p:sp>
      <p:pic>
        <p:nvPicPr>
          <p:cNvPr id="7" name="Picture 2" descr="C:\Users\io112\Downloads\24800749312_90640abede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5"/>
          <a:stretch/>
        </p:blipFill>
        <p:spPr bwMode="auto">
          <a:xfrm>
            <a:off x="-990598" y="-1"/>
            <a:ext cx="632459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BC955C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pic>
        <p:nvPicPr>
          <p:cNvPr id="2051" name="Picture 3" descr="P:\08_Foto Galerija Latvija\KU_Kārlis Ustups\KU02_harvest_Karlis Ustupsxx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15854" r="293"/>
          <a:stretch/>
        </p:blipFill>
        <p:spPr bwMode="auto">
          <a:xfrm>
            <a:off x="0" y="0"/>
            <a:ext cx="915737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3"/>
          <p:cNvSpPr txBox="1"/>
          <p:nvPr/>
        </p:nvSpPr>
        <p:spPr>
          <a:xfrm>
            <a:off x="381000" y="285750"/>
            <a:ext cx="4067175" cy="1600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lv-LV" sz="4000" b="1" spc="-2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Latvijas daba </a:t>
            </a:r>
            <a:endParaRPr lang="en-GB" sz="4000" dirty="0">
              <a:solidFill>
                <a:srgbClr val="2D2800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1000" y="3771900"/>
            <a:ext cx="7143751" cy="1371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just">
              <a:lnSpc>
                <a:spcPct val="100000"/>
              </a:lnSpc>
            </a:pPr>
            <a:r>
              <a:rPr lang="lv-LV" sz="3000" b="1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Katrs desmitais melnais stārķis ligzdo Latvijā</a:t>
            </a:r>
            <a:endParaRPr lang="en-GB" sz="3000" b="1" dirty="0" smtClean="0">
              <a:solidFill>
                <a:srgbClr val="2D2800"/>
              </a:solidFill>
              <a:latin typeface="Robusta TL Pro" pitchFamily="50" charset="-7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61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/>
          <p:nvPr/>
        </p:nvSpPr>
        <p:spPr>
          <a:xfrm>
            <a:off x="213360" y="133350"/>
            <a:ext cx="7318756" cy="9950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lv-LV" sz="6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usta TL Pro" pitchFamily="50" charset="-70"/>
                <a:cs typeface="Arial"/>
              </a:rPr>
              <a:t>Novadi un pilsētas</a:t>
            </a:r>
            <a:endParaRPr sz="6500" dirty="0">
              <a:solidFill>
                <a:schemeClr val="tx1">
                  <a:lumMod val="50000"/>
                  <a:lumOff val="50000"/>
                </a:schemeClr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2895600" y="4546600"/>
            <a:ext cx="3657600" cy="457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just">
              <a:lnSpc>
                <a:spcPct val="100000"/>
              </a:lnSpc>
            </a:pPr>
            <a:r>
              <a:rPr lang="lv-LV" sz="3000" dirty="0" smtClean="0">
                <a:solidFill>
                  <a:schemeClr val="bg1"/>
                </a:solidFill>
                <a:latin typeface="Robusta TL Pro" pitchFamily="50" charset="-70"/>
                <a:cs typeface="Arial"/>
              </a:rPr>
              <a:t>Latvija nav tikai Rīga </a:t>
            </a:r>
          </a:p>
        </p:txBody>
      </p:sp>
    </p:spTree>
    <p:extLst>
      <p:ext uri="{BB962C8B-B14F-4D97-AF65-F5344CB8AC3E}">
        <p14:creationId xmlns:p14="http://schemas.microsoft.com/office/powerpoint/2010/main" val="120026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905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8018" y="666750"/>
            <a:ext cx="5094631" cy="1563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lv-LV" sz="3400" b="1" spc="-10" dirty="0" smtClean="0">
                <a:solidFill>
                  <a:srgbClr val="FFFFFF"/>
                </a:solidFill>
                <a:latin typeface="Robusta TL Pro" pitchFamily="50" charset="-70"/>
                <a:cs typeface="Arial"/>
              </a:rPr>
              <a:t/>
            </a:r>
            <a:br>
              <a:rPr lang="lv-LV" sz="3400" b="1" spc="-10" dirty="0" smtClean="0">
                <a:solidFill>
                  <a:srgbClr val="FFFFFF"/>
                </a:solidFill>
                <a:latin typeface="Robusta TL Pro" pitchFamily="50" charset="-70"/>
                <a:cs typeface="Arial"/>
              </a:rPr>
            </a:br>
            <a:endParaRPr lang="lv-LV" sz="3400" b="1" spc="-10" dirty="0" smtClean="0">
              <a:solidFill>
                <a:srgbClr val="FFFFFF"/>
              </a:solidFill>
              <a:latin typeface="Robusta TL Pro" pitchFamily="50" charset="-70"/>
              <a:cs typeface="Arial"/>
            </a:endParaRPr>
          </a:p>
          <a:p>
            <a:pPr marL="12700"/>
            <a:r>
              <a:rPr lang="lv-LV" sz="3400" b="1" spc="-10" dirty="0" smtClean="0">
                <a:solidFill>
                  <a:srgbClr val="FFFFFF"/>
                </a:solidFill>
                <a:latin typeface="Robusta TL Pro" pitchFamily="50" charset="-70"/>
                <a:cs typeface="Arial"/>
              </a:rPr>
              <a:t>2018. gadā Latvija atzīmēs Simtgadi </a:t>
            </a:r>
            <a:endParaRPr sz="3400" dirty="0">
              <a:solidFill>
                <a:prstClr val="black"/>
              </a:solidFill>
              <a:latin typeface="Robusta TL Pro" pitchFamily="50" charset="-7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47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1262570"/>
            <a:ext cx="34882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000" dirty="0" err="1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Latvia.eu</a:t>
            </a:r>
            <a:endParaRPr lang="lv-LV" sz="2000" dirty="0" smtClean="0">
              <a:solidFill>
                <a:srgbClr val="962323"/>
              </a:solidFill>
              <a:latin typeface="Robusta TL Pro" pitchFamily="50" charset="-70"/>
              <a:cs typeface="Arial"/>
            </a:endParaRPr>
          </a:p>
          <a:p>
            <a:pPr algn="just"/>
            <a:endParaRPr lang="lv-LV" sz="2000" dirty="0" smtClean="0">
              <a:solidFill>
                <a:srgbClr val="962323"/>
              </a:solidFill>
              <a:latin typeface="Robusta TL Pro" pitchFamily="50" charset="-70"/>
              <a:cs typeface="Arial"/>
            </a:endParaRPr>
          </a:p>
          <a:p>
            <a:pPr algn="just"/>
            <a:r>
              <a:rPr lang="lv-LV" sz="2000" dirty="0" err="1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Facebook</a:t>
            </a:r>
            <a:r>
              <a:rPr lang="lv-LV" sz="2000" dirty="0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: </a:t>
            </a:r>
            <a:r>
              <a:rPr lang="lv-LV" sz="2000" dirty="0" err="1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If</a:t>
            </a:r>
            <a:r>
              <a:rPr lang="lv-LV" sz="2000" dirty="0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2000" dirty="0" err="1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you</a:t>
            </a:r>
            <a:r>
              <a:rPr lang="lv-LV" sz="2000" dirty="0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2000" dirty="0" err="1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like</a:t>
            </a:r>
            <a:r>
              <a:rPr lang="lv-LV" sz="2000" dirty="0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2000" dirty="0" err="1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Latvia</a:t>
            </a:r>
            <a:r>
              <a:rPr lang="lv-LV" sz="2000" dirty="0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, </a:t>
            </a:r>
            <a:r>
              <a:rPr lang="lv-LV" sz="2000" dirty="0" err="1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Latvia</a:t>
            </a:r>
            <a:r>
              <a:rPr lang="lv-LV" sz="2000" dirty="0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2000" dirty="0" err="1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likes</a:t>
            </a:r>
            <a:r>
              <a:rPr lang="lv-LV" sz="2000" dirty="0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2000" dirty="0" err="1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you</a:t>
            </a:r>
            <a:endParaRPr lang="lv-LV" sz="2000" dirty="0" smtClean="0">
              <a:solidFill>
                <a:srgbClr val="962323"/>
              </a:solidFill>
              <a:latin typeface="Robusta TL Pro" pitchFamily="50" charset="-70"/>
              <a:cs typeface="Arial"/>
            </a:endParaRPr>
          </a:p>
          <a:p>
            <a:pPr algn="just"/>
            <a:endParaRPr lang="lv-LV" sz="2000" dirty="0">
              <a:solidFill>
                <a:srgbClr val="962323"/>
              </a:solidFill>
              <a:latin typeface="Robusta TL Pro" pitchFamily="50" charset="-70"/>
              <a:cs typeface="Arial"/>
            </a:endParaRPr>
          </a:p>
          <a:p>
            <a:pPr algn="just"/>
            <a:r>
              <a:rPr lang="lv-LV" sz="2000" dirty="0" err="1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Facebook</a:t>
            </a:r>
            <a:r>
              <a:rPr lang="lv-LV" sz="2000" dirty="0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: Kaut kas mīļš no Latvijas </a:t>
            </a:r>
          </a:p>
          <a:p>
            <a:pPr algn="just"/>
            <a:endParaRPr lang="lv-LV" sz="2000" dirty="0">
              <a:solidFill>
                <a:srgbClr val="962323"/>
              </a:solidFill>
              <a:latin typeface="Robusta TL Pro" pitchFamily="50" charset="-70"/>
              <a:cs typeface="Arial"/>
            </a:endParaRPr>
          </a:p>
          <a:p>
            <a:pPr algn="just"/>
            <a:r>
              <a:rPr lang="lv-LV" sz="2000" dirty="0" err="1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Twitter</a:t>
            </a:r>
            <a:r>
              <a:rPr lang="lv-LV" sz="2000" dirty="0">
                <a:solidFill>
                  <a:srgbClr val="962323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2000" dirty="0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@</a:t>
            </a:r>
            <a:r>
              <a:rPr lang="lv-LV" sz="2000" dirty="0" err="1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LatviaInstitute</a:t>
            </a:r>
            <a:r>
              <a:rPr lang="lv-LV" sz="2000" dirty="0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 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5486400" y="342900"/>
            <a:ext cx="3547466" cy="11620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lv-LV" sz="4000" b="1" spc="-20" dirty="0" smtClean="0">
                <a:solidFill>
                  <a:srgbClr val="962323"/>
                </a:solidFill>
                <a:latin typeface="Robusta TL Pro" pitchFamily="50" charset="-70"/>
                <a:cs typeface="Arial"/>
              </a:rPr>
              <a:t> </a:t>
            </a:r>
            <a:endParaRPr lang="en-US" sz="4000" b="1" spc="-20" dirty="0">
              <a:solidFill>
                <a:srgbClr val="962323"/>
              </a:solidFill>
              <a:latin typeface="Robusta TL Pro" pitchFamily="50" charset="-70"/>
              <a:cs typeface="Arial"/>
            </a:endParaRPr>
          </a:p>
        </p:txBody>
      </p:sp>
      <p:pic>
        <p:nvPicPr>
          <p:cNvPr id="3075" name="Picture 3" descr="C:\Users\io112\Desktop\FB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51" y="1290628"/>
            <a:ext cx="2837249" cy="283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71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BC955C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4278" y="190119"/>
            <a:ext cx="7951522" cy="15227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lv-LV" sz="6500" b="1" dirty="0" smtClean="0">
                <a:solidFill>
                  <a:srgbClr val="FFFFFF"/>
                </a:solidFill>
                <a:latin typeface="Robusta TL Pro" pitchFamily="50" charset="-70"/>
                <a:cs typeface="Arial"/>
              </a:rPr>
              <a:t>Latvija.</a:t>
            </a:r>
            <a:endParaRPr sz="6500" dirty="0">
              <a:solidFill>
                <a:prstClr val="black"/>
              </a:solidFill>
              <a:latin typeface="Robusta TL Pro" pitchFamily="50" charset="-70"/>
              <a:cs typeface="Arial"/>
            </a:endParaRPr>
          </a:p>
          <a:p>
            <a:pPr marL="12700">
              <a:lnSpc>
                <a:spcPts val="4130"/>
              </a:lnSpc>
              <a:tabLst>
                <a:tab pos="3004820" algn="l"/>
              </a:tabLst>
            </a:pPr>
            <a:r>
              <a:rPr lang="lv-LV" sz="4000" spc="-25" dirty="0" smtClean="0">
                <a:solidFill>
                  <a:srgbClr val="FFFFFF"/>
                </a:solidFill>
                <a:latin typeface="Robusta TL Pro" pitchFamily="50" charset="-70"/>
                <a:cs typeface="Arial"/>
              </a:rPr>
              <a:t>Vieta, kur atgriezties </a:t>
            </a:r>
            <a:endParaRPr lang="en-GB" sz="4000" dirty="0">
              <a:solidFill>
                <a:prstClr val="black"/>
              </a:solidFill>
              <a:latin typeface="Robusta TL Pro" pitchFamily="50" charset="-70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47950"/>
            <a:ext cx="3835399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98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E03B31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5486400" y="317500"/>
            <a:ext cx="2971800" cy="1028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lv-LV" sz="3200" b="1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Kā novadi var stiprināt savu/valsts tēlu?</a:t>
            </a:r>
            <a:endParaRPr lang="en-US" sz="3200" b="1" spc="-20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5486400" y="2534035"/>
            <a:ext cx="3505200" cy="18986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lv-LV" sz="2000" spc="-5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Cīņā par savējiem: gan no Latvijas pavisam aizbraukušajiem, gan citās pilsētās/novados dzīvojošajiem </a:t>
            </a:r>
          </a:p>
          <a:p>
            <a:endParaRPr lang="lv-LV" sz="2000" spc="-5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r>
              <a:rPr lang="lv-LV" sz="2000" spc="-5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Nākotnes fonda iniciatīva «First </a:t>
            </a:r>
            <a:r>
              <a:rPr lang="lv-LV" sz="2000" spc="-5" dirty="0" err="1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time</a:t>
            </a:r>
            <a:r>
              <a:rPr lang="lv-LV" sz="2000" spc="-5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2000" spc="-5" dirty="0" err="1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at</a:t>
            </a:r>
            <a:r>
              <a:rPr lang="lv-LV" sz="2000" spc="-5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2000" spc="-5" dirty="0" err="1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home</a:t>
            </a:r>
            <a:r>
              <a:rPr lang="lv-LV" sz="2000" spc="-5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» </a:t>
            </a:r>
          </a:p>
        </p:txBody>
      </p:sp>
      <p:pic>
        <p:nvPicPr>
          <p:cNvPr id="2050" name="Picture 2" descr="C:\Users\kr303\Desktop\AT_Abolmaize_Andris Ton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925" y="-60325"/>
            <a:ext cx="5445125" cy="518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3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E03B31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381000" y="285750"/>
            <a:ext cx="2971800" cy="1028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lv-LV" sz="3200" b="1" spc="-20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Kā novadi var stiprināt savu/valsts tēlu?</a:t>
            </a:r>
            <a:endParaRPr lang="en-US" sz="3200" b="1" spc="-20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381000" y="2547619"/>
            <a:ext cx="3810000" cy="18986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lv-LV" sz="2000" spc="-5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Nākotnes redzējumu niša Latvijas ietvaros: Nacionālais tūrisms, Latvijas kultūras galvaspilsēta, dzīves kvalitāte </a:t>
            </a:r>
          </a:p>
        </p:txBody>
      </p:sp>
      <p:pic>
        <p:nvPicPr>
          <p:cNvPr id="2051" name="Picture 3" descr="P:\08_Foto Galerija Latvija\PILSETAS\Daugavpils\DP05_Mark Rotho Art Centre in Daugavpils_Daugavpils TIC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82" y="-1"/>
            <a:ext cx="7764518" cy="51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7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4953000" y="438150"/>
            <a:ext cx="4038600" cy="2514600"/>
          </a:xfrm>
        </p:spPr>
        <p:txBody>
          <a:bodyPr>
            <a:noAutofit/>
          </a:bodyPr>
          <a:lstStyle/>
          <a:p>
            <a:pPr algn="l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lv-LV" altLang="lv-LV" sz="4000" b="1" dirty="0" smtClean="0">
                <a:solidFill>
                  <a:schemeClr val="accent2">
                    <a:lumMod val="75000"/>
                  </a:schemeClr>
                </a:solidFill>
                <a:latin typeface="Robusta TL Pro" pitchFamily="50" charset="-70"/>
              </a:rPr>
              <a:t>Iniciatīva: Latvijas kultūras galvaspilsēta</a:t>
            </a:r>
            <a:endParaRPr lang="lv-LV" altLang="lv-LV" sz="4000" b="1" dirty="0">
              <a:solidFill>
                <a:schemeClr val="accent2">
                  <a:lumMod val="75000"/>
                </a:schemeClr>
              </a:solidFill>
              <a:latin typeface="Robusta TL Pro" pitchFamily="50" charset="-70"/>
            </a:endParaRPr>
          </a:p>
        </p:txBody>
      </p:sp>
      <p:pic>
        <p:nvPicPr>
          <p:cNvPr id="6" name="Picture 3" descr="C:\Users\io112\Downloads\26324876723_616737bc4d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3751"/>
          <a:stretch/>
        </p:blipFill>
        <p:spPr bwMode="auto">
          <a:xfrm>
            <a:off x="-533400" y="0"/>
            <a:ext cx="5191125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5"/>
          <p:cNvSpPr txBox="1"/>
          <p:nvPr/>
        </p:nvSpPr>
        <p:spPr>
          <a:xfrm>
            <a:off x="5029200" y="3562350"/>
            <a:ext cx="3352800" cy="9334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99"/>
              </a:lnSpc>
            </a:pPr>
            <a:r>
              <a:rPr lang="lv-LV" sz="2400" dirty="0" smtClean="0">
                <a:solidFill>
                  <a:srgbClr val="2D2800"/>
                </a:solidFill>
                <a:latin typeface="Robusta TL Pro" pitchFamily="50" charset="-70"/>
                <a:cs typeface="Arial"/>
              </a:rPr>
              <a:t>Vai Latvijā būtu interese tādu iedibināt? </a:t>
            </a:r>
          </a:p>
        </p:txBody>
      </p:sp>
    </p:spTree>
    <p:extLst>
      <p:ext uri="{BB962C8B-B14F-4D97-AF65-F5344CB8AC3E}">
        <p14:creationId xmlns:p14="http://schemas.microsoft.com/office/powerpoint/2010/main" val="1375937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8C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1" y="1485900"/>
            <a:ext cx="4114800" cy="1296137"/>
          </a:xfrm>
        </p:spPr>
        <p:txBody>
          <a:bodyPr>
            <a:noAutofit/>
          </a:bodyPr>
          <a:lstStyle/>
          <a:p>
            <a:pPr algn="l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lv-LV" altLang="lv-LV" sz="6600" b="1" dirty="0" smtClean="0">
                <a:solidFill>
                  <a:srgbClr val="FFFFFF"/>
                </a:solidFill>
                <a:latin typeface="Robusta TL Pro Black" pitchFamily="50" charset="-70"/>
              </a:rPr>
              <a:t>Latvijas </a:t>
            </a:r>
            <a:br>
              <a:rPr lang="lv-LV" altLang="lv-LV" sz="6600" b="1" dirty="0" smtClean="0">
                <a:solidFill>
                  <a:srgbClr val="FFFFFF"/>
                </a:solidFill>
                <a:latin typeface="Robusta TL Pro Black" pitchFamily="50" charset="-70"/>
              </a:rPr>
            </a:br>
            <a:r>
              <a:rPr lang="lv-LV" altLang="lv-LV" sz="6600" b="1" dirty="0" smtClean="0">
                <a:solidFill>
                  <a:srgbClr val="FFFFFF"/>
                </a:solidFill>
                <a:latin typeface="Robusta TL Pro Black" pitchFamily="50" charset="-70"/>
              </a:rPr>
              <a:t>stāstu </a:t>
            </a:r>
            <a:br>
              <a:rPr lang="lv-LV" altLang="lv-LV" sz="6600" b="1" dirty="0" smtClean="0">
                <a:solidFill>
                  <a:srgbClr val="FFFFFF"/>
                </a:solidFill>
                <a:latin typeface="Robusta TL Pro Black" pitchFamily="50" charset="-70"/>
              </a:rPr>
            </a:br>
            <a:r>
              <a:rPr lang="lv-LV" altLang="lv-LV" sz="6600" b="1" dirty="0" smtClean="0">
                <a:solidFill>
                  <a:srgbClr val="FFFFFF"/>
                </a:solidFill>
                <a:latin typeface="Robusta TL Pro Black" pitchFamily="50" charset="-70"/>
              </a:rPr>
              <a:t>darbnīca </a:t>
            </a:r>
            <a:endParaRPr lang="lv-LV" altLang="lv-LV" sz="6600" b="1" dirty="0">
              <a:solidFill>
                <a:srgbClr val="FFFFFF"/>
              </a:solidFill>
              <a:latin typeface="Robusta TL Pro Black" pitchFamily="50" charset="-7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33350"/>
            <a:ext cx="3124199" cy="757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lv-LV" sz="2400" dirty="0" smtClean="0">
                <a:solidFill>
                  <a:prstClr val="white"/>
                </a:solidFill>
                <a:latin typeface="Robusta TL Pro Light" pitchFamily="50" charset="-70"/>
              </a:rPr>
              <a:t>Latvijas Institūta </a:t>
            </a:r>
            <a:endParaRPr lang="lv-LV" sz="2400" dirty="0">
              <a:solidFill>
                <a:prstClr val="white"/>
              </a:solidFill>
              <a:latin typeface="Robusta TL Pro Light" pitchFamily="50" charset="-7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3714750"/>
            <a:ext cx="3886199" cy="1597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lv-LV" sz="2400" dirty="0" smtClean="0">
              <a:solidFill>
                <a:prstClr val="white"/>
              </a:solidFill>
              <a:latin typeface="Robusta TL Pro Light" pitchFamily="50" charset="-70"/>
            </a:endParaRPr>
          </a:p>
        </p:txBody>
      </p:sp>
      <p:pic>
        <p:nvPicPr>
          <p:cNvPr id="11" name="Picture 5" descr="C:\Users\kr303\Desktop\EP20_National Day of Latvia_EdijsPale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00" y="-247650"/>
            <a:ext cx="554436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736340"/>
            <a:ext cx="3124199" cy="1121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lv-LV" sz="2400" dirty="0" smtClean="0">
                <a:solidFill>
                  <a:prstClr val="white"/>
                </a:solidFill>
                <a:latin typeface="Robusta TL Pro Light" pitchFamily="50" charset="-70"/>
              </a:rPr>
              <a:t>Studentiem </a:t>
            </a:r>
          </a:p>
          <a:p>
            <a:pPr marL="0" indent="0">
              <a:buFont typeface="Arial" pitchFamily="34" charset="0"/>
              <a:buNone/>
            </a:pPr>
            <a:r>
              <a:rPr lang="lv-LV" sz="2400" dirty="0" smtClean="0">
                <a:solidFill>
                  <a:prstClr val="white"/>
                </a:solidFill>
                <a:latin typeface="Robusta TL Pro Light" pitchFamily="50" charset="-70"/>
              </a:rPr>
              <a:t>Valsts pārvaldei</a:t>
            </a:r>
          </a:p>
        </p:txBody>
      </p:sp>
    </p:spTree>
    <p:extLst>
      <p:ext uri="{BB962C8B-B14F-4D97-AF65-F5344CB8AC3E}">
        <p14:creationId xmlns:p14="http://schemas.microsoft.com/office/powerpoint/2010/main" val="112929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6400" y="209550"/>
            <a:ext cx="3318866" cy="1219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lv-LV" sz="4000" b="1" spc="-2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Mūsu spēks</a:t>
            </a:r>
            <a:endParaRPr sz="4000" dirty="0">
              <a:solidFill>
                <a:srgbClr val="000000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12270" y="1424940"/>
            <a:ext cx="3667125" cy="27051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99390">
              <a:lnSpc>
                <a:spcPts val="1939"/>
              </a:lnSpc>
            </a:pPr>
            <a:r>
              <a:rPr lang="lv-LV" sz="2000" b="1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Latvijas studenti </a:t>
            </a: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uzskata, ka mūsu stiprās puses ir:</a:t>
            </a:r>
            <a:b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</a:br>
            <a:endParaRPr lang="lv-LV" sz="2000" dirty="0" smtClean="0">
              <a:solidFill>
                <a:srgbClr val="000000"/>
              </a:solidFill>
              <a:latin typeface="Robusta TL Pro" pitchFamily="50" charset="-70"/>
              <a:cs typeface="Arial"/>
            </a:endParaRPr>
          </a:p>
          <a:p>
            <a:pPr marL="298450" marR="199390" indent="-285750">
              <a:lnSpc>
                <a:spcPts val="1939"/>
              </a:lnSpc>
              <a:buFont typeface="Arial" panose="020B0604020202020204" pitchFamily="34" charset="0"/>
              <a:buChar char="•"/>
            </a:pP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Saikne ar dabu</a:t>
            </a:r>
            <a:b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</a:br>
            <a:endParaRPr lang="lv-LV" sz="2000" dirty="0" smtClean="0">
              <a:solidFill>
                <a:srgbClr val="000000"/>
              </a:solidFill>
              <a:latin typeface="Robusta TL Pro" pitchFamily="50" charset="-70"/>
              <a:cs typeface="Arial"/>
            </a:endParaRPr>
          </a:p>
          <a:p>
            <a:pPr marL="298450" marR="199390" indent="-285750">
              <a:lnSpc>
                <a:spcPts val="1939"/>
              </a:lnSpc>
              <a:buFont typeface="Arial" panose="020B0604020202020204" pitchFamily="34" charset="0"/>
              <a:buChar char="•"/>
            </a:pP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Pagānu saknes</a:t>
            </a:r>
            <a:b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</a:br>
            <a:endParaRPr lang="lv-LV" sz="2000" dirty="0" smtClean="0">
              <a:solidFill>
                <a:srgbClr val="000000"/>
              </a:solidFill>
              <a:latin typeface="Robusta TL Pro" pitchFamily="50" charset="-70"/>
              <a:cs typeface="Arial"/>
            </a:endParaRPr>
          </a:p>
          <a:p>
            <a:pPr marL="298450" marR="199390" indent="-285750">
              <a:lnSpc>
                <a:spcPts val="1939"/>
              </a:lnSpc>
              <a:buFont typeface="Arial" panose="020B0604020202020204" pitchFamily="34" charset="0"/>
              <a:buChar char="•"/>
            </a:pP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Tīra vide, bioloģiska pārtika</a:t>
            </a:r>
            <a:b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</a:br>
            <a:endParaRPr lang="lv-LV" sz="2000" dirty="0" smtClean="0">
              <a:solidFill>
                <a:srgbClr val="000000"/>
              </a:solidFill>
              <a:latin typeface="Robusta TL Pro" pitchFamily="50" charset="-70"/>
              <a:cs typeface="Arial"/>
            </a:endParaRPr>
          </a:p>
          <a:p>
            <a:pPr marL="298450" marR="199390" indent="-285750">
              <a:lnSpc>
                <a:spcPts val="1939"/>
              </a:lnSpc>
              <a:buFont typeface="Arial" panose="020B0604020202020204" pitchFamily="34" charset="0"/>
              <a:buChar char="•"/>
            </a:pP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Stilīgas </a:t>
            </a:r>
            <a:r>
              <a:rPr lang="lv-LV" sz="2000" dirty="0" err="1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hipsteru</a:t>
            </a: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 kopienas Rīgā</a:t>
            </a:r>
            <a:b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</a:br>
            <a:endParaRPr lang="lv-LV" sz="2000" dirty="0" smtClean="0">
              <a:solidFill>
                <a:srgbClr val="000000"/>
              </a:solidFill>
              <a:latin typeface="Robusta TL Pro" pitchFamily="50" charset="-70"/>
              <a:cs typeface="Arial"/>
            </a:endParaRPr>
          </a:p>
          <a:p>
            <a:pPr marL="298450" marR="199390" indent="-285750">
              <a:lnSpc>
                <a:spcPts val="1939"/>
              </a:lnSpc>
              <a:buFont typeface="Arial" panose="020B0604020202020204" pitchFamily="34" charset="0"/>
              <a:buChar char="•"/>
            </a:pP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Izcilība sportā un mūzikā</a:t>
            </a:r>
          </a:p>
        </p:txBody>
      </p:sp>
      <p:pic>
        <p:nvPicPr>
          <p:cNvPr id="4" name="Picture 2" descr="P:\08_Foto Galerija Latvija\EP_Edijs Pālens_LETA\EP25_Tweed ride_EdijsPalen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r="17015"/>
          <a:stretch/>
        </p:blipFill>
        <p:spPr bwMode="auto">
          <a:xfrm>
            <a:off x="0" y="0"/>
            <a:ext cx="4677358" cy="51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73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 txBox="1"/>
          <p:nvPr/>
        </p:nvSpPr>
        <p:spPr>
          <a:xfrm>
            <a:off x="228600" y="209550"/>
            <a:ext cx="4038600" cy="762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lv-LV" sz="4000" b="1" spc="-20" dirty="0" smtClean="0">
                <a:solidFill>
                  <a:prstClr val="black"/>
                </a:solidFill>
                <a:latin typeface="Robusta TL Pro" pitchFamily="50" charset="-70"/>
                <a:cs typeface="Arial"/>
              </a:rPr>
              <a:t>Mūsu spēks</a:t>
            </a:r>
            <a:endParaRPr lang="en-US" sz="4000" b="1" spc="-20" dirty="0">
              <a:solidFill>
                <a:prstClr val="black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447800"/>
            <a:ext cx="42855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000" b="1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Ārvalstu studenti </a:t>
            </a: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domā, ka mūsu stiprās puses ir:</a:t>
            </a:r>
          </a:p>
          <a:p>
            <a:pPr algn="just"/>
            <a:endParaRPr lang="lv-LV" sz="2000" dirty="0" smtClean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Lielisks interneta ātrums un </a:t>
            </a:r>
            <a:r>
              <a:rPr lang="lv-LV" sz="2000" dirty="0" err="1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Wi-Fi</a:t>
            </a:r>
            <a:endParaRPr lang="lv-LV" sz="2000" dirty="0">
              <a:solidFill>
                <a:srgbClr val="000000"/>
              </a:solidFill>
              <a:latin typeface="Robusta TL Pro" pitchFamily="50" charset="-70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Labs sabiedriskais transports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Četri atšķirīgi gadalaiki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Tīras un smilšainas pludmales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Svešvalodu zināšanas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Skaisti cilvēki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 smtClean="0">
                <a:solidFill>
                  <a:srgbClr val="000000"/>
                </a:solidFill>
                <a:latin typeface="Robusta TL Pro" pitchFamily="50" charset="-70"/>
                <a:cs typeface="Arial"/>
              </a:rPr>
              <a:t>Zināšanas par ēdamām sēnēm un ārstniecības augiem</a:t>
            </a:r>
          </a:p>
        </p:txBody>
      </p:sp>
      <p:pic>
        <p:nvPicPr>
          <p:cNvPr id="1027" name="Picture 3" descr="P:\08_Foto Galerija Latvija\KSa_Kriss Salmanis\KSa01_Chanterelle_Kriss Salman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1" t="4158" r="16863" b="5786"/>
          <a:stretch/>
        </p:blipFill>
        <p:spPr bwMode="auto">
          <a:xfrm rot="5400000">
            <a:off x="5000998" y="-200400"/>
            <a:ext cx="5143501" cy="554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86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08_Foto Galerija Latvija\Dazadas\LNB\2 Sturmani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" b="8593"/>
          <a:stretch/>
        </p:blipFill>
        <p:spPr bwMode="auto">
          <a:xfrm>
            <a:off x="-76200" y="0"/>
            <a:ext cx="92202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27682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v-LV" sz="5400" b="1" dirty="0" smtClean="0">
                <a:solidFill>
                  <a:srgbClr val="F5EBD6"/>
                </a:solidFill>
                <a:latin typeface="Robusta TL Pro" pitchFamily="50" charset="-70"/>
                <a:cs typeface="Arial"/>
              </a:rPr>
              <a:t>Latvijas simtgade </a:t>
            </a:r>
            <a:endParaRPr lang="en-US" sz="5400" b="1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9200" y="1200150"/>
            <a:ext cx="21050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400" spc="-10" dirty="0" smtClean="0">
                <a:solidFill>
                  <a:prstClr val="white"/>
                </a:solidFill>
                <a:latin typeface="Robusta TL Pro" pitchFamily="50" charset="-70"/>
                <a:cs typeface="Arial"/>
              </a:rPr>
              <a:t>Latvija ir tīra, zaļa, droša un mūsdienīga valsts  </a:t>
            </a:r>
          </a:p>
          <a:p>
            <a:pPr algn="just"/>
            <a:endParaRPr lang="lv-LV" sz="2400" spc="-10" dirty="0">
              <a:solidFill>
                <a:srgbClr val="BC955C"/>
              </a:solidFill>
              <a:latin typeface="Robusta TL Pro" pitchFamily="50" charset="-7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74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54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54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607</Words>
  <Application>Microsoft Office PowerPoint</Application>
  <PresentationFormat>On-screen Show (16:9)</PresentationFormat>
  <Paragraphs>137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3_Office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Iniciatīva: Latvijas kultūras galvaspilsēta</vt:lpstr>
      <vt:lpstr>Latvijas  stāstu  darbnīca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Aicinām pašvaldības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Latvijas  stāstu  darbnīcu</dc:title>
  <dc:creator>Kaspars Ruklis</dc:creator>
  <cp:lastModifiedBy>Kaspars Ruklis</cp:lastModifiedBy>
  <cp:revision>65</cp:revision>
  <cp:lastPrinted>2016-04-07T08:30:24Z</cp:lastPrinted>
  <dcterms:created xsi:type="dcterms:W3CDTF">2006-08-16T00:00:00Z</dcterms:created>
  <dcterms:modified xsi:type="dcterms:W3CDTF">2016-08-18T11:48:16Z</dcterms:modified>
</cp:coreProperties>
</file>