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75" r:id="rId5"/>
    <p:sldId id="262" r:id="rId6"/>
    <p:sldId id="278" r:id="rId7"/>
    <p:sldId id="259" r:id="rId8"/>
    <p:sldId id="260" r:id="rId9"/>
    <p:sldId id="261" r:id="rId10"/>
    <p:sldId id="263" r:id="rId11"/>
    <p:sldId id="265" r:id="rId12"/>
    <p:sldId id="276" r:id="rId13"/>
    <p:sldId id="277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0570B-9727-43CF-8DEE-A3FF3BD5B648}" type="datetimeFigureOut">
              <a:rPr lang="lv-LV" smtClean="0"/>
              <a:t>2016.08.17.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3AC18-78A8-4595-9FB4-71B68DAE3A1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2104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6958F-0511-41DA-813A-07E04E808182}" type="datetimeFigureOut">
              <a:rPr lang="lv-LV" smtClean="0"/>
              <a:t>2016.08.17.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E2303-E8B4-40CA-A9D4-D2F6049D628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063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2303-E8B4-40CA-A9D4-D2F6049D6282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905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2303-E8B4-40CA-A9D4-D2F6049D6282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6631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2303-E8B4-40CA-A9D4-D2F6049D6282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32065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2303-E8B4-40CA-A9D4-D2F6049D6282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4924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2303-E8B4-40CA-A9D4-D2F6049D6282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30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2303-E8B4-40CA-A9D4-D2F6049D6282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533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2303-E8B4-40CA-A9D4-D2F6049D6282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845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2303-E8B4-40CA-A9D4-D2F6049D6282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5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2303-E8B4-40CA-A9D4-D2F6049D6282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817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2303-E8B4-40CA-A9D4-D2F6049D6282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9171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2303-E8B4-40CA-A9D4-D2F6049D6282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9061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2303-E8B4-40CA-A9D4-D2F6049D6282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4667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E2303-E8B4-40CA-A9D4-D2F6049D6282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781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961D-7B88-4269-B4D7-03EA8075D7FA}" type="datetimeFigureOut">
              <a:rPr lang="en-GB" smtClean="0"/>
              <a:t>17/08/2016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A1B8-D213-4834-92A5-B1DDF2FDFA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961D-7B88-4269-B4D7-03EA8075D7FA}" type="datetimeFigureOut">
              <a:rPr lang="en-GB" smtClean="0"/>
              <a:t>17/08/2016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A1B8-D213-4834-92A5-B1DDF2FDFA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961D-7B88-4269-B4D7-03EA8075D7FA}" type="datetimeFigureOut">
              <a:rPr lang="en-GB" smtClean="0"/>
              <a:t>17/08/2016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A1B8-D213-4834-92A5-B1DDF2FDFA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961D-7B88-4269-B4D7-03EA8075D7FA}" type="datetimeFigureOut">
              <a:rPr lang="en-GB" smtClean="0"/>
              <a:t>17/08/2016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A1B8-D213-4834-92A5-B1DDF2FDFA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961D-7B88-4269-B4D7-03EA8075D7FA}" type="datetimeFigureOut">
              <a:rPr lang="en-GB" smtClean="0"/>
              <a:t>17/08/2016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A1B8-D213-4834-92A5-B1DDF2FDFA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961D-7B88-4269-B4D7-03EA8075D7FA}" type="datetimeFigureOut">
              <a:rPr lang="en-GB" smtClean="0"/>
              <a:t>17/08/2016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A1B8-D213-4834-92A5-B1DDF2FDFA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961D-7B88-4269-B4D7-03EA8075D7FA}" type="datetimeFigureOut">
              <a:rPr lang="en-GB" smtClean="0"/>
              <a:t>17/08/2016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A1B8-D213-4834-92A5-B1DDF2FDFA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961D-7B88-4269-B4D7-03EA8075D7FA}" type="datetimeFigureOut">
              <a:rPr lang="en-GB" smtClean="0"/>
              <a:t>17/08/2016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A1B8-D213-4834-92A5-B1DDF2FDFA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961D-7B88-4269-B4D7-03EA8075D7FA}" type="datetimeFigureOut">
              <a:rPr lang="en-GB" smtClean="0"/>
              <a:t>17/08/2016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A1B8-D213-4834-92A5-B1DDF2FDFA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961D-7B88-4269-B4D7-03EA8075D7FA}" type="datetimeFigureOut">
              <a:rPr lang="en-GB" smtClean="0"/>
              <a:t>17/08/2016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A1B8-D213-4834-92A5-B1DDF2FDFA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961D-7B88-4269-B4D7-03EA8075D7FA}" type="datetimeFigureOut">
              <a:rPr lang="en-GB" smtClean="0"/>
              <a:t>17/08/2016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A1B8-D213-4834-92A5-B1DDF2FDFA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1961D-7B88-4269-B4D7-03EA8075D7FA}" type="datetimeFigureOut">
              <a:rPr lang="en-GB" smtClean="0"/>
              <a:t>17/08/2016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A1B8-D213-4834-92A5-B1DDF2FDFAF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>
            <a:noAutofit/>
          </a:bodyPr>
          <a:lstStyle/>
          <a:p>
            <a:r>
              <a:rPr lang="lv-LV" sz="5400" b="1" dirty="0">
                <a:solidFill>
                  <a:srgbClr val="7030A0"/>
                </a:solidFill>
              </a:rPr>
              <a:t>Reprezentatīvie </a:t>
            </a:r>
            <a:r>
              <a:rPr lang="lv-LV" sz="5400" b="1" dirty="0" smtClean="0">
                <a:solidFill>
                  <a:srgbClr val="7030A0"/>
                </a:solidFill>
              </a:rPr>
              <a:t>materiāli </a:t>
            </a:r>
            <a:r>
              <a:rPr lang="lv-LV" sz="5400" b="1" dirty="0">
                <a:solidFill>
                  <a:srgbClr val="7030A0"/>
                </a:solidFill>
              </a:rPr>
              <a:t>kā instruments veiksmīgai zīmola veidošanai</a:t>
            </a:r>
            <a:endParaRPr lang="en-GB" sz="5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728046"/>
            <a:ext cx="7704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smtClean="0">
                <a:solidFill>
                  <a:srgbClr val="7030A0"/>
                </a:solidFill>
              </a:rPr>
              <a:t>Maija Bērtiņa</a:t>
            </a:r>
          </a:p>
          <a:p>
            <a:pPr algn="ctr"/>
            <a:r>
              <a:rPr lang="lv-LV" sz="2000" b="1" dirty="0" smtClean="0">
                <a:solidFill>
                  <a:srgbClr val="7030A0"/>
                </a:solidFill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lv-LV" sz="4900" b="1" dirty="0" smtClean="0">
                <a:solidFill>
                  <a:srgbClr val="7030A0"/>
                </a:solidFill>
              </a:rPr>
              <a:t>Kā pareizi izvēlēties sev vajadzīgo?</a:t>
            </a:r>
            <a:r>
              <a:rPr lang="lv-LV" sz="5400" dirty="0">
                <a:solidFill>
                  <a:srgbClr val="7030A0"/>
                </a:solidFill>
              </a:rPr>
              <a:t/>
            </a:r>
            <a:br>
              <a:rPr lang="lv-LV" sz="5400" dirty="0">
                <a:solidFill>
                  <a:srgbClr val="7030A0"/>
                </a:solidFill>
              </a:rPr>
            </a:br>
            <a:endParaRPr lang="lv-LV" sz="31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lv-LV" sz="3600" b="1" dirty="0" smtClean="0">
                <a:solidFill>
                  <a:srgbClr val="7030A0"/>
                </a:solidFill>
              </a:rPr>
              <a:t>V</a:t>
            </a:r>
            <a:r>
              <a:rPr lang="lv-LV" sz="3600" dirty="0" smtClean="0"/>
              <a:t>ajadzība</a:t>
            </a:r>
          </a:p>
          <a:p>
            <a:pPr marL="742950" indent="-742950">
              <a:buAutoNum type="arabicPeriod"/>
            </a:pPr>
            <a:r>
              <a:rPr lang="lv-LV" sz="3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M</a:t>
            </a:r>
            <a:r>
              <a:rPr lang="lv-LV" sz="3600" dirty="0" smtClean="0">
                <a:sym typeface="Wingdings" panose="05000000000000000000" pitchFamily="2" charset="2"/>
              </a:rPr>
              <a:t>ērķauditorija</a:t>
            </a:r>
          </a:p>
          <a:p>
            <a:pPr marL="742950" indent="-742950">
              <a:buAutoNum type="arabicPeriod"/>
            </a:pPr>
            <a:r>
              <a:rPr lang="lv-LV" sz="3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M</a:t>
            </a:r>
            <a:r>
              <a:rPr lang="lv-LV" sz="3600" dirty="0" smtClean="0">
                <a:sym typeface="Wingdings" panose="05000000000000000000" pitchFamily="2" charset="2"/>
              </a:rPr>
              <a:t>ērķis</a:t>
            </a:r>
          </a:p>
          <a:p>
            <a:pPr marL="742950" indent="-742950">
              <a:buAutoNum type="arabicPeriod"/>
            </a:pPr>
            <a:r>
              <a:rPr lang="lv-LV" sz="3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B</a:t>
            </a:r>
            <a:r>
              <a:rPr lang="lv-LV" sz="3600" dirty="0" smtClean="0">
                <a:sym typeface="Wingdings" panose="05000000000000000000" pitchFamily="2" charset="2"/>
              </a:rPr>
              <a:t>udžets</a:t>
            </a:r>
          </a:p>
          <a:p>
            <a:pPr marL="742950" indent="-742950">
              <a:buAutoNum type="arabicPeriod"/>
            </a:pPr>
            <a:r>
              <a:rPr lang="lv-LV" sz="3600" b="1" dirty="0">
                <a:solidFill>
                  <a:srgbClr val="7030A0"/>
                </a:solidFill>
                <a:sym typeface="Wingdings" panose="05000000000000000000" pitchFamily="2" charset="2"/>
              </a:rPr>
              <a:t>D</a:t>
            </a:r>
            <a:r>
              <a:rPr lang="lv-LV" sz="3600" dirty="0" smtClean="0">
                <a:sym typeface="Wingdings" panose="05000000000000000000" pitchFamily="2" charset="2"/>
              </a:rPr>
              <a:t>āvanas veids </a:t>
            </a:r>
            <a:r>
              <a:rPr lang="lv-LV" sz="3200" dirty="0" smtClean="0">
                <a:sym typeface="Wingdings" panose="05000000000000000000" pitchFamily="2" charset="2"/>
              </a:rPr>
              <a:t>(sazināšanās ar aģentūru)</a:t>
            </a:r>
          </a:p>
          <a:p>
            <a:pPr marL="742950" indent="-742950">
              <a:buAutoNum type="arabicPeriod"/>
            </a:pPr>
            <a:r>
              <a:rPr lang="lv-LV" sz="3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Ē</a:t>
            </a:r>
            <a:r>
              <a:rPr lang="lv-LV" sz="3600" dirty="0" smtClean="0">
                <a:sym typeface="Wingdings" panose="05000000000000000000" pitchFamily="2" charset="2"/>
              </a:rPr>
              <a:t>tika</a:t>
            </a:r>
          </a:p>
          <a:p>
            <a:pPr marL="742950" indent="-742950">
              <a:buAutoNum type="arabicPeriod"/>
            </a:pPr>
            <a:r>
              <a:rPr lang="lv-LV" sz="3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D</a:t>
            </a:r>
            <a:r>
              <a:rPr lang="lv-LV" sz="3600" dirty="0" smtClean="0">
                <a:sym typeface="Wingdings" panose="05000000000000000000" pitchFamily="2" charset="2"/>
              </a:rPr>
              <a:t>izains</a:t>
            </a:r>
          </a:p>
          <a:p>
            <a:pPr marL="742950" indent="-742950">
              <a:buAutoNum type="arabicPeriod"/>
            </a:pPr>
            <a:r>
              <a:rPr lang="lv-LV" sz="36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R</a:t>
            </a:r>
            <a:r>
              <a:rPr lang="lv-LV" sz="3600" dirty="0" smtClean="0">
                <a:sym typeface="Wingdings" panose="05000000000000000000" pitchFamily="2" charset="2"/>
              </a:rPr>
              <a:t>ažošana</a:t>
            </a:r>
          </a:p>
          <a:p>
            <a:pPr marL="742950" indent="-742950">
              <a:buAutoNum type="arabicPeriod"/>
            </a:pPr>
            <a:r>
              <a:rPr lang="lv-LV" sz="3600" b="1" dirty="0">
                <a:solidFill>
                  <a:srgbClr val="7030A0"/>
                </a:solidFill>
                <a:sym typeface="Wingdings" panose="05000000000000000000" pitchFamily="2" charset="2"/>
              </a:rPr>
              <a:t>P</a:t>
            </a:r>
            <a:r>
              <a:rPr lang="lv-LV" sz="3600" dirty="0" smtClean="0">
                <a:sym typeface="Wingdings" panose="05000000000000000000" pitchFamily="2" charset="2"/>
              </a:rPr>
              <a:t>riecīgs dāvinātājs un saņēmējs </a:t>
            </a:r>
            <a:endParaRPr lang="lv-LV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835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39279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400" b="1" dirty="0" smtClean="0">
                <a:solidFill>
                  <a:srgbClr val="7030A0"/>
                </a:solidFill>
              </a:rPr>
              <a:t>Piemērs I</a:t>
            </a:r>
            <a:endParaRPr lang="lv-LV" sz="44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91683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21"/>
            <a:ext cx="1578069" cy="267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96920"/>
            <a:ext cx="1238374" cy="267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0" y="3933056"/>
            <a:ext cx="142228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4491280"/>
            <a:ext cx="2592288" cy="124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1316027" cy="12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3817"/>
            <a:ext cx="1872208" cy="260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22750"/>
            <a:ext cx="2048929" cy="171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5722"/>
            <a:ext cx="1891572" cy="107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72" y="118262"/>
            <a:ext cx="1923276" cy="265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27110"/>
            <a:ext cx="2235252" cy="180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49" y="1581188"/>
            <a:ext cx="147025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96" y="6525344"/>
            <a:ext cx="1754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400" dirty="0"/>
              <a:t>Foto avots: </a:t>
            </a:r>
            <a:r>
              <a:rPr lang="lv-LV" sz="1400" dirty="0" smtClean="0"/>
              <a:t>www.lu.lv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30699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400" b="1" dirty="0">
                <a:solidFill>
                  <a:srgbClr val="7030A0"/>
                </a:solidFill>
              </a:rPr>
              <a:t>Piemērs </a:t>
            </a:r>
            <a:r>
              <a:rPr lang="lv-LV" sz="4400" b="1" dirty="0" smtClean="0">
                <a:solidFill>
                  <a:srgbClr val="7030A0"/>
                </a:solidFill>
              </a:rPr>
              <a:t>II</a:t>
            </a:r>
            <a:endParaRPr lang="lv-LV" sz="44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96545"/>
            <a:ext cx="2088232" cy="166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" y="1916832"/>
            <a:ext cx="3563888" cy="205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50" y="2706100"/>
            <a:ext cx="3087041" cy="165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33623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" y="4365104"/>
            <a:ext cx="3554378" cy="208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91583" cy="252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581128"/>
            <a:ext cx="4132221" cy="198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50222"/>
            <a:ext cx="2216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400" dirty="0"/>
              <a:t>Foto avots: riga-airport.com</a:t>
            </a:r>
          </a:p>
        </p:txBody>
      </p:sp>
    </p:spTree>
    <p:extLst>
      <p:ext uri="{BB962C8B-B14F-4D97-AF65-F5344CB8AC3E}">
        <p14:creationId xmlns:p14="http://schemas.microsoft.com/office/powerpoint/2010/main" val="41845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3384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400" b="1" dirty="0">
                <a:solidFill>
                  <a:srgbClr val="7030A0"/>
                </a:solidFill>
              </a:rPr>
              <a:t>Piemērs </a:t>
            </a:r>
            <a:r>
              <a:rPr lang="lv-LV" sz="4400" b="1" dirty="0" smtClean="0">
                <a:solidFill>
                  <a:srgbClr val="7030A0"/>
                </a:solidFill>
              </a:rPr>
              <a:t>III</a:t>
            </a:r>
            <a:endParaRPr lang="lv-LV" sz="4400" b="1" dirty="0">
              <a:solidFill>
                <a:srgbClr val="7030A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276">
            <a:off x="7020272" y="187126"/>
            <a:ext cx="191928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658">
            <a:off x="4878952" y="187060"/>
            <a:ext cx="2035211" cy="133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968">
            <a:off x="5284061" y="3987133"/>
            <a:ext cx="3663106" cy="257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746">
            <a:off x="2587929" y="2087612"/>
            <a:ext cx="2596615" cy="3886546"/>
          </a:xfrm>
          <a:prstGeom prst="rect">
            <a:avLst/>
          </a:prstGeom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791">
            <a:off x="6354782" y="2387482"/>
            <a:ext cx="2572546" cy="147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4"/>
            <a:ext cx="1872208" cy="1157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" y="1196752"/>
            <a:ext cx="4499992" cy="625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79888"/>
            <a:ext cx="1863097" cy="14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086" y="548680"/>
            <a:ext cx="7200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 smtClean="0"/>
              <a:t>Korporatīvās </a:t>
            </a:r>
            <a:r>
              <a:rPr lang="lv-LV" sz="3600" b="1" dirty="0" smtClean="0">
                <a:solidFill>
                  <a:srgbClr val="7030A0"/>
                </a:solidFill>
              </a:rPr>
              <a:t>dāvanas</a:t>
            </a:r>
            <a:r>
              <a:rPr lang="lv-LV" sz="3600" b="1" dirty="0" smtClean="0"/>
              <a:t> sinhronizē </a:t>
            </a:r>
            <a:r>
              <a:rPr lang="lv-LV" sz="3600" b="1" dirty="0" smtClean="0">
                <a:solidFill>
                  <a:srgbClr val="7030A0"/>
                </a:solidFill>
              </a:rPr>
              <a:t>uzņēmuma tēlu </a:t>
            </a:r>
            <a:r>
              <a:rPr lang="lv-LV" sz="3600" b="1" dirty="0" smtClean="0"/>
              <a:t>un </a:t>
            </a:r>
            <a:r>
              <a:rPr lang="lv-LV" sz="3600" b="1" dirty="0" smtClean="0">
                <a:solidFill>
                  <a:srgbClr val="7030A0"/>
                </a:solidFill>
              </a:rPr>
              <a:t>identitāti</a:t>
            </a:r>
            <a:r>
              <a:rPr lang="lv-LV" sz="3600" b="1" dirty="0" smtClean="0"/>
              <a:t>. Dāvana ar logo nodrošina, ka zīmola vārds tiek nests tālāk, pat dāvanai esot uz vietas!</a:t>
            </a:r>
            <a:endParaRPr lang="lv-LV" sz="3600" b="1" dirty="0"/>
          </a:p>
          <a:p>
            <a:pPr algn="ctr"/>
            <a:endParaRPr lang="lv-LV" sz="3600" b="1" dirty="0"/>
          </a:p>
          <a:p>
            <a:pPr algn="ctr"/>
            <a:r>
              <a:rPr lang="lv-LV" sz="3600" b="1" dirty="0" smtClean="0">
                <a:solidFill>
                  <a:srgbClr val="7030A0"/>
                </a:solidFill>
              </a:rPr>
              <a:t>Paldies par uzmanību!</a:t>
            </a:r>
          </a:p>
          <a:p>
            <a:pPr algn="ctr"/>
            <a:endParaRPr lang="lv-LV" sz="3600" b="1" dirty="0" smtClean="0">
              <a:solidFill>
                <a:srgbClr val="7030A0"/>
              </a:solidFill>
            </a:endParaRPr>
          </a:p>
          <a:p>
            <a:pPr algn="ctr"/>
            <a:r>
              <a:rPr lang="lv-LV" sz="3600" b="1" dirty="0" smtClean="0"/>
              <a:t>Maija Bērtiņa</a:t>
            </a:r>
          </a:p>
          <a:p>
            <a:pPr algn="ctr"/>
            <a:r>
              <a:rPr lang="lv-LV" sz="3600" b="1" dirty="0" smtClean="0">
                <a:solidFill>
                  <a:srgbClr val="7030A0"/>
                </a:solidFill>
              </a:rPr>
              <a:t>maija@attach.lv</a:t>
            </a:r>
          </a:p>
          <a:p>
            <a:r>
              <a:rPr lang="lv-LV" sz="3600" b="1" dirty="0"/>
              <a:t>	</a:t>
            </a:r>
            <a:r>
              <a:rPr lang="lv-LV" sz="3600" b="1" dirty="0" smtClean="0"/>
              <a:t>				</a:t>
            </a:r>
            <a:endParaRPr lang="lv-LV" sz="3600" b="1" dirty="0"/>
          </a:p>
        </p:txBody>
      </p:sp>
    </p:spTree>
    <p:extLst>
      <p:ext uri="{BB962C8B-B14F-4D97-AF65-F5344CB8AC3E}">
        <p14:creationId xmlns:p14="http://schemas.microsoft.com/office/powerpoint/2010/main" val="24616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77723"/>
            <a:ext cx="7917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b="1" dirty="0" smtClean="0">
                <a:solidFill>
                  <a:srgbClr val="7030A0"/>
                </a:solidFill>
              </a:rPr>
              <a:t>Par mani</a:t>
            </a:r>
            <a:endParaRPr lang="lv-LV" sz="4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980728"/>
            <a:ext cx="90364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rgbClr val="7030A0"/>
                </a:solidFill>
              </a:rPr>
              <a:t>Izglītība: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 smtClean="0"/>
              <a:t>RSU komunikācijas un informācijas</a:t>
            </a:r>
          </a:p>
          <a:p>
            <a:r>
              <a:rPr lang="lv-LV" sz="3200" dirty="0" smtClean="0"/>
              <a:t>maģistrs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 smtClean="0"/>
              <a:t>Kultūras vadības bakalaurs</a:t>
            </a:r>
            <a:endParaRPr lang="lv-LV" sz="3200" dirty="0"/>
          </a:p>
          <a:p>
            <a:r>
              <a:rPr lang="lv-LV" sz="3200" b="1" dirty="0" smtClean="0">
                <a:solidFill>
                  <a:srgbClr val="7030A0"/>
                </a:solidFill>
              </a:rPr>
              <a:t>Profesionālā pieredze: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 smtClean="0"/>
              <a:t>10 gadi prezentreklāmā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 smtClean="0"/>
              <a:t>4 gadi korporatīvo pasākumu organizēšanā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 smtClean="0"/>
              <a:t>6,5 gadi SIA «Attach» līdzīpašniece</a:t>
            </a:r>
          </a:p>
          <a:p>
            <a:r>
              <a:rPr lang="lv-LV" sz="2800" i="1" dirty="0" smtClean="0"/>
              <a:t>	(</a:t>
            </a:r>
            <a:r>
              <a:rPr lang="lv-LV" sz="2800" i="1" dirty="0" smtClean="0"/>
              <a:t>2015.g.apgroz. 847 000 EUR)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 smtClean="0"/>
              <a:t>~ 250 klienti Baltijā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0"/>
            <a:ext cx="2555776" cy="38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b="1" dirty="0" smtClean="0">
                <a:solidFill>
                  <a:srgbClr val="7030A0"/>
                </a:solidFill>
              </a:rPr>
              <a:t>Kas ir zīmols? </a:t>
            </a:r>
            <a:endParaRPr lang="lv-LV" sz="4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89544"/>
            <a:ext cx="89644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200" dirty="0" smtClean="0"/>
              <a:t>Produkta , uzņēmuma tēls.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200" dirty="0" smtClean="0"/>
              <a:t>Zīme, simbols.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200" dirty="0" smtClean="0"/>
              <a:t>Skaidri atpazīstams nosaukums, ko uzņēmums/ iestāde izmanto, lai atšķirtos no citiem.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200" dirty="0" smtClean="0"/>
              <a:t>Zīmols nes konkrētas vērtības.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29309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800" b="1" dirty="0" smtClean="0">
                <a:solidFill>
                  <a:srgbClr val="7030A0"/>
                </a:solidFill>
              </a:rPr>
              <a:t>ZĪMOLS </a:t>
            </a:r>
            <a:r>
              <a:rPr lang="lv-LV" sz="4800" b="1" dirty="0" smtClean="0"/>
              <a:t>=</a:t>
            </a:r>
            <a:r>
              <a:rPr lang="lv-LV" sz="4800" b="1" dirty="0" smtClean="0">
                <a:solidFill>
                  <a:srgbClr val="7030A0"/>
                </a:solidFill>
              </a:rPr>
              <a:t> NOVADS</a:t>
            </a:r>
            <a:endParaRPr lang="lv-LV" sz="4800" dirty="0"/>
          </a:p>
        </p:txBody>
      </p:sp>
      <p:sp>
        <p:nvSpPr>
          <p:cNvPr id="10" name="AutoShape 20" descr="data:image/png;base64,iVBORw0KGgoAAAANSUhEUgAAANYAAADrCAMAAAAi2ZhvAAAA8FBMVEX/////WQAASqb/VgD/UQD/SwD/TwD/SgAASKUAPKEAQ6MARaQAOKAAQqMAQKIAPaEANZ//QwD//fr/+PT/7eXy9vv/1MX/p4n/594AM5/6/P7/8+7/vqn/0cH/39P/i2H/rJD/6eH/287/xLHu8/r/bC3/tZzJ1erf5vP/oYD/tp2XrNSKos86aLT/hVj/e0n/Yhm4x+LN2Ov/mXUALZ3/k2wAJJr/gVJIcrn/dDz/ZB5tjMQTU6t9mMrZ4fAlXK9Veryhtdlyj8b/eEFQeLu8yuRihMH/MQAgWa4AF5mqvNwADpb/k3JCbLX/byiCnc0XUU84AAAgAElEQVR4nO0dh3biSFLQikhI5AzGBgwYY4PDOIPD4PH6xuv//5vrIJA6CLUYz+7dvq33dseAQldXdXWlrlKU3wm1w3G11W63BT/1fg5Ss9PzVrtW/K1D+FUo9tjx9fbyuqrqWv6Uv/hGA6lUCsBfNU0fnPw8P+/2DmoY9v+a8UIoxF/SMYxZq+LDQXO8V+3O1BQCcMNd3M6DVAgAUFWEv0EAVJv4qm412SiTkL09HowH6lWvVDq4HaRKkVPZyacAmnoChgpHuh70gLu4maLQYkHVbveq41sNdHu9XkcSp6NbrRt7VbPSO6zBf3t5OEAAR2wYOoCzaty2IiblJnKk+SZ3cVvbhhahH3yequu6AY7C4zoQvrxzrsLhqXFYdfOarmuDW13nXqjrs5vTl5MWe0uPu9QHXTDftRi0qDfmA6T2NL1GVgT5f6lSHVyNL2cGZg1tK06d/bHhz1nEVMKJgRx5Wwrd1I4alc5NAISjqDkQorV5TwuOSzNSN9XKXj41GMC/NRWOZT3OSLR6Sq13axjq9hf5KBuV0J3NfMSFmmg5duSppaYCanfJbAAVylE0ueyYxEgVB0YKLiHZF+rUftSNmAutJHjTgTRa4EriHf6lMwGdzlt7mjRG3AuVWhS1wGBc4952LsEPBPLhm3tbZwP8yaM10OXJRECjRUEkAYA+48RXnCQMbu6FbyvELEkOq3GCNeyD3qWeUDKix5a/Yl7Xjr6YvvOEuq25fZS8yLiU5ooNMGhtJQCoVKiLS3tyrMGgFSNAwekhg1Y1KVrAOKIe0HzZOlBNo/XdQ7n3aRQPHsTNBfjBiN0EEpc84ITRE6/ixvkjLBErkkyoh95S6kVJpQ2o5wy1tqwM8QNYNXQQM5NgL3z1niSxwiQ2YmeeYVnEQ0nRGjMPiOMqnWKnrpSE0o8SjjDP7pFy7wmAI/f2nRLB5Z8BRzVleH6WD89dRwIto8uMarulwAOL1kEs36e0EN+WJNBSu73w5Nfi0VJZrJSEPMjZhifx0xKeiUh1PwS0FJRhQo3eRRRlPylaKZXSK2U4RA9tKlcSzMFoMVsMus0drDZzmpAHIVrUztfKx4u2kFiTElCsjhy/gxuM8llKrDqx2nIlXk0JS2sZarGGmsQbmImIpy8HnCV/G/cMLRDXRalXGJcJqaUx/ohqYmrxNm/sfnwTzGVNahoZCRD3AjgoZkjFxOQCnBEQxyJamPFfZAQ8pcgcxHIDRIs17LbrqQLg0Npu4UEwwoKtOI7HS6OEkpSJy2gZSXUMgYEdyyLMK2N3LnATVqbl2IlREiQ1zxBojGUTu3Exhkm8skVrnZLDolwECVwLa2A03VIssXRKShVasW+k0OpIshO9cyU1IgFjxO9HeBQDYHyglR+xTEUxlCw70WhJ2qqhd6a64ftPYwWAyuyUndNYJgyj1U3JjZDaTa/itwT2nfv0bjyOfWueFb5xyrH6k7r8p8wQQTjkVEzqSktp7GYcy8Ug/8LcEschgNYxpLYgLXxPISlWtKWLoBUjCMEeF1+I04UoL0GxJSMzaPlekMZn/cZbzp8Zw4UGd0Mhlr5hx0Qn3kpNcZ6IWDnGvTLFDvPndu/4nsLCYex2TIVmpax3xjqWojD9zjyD13YrXmW9uvFYpQC1GJsSKiFlqOIxJdcyWLS2Ly42glk0YkfJuBWKEmix2+nRXmI+zNOOwq0+fEFQvBLv9GNCzjKbUJ57jzZLhhir625jEv2Ie128BsCiFa9uQcnEhwilXHchYB1DW2SVweebNONtQnqhDGTcH6LAXUJXIYOWchQ5m7wPWcJJo14yd0gNinXSQLhMJg8N+u4tezrn50IQJ9l0lsJSi4SbDDiBa6+aKkW2PBMyiTb0WIdfzCysR9hKeAO5K3Xyk3EeVYnU1aovWjzhWOnWi77H4NNNlFZSSViQXPoA8PGFP1FqwGWzUIzfLTWGWLVqS9XEdDYEKVPIOF5nIKjCl+mMpYqHBNTbuIGprFsNT0qTjAG5GlRNM3AGk/9+gL7bMtZi7+dNSuN9KUw0FkNVA8bpSwrxhzqGpNskWaz/4DOl/tQ1IzWu8HNAJWioJ7zUCGCQN/LVSq3UhFA7nc1QetaspYIjjVgx+k1U1tpBikMsL5i/E6xWotCsVlO6+Ze9Wd7QDEOfvdzgqdN/crdcHtREPhD19maAsl/wW1WBiKegGR53sVdDQe0ZVFnbEEU9z4a3wtC+9TPuUCYdyne53fKWvA6R7qAtoFA7wCmThT2UZzhjox8+nBs6ebpKGEjLIzX68OYGIDVEPxGlZEpBsXfQa2/NMCxcoaw7kOoUi4XawMiLsp7WUKnyv3ZS0bNW7B52NQNo2hFC7eqoslYsOu28yu6lXw57hjEord/31Q8vFZVCAe4otO2itC/jOPCXoXm0beV+CZwbnPqyjS3+X2D/8AebXfLPAHEm6L/wL/xvQ3GsCTTU/yvodQ/ZveVI1ZC/o/P/vCqhQmIMeq1u5eDw8vTqsHZwNEMKZW9fudmqIfyPA7YSdB1q7LoK0NkDos5qulLTtNnP7lFzLMojjoPG+2q1GvWH86en4aLx5aOOg16UXwF0ockLVFWH6mVV8lBECI7rFgTHsTwP/v/jcfUbxr4Fos31kFmo/ki8zIYXaQJZx3LcTMZ5e/8dw48CuegWaw5LwMo2EVbec788PL6306aVXvyG8a+hSR+1is09QCA8UxEHxy7Eyp7ivxtvdjptOn3uoslWVAu1zsE2E2D/oLNGZpCnVN+47HJCLLFZ1x+dzZ8mm1VzNl+dIenQP1uV0UcLouVO/EstSLvMI4fVxcc2tPZ/ILtcbA5Ay/Y875962z+EBp4etvjljufkWRNtmH58sy3Hsjzr28j/zoYyInf/vHSc+jX8WEZoWWukJ4h2zoh5zMSabsMKe/mA0VbGl1BH2O8VgtNntfygNAMp9bBZ686w9KbidnJxfs7RMrxwTbx2stPNUF8z8LOZMTNWbg4/9h34Mbf+FX/KPjOPOXZz5SikKidrv4iaUo0jJW/ke13kyRuD1O1MSwH8s2r4Li86nUgmC060uPpLjJUdmu0yGjlcQY8rvIYacDnZ15tf0/B602J2sIesFyUg96hwERjgkCdQby8HekrkWqeDv3IJT2w+P4R3L82y1T0cuXu/EQIQcTP9tP6Eacly4ZtpLoVIFQbMmgc+V/EnnHygveIy1ALagDupSrgqYDIIc7h8cg8BPT4guTLfqWlg0BrCZzhDEVo3yWOJlGTZHvf10RK9uI8kghniwedcOl2fh66YIi58XH96QjIjR8vzu4xgvWE4SY4WpeJJiAyxpwpTK/O6+bh0zewFtVDQ6tug1c+ZYdphKHtwy7aFIl4iB/1X0dKFx1cbWTMsElzbtJ5pFqPQes5C2mZpsQfFO1xcrlARTnpAhEErXmRwJ0p8QByUzvmKw6dr26wOgSSI+UYG/QBZ1swxyyhd7ytO2j0WPT3JcVeCVnhtxSZ+pFJGhF2CtYg6nv9JxrXv2a0Wo5W205+TycPUTZuuw4x/Xn9VVk5aKAuLCaPZzB5URJMSfoJKRz1UzeAj9QSGEK0MXu/PTjp7z2+rGC2IjutmkaifsFe8IlJDTuV0D8iCibFiMlQOod4RSthTLysHwZahg3HlIOq0PNqILCQj7qy0c81rsT61oEZlIwWDZ7XsI/zfoy0Q8SW5mCiNFpWXUQCpdpCVSqJeY6KQAGObs77vwFE7kAKPHsGOgzcsU4b9s2usD7J4PV2g3eAhu1GHAzhPfliTTWrD4OctAj/UXWhXTzUjtdUmHiEBb50pr15YRWLRcjDnTbFZQjNhw3HO4D9zi1LACEBFSSLUywJvPdXwYX+NIk9M6QqiZVgWYkWx0YQEPDGxRjl06Zz6dehYQ/8xOXZx1fL6fpIj8hj4RDhoXI5nN+eJgjYELaTApi2h/oPR8jXZTze8dftfZZ77ShkpHwzCEM4PJZPfQ8BlPewEPlpEaedWBwKs+X7iP+do20pTvyKF0clYaNmJtfi2nlCBMiJimIlgEVALGhwfPB+WXaQu3QUXU4L82M16lpPLOZCJ7e/czQgK8UnAFAC+PkxyGGK0sq5F7K4LbvMpewG1iHwJOdX6jvU8Pxv1+6M7N0qLT3oUVf+SiBcSdFDxWS2REiVQgRBapu1jUQ/5NRB85jYfpqbAyUHQSqZACXKedgCkZeBVgcQ3pAWLF6aW55uRSHxkQibIfX1DXShORD4pJTG1RHlIyQG5YFw06gXxdDq0pFMaGTNwCiAjMmSCjOrBXoWmh9+RESSU8eA2uTeTB+RLIjbgmUM8nQxeGFmfCxVkblkbmswvQusMOQfu+edXrpIq8fq2hBFZQHyVfcB/nhG5YX2Gf8eSMJ3zrakHOAnm/fsQf+wv66ELn5HQOOOef5T4gC1gTxHsitZ6xxkReuXCGxDaqwKpjrc503Lxhw8vLNL7UMH3N4IwJM1I5bOQd0ZrI//mdbJ/BZK6QTxuGyH3mkVIYn3i3XGobQ5pGhnu+fGJchxaERknpRbtNyt0OtFFvJAADBSiT7R4oEi7XtNvmjExuCYRhiMvA3dtjLBt05bjO6SrxT7+PDEPwsWVEiiynVND1/wsqiL+L2UY+mWlWBIGkq9tSma/Ez606wSvXN1x75f39/fL69eRj6ivYx27LrUIsYPeZm1kOb8sBeq5yDjENWKQW7o1G+Q7SlXDsS+o14tNlEdkbYQGsyJ4pV0i7xYjzl4mX/Q9k5Xn3+01fwYgUZ2AhfBZxVZevznEAh87ocDN+amKXKeHauAMAFxoAbISRsJ9CL4hMiJKZdhcBbczk7GwkKHNGW2JS8mE/dWdW1T7DXQrlT0ieYBvcNMP5aPjyNZAwi+0Abk+uaa8c2INo8ccZlU6hIf4Oe1+p9Xl5JIw8NL0/GKBqiAfNQyArTf0apmmDSFklLxaGde1oZSwc0KlAUHdydiQWmZ4KfWf4LOQcnVBb15G0tMvQShI5qwNxppJcyvfe+byA8JbfcM8Z3evk6fH6b3n1J2o8E7/+PV6ab6lncD4ev/jwkq/pW07w/jkep2klsnmmHfSaQigwfwb+qUfzYTs3fjvRlSCQ1Kx4cuMZnMmOQ+/oBz/SlJGKuGWTI4C30rPRl5wrkcKRq6Xjgw4xkKztCkKBWQY0sD58/IHxAWnsKSgfG+bWbFNLwkpAHBB0VOJ2gO+fZzAoMnvZlG/uulM/Sn+umjYB6lKaf8AKj+X8VEQ4gKVqeHj37CbKXPs2M7r7jyIobA2DiNTSILAK3E+ydT88e/czavzYU1/iVQUdASlfAA6NHKzd6prOsLNJ5dUYAIYhrquJQHFWnk0nL8fPz+sTd3+8dN8Dg2S0fydy9d6faXk4OJ4PiqX++ghi3J5uDpDKWzz9/lZv99fzI/nyvHz8Tt6OG99ISiNNUIX1dioQt0DrN6OK4enA3RSApNW5nQuOC0VL1+IalzOvKU9lHaWdb+tyXCc8yzLWb45VpB5EgHDb5aT9Zzsx9K9eFhd4Aw2lLHiIPDc+uoi63qW52YuInKGDk5mGloRpfMBqlOq0+GEQq9Chhl/ppRJePjukCwTM71RdBZYw4X6kJV7UGIA2pImcrMhQ2xRJypkOuPYWWLTPE8yWNM0vejNrgcMrEzst/YMvsQyAalQZr4buuPJI56XEF1wtNV0PoZi2RDWIRr3vvUCFVvlncT1Mg9nKO3LtKaIh5+x93rb/BR6a/ujF+UYlKozRns+TM7ZiVxQGYdbV/2n79cfy/uM49wfB27AhY8LMquJYxg5CuaW6fhMDRnB3ZYIJQNS1AK3YZvz0WbQGr2ZaeuR8V/2J9Oc6+LsT2j8Z3OvG54dYsvEwp+R+YhdiXNvEzWZ2kxoZQeQ2rjoUD+b5DPJQayYlJHh97prZ3PTyWq1er/DGRm5aSP8AOKyWmAUc2XIhBfreZnabrymHANypYaoM4Ov4bwFpfHomHCp0099rttpM7fZAebYi5hd+ksPhxl8bwGZo74y9TaPSGfEsc0EIKn4g8F54KTBVvHGIXbnmdYrLY0b1x7KLAl9ucBmc2adDIBXV71BUETO3lXZ2ZB/6GRp/80OEF/+1McrlKCGQ1VrHwskRJ2RFY0l8t/SyU0jvCtkloQPnzObxYVdhOZymt0IibuMx8UmE4Os+Rl2LCK3JgntDz3LtFgJOMVuTia+OMLbUYYMHueq+RODo8qmuREYDcvkIsnJoZSX9MbpgdiAPGRin/M7Wlas7xxLAV6WkfxxDytF2G+9Dp+QcKa13vIg+c1fxgqyoWRduMC9jdxmOLzzlDPdJafkYBe1IFAw9LComW+u8YmC86+DgMljJvvL4h2BZPGq4IAz2mvcdyTY01leI32yqFGGoD9FeOF0NIyKH0wok23Ml5qQB/mw/y4gV/gTDDZWJEl+bLzXobrDa0uYpzyxPw1JQMyeeEGlSfAEZ+RtRNCZw8YYtjfyaEUk6EtkqGG0ApsfuyozjisKFxN1yLTFiirWKbC7FP1lvpFvR2H6TlxW2NxSSnrxfKbq6ulGFzw3DJKju1+CP55ucumKvpqhG9j9yTgc1x7esMR4zKR9EOQd4KkXZ0ApZbwr45uwXFlzKt7UiGOx4YQCsSVMqBNjXCt2ujdd/FUKH1cCm0qiRzrcfDqQOnmozXd+BLbGpQ7NSwP0lNpeXtMr1XCatjo7H2Bs9ZAFgKlFIPvGSgyCshArol1AmwOjn9lkLZCvCT+PnM3KKpwb+mm1dYhcr6i6A4oCtDfGvQ5Is4M2oorWKnUheoMTNTDhUy+dTm0fa0edCiRi62VDMA0dmG9DChphpZBE44hctp1jit8ID4oEhoLXDfoVB7LQnm5f43vnocTzibtOlC+is3FADbVS0U9uwnq5atx0jw6JZNBxNw+Ic4AXF7oq3KKWPbpmrNvT9MbUuvRzOm2XhOkodRBnT4sEJIIVNjdJYASTiITQsbWWJqrFvbuW7oIiMmwCPEKalXeichk+tK9+jg9b7ag4JAodQkW1McFLxaR8m3PfUBbeSAxQEuhrYOXCQ2LdDU4/rKyNzpI8CoQx/YVz/Us/yXuOmYrK0T0jaIkPIvhJUiSjAdMcmZ4ProkRg9aysrQ30r1gRPa92YbWjk5aBNCOJMvnO55+M6RSkOUvTtj3rRBfdUccaXplZVS3p5MsIdfECuL9pTyq8JE0wvULaOGhk7SKR0KcIGxP0MpEoPWJHTF+ooZDckw+XWhtPWD94/PRDunNg/ylbMHkMF47d1+beBtOQsnHCK/sxmXobBEZxF2wRgufw7gbLb1PX+NKZ20zE5KreIBJU0BVQbEsOSAWkv8B+4mCKH0/t2Vt+Qnk/vLB4j7rmPX+5heB4v8lma1SgKwl01l/Ill32UcyzQ3sLjOzQuVp5WxEXoAkCY4T6SNIbo1v4sDAzpVb8PZZX4v1/j3GK2OTRHjMoRE6IdbbN5l45FThmkBEdeHT7yJPRUeitWvCLt5Vc5uPjQ/ih80S3QKfqROjhTXdQEEn8t5PmiKWpcA9mLREs7BkGw1NYXoeRiucNPxIMhk8rM9jThMnPRIzOLBZMBeuXVhISRSdoZEPVREIDsS0NYG0L1TGqbygtOD6YGc4lE+0RF/Of2QiEsgJQd4CQiIu3GSroFxJwW37SbsyrQ9lFW81rn6dUtgjxzHyfCR86OsKocNkRKtLmzk02yPXFotC5Igzw8nVfcsMjoCW6/x5UDg4ieYUDPh3oupz66NPzV71CKu+ez7pDe7o1lPdtjMI3PSa04bfXM9yM7ZpekiR6kPmsvhY3THmTur7Rzs4YghZks0YUpJ3+Ql8EyjQDG5bCJtOXld1bVxUjnylRXAOYPI2vX68u7t7vV9uJv7p+Gk4eb2epi0PaQmQnqbH8hPGynqkvnvwQulbd1lBmCRxcdxN8Se8MwBdu2x1SH1sVd0kQ0B0E/VI9Zno1UOHj8PevvKzgziQHfcyZJkN61POM1JMnPW0LuHd3HyhC5KeACp8Uii0q4lSlsvX6MCaN33y0SxPstjRy3FmOfKDD4kTQNdMGBtbAKjjp5Ewzn+cQyFHz8vev55NrtE5EtN6432HsSDd3G8DvlIoeViPLeccB2fYiIK4ZSwXZaS5AiEiAcm7W/jhZIlmTGQWkiYHHb+5dcciwW7HPt4tN0OmpRUL+AxafHVRAgDscCJgdHZ2thiNFrtXNdmh0Q+p8yiZUJgCV39H1acdOlqSOu3Sqj8wviJ5PiEUB7IhnQ2QGtnyCZY7pj39KmKy7LQGUmBGvmdk1CH43wyS3T4CtIgOL9lJVNhc4K+ATsJDyL4HVN7RqH7F8agQFOXcRIVETeqA34dLvk2V8SWn2XyUlOLeD4HfoSiYushuygKk1tldCdoQ7uwn4GAvnz+s4X6XFMGaYzWfn/U4zA6lGyRv0pgSOLtF5aeVDg5DFWpSZRoPDlBh7NJ+RVe7yuVhraCot9Veq4fq77bbXRVbExrPFbIejc3yLyaQM6JTX508MqOBavAWJw8DwxgM0FEceMdeT9cNcAtQ3MM4Oc9r2iZkCGbVZqEapqNk4+egeFiSBHqRhzvwNQhO17CAKgOuVzLA8m1dWZwJgupgoIUbzRWkCtiBoJNwEs8O1zhXqVUDrgeDmtJD01U4WatZbFmUBC8DKZW6VeaW24Bhkpzi4ETGmPKgwCk3Zk3El2sOZw/MyneyR4+jkiDZalYCCFdtSeINZl2LgoihPlY6e0DrKZ1B6vQcMOpWO9HGqlEl1+OlRliiHSRYW6z2JFKvwQ2KqWuobBtQwRVdEyGZR5059L097QwKonyYmfYSMAbN7mKGp9Y2oLucytqsBNjmE9u6kerdCpO3m2B1sXXv4j0GVAAjyWaS4gsxFaJbyKgCdTWBBcrU53q5ibuBKkMZ2x9+y70IoiWOKKqVAC0uehSrUIauPUromKAzn5UtEkeYD5+gJSvVNKl30IrjQsqWSd7xkGGtQQS1QUVkWiTQCo3w/JUuxa1VwgMLb+DJC20xvUIOI54gNtsT6E9Mx6PYzeTX0OKHG0HwvNClzualRQN4YfaSGHL9GhNyXZWjGEtc1qTUlg5l5mn9KXZ/DQfIpL0La+BTfSriLTmymrGkkGIOFsXylRouBpC8UATfDaotvC7SyyL3RrZ1yCxmNug+XzLtBOPQivDWahFHg+SoxRVSionsMpZM4qwzQQHwcyGDACA8kCrZtovrshajktOiLLEjU5iNEKGBCaLc8pEJNUVTO+awHt3et5q8ZI6oG5RYkxdKDWlJCAYUu8cIeKZAUcLCA/wDfBoI2VCQw3Uur63RSuXWU23ASNHKauK8LL4Z+5aXctfJNd4loFcChaaQ2lboAJyyrozkTW2Fa6YkNFD44r9JNhRg/NhwcWn7dHCV2nZBS+TEq+VFJUu4yxIk4Gipq8qf6/uK22UAZy/tghaUUuCS3b5qbe54v8p3w5MvPWQgSgXU3q4OfQ1a6EFdbsic7SYQGdIRCUaKxmyvnMzdFS1RaTR2zCpvSUp7ThgXzW0M87JibFe0RElKzO6lDnj1SfIIF+esPojRyQFTRz5pbmAABh8Jo1hFWBNOVlfjzLq46Vfp0eyOlsD7T8krYbVwWUkIbihmqMXu4qwDc2e0UoIy0zeBpxzoIvNYmueNsBCoxKcwMrIweQbTBgStjIv7a68yGAijtbL5bXQDWIkURqaNuEwViygQRkJ9cRhlHEt68BhjbS/2Bqbo9w417AIQBa59wyOyQivrb1U1wWkctgexhM+F2UiTO2kCEJ6KIW756DLB2MLbnPLSxu29U3bBgRTDwRL5Eox5nNybEX6WYNjYLQ9EDbAJNIGm5dvtgaGrKiDnOy/9MjbAP6d3wwnR+Mln5lFOFIqPbXEl98gTDbjit1TgLvVKyOVba3XPT9Uu/qpd3VMNLXWbgrgaPcGMxHrIwJ/0DRJoAWBczXRUhwvOr9+qGtU60iMGf6pvOTcYCdhH0uydi6xUiYgfY5twZdBQnB8dpF0bGgC8nMIdqnpSK7arl1eDlGZoEKHWyyAqj6B4+tWdh+OPtYAZTePDK13HGQs6anoIVGNwctk76NRq7RRifqDxzbwLnfEX5u5IwWlwlFdDGfQULYBhGHx37kL3NnXe6rUOz29Sg2qgGzSrl+cnp/8jrX5vcW94w9A7xeoBSiUDuK4rgvyLUij2vqKc/l8PpXa7XTmobU4ONVNatbKP+sU3RSlZ/7dQ26Uf6L/wL/wL/8K/8C8kBr54+07wO1v/xoGokJK1w6ExHkb/+evba/vQX35j57Q8sSPqxySC0WfuSypq7QIrx64zXw3/cN2IWhBJYPLNjewb+7vh7A+Tb6v5nI2q3JEEGtf234aWMnH5qhR9R9yjJyEMLa6q318Hab6kHETrlys4KqiIwRdUTNwVli6H1uhrqDX/O6l1z1OrkUPUGp6NROK5LNqM+qIN6syCa6sxXIgeU57Pf71IJISnR+VMuMW+4eaaFPRziFrTXO4/3GyPru+XdbaGQOPx4iLLSwe4toZK2XPq37h6GWf2xcU3+4GbjPT0cfp5f333+Pgxv358iysOXT52lnf13LUAsaXL3QyZ8ElRHpx7dk/uT3N25j57wQzz9Zv5malzY19ZqGTGh8O3MXmvO0+r96VVZ5fwIpu9V94d7/Xhrf/oZWJ0gobjpbN1x3PfOH5o5HgpDKl1rMz/4OeqfOfa3xvXbNWRxVBRTL7NHqTWXHn4xp8HH12QqoNps85ivLLMBtxgUPPFyYW4cV8I3r3Ma3/0ZPHiQTF5ailQZCwuhFLsnmdZDH2Lr0UycrzhE9+RELVrJlvl3PJYnPt1611Z4EXwGa/pNByLlOvOsOQqZwQlXyzzLStu1fnqifWPB5en1shJv3mixiwPjs989xmuUuMz6jD2HdXV/Yg/9t9wcc2kvuOxb6+pTTgAAAHySURBVFk4vEbRyKXdrLin93dhDfPyXU5QOebMSnu2qE7OdcYnxDTDUaRcz/WVYzc36jvxarKPlpLmqo6OHL5SzMLJHlOlRkIjEqE1tK77Lo/Wk+e+f88ImjI/ZnwaXmf4SpOv1rOSgWrXsYT+VvbIzvjGUavs8G3kFo61gK/kmoGjl3r823CF6SxfO/fJg5NoZviSMhOP2D2Ne8GPKyc7eRtaQXXvLVAm1Gq4HNFXlqBEsQXHObK4hmUQrgVCZ+g4fSXDaxRQ3URFu3hroGGTp0w8tsA1gg+7PlcsQdeupze253XZw02uVxecUiRSdR+ySJlbmtkPlrZ9W9D6fOiY06nNlAGCg/+OKrmXLa46PCoyW38Y9ucZbt8ij4Oc+Vnntp2GZVvMCih7pnW8Oq5zYuDMZupaQnj85jjfFuU/crl6nf5p9EfOczi+aSxz9WU6d8Ggla47Tq6x+pZzLjiyl4/r3759Wwq32/IfkAILXjOBas8FI38arn1dv7jgCsYP/+M49QsG2f5wsViVlVG5P2KLoK/ELo4R1CYWnIw9W5ytkFekvxDtFaOzKEcHRkj0oiE7DWXXa4wmAkZeLL5E4/ybQLBh/RNgwfTR/IcANA/+iWj1rX8kWhPX+gei1bcz3ve/zcH622Cevnu4izXKlP8CvRr2FmVhXd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19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400" b="1" dirty="0" smtClean="0">
                <a:solidFill>
                  <a:srgbClr val="7030A0"/>
                </a:solidFill>
              </a:rPr>
              <a:t>PR speciālists + aģentūra= rezultāts</a:t>
            </a:r>
            <a:endParaRPr lang="lv-LV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340768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200" dirty="0" smtClean="0"/>
              <a:t>PR speciālists - iespējams, radošākā dvēsele mājā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3200" dirty="0" smtClean="0"/>
              <a:t>Prezentreklāmas aģentūra - nozares eksperts </a:t>
            </a:r>
            <a:endParaRPr lang="lv-LV" sz="3200" dirty="0"/>
          </a:p>
        </p:txBody>
      </p:sp>
      <p:pic>
        <p:nvPicPr>
          <p:cNvPr id="1026" name="Picture 2" descr="http://leadlures.com/wp-content/uploads/2015/12/Public-Relations-Specia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60" y="2417986"/>
            <a:ext cx="6000796" cy="423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976" y="6597352"/>
            <a:ext cx="1875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400" dirty="0"/>
              <a:t>Foto avots: google.com</a:t>
            </a:r>
          </a:p>
        </p:txBody>
      </p:sp>
    </p:spTree>
    <p:extLst>
      <p:ext uri="{BB962C8B-B14F-4D97-AF65-F5344CB8AC3E}">
        <p14:creationId xmlns:p14="http://schemas.microsoft.com/office/powerpoint/2010/main" val="41442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lv-LV" sz="4800" b="1" dirty="0" smtClean="0">
                <a:solidFill>
                  <a:srgbClr val="7030A0"/>
                </a:solidFill>
              </a:rPr>
              <a:t>Stila grāmata</a:t>
            </a:r>
            <a:endParaRPr lang="lv-LV" sz="4800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9" y="980729"/>
            <a:ext cx="9150109" cy="506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109" y="5785519"/>
            <a:ext cx="1875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400" dirty="0"/>
              <a:t>Foto avots: google.com</a:t>
            </a:r>
          </a:p>
        </p:txBody>
      </p:sp>
    </p:spTree>
    <p:extLst>
      <p:ext uri="{BB962C8B-B14F-4D97-AF65-F5344CB8AC3E}">
        <p14:creationId xmlns:p14="http://schemas.microsoft.com/office/powerpoint/2010/main" val="40828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44624"/>
            <a:ext cx="4973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4800" b="1" dirty="0">
                <a:solidFill>
                  <a:srgbClr val="7030A0"/>
                </a:solidFill>
              </a:rPr>
              <a:t>Stila </a:t>
            </a:r>
            <a:r>
              <a:rPr lang="lv-LV" sz="4800" b="1" dirty="0" smtClean="0">
                <a:solidFill>
                  <a:srgbClr val="7030A0"/>
                </a:solidFill>
              </a:rPr>
              <a:t>grāmata- logo</a:t>
            </a:r>
            <a:endParaRPr lang="lv-LV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1" y="980728"/>
            <a:ext cx="8159055" cy="577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b="1" dirty="0" smtClean="0">
                <a:solidFill>
                  <a:srgbClr val="7030A0"/>
                </a:solidFill>
              </a:rPr>
              <a:t>Reprezentācijas materiāli</a:t>
            </a:r>
            <a:endParaRPr lang="lv-LV" sz="4800" b="1" dirty="0">
              <a:solidFill>
                <a:srgbClr val="7030A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7659"/>
            <a:ext cx="7776864" cy="517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96" y="6577607"/>
            <a:ext cx="1875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400" dirty="0"/>
              <a:t>Foto avots: google.com</a:t>
            </a:r>
          </a:p>
        </p:txBody>
      </p:sp>
    </p:spTree>
    <p:extLst>
      <p:ext uri="{BB962C8B-B14F-4D97-AF65-F5344CB8AC3E}">
        <p14:creationId xmlns:p14="http://schemas.microsoft.com/office/powerpoint/2010/main" val="19913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9534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rgbClr val="7030A0"/>
                </a:solidFill>
              </a:rPr>
              <a:t>Reprezentācijas materiāli</a:t>
            </a:r>
          </a:p>
          <a:p>
            <a:r>
              <a:rPr lang="lv-LV" sz="4000" dirty="0" smtClean="0">
                <a:solidFill>
                  <a:srgbClr val="7030A0"/>
                </a:solidFill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2383135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/>
          </a:p>
          <a:p>
            <a:endParaRPr lang="lv-LV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7" y="809361"/>
            <a:ext cx="8006919" cy="533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6512" y="6505599"/>
            <a:ext cx="1875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400" dirty="0"/>
              <a:t>Foto avots: google.com</a:t>
            </a:r>
          </a:p>
        </p:txBody>
      </p:sp>
    </p:spTree>
    <p:extLst>
      <p:ext uri="{BB962C8B-B14F-4D97-AF65-F5344CB8AC3E}">
        <p14:creationId xmlns:p14="http://schemas.microsoft.com/office/powerpoint/2010/main" val="17388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19776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lv-LV" b="1" dirty="0" smtClean="0">
                <a:solidFill>
                  <a:srgbClr val="7030A0"/>
                </a:solidFill>
              </a:rPr>
              <a:t>Kas ir prezentreklāma un kāpēc to vajag?</a:t>
            </a:r>
            <a:endParaRPr lang="lv-LV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70080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v-LV"/>
          </a:p>
        </p:txBody>
      </p:sp>
      <p:sp>
        <p:nvSpPr>
          <p:cNvPr id="3" name="TextBox 2"/>
          <p:cNvSpPr txBox="1"/>
          <p:nvPr/>
        </p:nvSpPr>
        <p:spPr>
          <a:xfrm>
            <a:off x="179512" y="1700808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lv-LV" sz="3600" dirty="0" smtClean="0"/>
              <a:t>Cieņa un  pirmais iespaids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3600" dirty="0" smtClean="0"/>
              <a:t>Ietaupi naudu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3600" dirty="0" smtClean="0"/>
              <a:t>Veidot un stiprināt savu zīmolu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3600" dirty="0" smtClean="0"/>
              <a:t>Klientu lojalitāte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3600" dirty="0" smtClean="0"/>
              <a:t>Pārdošanas veicināšana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3600" dirty="0" smtClean="0"/>
              <a:t>Darbinieku motivēšana</a:t>
            </a:r>
          </a:p>
          <a:p>
            <a:pPr marL="742950" indent="-742950">
              <a:buFont typeface="+mj-lt"/>
              <a:buAutoNum type="arabicPeriod"/>
            </a:pPr>
            <a:r>
              <a:rPr lang="lv-LV" sz="3600" dirty="0" smtClean="0"/>
              <a:t>Reklāma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700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230</Words>
  <Application>Microsoft Office PowerPoint</Application>
  <PresentationFormat>On-screen Show (4:3)</PresentationFormat>
  <Paragraphs>75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Reprezentatīvie materiāli kā instruments veiksmīgai zīmola veidošanai</vt:lpstr>
      <vt:lpstr>PowerPoint Presentation</vt:lpstr>
      <vt:lpstr>PowerPoint Presentation</vt:lpstr>
      <vt:lpstr>PowerPoint Presentation</vt:lpstr>
      <vt:lpstr>Stila grāmata</vt:lpstr>
      <vt:lpstr>PowerPoint Presentation</vt:lpstr>
      <vt:lpstr>PowerPoint Presentation</vt:lpstr>
      <vt:lpstr>PowerPoint Presentation</vt:lpstr>
      <vt:lpstr>Kas ir prezentreklāma un kāpēc to vajag?</vt:lpstr>
      <vt:lpstr>Kā pareizi izvēlēties sev vajadzīgo? 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Elina</dc:creator>
  <cp:lastModifiedBy>Maija</cp:lastModifiedBy>
  <cp:revision>99</cp:revision>
  <cp:lastPrinted>2016-08-01T13:48:17Z</cp:lastPrinted>
  <dcterms:created xsi:type="dcterms:W3CDTF">2016-02-24T07:55:55Z</dcterms:created>
  <dcterms:modified xsi:type="dcterms:W3CDTF">2016-08-17T06:34:06Z</dcterms:modified>
</cp:coreProperties>
</file>