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9"/>
  </p:notesMasterIdLst>
  <p:sldIdLst>
    <p:sldId id="265" r:id="rId6"/>
    <p:sldId id="257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B0190-AB26-45BA-9728-4B31236091C6}" type="datetimeFigureOut">
              <a:rPr lang="lv-LV" smtClean="0"/>
              <a:t>29.04.2022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279CF9-1BEB-4BD2-BFB6-79C9D6052C2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75990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9788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957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936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9152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1536628-7B48-4351-A163-0046F038A0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197032B-97E5-4301-88A0-BAB9315189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7"/>
            <a:ext cx="2057400" cy="5851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7"/>
            <a:ext cx="6019800" cy="58515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43"/>
            <a:ext cx="7772400" cy="147002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697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395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09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79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4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18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8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758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D4679-B72E-4C22-8897-3C1DBE62DF55}" type="datetime1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803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8828C-E1C6-4016-AE15-5D23ECAFDEBA}" type="datetime1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161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0" y="4406905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0" y="2906727"/>
            <a:ext cx="77724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CDEE6-1C0D-4E42-8852-8FB20AA5BDBC}" type="datetime1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415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7E599-BB77-4702-99CB-E2825AA4FECE}" type="datetime1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2421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1535116"/>
            <a:ext cx="404019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5" y="2174880"/>
            <a:ext cx="404019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6"/>
            <a:ext cx="404178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80"/>
            <a:ext cx="404178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567F55-DF51-4CEF-B1B2-36B2A10EDF26}" type="datetime1">
              <a:rPr lang="en-US" smtClean="0"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38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9C6AB-9AC9-412A-9124-0668709EAF8E}" type="datetime1">
              <a:rPr lang="en-US" smtClean="0"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947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AB284-EED6-4B26-9330-213BB3A26636}" type="datetime1">
              <a:rPr lang="en-US" smtClean="0"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3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73053"/>
            <a:ext cx="3008310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68"/>
            <a:ext cx="5111750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435110"/>
            <a:ext cx="30083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9C2-E883-4EDC-8C37-B01B3953626D}" type="datetime1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07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5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3"/>
            <a:ext cx="54864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69788" indent="0">
              <a:buNone/>
              <a:defRPr sz="2900"/>
            </a:lvl2pPr>
            <a:lvl3pPr marL="939575" indent="0">
              <a:buNone/>
              <a:defRPr sz="2500"/>
            </a:lvl3pPr>
            <a:lvl4pPr marL="1409365" indent="0">
              <a:buNone/>
              <a:defRPr sz="1900"/>
            </a:lvl4pPr>
            <a:lvl5pPr marL="1879152" indent="0">
              <a:buNone/>
              <a:defRPr sz="1900"/>
            </a:lvl5pPr>
            <a:lvl6pPr marL="2348940" indent="0">
              <a:buNone/>
              <a:defRPr sz="1900"/>
            </a:lvl6pPr>
            <a:lvl7pPr marL="2818729" indent="0">
              <a:buNone/>
              <a:defRPr sz="1900"/>
            </a:lvl7pPr>
            <a:lvl8pPr marL="3288515" indent="0">
              <a:buNone/>
              <a:defRPr sz="1900"/>
            </a:lvl8pPr>
            <a:lvl9pPr marL="375830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5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D140-EA85-41BB-9966-4C80C047C611}" type="datetime1">
              <a:rPr lang="en-US" smtClean="0"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970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951B3-AA79-4ACE-8879-82F082D1E82D}" type="datetime1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434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57"/>
            <a:ext cx="2057400" cy="585152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57"/>
            <a:ext cx="6019800" cy="585152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44CBF-0781-434E-AB66-BF3D166744BD}" type="datetime1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9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0" y="4406905"/>
            <a:ext cx="7772400" cy="1362075"/>
          </a:xfrm>
        </p:spPr>
        <p:txBody>
          <a:bodyPr anchor="t"/>
          <a:lstStyle>
            <a:lvl1pPr algn="l">
              <a:defRPr sz="4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0" y="2906727"/>
            <a:ext cx="7772400" cy="1500188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8"/>
            <a:ext cx="4038600" cy="452596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5" y="1535116"/>
            <a:ext cx="404019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5" y="2174880"/>
            <a:ext cx="404019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535116"/>
            <a:ext cx="4041780" cy="639765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69788" indent="0">
              <a:buNone/>
              <a:defRPr sz="1900" b="1"/>
            </a:lvl2pPr>
            <a:lvl3pPr marL="939575" indent="0">
              <a:buNone/>
              <a:defRPr sz="1700" b="1"/>
            </a:lvl3pPr>
            <a:lvl4pPr marL="1409365" indent="0">
              <a:buNone/>
              <a:defRPr sz="1600" b="1"/>
            </a:lvl4pPr>
            <a:lvl5pPr marL="1879152" indent="0">
              <a:buNone/>
              <a:defRPr sz="1600" b="1"/>
            </a:lvl5pPr>
            <a:lvl6pPr marL="2348940" indent="0">
              <a:buNone/>
              <a:defRPr sz="1600" b="1"/>
            </a:lvl6pPr>
            <a:lvl7pPr marL="2818729" indent="0">
              <a:buNone/>
              <a:defRPr sz="1600" b="1"/>
            </a:lvl7pPr>
            <a:lvl8pPr marL="3288515" indent="0">
              <a:buNone/>
              <a:defRPr sz="1600" b="1"/>
            </a:lvl8pPr>
            <a:lvl9pPr marL="3758305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2174880"/>
            <a:ext cx="4041780" cy="3951285"/>
          </a:xfrm>
        </p:spPr>
        <p:txBody>
          <a:bodyPr/>
          <a:lstStyle>
            <a:lvl1pPr>
              <a:defRPr sz="2500"/>
            </a:lvl1pPr>
            <a:lvl2pPr>
              <a:defRPr sz="19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5" y="273053"/>
            <a:ext cx="3008310" cy="1162051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5" y="273068"/>
            <a:ext cx="5111750" cy="5853113"/>
          </a:xfrm>
        </p:spPr>
        <p:txBody>
          <a:bodyPr/>
          <a:lstStyle>
            <a:lvl1pPr>
              <a:defRPr sz="3300"/>
            </a:lvl1pPr>
            <a:lvl2pPr>
              <a:defRPr sz="2900"/>
            </a:lvl2pPr>
            <a:lvl3pPr>
              <a:defRPr sz="25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5" y="1435110"/>
            <a:ext cx="300831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90" y="4800605"/>
            <a:ext cx="5486400" cy="566739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90" y="612773"/>
            <a:ext cx="5486400" cy="4114800"/>
          </a:xfrm>
        </p:spPr>
        <p:txBody>
          <a:bodyPr/>
          <a:lstStyle>
            <a:lvl1pPr marL="0" indent="0">
              <a:buNone/>
              <a:defRPr sz="3300"/>
            </a:lvl1pPr>
            <a:lvl2pPr marL="469788" indent="0">
              <a:buNone/>
              <a:defRPr sz="2900"/>
            </a:lvl2pPr>
            <a:lvl3pPr marL="939575" indent="0">
              <a:buNone/>
              <a:defRPr sz="2500"/>
            </a:lvl3pPr>
            <a:lvl4pPr marL="1409365" indent="0">
              <a:buNone/>
              <a:defRPr sz="1900"/>
            </a:lvl4pPr>
            <a:lvl5pPr marL="1879152" indent="0">
              <a:buNone/>
              <a:defRPr sz="1900"/>
            </a:lvl5pPr>
            <a:lvl6pPr marL="2348940" indent="0">
              <a:buNone/>
              <a:defRPr sz="1900"/>
            </a:lvl6pPr>
            <a:lvl7pPr marL="2818729" indent="0">
              <a:buNone/>
              <a:defRPr sz="1900"/>
            </a:lvl7pPr>
            <a:lvl8pPr marL="3288515" indent="0">
              <a:buNone/>
              <a:defRPr sz="1900"/>
            </a:lvl8pPr>
            <a:lvl9pPr marL="3758305" indent="0">
              <a:buNone/>
              <a:defRPr sz="1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90" y="5367353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575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43"/>
            <a:ext cx="8229600" cy="1143000"/>
          </a:xfrm>
          <a:prstGeom prst="rect">
            <a:avLst/>
          </a:prstGeom>
        </p:spPr>
        <p:txBody>
          <a:bodyPr vert="horz" lIns="93957" tIns="46979" rIns="93957" bIns="4697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8"/>
            <a:ext cx="8229600" cy="4525965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CAB95-0F92-481F-991F-5FED69873597}" type="datetime1">
              <a:rPr lang="en-US" smtClean="0"/>
              <a:t>4/29/2022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9"/>
            <a:ext cx="2895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9"/>
            <a:ext cx="2133600" cy="365123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7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39575" rtl="0" eaLnBrk="1" latinLnBrk="0" hangingPunct="1">
        <a:spcBef>
          <a:spcPct val="0"/>
        </a:spcBef>
        <a:buNone/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2341" indent="-352341" algn="l" defTabSz="939575" rtl="0" eaLnBrk="1" latinLnBrk="0" hangingPunct="1">
        <a:spcBef>
          <a:spcPct val="20000"/>
        </a:spcBef>
        <a:buFont typeface="Arial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3404" indent="-293618" algn="l" defTabSz="939575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4468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259" indent="-234893" algn="l" defTabSz="939575" rtl="0" eaLnBrk="1" latinLnBrk="0" hangingPunct="1">
        <a:spcBef>
          <a:spcPct val="20000"/>
        </a:spcBef>
        <a:buFont typeface="Arial" pitchFamily="34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047" indent="-234893" algn="l" defTabSz="939575" rtl="0" eaLnBrk="1" latinLnBrk="0" hangingPunct="1">
        <a:spcBef>
          <a:spcPct val="20000"/>
        </a:spcBef>
        <a:buFont typeface="Arial" pitchFamily="34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1"/>
            <a:ext cx="3777632" cy="41661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B0188477-422A-47A9-93FE-A935682BD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031577"/>
            <a:ext cx="8077200" cy="1384001"/>
          </a:xfrm>
        </p:spPr>
        <p:txBody>
          <a:bodyPr>
            <a:noAutofit/>
          </a:bodyPr>
          <a:lstStyle/>
          <a:p>
            <a: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Darba grupa par sociālās aprūpes pakalpojumu</a:t>
            </a:r>
            <a:b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 un veselības aprūpes pakalpojumu integrāciju</a:t>
            </a:r>
            <a:br>
              <a:rPr kumimoji="0" lang="lv-LV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</a:br>
            <a:endParaRPr lang="lv-LV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268155F4-DEBB-4E54-B849-FE8475F63D12}"/>
              </a:ext>
            </a:extLst>
          </p:cNvPr>
          <p:cNvSpPr txBox="1">
            <a:spLocks/>
          </p:cNvSpPr>
          <p:nvPr/>
        </p:nvSpPr>
        <p:spPr>
          <a:xfrm>
            <a:off x="1355416" y="5848269"/>
            <a:ext cx="6400800" cy="609600"/>
          </a:xfrm>
          <a:prstGeom prst="rect">
            <a:avLst/>
          </a:prstGeom>
        </p:spPr>
        <p:txBody>
          <a:bodyPr vert="horz" lIns="93957" tIns="46979" rIns="93957" bIns="46979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lv-L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2022. gada 29. aprīlī</a:t>
            </a:r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EF87CB91-0A9F-4663-875D-22A3AEDC7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5416" y="4579908"/>
            <a:ext cx="6400800" cy="838200"/>
          </a:xfrm>
        </p:spPr>
        <p:txBody>
          <a:bodyPr>
            <a:noAutofit/>
          </a:bodyPr>
          <a:lstStyle/>
          <a:p>
            <a:r>
              <a:rPr lang="lv-LV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Marika </a:t>
            </a:r>
            <a:r>
              <a:rPr lang="lv-LV" sz="1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Petroviča</a:t>
            </a:r>
            <a:endParaRPr lang="lv-LV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lv-L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Integrētās veselības aprūpes nodaļas vadītāja</a:t>
            </a:r>
          </a:p>
          <a:p>
            <a:pPr marL="0" marR="0" lvl="0" indent="0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lv-LV" sz="1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marika.petrovica</a:t>
            </a:r>
            <a:r>
              <a:rPr kumimoji="0" lang="lv-L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@vm.gov.lv; +371 </a:t>
            </a:r>
            <a:r>
              <a:rPr lang="lv-LV" sz="1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60001572</a:t>
            </a:r>
            <a:r>
              <a:rPr kumimoji="0" lang="lv-LV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lv-LV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412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143000" y="1752600"/>
            <a:ext cx="7467600" cy="4359294"/>
          </a:xfrm>
        </p:spPr>
        <p:txBody>
          <a:bodyPr>
            <a:normAutofit fontScale="92500"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v-LV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52341" marR="0" lvl="0" indent="-352341" algn="l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lv-LV" sz="20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Pilotprojekts PVA pakalpojumu organizēšanas pilnveidošanai Rīgas patversmē</a:t>
            </a:r>
          </a:p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	</a:t>
            </a: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►Tiek pilotēts jauns apmaksas modelis ar mērķi nodrošināt PVA pakalpojumus patversmes klientiem</a:t>
            </a:r>
          </a:p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lv-LV" sz="1600" b="1" i="0" u="none" strike="noStrike" kern="1200" cap="none" spc="0" normalizeH="0" baseline="0" noProof="0" dirty="0">
              <a:ln>
                <a:noFill/>
              </a:ln>
              <a:solidFill>
                <a:srgbClr val="C0504D"/>
              </a:solidFill>
              <a:effectLst/>
              <a:uLnTx/>
              <a:uFillTx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352341" marR="0" lvl="0" indent="-352341" algn="l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lv-LV" sz="20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Veselības aprūpes pakalpojumu pilnveidošana ilgstošas sociālās aprūpes un sociālas rehabilitācijas institūcijās (turpmāk- SAC)</a:t>
            </a:r>
          </a:p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lv-LV" sz="20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	</a:t>
            </a: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►  Pilotprojekts SAC strādājošas medicīnas māsas darba apjoma uzskaitei un analīzei</a:t>
            </a:r>
          </a:p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lv-LV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	►  Diskusija par Veselības punktu izveidošanu lielajos (49+klientu vietu skaits) SAC</a:t>
            </a:r>
          </a:p>
          <a:p>
            <a:pPr marL="0" marR="0" lvl="0" indent="0" algn="l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lv-LV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352341" marR="0" lvl="0" indent="-352341" algn="l" defTabSz="939575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v"/>
              <a:tabLst/>
              <a:defRPr/>
            </a:pPr>
            <a:r>
              <a:rPr kumimoji="0" lang="lv-LV" sz="2000" b="1" i="0" u="none" strike="noStrike" kern="1200" cap="none" spc="0" normalizeH="0" baseline="0" noProof="0" dirty="0" err="1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Hospisa</a:t>
            </a:r>
            <a:r>
              <a:rPr kumimoji="0" lang="lv-LV" sz="2000" b="1" i="0" u="none" strike="noStrike" kern="1200" cap="none" spc="0" normalizeH="0" baseline="0" noProof="0" dirty="0">
                <a:ln>
                  <a:noFill/>
                </a:ln>
                <a:solidFill>
                  <a:srgbClr val="C0504D"/>
                </a:solidFill>
                <a:effectLst/>
                <a:uLnTx/>
                <a:uFillTx/>
                <a:latin typeface="Times New Roman" panose="02020603050405020304" pitchFamily="18" charset="0"/>
                <a:ea typeface="Segoe UI Black" panose="020B0A02040204020203" pitchFamily="34" charset="0"/>
                <a:cs typeface="Times New Roman" panose="02020603050405020304" pitchFamily="18" charset="0"/>
              </a:rPr>
              <a:t> tipa pakalpojumu ieviešana</a:t>
            </a:r>
          </a:p>
          <a:p>
            <a:pPr marL="609600" indent="-609600" algn="l">
              <a:lnSpc>
                <a:spcPct val="90000"/>
              </a:lnSpc>
              <a:spcBef>
                <a:spcPts val="600"/>
              </a:spcBef>
            </a:pPr>
            <a:endParaRPr lang="lv-LV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281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3"/>
          <p:cNvSpPr>
            <a:spLocks noGrp="1"/>
          </p:cNvSpPr>
          <p:nvPr>
            <p:ph type="ctrTitle"/>
          </p:nvPr>
        </p:nvSpPr>
        <p:spPr>
          <a:xfrm>
            <a:off x="2286000" y="2217000"/>
            <a:ext cx="5562600" cy="2050199"/>
          </a:xfrm>
        </p:spPr>
        <p:txBody>
          <a:bodyPr anchor="t">
            <a:no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lv-LV" sz="3200" b="1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Paldies par uzmanību! </a:t>
            </a:r>
            <a:br>
              <a:rPr kumimoji="0" lang="lv-LV" sz="24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622199"/>
            <a:ext cx="9144000" cy="2446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40" y="0"/>
            <a:ext cx="1761743" cy="1957799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9FA3489-398E-46FB-A034-E018DE279C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20285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1FE3F8F72CF47AC4D752F80875336" ma:contentTypeVersion="6" ma:contentTypeDescription="Create a new document." ma:contentTypeScope="" ma:versionID="73f95a3cf160474424b2aeeaec439b19">
  <xsd:schema xmlns:xsd="http://www.w3.org/2001/XMLSchema" xmlns:xs="http://www.w3.org/2001/XMLSchema" xmlns:p="http://schemas.microsoft.com/office/2006/metadata/properties" xmlns:ns2="cf84be67-19ef-47fb-993e-65f444dcacf0" targetNamespace="http://schemas.microsoft.com/office/2006/metadata/properties" ma:root="true" ma:fieldsID="f2da5cb38803145310e7d0721f5cb572" ns2:_="">
    <xsd:import namespace="cf84be67-19ef-47fb-993e-65f444dcac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84be67-19ef-47fb-993e-65f444dcac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7315311-8860-4854-B5A9-CDE73B2F0FCB}">
  <ds:schemaRefs>
    <ds:schemaRef ds:uri="http://schemas.openxmlformats.org/package/2006/metadata/core-properties"/>
    <ds:schemaRef ds:uri="http://schemas.microsoft.com/office/2006/documentManagement/types"/>
    <ds:schemaRef ds:uri="http://purl.org/dc/terms/"/>
    <ds:schemaRef ds:uri="cf84be67-19ef-47fb-993e-65f444dcacf0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CD9370D-66F9-4327-9322-131FFCE992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84be67-19ef-47fb-993e-65f444dcac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43176D-7FBF-45E6-B665-A8B1E2A8AD3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114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Wingdings</vt:lpstr>
      <vt:lpstr>Office Theme</vt:lpstr>
      <vt:lpstr>1_Office Theme</vt:lpstr>
      <vt:lpstr>Darba grupa par sociālās aprūpes pakalpojumu  un veselības aprūpes pakalpojumu integrāciju </vt:lpstr>
      <vt:lpstr>PowerPoint Presentation</vt:lpstr>
      <vt:lpstr>Paldies par uzmanību!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Prezentācijas tēmas nosaukums</dc:title>
  <dc:creator>Dagnija</dc:creator>
  <cp:lastModifiedBy>Valērija Muižniece-Briede</cp:lastModifiedBy>
  <cp:revision>42</cp:revision>
  <dcterms:created xsi:type="dcterms:W3CDTF">2006-08-16T00:00:00Z</dcterms:created>
  <dcterms:modified xsi:type="dcterms:W3CDTF">2022-04-29T03:39:23Z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0x010100CF51FE3F8F72CF47AC4D752F80875336</vt:lpwstr>
  </property>
</Properties>
</file>