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58" r:id="rId1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67" autoAdjust="0"/>
    <p:restoredTop sz="86462" autoAdjust="0"/>
  </p:normalViewPr>
  <p:slideViewPr>
    <p:cSldViewPr>
      <p:cViewPr varScale="1">
        <p:scale>
          <a:sx n="77" d="100"/>
          <a:sy n="77" d="100"/>
        </p:scale>
        <p:origin x="2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6F690-485B-4742-9691-DB226A36B0EE}" type="datetimeFigureOut">
              <a:rPr lang="lv-LV" smtClean="0"/>
              <a:t>2017.04.04.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7DE4F-A809-4291-BF9F-A748F3F8EE7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623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F65E-3416-4BB5-BC3F-C831CE62521D}" type="datetime1">
              <a:rPr lang="lv-LV" smtClean="0"/>
              <a:t>2017.04.04.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"/>
            <a:ext cx="9143998" cy="13323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332656"/>
            <a:ext cx="8072419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5" y="1556792"/>
            <a:ext cx="8229600" cy="4608512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C7EF6-3301-495B-8256-3183ADF600F8}" type="datetime1">
              <a:rPr lang="lv-LV" smtClean="0"/>
              <a:t>2017.04.04.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992888" cy="11430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A8D2-E808-42AE-9142-282FECFA7404}" type="datetime1">
              <a:rPr lang="lv-LV" smtClean="0"/>
              <a:t>2017.04.04.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92888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9FCE-64D7-4789-9F7E-18E4DCBA34E9}" type="datetime1">
              <a:rPr lang="lv-LV" smtClean="0"/>
              <a:t>2017.04.04.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BB15-875A-4713-99DC-8BCBB3A27AD9}" type="datetime1">
              <a:rPr lang="lv-LV" smtClean="0"/>
              <a:t>2017.04.04.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2DF7-1076-41AD-A883-053CAC95686B}" type="datetime1">
              <a:rPr lang="lv-LV" smtClean="0"/>
              <a:t>2017.04.04.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3050"/>
            <a:ext cx="242190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A7A-0125-4A63-8837-4A6BD9AA36CD}" type="datetime1">
              <a:rPr lang="lv-LV" smtClean="0"/>
              <a:t>2017.04.04.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1B8E-4DA0-458B-ACF8-0413EEA7CE64}" type="datetime1">
              <a:rPr lang="lv-LV" smtClean="0"/>
              <a:t>2017.04.04.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6525344"/>
            <a:ext cx="9154274" cy="485056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85825" cy="952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520" y="6342781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7A74F241-D44A-4320-93C1-3EC3BFBED6EF}" type="datetime1">
              <a:rPr lang="lv-LV" smtClean="0"/>
              <a:t>2017.04.04.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320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337" y="1556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Business Communication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115" y="269775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Company Name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2"/>
            <a:ext cx="9144000" cy="301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aris@lps.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is.lps.l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pakšvirsrakst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Māris Pūķis,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Dr.oec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lv-LV" dirty="0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>
            <a:normAutofit/>
          </a:bodyPr>
          <a:lstStyle/>
          <a:p>
            <a:r>
              <a:rPr lang="lv-LV" altLang="en-US" dirty="0"/>
              <a:t>Mācīties salīdzinot metode pašvaldību attīstības vadīšanai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1</a:t>
            </a:fld>
            <a:endParaRPr lang="lv-LV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Mārketinga metode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Pašvaldībai interesanto </a:t>
            </a:r>
            <a:r>
              <a:rPr lang="lv-LV" dirty="0" err="1"/>
              <a:t>fokusgrupu</a:t>
            </a:r>
            <a:r>
              <a:rPr lang="lv-LV" dirty="0"/>
              <a:t> izvēle</a:t>
            </a:r>
          </a:p>
          <a:p>
            <a:r>
              <a:rPr lang="lv-LV" dirty="0" err="1"/>
              <a:t>Fokusgrupas</a:t>
            </a:r>
            <a:r>
              <a:rPr lang="lv-LV" dirty="0"/>
              <a:t> interešu salīdzinājums ar savas un konkurējošo pašvaldību iespējām</a:t>
            </a:r>
          </a:p>
          <a:p>
            <a:r>
              <a:rPr lang="lv-LV" dirty="0" err="1"/>
              <a:t>Fokusgrupu</a:t>
            </a:r>
            <a:r>
              <a:rPr lang="lv-LV" dirty="0"/>
              <a:t> minimizācija</a:t>
            </a:r>
          </a:p>
          <a:p>
            <a:r>
              <a:rPr lang="lv-LV" dirty="0"/>
              <a:t>Pašvaldības produkta noteikšana (produkta veids, vieta, cena, virzīšana tirgū)</a:t>
            </a:r>
          </a:p>
          <a:p>
            <a:r>
              <a:rPr lang="lv-LV" dirty="0"/>
              <a:t>Stratēģiskās vadīšanas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66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Rezultāts būs atkarīgs no ieinteresētības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Vai izvēlētās tēmas tiešām ir aktuālas (vai tām tiks tērēts budžets?)</a:t>
            </a:r>
          </a:p>
          <a:p>
            <a:r>
              <a:rPr lang="lv-LV" dirty="0"/>
              <a:t>Vai izvēlētos risinājumus atbalstīs pašvaldības politiķi?</a:t>
            </a:r>
          </a:p>
          <a:p>
            <a:r>
              <a:rPr lang="lv-LV" dirty="0"/>
              <a:t>Cik gatava būs datubāze tēmas atbalstam (vai tērēsim savu laiku un spēkus?)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335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Piemērs – kurš kuram ir parādā?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Pašvaldība – «saņēmēja no izlīdzināšanas fonda»:</a:t>
            </a:r>
          </a:p>
          <a:p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Cik nodokļos iemaksā uzņēmējs un ko saņem pretī?</a:t>
            </a:r>
          </a:p>
          <a:p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Kādas atlaides no pašvaldības nodokļiem ir noteikusi valsts (atlaides izmanto valsts politikas īstenošanai)?</a:t>
            </a:r>
          </a:p>
          <a:p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Cik investīciju izvietots pašvaldībā salīdzinot ar vidējo valstī?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496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atura vietturis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  <a:p>
            <a:pPr algn="ctr"/>
            <a:r>
              <a:rPr lang="lv-LV" dirty="0"/>
              <a:t>Paldies par uzmanību!</a:t>
            </a:r>
          </a:p>
          <a:p>
            <a:pPr algn="ctr"/>
            <a:r>
              <a:rPr lang="lv-LV" dirty="0" err="1">
                <a:hlinkClick r:id="rId2"/>
              </a:rPr>
              <a:t>maris@lps.lv</a:t>
            </a:r>
            <a:endParaRPr lang="lv-LV" dirty="0"/>
          </a:p>
          <a:p>
            <a:pPr algn="ctr"/>
            <a:r>
              <a:rPr lang="lv-LV" dirty="0"/>
              <a:t>+371-29197602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13</a:t>
            </a:fld>
            <a:endParaRPr lang="lv-LV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451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Metode («</a:t>
            </a:r>
            <a:r>
              <a:rPr lang="lv-LV" dirty="0" err="1"/>
              <a:t>Bench</a:t>
            </a:r>
            <a:r>
              <a:rPr lang="lv-LV" dirty="0"/>
              <a:t> </a:t>
            </a:r>
            <a:r>
              <a:rPr lang="lv-LV" dirty="0" err="1"/>
              <a:t>Learning</a:t>
            </a:r>
            <a:r>
              <a:rPr lang="lv-LV" dirty="0"/>
              <a:t>»)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v-LV" dirty="0"/>
              <a:t>Sadarbības tīkli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Problēmu formulēšana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Savas un svešas pieredzes salīdzināšana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Teoriju piemērotības vērtēšana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Savai pašvaldībai piemērota risinājuma meklēšana</a:t>
            </a:r>
          </a:p>
          <a:p>
            <a:r>
              <a:rPr lang="lv-LV" dirty="0"/>
              <a:t>Salīdzināmo datu bāze (</a:t>
            </a:r>
            <a:r>
              <a:rPr lang="lv-LV" dirty="0" err="1">
                <a:hlinkClick r:id="rId2"/>
              </a:rPr>
              <a:t>www.blis.lps.lv</a:t>
            </a:r>
            <a:r>
              <a:rPr lang="lv-LV" dirty="0"/>
              <a:t>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Datu iegūšana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Datu analīze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Pieredzes aprakstu un teorētisko zināšanu vairošana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328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Reģionālā attīstība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v-LV" dirty="0"/>
              <a:t>Teritorijas, kurās izdalām reģionus: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Piemēri: ES, Latvija, novads</a:t>
            </a:r>
          </a:p>
          <a:p>
            <a:r>
              <a:rPr lang="lv-LV" dirty="0"/>
              <a:t>Reģioni ir mazākas pārvaldes teritorijas attīstāmo teritoriju iekšienē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Atbilstošie piemēri: NUTS2 un NUTS3; Plānošanas reģioni un pašvaldības; Novada pilsētas un novada pagasti, ciemi</a:t>
            </a:r>
          </a:p>
          <a:p>
            <a:r>
              <a:rPr lang="lv-LV" dirty="0"/>
              <a:t>Attīstības vadība sastāv no divām vienlīdz svarīgām daļām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Reģionālie attīstības līdzekļi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Nozaru attīstības līdzekļi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634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Ārējie un iekšējie faktori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ES likumi</a:t>
            </a:r>
          </a:p>
        </p:txBody>
      </p:sp>
      <p:sp>
        <p:nvSpPr>
          <p:cNvPr id="4" name="Oval 3"/>
          <p:cNvSpPr/>
          <p:nvPr/>
        </p:nvSpPr>
        <p:spPr>
          <a:xfrm>
            <a:off x="1547664" y="1700808"/>
            <a:ext cx="6120680" cy="3600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Oval 4"/>
          <p:cNvSpPr/>
          <p:nvPr/>
        </p:nvSpPr>
        <p:spPr>
          <a:xfrm>
            <a:off x="3563888" y="2960948"/>
            <a:ext cx="3816424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>
            <a:off x="4122790" y="3245672"/>
            <a:ext cx="1313306" cy="723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5" idx="3"/>
          </p:cNvCxnSpPr>
          <p:nvPr/>
        </p:nvCxnSpPr>
        <p:spPr>
          <a:xfrm flipH="1">
            <a:off x="4122790" y="3969060"/>
            <a:ext cx="1228913" cy="651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07201" y="3963995"/>
            <a:ext cx="1306022" cy="75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312176" y="3287763"/>
            <a:ext cx="1633819" cy="5793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/>
              <a:t>1.reģions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28065" y="3681028"/>
            <a:ext cx="1189386" cy="5040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/>
              <a:t>2.reģions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91663" y="4341210"/>
            <a:ext cx="1068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3.reģions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27784" y="2420888"/>
            <a:ext cx="1966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Nacionālie likumi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07704" y="328776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Nacionālās stratēģijas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91663" y="2276872"/>
            <a:ext cx="1721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Nacionālais un ES budžets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75656" y="2060848"/>
            <a:ext cx="3118259" cy="162018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471615" y="2060848"/>
            <a:ext cx="812595" cy="95245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739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Sadarbības tīkla iespējas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Palīdzēt izveidot LPS kopējo pozīciju: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Kādi rezultāti ir nacionālo attīstības dokumentu ieviešanai?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Kādas izmaiņas likumos un MK noteikumos ir atbalstāmas?</a:t>
            </a:r>
          </a:p>
          <a:p>
            <a:r>
              <a:rPr lang="lv-LV" dirty="0"/>
              <a:t>Palīdzēt tīkla dalībniekiem sagatavot priekšlikumus pārmaiņām un uzlabojumiem savā pašvaldībā: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Uzlabojumu plāni (inkrementālā pieeja)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Stratēģiju izstrāde un īstenošana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339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izmantosim datubāzi?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Tīkla koordinators sadarbojas ar LPS Sistēmu analītiķi</a:t>
            </a:r>
          </a:p>
          <a:p>
            <a:r>
              <a:rPr lang="lv-LV" dirty="0"/>
              <a:t>Izmantojam: </a:t>
            </a: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esošās tabulas un esošos pieredzes aprakstus, teorijas aprakstus</a:t>
            </a:r>
          </a:p>
          <a:p>
            <a:r>
              <a:rPr lang="lv-LV" dirty="0"/>
              <a:t>Veicam: </a:t>
            </a: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aptaujas savās pašvaldībās</a:t>
            </a:r>
          </a:p>
          <a:p>
            <a:r>
              <a:rPr lang="lv-LV" dirty="0"/>
              <a:t>Papildinām: </a:t>
            </a: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ar jauniem atklātajiem datiem, ar pašvaldību informāciju (tai skaitā – ko iegūstam no valsts informācijas sistēmām), ar jauniem failiem kuros atrodama citu valstu pieredze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261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Strukturēta pieeja klientiem (politikas </a:t>
            </a:r>
            <a:r>
              <a:rPr lang="lv-LV" dirty="0" err="1"/>
              <a:t>fokusgrupas</a:t>
            </a:r>
            <a:r>
              <a:rPr lang="lv-LV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v-LV" dirty="0"/>
              <a:t>Iedzīvotāju grupējums: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Demogrāfija, profesijas, dzimums, sociālais risks</a:t>
            </a:r>
            <a:r>
              <a:rPr lang="lv-LV" dirty="0"/>
              <a:t> </a:t>
            </a:r>
          </a:p>
          <a:p>
            <a:r>
              <a:rPr lang="lv-LV" dirty="0"/>
              <a:t>Apmeklētāju grupējums: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Tūristi, strādājošie, izglītojamie</a:t>
            </a:r>
          </a:p>
          <a:p>
            <a:r>
              <a:rPr lang="lv-LV" dirty="0"/>
              <a:t>Uzņēmēju grupējums: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Reģistrācijas vieta, Nodokļu maksāšana, īpašnieka statuss, lielums, biznesa veids, biznesa vēsturiskā forma</a:t>
            </a:r>
          </a:p>
          <a:p>
            <a:r>
              <a:rPr lang="lv-LV" dirty="0"/>
              <a:t>Organizētās pilsoniskās sabiedrības grupējums: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2">
                    <a:lumMod val="50000"/>
                  </a:schemeClr>
                </a:solidFill>
              </a:rPr>
              <a:t>Biedrības, profesionālās asociācijas, baznīcas, partijas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351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Strukturēta pieeja pašvaldības aktivitātēm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Politikas organizēšana un saturs</a:t>
            </a:r>
          </a:p>
          <a:p>
            <a:r>
              <a:rPr lang="lv-LV" dirty="0"/>
              <a:t>Pakalpojumi</a:t>
            </a:r>
          </a:p>
          <a:p>
            <a:r>
              <a:rPr lang="lv-LV" dirty="0"/>
              <a:t>Administrēšana</a:t>
            </a:r>
          </a:p>
          <a:p>
            <a:r>
              <a:rPr lang="lv-LV" dirty="0"/>
              <a:t>Veicināšana</a:t>
            </a:r>
          </a:p>
          <a:p>
            <a:r>
              <a:rPr lang="lv-LV" dirty="0"/>
              <a:t>Apsaimniekošana</a:t>
            </a:r>
          </a:p>
          <a:p>
            <a:r>
              <a:rPr lang="lv-LV" dirty="0"/>
              <a:t>Uzņēmējdarbība</a:t>
            </a:r>
          </a:p>
          <a:p>
            <a:r>
              <a:rPr lang="lv-LV" dirty="0"/>
              <a:t>Informēšana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1370348"/>
      </p:ext>
    </p:extLst>
  </p:cSld>
  <p:clrMapOvr>
    <a:masterClrMapping/>
  </p:clrMapOvr>
</p:sld>
</file>

<file path=ppt/theme/theme1.xml><?xml version="1.0" encoding="utf-8"?>
<a:theme xmlns:a="http://schemas.openxmlformats.org/drawingml/2006/main" name="LP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LPS</Template>
  <TotalTime>290</TotalTime>
  <Words>459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LPS</vt:lpstr>
      <vt:lpstr>Mācīties salīdzinot metode pašvaldību attīstības vadīšanai</vt:lpstr>
      <vt:lpstr>A</vt:lpstr>
      <vt:lpstr>Metode («Bench Learning»)</vt:lpstr>
      <vt:lpstr>Reģionālā attīstība</vt:lpstr>
      <vt:lpstr>Ārējie un iekšējie faktori</vt:lpstr>
      <vt:lpstr>Sadarbības tīkla iespējas</vt:lpstr>
      <vt:lpstr>Kā izmantosim datubāzi?</vt:lpstr>
      <vt:lpstr>Strukturēta pieeja klientiem (politikas fokusgrupas)</vt:lpstr>
      <vt:lpstr>Strukturēta pieeja pašvaldības aktivitātēm</vt:lpstr>
      <vt:lpstr>Mārketinga metode</vt:lpstr>
      <vt:lpstr>Rezultāts būs atkarīgs no ieinteresētības</vt:lpstr>
      <vt:lpstr>Piemērs – kurš kuram ir parādā?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Pašvaldību finanšu izlīdzināšana</dc:title>
  <dc:creator>Māris Pūķis</dc:creator>
  <cp:lastModifiedBy>Māris Pūķis</cp:lastModifiedBy>
  <cp:revision>12</cp:revision>
  <dcterms:created xsi:type="dcterms:W3CDTF">2014-03-25T07:34:25Z</dcterms:created>
  <dcterms:modified xsi:type="dcterms:W3CDTF">2017-04-04T10:10:30Z</dcterms:modified>
</cp:coreProperties>
</file>