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830" r:id="rId1"/>
    <p:sldMasterId id="2147484882" r:id="rId2"/>
    <p:sldMasterId id="2147484858" r:id="rId3"/>
    <p:sldMasterId id="2147484842" r:id="rId4"/>
  </p:sldMasterIdLst>
  <p:notesMasterIdLst>
    <p:notesMasterId r:id="rId24"/>
  </p:notesMasterIdLst>
  <p:handoutMasterIdLst>
    <p:handoutMasterId r:id="rId25"/>
  </p:handoutMasterIdLst>
  <p:sldIdLst>
    <p:sldId id="435" r:id="rId5"/>
    <p:sldId id="449" r:id="rId6"/>
    <p:sldId id="432" r:id="rId7"/>
    <p:sldId id="446" r:id="rId8"/>
    <p:sldId id="434" r:id="rId9"/>
    <p:sldId id="436" r:id="rId10"/>
    <p:sldId id="437" r:id="rId11"/>
    <p:sldId id="438" r:id="rId12"/>
    <p:sldId id="440" r:id="rId13"/>
    <p:sldId id="439" r:id="rId14"/>
    <p:sldId id="441" r:id="rId15"/>
    <p:sldId id="433" r:id="rId16"/>
    <p:sldId id="448" r:id="rId17"/>
    <p:sldId id="444" r:id="rId18"/>
    <p:sldId id="443" r:id="rId19"/>
    <p:sldId id="447" r:id="rId20"/>
    <p:sldId id="442" r:id="rId21"/>
    <p:sldId id="445" r:id="rId22"/>
    <p:sldId id="430" r:id="rId23"/>
  </p:sldIdLst>
  <p:sldSz cx="9144000" cy="6858000" type="screen4x3"/>
  <p:notesSz cx="6735763" cy="98663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ABDB77"/>
    <a:srgbClr val="FF0000"/>
    <a:srgbClr val="FF3300"/>
    <a:srgbClr val="008000"/>
    <a:srgbClr val="01A192"/>
    <a:srgbClr val="FF9900"/>
    <a:srgbClr val="B05510"/>
    <a:srgbClr val="0AFEE7"/>
    <a:srgbClr val="81D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4" autoAdjust="0"/>
    <p:restoredTop sz="86333" autoAdjust="0"/>
  </p:normalViewPr>
  <p:slideViewPr>
    <p:cSldViewPr>
      <p:cViewPr>
        <p:scale>
          <a:sx n="70" d="100"/>
          <a:sy n="70" d="100"/>
        </p:scale>
        <p:origin x="-2814" y="-7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36" y="297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'Gadi kopa'!$B$48</c:f>
              <c:strCache>
                <c:ptCount val="1"/>
                <c:pt idx="0">
                  <c:v>Izpildīto izsaukumu skaits NMP dienestā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8503595234528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F0-4710-880C-60959FDB5496}"/>
                </c:ext>
              </c:extLst>
            </c:dLbl>
            <c:dLbl>
              <c:idx val="1"/>
              <c:layout>
                <c:manualLayout>
                  <c:x val="0"/>
                  <c:y val="1.2015074463495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F0-4710-880C-60959FDB5496}"/>
                </c:ext>
              </c:extLst>
            </c:dLbl>
            <c:dLbl>
              <c:idx val="2"/>
              <c:layout>
                <c:manualLayout>
                  <c:x val="0"/>
                  <c:y val="1.22202579137340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F0-4710-880C-60959FDB5496}"/>
                </c:ext>
              </c:extLst>
            </c:dLbl>
            <c:dLbl>
              <c:idx val="3"/>
              <c:layout>
                <c:manualLayout>
                  <c:x val="0"/>
                  <c:y val="6.58210411769380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F0-4710-880C-60959FDB5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'Gadi kopa'!$A$50:$A$53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'Gadi kopa'!$B$50:$B$53</c:f>
              <c:numCache>
                <c:formatCode>#,##0</c:formatCode>
                <c:ptCount val="4"/>
                <c:pt idx="0">
                  <c:v>449619</c:v>
                </c:pt>
                <c:pt idx="1">
                  <c:v>433804</c:v>
                </c:pt>
                <c:pt idx="2">
                  <c:v>440970</c:v>
                </c:pt>
                <c:pt idx="3">
                  <c:v>436390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F0-4710-880C-60959FDB54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7763328"/>
        <c:axId val="37790080"/>
      </c:barChart>
      <c:lineChart>
        <c:grouping val="standard"/>
        <c:varyColors val="0"/>
        <c:ser>
          <c:idx val="1"/>
          <c:order val="1"/>
          <c:tx>
            <c:strRef>
              <c:f>'Gadi kopa'!$D$48</c:f>
              <c:strCache>
                <c:ptCount val="1"/>
                <c:pt idx="0">
                  <c:v>t.sk., īpatsvars dzīvībai un veselībai kritiskos stāvokļos,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elete val="1"/>
          </c:dLbls>
          <c:cat>
            <c:numRef>
              <c:f>'Gadi kopa'!$A$50:$A$53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'Gadi kopa'!$D$50:$D$53</c:f>
              <c:numCache>
                <c:formatCode>#,##0</c:formatCode>
                <c:ptCount val="4"/>
                <c:pt idx="0">
                  <c:v>286058</c:v>
                </c:pt>
                <c:pt idx="1">
                  <c:v>259283</c:v>
                </c:pt>
                <c:pt idx="2">
                  <c:v>242745</c:v>
                </c:pt>
                <c:pt idx="3">
                  <c:v>237652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4F0-4710-880C-60959FDB54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763328"/>
        <c:axId val="37790080"/>
      </c:lineChart>
      <c:catAx>
        <c:axId val="3776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790080"/>
        <c:crosses val="autoZero"/>
        <c:auto val="1"/>
        <c:lblAlgn val="ctr"/>
        <c:lblOffset val="100"/>
        <c:noMultiLvlLbl val="0"/>
      </c:catAx>
      <c:valAx>
        <c:axId val="377900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776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53820355788862E-2"/>
          <c:y val="4.5539700499367008E-2"/>
          <c:w val="0.92693457323148454"/>
          <c:h val="0.8159017208050529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7.4854330708661418E-2"/>
                  <c:y val="-7.1967410323709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26-4C2A-BED6-9757B228B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'Gadi kopa'!$A$31:$A$34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'Gadi kopa'!$B$31:$B$34</c:f>
              <c:numCache>
                <c:formatCode>General</c:formatCode>
                <c:ptCount val="4"/>
                <c:pt idx="0" formatCode="0.0">
                  <c:v>25.5</c:v>
                </c:pt>
                <c:pt idx="1">
                  <c:v>26.9</c:v>
                </c:pt>
                <c:pt idx="2">
                  <c:v>30.7</c:v>
                </c:pt>
                <c:pt idx="3">
                  <c:v>31.2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626-4C2A-BED6-9757B228BE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537472"/>
        <c:axId val="38597760"/>
      </c:lineChart>
      <c:catAx>
        <c:axId val="385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597760"/>
        <c:crosses val="autoZero"/>
        <c:auto val="1"/>
        <c:lblAlgn val="ctr"/>
        <c:lblOffset val="100"/>
        <c:noMultiLvlLbl val="0"/>
      </c:catAx>
      <c:valAx>
        <c:axId val="38597760"/>
        <c:scaling>
          <c:orientation val="minMax"/>
          <c:min val="24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853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'Gadi kopa'!$B$128</c:f>
              <c:strCache>
                <c:ptCount val="1"/>
                <c:pt idx="0">
                  <c:v>Ar NMP nosūtījumu ārstniecības iestādēs nogādāto skaits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5493827160493825E-2"/>
                  <c:y val="-7.7078736131264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213986</a:t>
                    </a:r>
                    <a:endParaRPr lang="lv-LV" dirty="0" smtClean="0"/>
                  </a:p>
                  <a:p>
                    <a:r>
                      <a:rPr lang="lv-LV" dirty="0" smtClean="0"/>
                      <a:t>47,6%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18518518518517E-2"/>
                  <c:y val="-0.163792314278937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217301</a:t>
                    </a:r>
                    <a:endParaRPr lang="lv-LV" dirty="0" smtClean="0"/>
                  </a:p>
                  <a:p>
                    <a:r>
                      <a:rPr lang="lv-LV" dirty="0" smtClean="0"/>
                      <a:t>50,1%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-0.253717506432078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218881</a:t>
                    </a:r>
                    <a:endParaRPr lang="lv-LV" dirty="0" smtClean="0"/>
                  </a:p>
                  <a:p>
                    <a:r>
                      <a:rPr lang="lv-LV" dirty="0" smtClean="0"/>
                      <a:t>49,6%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776E-2"/>
                  <c:y val="-0.269775576459425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219214</a:t>
                    </a:r>
                    <a:endParaRPr lang="lv-LV" dirty="0" smtClean="0"/>
                  </a:p>
                  <a:p>
                    <a:r>
                      <a:rPr lang="lv-LV" dirty="0" smtClean="0"/>
                      <a:t>50,2%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'Gadi kopa'!$A$130:$A$133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'Gadi kopa'!$B$130:$B$133</c:f>
              <c:numCache>
                <c:formatCode>General</c:formatCode>
                <c:ptCount val="4"/>
                <c:pt idx="0">
                  <c:v>213986</c:v>
                </c:pt>
                <c:pt idx="1">
                  <c:v>217301</c:v>
                </c:pt>
                <c:pt idx="2">
                  <c:v>218881</c:v>
                </c:pt>
                <c:pt idx="3">
                  <c:v>219214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52-4D51-9371-AE11704D22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3790208"/>
        <c:axId val="93792896"/>
      </c:areaChart>
      <c:catAx>
        <c:axId val="937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3792896"/>
        <c:crosses val="autoZero"/>
        <c:auto val="1"/>
        <c:lblAlgn val="ctr"/>
        <c:lblOffset val="100"/>
        <c:noMultiLvlLbl val="0"/>
      </c:catAx>
      <c:valAx>
        <c:axId val="93792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790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'Gadi kopa'!$B$77</c:f>
              <c:strCache>
                <c:ptCount val="1"/>
                <c:pt idx="0">
                  <c:v>Ne vēlāk kā 15 minūšu laikā no izsaukuma pieņemšanas brīža apkalpoto 1.-2.prioritātes izsaukumu īpatsvars pilsētās 2012.-2016.g., 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88,5</a:t>
                    </a:r>
                    <a:r>
                      <a:rPr lang="lv-LV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87</a:t>
                    </a:r>
                    <a:r>
                      <a:rPr lang="lv-LV" smtClean="0"/>
                      <a:t>,0%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88,9</a:t>
                    </a:r>
                    <a:r>
                      <a:rPr lang="lv-LV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89,4</a:t>
                    </a:r>
                    <a:r>
                      <a:rPr lang="lv-LV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'Gadi kopa'!$A$79:$A$82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'Gadi kopa'!$B$79:$B$82</c:f>
              <c:numCache>
                <c:formatCode>General</c:formatCode>
                <c:ptCount val="4"/>
                <c:pt idx="0">
                  <c:v>88.5</c:v>
                </c:pt>
                <c:pt idx="1">
                  <c:v>87</c:v>
                </c:pt>
                <c:pt idx="2">
                  <c:v>88.9</c:v>
                </c:pt>
                <c:pt idx="3">
                  <c:v>89.4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C9-4922-8C3D-F705A97DCC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90"/>
        <c:axId val="93846528"/>
        <c:axId val="98834304"/>
      </c:barChart>
      <c:catAx>
        <c:axId val="9384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8834304"/>
        <c:crosses val="autoZero"/>
        <c:auto val="1"/>
        <c:lblAlgn val="ctr"/>
        <c:lblOffset val="100"/>
        <c:noMultiLvlLbl val="0"/>
      </c:catAx>
      <c:valAx>
        <c:axId val="98834304"/>
        <c:scaling>
          <c:orientation val="minMax"/>
          <c:min val="70"/>
        </c:scaling>
        <c:delete val="1"/>
        <c:axPos val="l"/>
        <c:numFmt formatCode="General" sourceLinked="1"/>
        <c:majorTickMark val="none"/>
        <c:minorTickMark val="none"/>
        <c:tickLblPos val="nextTo"/>
        <c:crossAx val="938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'Gadi kopa'!$A$79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8032777453798011E-2"/>
                  <c:y val="-9.859167274831293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9B-4673-AE7D-F2DADCC16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'Gadi kopa'!$E$77</c:f>
              <c:strCache>
                <c:ptCount val="1"/>
                <c:pt idx="0">
                  <c:v>Vidējais NMP brigādes ierašanās laiks 1.-2.prioritātes izsaukumos pilsētās 2012.-2016.g., min.</c:v>
                </c:pt>
              </c:strCache>
            </c:strRef>
          </c:cat>
          <c:val>
            <c:numRef>
              <c:f>'Gadi kopa'!$E$79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9B-4673-AE7D-F2DADCC162F5}"/>
            </c:ext>
          </c:extLst>
        </c:ser>
        <c:ser>
          <c:idx val="1"/>
          <c:order val="1"/>
          <c:tx>
            <c:strRef>
              <c:f>'Gadi kopa'!$A$80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4123306406692522E-2"/>
                  <c:y val="-5.3777897284216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9B-4673-AE7D-F2DADCC16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'Gadi kopa'!$E$77</c:f>
              <c:strCache>
                <c:ptCount val="1"/>
                <c:pt idx="0">
                  <c:v>Vidējais NMP brigādes ierašanās laiks 1.-2.prioritātes izsaukumos pilsētās 2012.-2016.g., min.</c:v>
                </c:pt>
              </c:strCache>
            </c:strRef>
          </c:cat>
          <c:val>
            <c:numRef>
              <c:f>'Gadi kopa'!$E$80</c:f>
              <c:numCache>
                <c:formatCode>General</c:formatCode>
                <c:ptCount val="1"/>
                <c:pt idx="0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9B-4673-AE7D-F2DADCC162F5}"/>
            </c:ext>
          </c:extLst>
        </c:ser>
        <c:ser>
          <c:idx val="2"/>
          <c:order val="2"/>
          <c:tx>
            <c:strRef>
              <c:f>'Gadi kopa'!$A$81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6186790168332977E-2"/>
                  <c:y val="-9.859167274831293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9B-4673-AE7D-F2DADCC16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'Gadi kopa'!$E$77</c:f>
              <c:strCache>
                <c:ptCount val="1"/>
                <c:pt idx="0">
                  <c:v>Vidējais NMP brigādes ierašanās laiks 1.-2.prioritātes izsaukumos pilsētās 2012.-2016.g., min.</c:v>
                </c:pt>
              </c:strCache>
            </c:strRef>
          </c:cat>
          <c:val>
            <c:numRef>
              <c:f>'Gadi kopa'!$E$81</c:f>
              <c:numCache>
                <c:formatCode>General</c:formatCode>
                <c:ptCount val="1"/>
                <c:pt idx="0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D9B-4673-AE7D-F2DADCC162F5}"/>
            </c:ext>
          </c:extLst>
        </c:ser>
        <c:ser>
          <c:idx val="3"/>
          <c:order val="3"/>
          <c:tx>
            <c:strRef>
              <c:f>'Gadi kopa'!$A$82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4159839120076843E-2"/>
                  <c:y val="-5.3777897284216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9B-4673-AE7D-F2DADCC16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'Gadi kopa'!$E$77</c:f>
              <c:strCache>
                <c:ptCount val="1"/>
                <c:pt idx="0">
                  <c:v>Vidējais NMP brigādes ierašanās laiks 1.-2.prioritātes izsaukumos pilsētās 2012.-2016.g., min.</c:v>
                </c:pt>
              </c:strCache>
            </c:strRef>
          </c:cat>
          <c:val>
            <c:numRef>
              <c:f>'Gadi kopa'!$E$82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9B-4673-AE7D-F2DADCC162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432640"/>
        <c:axId val="110434176"/>
        <c:axId val="0"/>
      </c:bar3DChart>
      <c:catAx>
        <c:axId val="110432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434176"/>
        <c:crosses val="autoZero"/>
        <c:auto val="1"/>
        <c:lblAlgn val="ctr"/>
        <c:lblOffset val="100"/>
        <c:noMultiLvlLbl val="0"/>
      </c:catAx>
      <c:valAx>
        <c:axId val="11043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4326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0.12283717640306421"/>
          <c:w val="0.96604938271604934"/>
          <c:h val="0.66254704441640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'Gadi kopa'!$C$77</c:f>
              <c:strCache>
                <c:ptCount val="1"/>
                <c:pt idx="0">
                  <c:v>Ne vēlāk kā 25 minūšu laikā no izsaukuma pieņemšanas brīža apkalpoto 1.-2.prioritātes izsaukumu īpatsvars lauku teritorijās  2012.-2016.g., 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2.05652751820040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196E-3"/>
                  <c:y val="-3.08479127730060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'Gadi kopa'!$A$79:$A$82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'Gadi kopa'!$C$79:$C$82</c:f>
              <c:numCache>
                <c:formatCode>General</c:formatCode>
                <c:ptCount val="4"/>
                <c:pt idx="0">
                  <c:v>77.7</c:v>
                </c:pt>
                <c:pt idx="1">
                  <c:v>80.3</c:v>
                </c:pt>
                <c:pt idx="2">
                  <c:v>82.5</c:v>
                </c:pt>
                <c:pt idx="3">
                  <c:v>82.6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E8-4791-BC15-B165281E3D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90"/>
        <c:axId val="110500096"/>
        <c:axId val="110503040"/>
      </c:barChart>
      <c:catAx>
        <c:axId val="11050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0503040"/>
        <c:crosses val="autoZero"/>
        <c:auto val="1"/>
        <c:lblAlgn val="ctr"/>
        <c:lblOffset val="100"/>
        <c:noMultiLvlLbl val="0"/>
      </c:catAx>
      <c:valAx>
        <c:axId val="110503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5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'Gadi kopa'!$A$79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120129080510569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68-4287-BEBF-7F1FB886E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'Gadi kopa'!$F$77</c:f>
              <c:strCache>
                <c:ptCount val="1"/>
                <c:pt idx="0">
                  <c:v>Vidējais NMP brigādes ierašanās laiks 1.-2.prioritātes izsaukumos lauku teritorijās 2012.-2016.g., min.</c:v>
                </c:pt>
              </c:strCache>
            </c:strRef>
          </c:cat>
          <c:val>
            <c:numRef>
              <c:f>'Gadi kopa'!$F$79</c:f>
              <c:numCache>
                <c:formatCode>General</c:formatCode>
                <c:ptCount val="1"/>
                <c:pt idx="0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68-4287-BEBF-7F1FB886EF59}"/>
            </c:ext>
          </c:extLst>
        </c:ser>
        <c:ser>
          <c:idx val="1"/>
          <c:order val="1"/>
          <c:tx>
            <c:strRef>
              <c:f>'Gadi kopa'!$A$80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934641223649773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68-4287-BEBF-7F1FB886E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'Gadi kopa'!$F$77</c:f>
              <c:strCache>
                <c:ptCount val="1"/>
                <c:pt idx="0">
                  <c:v>Vidējais NMP brigādes ierašanās laiks 1.-2.prioritātes izsaukumos lauku teritorijās 2012.-2016.g., min.</c:v>
                </c:pt>
              </c:strCache>
            </c:strRef>
          </c:cat>
          <c:val>
            <c:numRef>
              <c:f>'Gadi kopa'!$F$80</c:f>
              <c:numCache>
                <c:formatCode>General</c:formatCode>
                <c:ptCount val="1"/>
                <c:pt idx="0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68-4287-BEBF-7F1FB886EF59}"/>
            </c:ext>
          </c:extLst>
        </c:ser>
        <c:ser>
          <c:idx val="2"/>
          <c:order val="2"/>
          <c:tx>
            <c:strRef>
              <c:f>'Gadi kopa'!$A$81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27041007120871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68-4287-BEBF-7F1FB886E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'Gadi kopa'!$F$77</c:f>
              <c:strCache>
                <c:ptCount val="1"/>
                <c:pt idx="0">
                  <c:v>Vidējais NMP brigādes ierašanās laiks 1.-2.prioritātes izsaukumos lauku teritorijās 2012.-2016.g., min.</c:v>
                </c:pt>
              </c:strCache>
            </c:strRef>
          </c:cat>
          <c:val>
            <c:numRef>
              <c:f>'Gadi kopa'!$F$81</c:f>
              <c:numCache>
                <c:formatCode>General</c:formatCode>
                <c:ptCount val="1"/>
                <c:pt idx="0">
                  <c:v>17.7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68-4287-BEBF-7F1FB886EF59}"/>
            </c:ext>
          </c:extLst>
        </c:ser>
        <c:ser>
          <c:idx val="3"/>
          <c:order val="3"/>
          <c:tx>
            <c:strRef>
              <c:f>'Gadi kopa'!$A$82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2165132048630143E-2"/>
                  <c:y val="-3.8815258013830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68-4287-BEBF-7F1FB886E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'Gadi kopa'!$F$77</c:f>
              <c:strCache>
                <c:ptCount val="1"/>
                <c:pt idx="0">
                  <c:v>Vidējais NMP brigādes ierašanās laiks 1.-2.prioritātes izsaukumos lauku teritorijās 2012.-2016.g., min.</c:v>
                </c:pt>
              </c:strCache>
            </c:strRef>
          </c:cat>
          <c:val>
            <c:numRef>
              <c:f>'Gadi kopa'!$F$82</c:f>
              <c:numCache>
                <c:formatCode>General</c:formatCode>
                <c:ptCount val="1"/>
                <c:pt idx="0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368-4287-BEBF-7F1FB886EF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558592"/>
        <c:axId val="111101056"/>
        <c:axId val="0"/>
      </c:bar3DChart>
      <c:catAx>
        <c:axId val="110558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101056"/>
        <c:crosses val="autoZero"/>
        <c:auto val="1"/>
        <c:lblAlgn val="ctr"/>
        <c:lblOffset val="100"/>
        <c:noMultiLvlLbl val="0"/>
      </c:catAx>
      <c:valAx>
        <c:axId val="11110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55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</cdr:x>
      <cdr:y>0.20754</cdr:y>
    </cdr:from>
    <cdr:to>
      <cdr:x>0.33619</cdr:x>
      <cdr:y>0.33682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666528" y="1008112"/>
          <a:ext cx="1120896" cy="627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2000" b="1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</a:t>
          </a:r>
        </a:p>
        <a:p xmlns:a="http://schemas.openxmlformats.org/drawingml/2006/main">
          <a:pPr algn="ctr"/>
          <a:r>
            <a:rPr lang="lv-LV" sz="2000" b="1" dirty="0">
              <a:solidFill>
                <a:schemeClr val="accent3">
                  <a:lumMod val="50000"/>
                </a:schemeClr>
              </a:solidFill>
              <a:sym typeface="Wingdings"/>
            </a:rPr>
            <a:t>3,5 %</a:t>
          </a:r>
        </a:p>
      </cdr:txBody>
    </cdr:sp>
  </cdr:relSizeAnchor>
  <cdr:relSizeAnchor xmlns:cdr="http://schemas.openxmlformats.org/drawingml/2006/chartDrawing">
    <cdr:from>
      <cdr:x>0.65859</cdr:x>
      <cdr:y>0.20775</cdr:y>
    </cdr:from>
    <cdr:to>
      <cdr:x>0.80276</cdr:x>
      <cdr:y>0.33703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518436" y="736526"/>
          <a:ext cx="551280" cy="458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2000" b="1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</a:t>
          </a:r>
        </a:p>
        <a:p xmlns:a="http://schemas.openxmlformats.org/drawingml/2006/main">
          <a:pPr algn="ctr"/>
          <a:r>
            <a:rPr lang="lv-LV" sz="2000" b="1" dirty="0">
              <a:solidFill>
                <a:schemeClr val="accent3">
                  <a:lumMod val="50000"/>
                </a:schemeClr>
              </a:solidFill>
              <a:sym typeface="Wingdings"/>
            </a:rPr>
            <a:t>1,0 %</a:t>
          </a:r>
        </a:p>
      </cdr:txBody>
    </cdr:sp>
  </cdr:relSizeAnchor>
  <cdr:relSizeAnchor xmlns:cdr="http://schemas.openxmlformats.org/drawingml/2006/chartDrawing">
    <cdr:from>
      <cdr:x>0.43369</cdr:x>
      <cdr:y>0.20534</cdr:y>
    </cdr:from>
    <cdr:to>
      <cdr:x>0.56397</cdr:x>
      <cdr:y>0.33462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1658412" y="727969"/>
          <a:ext cx="498192" cy="458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2000" b="1" dirty="0">
              <a:solidFill>
                <a:srgbClr val="FF0000"/>
              </a:solidFill>
              <a:sym typeface="Wingdings" panose="05000000000000000000" pitchFamily="2" charset="2"/>
            </a:rPr>
            <a:t> </a:t>
          </a:r>
          <a:r>
            <a:rPr lang="lv-LV" sz="2000" b="1" dirty="0">
              <a:solidFill>
                <a:srgbClr val="FF0000"/>
              </a:solidFill>
              <a:sym typeface="Wingdings"/>
            </a:rPr>
            <a:t>1,7 %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0.19375</cdr:x>
      <cdr:y>0.45752</cdr:y>
    </cdr:from>
    <cdr:to>
      <cdr:x>0.32237</cdr:x>
      <cdr:y>0.63908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1594520" y="1728192"/>
          <a:ext cx="1058492" cy="685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2000" b="1" dirty="0">
              <a:solidFill>
                <a:srgbClr val="FF0000"/>
              </a:solidFill>
              <a:sym typeface="Wingdings" panose="05000000000000000000" pitchFamily="2" charset="2"/>
            </a:rPr>
            <a:t> </a:t>
          </a:r>
          <a:r>
            <a:rPr lang="lv-LV" sz="2000" b="1" dirty="0">
              <a:solidFill>
                <a:srgbClr val="FF0000"/>
              </a:solidFill>
              <a:sym typeface="Wingdings"/>
            </a:rPr>
            <a:t>5,5 %</a:t>
          </a:r>
        </a:p>
      </cdr:txBody>
    </cdr:sp>
  </cdr:relSizeAnchor>
  <cdr:relSizeAnchor xmlns:cdr="http://schemas.openxmlformats.org/drawingml/2006/chartDrawing">
    <cdr:from>
      <cdr:x>0.3775</cdr:x>
      <cdr:y>0.22876</cdr:y>
    </cdr:from>
    <cdr:to>
      <cdr:x>0.52133</cdr:x>
      <cdr:y>0.41032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3106688" y="864096"/>
          <a:ext cx="1183663" cy="685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2000" b="1" dirty="0">
              <a:solidFill>
                <a:srgbClr val="FF0000"/>
              </a:solidFill>
              <a:sym typeface="Wingdings" panose="05000000000000000000" pitchFamily="2" charset="2"/>
            </a:rPr>
            <a:t> </a:t>
          </a:r>
          <a:r>
            <a:rPr lang="lv-LV" sz="2000" b="1" dirty="0">
              <a:solidFill>
                <a:srgbClr val="FF0000"/>
              </a:solidFill>
              <a:sym typeface="Wingdings"/>
            </a:rPr>
            <a:t>14,1 %</a:t>
          </a:r>
        </a:p>
      </cdr:txBody>
    </cdr:sp>
  </cdr:relSizeAnchor>
  <cdr:relSizeAnchor xmlns:cdr="http://schemas.openxmlformats.org/drawingml/2006/chartDrawing">
    <cdr:from>
      <cdr:x>0.66625</cdr:x>
      <cdr:y>0</cdr:y>
    </cdr:from>
    <cdr:to>
      <cdr:x>0.79407</cdr:x>
      <cdr:y>0.18155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5482952" y="0"/>
          <a:ext cx="1051908" cy="607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2400" b="1" dirty="0">
              <a:solidFill>
                <a:srgbClr val="FF0000"/>
              </a:solidFill>
              <a:sym typeface="Wingdings" panose="05000000000000000000" pitchFamily="2" charset="2"/>
            </a:rPr>
            <a:t> </a:t>
          </a:r>
          <a:r>
            <a:rPr lang="lv-LV" sz="2400" b="1" dirty="0">
              <a:solidFill>
                <a:srgbClr val="FF0000"/>
              </a:solidFill>
              <a:sym typeface="Wingdings"/>
            </a:rPr>
            <a:t>1,6 %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C700F2AA-D23A-418F-9183-342C27FD5F49}" type="datetimeFigureOut">
              <a:rPr lang="lv-LV"/>
              <a:pPr>
                <a:defRPr/>
              </a:pPr>
              <a:t>14.03.2017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0B8454C0-4C22-4751-9F12-60CB1B32AEE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3857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424" tIns="46212" rIns="92424" bIns="4621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lv-LV">
              <a:latin typeface="Tahoma" charset="0"/>
              <a:cs typeface="+mn-cs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2919565" cy="4938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424" tIns="46212" rIns="92424" bIns="4621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lv-LV">
              <a:latin typeface="Tahoma" charset="0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14626" y="0"/>
            <a:ext cx="2917991" cy="492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969" tIns="47303" rIns="90969" bIns="47303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31692" algn="l"/>
                <a:tab pos="1463385" algn="l"/>
                <a:tab pos="2195077" algn="l"/>
                <a:tab pos="2926769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19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30775" cy="3698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3262" y="4686222"/>
            <a:ext cx="5387667" cy="443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969" tIns="47303" rIns="90969" bIns="47303" numCol="1" anchor="t" anchorCtr="0" compatLnSpc="1">
            <a:prstTxWarp prst="textNoShape">
              <a:avLst/>
            </a:prstTxWarp>
          </a:bodyPr>
          <a:lstStyle/>
          <a:p>
            <a:pPr lvl="0"/>
            <a:endParaRPr lang="lv-LV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9369289"/>
            <a:ext cx="2919565" cy="497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424" tIns="46212" rIns="92424" bIns="4621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lv-LV">
              <a:latin typeface="Tahoma" charset="0"/>
              <a:cs typeface="+mn-cs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4626" y="9370867"/>
            <a:ext cx="2917991" cy="492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969" tIns="47303" rIns="90969" bIns="47303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31692" algn="l"/>
                <a:tab pos="1463385" algn="l"/>
                <a:tab pos="2195077" algn="l"/>
                <a:tab pos="2926769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D2E5A899-27C5-40C6-9CF3-1CD05465370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9900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lv-LV" smtClean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tabLst>
                <a:tab pos="731149" algn="l"/>
                <a:tab pos="1462298" algn="l"/>
                <a:tab pos="2195024" algn="l"/>
                <a:tab pos="2926173" algn="l"/>
              </a:tabLst>
            </a:pPr>
            <a:fld id="{6DAD3434-107B-4CE7-B3EF-FA8C81AA5C94}" type="slidenum">
              <a:rPr lang="en-US" smtClean="0">
                <a:latin typeface="Times New Roman" pitchFamily="18" charset="0"/>
                <a:cs typeface="Lucida Sans Unicode" pitchFamily="34" charset="0"/>
              </a:rPr>
              <a:pPr>
                <a:tabLst>
                  <a:tab pos="731149" algn="l"/>
                  <a:tab pos="1462298" algn="l"/>
                  <a:tab pos="2195024" algn="l"/>
                  <a:tab pos="2926173" algn="l"/>
                </a:tabLst>
              </a:pPr>
              <a:t>1</a:t>
            </a:fld>
            <a:endParaRPr lang="en-US" smtClean="0"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9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E5A899-27C5-40C6-9CF3-1CD05465370F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92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E5A899-27C5-40C6-9CF3-1CD05465370F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400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E5A899-27C5-40C6-9CF3-1CD05465370F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oint0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975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4BCC-A3FB-456C-AF35-A2C97F9B87FB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E470-8BA9-4FCA-B14B-BADE405E0CF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DB5F-5D44-4BB8-A85E-90C425C46012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42FB-2256-492F-96B8-7E6F3A3C1C7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89EE-6D36-49CA-BAC6-10B5C503BC12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A17C-60DB-46BB-8383-033A1E25E2F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CF16-1469-472E-AC87-2848E6240D07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8199-C91E-431D-8103-7BF9B3DB1FD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2A25-3208-430D-8977-67680D218915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360D-0584-47D4-8F8A-9FFF2636944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78E9E-71C0-4949-8477-A4758AAB7F6D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816A-66A5-4186-8FE4-5E4DD980133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en-US" sz="2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lv-LV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16BB-0B9B-4D3A-A989-4FA2106B97FE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485C-FD6E-49C9-A50A-ACC090B8A1E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16C2-3C23-4288-A27A-0E9A0DAB50BE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43C0-FEA8-4054-934B-8C907B9B10F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DA26-AEA1-4358-BE48-454EF6E3B9F5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0138-B8A4-4E15-A06F-B51C249CAF1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8A97-F088-4B29-B09D-890B66B56D9A}" type="datetime1">
              <a:rPr lang="lv-LV" smtClean="0"/>
              <a:t>14.03.2017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0A82-43AD-4098-8149-284E3162665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F84C-BF5E-420C-8150-732EE84B559D}" type="datetime1">
              <a:rPr lang="lv-LV" smtClean="0"/>
              <a:t>14.03.2017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B26E-74FF-4D81-ADA5-A0739EE105D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9E81-FD29-4DA6-A2C9-6A7F230842E6}" type="datetime1">
              <a:rPr lang="lv-LV" smtClean="0"/>
              <a:t>14.03.2017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87EB-B895-405D-9666-70FE72F8B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D980-1299-43A9-8BA9-D66657376740}" type="datetime1">
              <a:rPr lang="lv-LV" smtClean="0"/>
              <a:t>14.03.2017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6544-829A-40C5-B3FD-29B0549257A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9772-8A52-47AC-8F05-AF48C8CA2ED1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FC2D-7965-494E-939D-4BCC530EE33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FD70-BC24-403C-AE25-603CAC1E93E0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E03E-6956-4F70-8042-01D09A6FF1E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464D-6CD8-41EF-9294-3B819D72BC27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8650-AABC-4BF3-80C9-EE95C77E4C8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CC05-716D-45FB-A118-46B9036CD1DC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B1EA-79DF-4F50-B31D-FEF3492B035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5C9C-B303-4FA5-AEB9-DD514925D508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36E6-80B6-4DAF-BAFF-DD22C102321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B4B0-5903-4FB9-AF70-13643F69701C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CF9-BFE5-455D-9A9A-EE5FB6E8BAA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76E9-771D-48CF-8854-C3A49F8F33E9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8E2A-6481-49E4-82DD-50641226E27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92AF-CCFF-4A55-88C9-B9B7A9FF27C0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2866-8088-4C9F-A613-6D1A3DFFADD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9375-3A6F-4FCC-8B6A-59AB811665CC}" type="datetime1">
              <a:rPr lang="lv-LV" smtClean="0"/>
              <a:t>14.03.2017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8196-DB0B-4366-AF4D-CBF6862C8AB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99E2-623E-455F-AF74-30AF8D608F2A}" type="datetime1">
              <a:rPr lang="lv-LV" smtClean="0"/>
              <a:t>14.03.2017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D902-4640-4110-B71E-D5EDC0349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45C3-78C0-40DA-8034-308AD52124B8}" type="datetime1">
              <a:rPr lang="lv-LV" smtClean="0"/>
              <a:t>14.03.2017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B84E-8D1E-4D4D-AA66-09E073CE018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1BF9-8117-42A7-9BDD-98F5C46C3A13}" type="datetime1">
              <a:rPr lang="lv-LV" smtClean="0"/>
              <a:t>14.03.2017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7E6B-6542-4822-B14E-D8E2E6D34BE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FA1D-81AB-4A39-AB79-D9FF77252742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97AA-2AEF-42FB-ADFD-AE787D4A5ED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F41C-241A-48C4-A8FB-2BB27243C986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D46B-29D1-48C4-8A93-379B2966DA6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636A-9832-49AE-A213-6E36B9408F94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2ABF-4A25-465B-8958-F16377147A1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11D2-3AE1-4948-8928-AD13B581B23E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DAAD-A424-4B47-A5D9-EB673F5DCDA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4BC72-BC3E-4EC5-A40D-1ECD211BD06D}" type="datetime1">
              <a:rPr lang="lv-LV" smtClean="0"/>
              <a:t>14.03.2017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9678A-13CA-45E1-93ED-F924FDF4FB3B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2399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43F2-641C-482A-871C-F09189DD3A90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F1EB-4E61-4C44-A3E0-FEFDC4221C3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0632-EF5A-433E-B84F-FEEF7D5DB8AD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6ADB-41B0-4A6D-9363-148663FACFA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B00F-CA17-4E02-AC19-C9F707D3C747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B884-EF4D-48A3-9CD4-3B904878B1B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8117-1F7A-4EBD-9427-C6538F2A3D1D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514E-484B-4F11-96E2-73B0B8E038F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B0EE-0D8C-4C09-A5F8-0C93DDFAD21D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D044-C41A-4A31-89AC-C09B89C9C7F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61EB-37FE-4532-ABEF-CBC355C0E92D}" type="datetime1">
              <a:rPr lang="lv-LV" smtClean="0"/>
              <a:t>14.03.2017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A266-2DE2-4EB9-B1A6-33D05FE19E9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540A-406E-4468-955F-670EC31F0073}" type="datetime1">
              <a:rPr lang="lv-LV" smtClean="0"/>
              <a:t>14.03.2017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FF43-2FAE-4157-9CDF-F4BE7E78A0A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E75B-1360-45AA-B4A2-F6BE02C5EA3E}" type="datetime1">
              <a:rPr lang="lv-LV" smtClean="0"/>
              <a:t>14.03.2017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95B8E-8503-4EE6-AEE5-AE24223937E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8905-7B49-4E98-BA79-ED2F34B9DE6F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18A0-6974-4C68-8143-4D26121C08E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EF73-9952-4818-8043-160B56B87315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2B64-9666-4DA4-BB6C-2434274E9F2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C3BE-CEAA-436A-8486-430BF38A4FE2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461A-D75C-4AD9-BDAA-C587E0A702B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1592-0E1D-4F89-97BE-3A98693EEA01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329B-B77C-4F31-B827-73689E1E3D8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C8FA-26CE-4F8E-B46A-5E674DE38B8A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F9D6-328E-4FA0-B2F1-A177CB2D06C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022B-DACB-463F-B42A-E018357144DD}" type="datetime1">
              <a:rPr lang="lv-LV" smtClean="0"/>
              <a:t>14.03.2017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8837-AE7E-4ACE-A6DD-F816E4C90E8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CF8D-9EFD-4FBA-AFC8-1761D93172D6}" type="datetime1">
              <a:rPr lang="lv-LV" smtClean="0"/>
              <a:t>14.03.2017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E917-137C-436D-95EF-C62276E8597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0707-EDE7-4576-8649-BAD7A21D967F}" type="datetime1">
              <a:rPr lang="lv-LV" smtClean="0"/>
              <a:t>14.03.2017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FE06-CEED-4843-97F8-EE357EF8530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6197-E566-413C-AA2C-85A2933FBCA0}" type="datetime1">
              <a:rPr lang="lv-LV" smtClean="0"/>
              <a:t>14.03.2017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C2AD-F189-4844-A49E-0A171736078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0A7FA6-D806-4D81-94E3-F6389A674DFA}" type="datetime1">
              <a:rPr lang="lv-LV" smtClean="0"/>
              <a:t>14.03.2017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0B6B6-0382-4993-AFC7-42E35C736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3" descr="PPoint00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9975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" descr="PPoint002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63" r:id="rId2"/>
    <p:sldLayoutId id="2147485064" r:id="rId3"/>
    <p:sldLayoutId id="2147485088" r:id="rId4"/>
    <p:sldLayoutId id="2147485089" r:id="rId5"/>
    <p:sldLayoutId id="2147485090" r:id="rId6"/>
    <p:sldLayoutId id="2147485091" r:id="rId7"/>
    <p:sldLayoutId id="2147485092" r:id="rId8"/>
    <p:sldLayoutId id="2147485093" r:id="rId9"/>
    <p:sldLayoutId id="2147485094" r:id="rId10"/>
    <p:sldLayoutId id="2147485095" r:id="rId11"/>
    <p:sldLayoutId id="2147485096" r:id="rId12"/>
    <p:sldLayoutId id="2147485097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v-LV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A01762-7AC1-4423-82A3-95DB4F4AF664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23EE92-EBA7-4B56-9498-E4941371AB4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pic>
        <p:nvPicPr>
          <p:cNvPr id="2055" name="Picture 3" descr="PPoint001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975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Point003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CA3596-484C-44DC-9609-2ED78A048501}" type="datetime1">
              <a:rPr lang="lv-LV" smtClean="0"/>
              <a:t>14.03.2017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09678A-13CA-45E1-93ED-F924FDF4FB3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  <p:sldLayoutId id="214748510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20B22-F98F-4D18-9FEE-0E3A53D17D94}" type="datetime1">
              <a:rPr lang="lv-LV" smtClean="0"/>
              <a:t>14.03.2017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A3F497-59EC-49C1-94CD-4CEED9B92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lv/url?sa=i&amp;rct=j&amp;q=&amp;esrc=s&amp;source=images&amp;cd=&amp;cad=rja&amp;uact=8&amp;ved=0ahUKEwifs6Lc-9LSAhWF8ywKHUbbCGoQjRwIBw&amp;url=http://pulsar-riga.lv/index.php?route=information/information&amp;information_id=4&amp;psig=AFQjCNEGXYM4aS2PVDfuh08FZM83bPRJig&amp;ust=1489476643792381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www.google.lv/url?sa=i&amp;rct=j&amp;q=&amp;esrc=s&amp;source=images&amp;cd=&amp;ved=0ahUKEwiq-OqZ_NLSAhWLBywKHWZPBjMQjRwIBw&amp;url=http://ventspils.lv/lat/pilseta/90171-sia-ziemelkurzemes-regionala-slimnica-talsu-filiale-jau-gadu-veiksmigi-strada-jaunajas-telpas&amp;psig=AFQjCNEGXYM4aS2PVDfuh08FZM83bPRJig&amp;ust=1489476643792381" TargetMode="External"/><Relationship Id="rId2" Type="http://schemas.openxmlformats.org/officeDocument/2006/relationships/hyperlink" Target="https://www.google.lv/url?sa=i&amp;rct=j&amp;q=&amp;esrc=s&amp;source=images&amp;cd=&amp;cad=rja&amp;uact=8&amp;ved=0ahUKEwiyzd6O-9LSAhUD2ywKHVqsD3oQjRwIBw&amp;url=https://www.sudzibas.lv/business/paula-stradina-kliniska-universitates-slimnica/255175&amp;psig=AFQjCNEGXYM4aS2PVDfuh08FZM83bPRJig&amp;ust=1489476643792381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ogle.lv/url?sa=i&amp;rct=j&amp;q=&amp;esrc=s&amp;source=images&amp;cd=&amp;cad=rja&amp;uact=8&amp;ved=0ahUKEwi24L-w-9LSAhUDCCwKHYFZDgAQjRwIBw&amp;url=http://foto.delfi.lv/album/94446/?view=blog&amp;page=2&amp;psig=AFQjCNEGXYM4aS2PVDfuh08FZM83bPRJig&amp;ust=1489476643792381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www.google.lv/url?sa=i&amp;rct=j&amp;q=&amp;esrc=s&amp;source=images&amp;cd=&amp;cad=rja&amp;uact=8&amp;ved=0ahUKEwi9-5r1-9LSAhXIlCwKHe8rDasQjRwIBw&amp;url=http://www.rekurzeme.lv/vietejas-zinas/liepaja/slimnica-pulcesies-neonatologijas-masas-no-visas-latvijas-83575&amp;psig=AFQjCNEGXYM4aS2PVDfuh08FZM83bPRJig&amp;ust=1489476643792381" TargetMode="External"/><Relationship Id="rId4" Type="http://schemas.openxmlformats.org/officeDocument/2006/relationships/hyperlink" Target="https://www.google.lv/url?sa=i&amp;rct=j&amp;q=&amp;esrc=s&amp;source=images&amp;cd=&amp;cad=rja&amp;uact=8&amp;ved=0ahUKEwiPssOe-9LSAhUC3iwKHSfrBWkQjRwIBw&amp;url=https://vidzemesslimnica.lv/&amp;psig=AFQjCNEGXYM4aS2PVDfuh08FZM83bPRJig&amp;ust=1489476643792381" TargetMode="External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lv/url?sa=i&amp;rct=j&amp;q=&amp;esrc=s&amp;source=images&amp;cd=&amp;cad=rja&amp;uact=8&amp;ved=0ahUKEwj-vJqGldPSAhUJ1ywKHcR0CCsQjRwIBw&amp;url=http://www.medicine.lv/raksti/prezente-jaunas-rigas-regiona-atras-palidzibas-masinas&amp;psig=AFQjCNFiRyvJSh1i-OMDLM4XG_PSVSRcDA&amp;ust=1489482849388986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lv/url?sa=i&amp;rct=j&amp;q=&amp;esrc=s&amp;source=images&amp;cd=&amp;cad=rja&amp;uact=8&amp;ved=0ahUKEwiuieerktPSAhUGDiwKHeS4CQEQjRwIBw&amp;url=http://www.ekonomika.lv/jaunie-auto-labakam-atras-palidzibas-mediku-darbam/&amp;psig=AFQjCNFiRyvJSh1i-OMDLM4XG_PSVSRcDA&amp;ust=1489482849388986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ogle.lv/url?sa=i&amp;rct=j&amp;q=&amp;esrc=s&amp;source=images&amp;cd=&amp;ved=0ahUKEwjewerllNPSAhVBhywKHUaVC3QQjRwIBw&amp;url=http://www.nmpd.gov.lv/nmpd/preses_relizes/?doc=1623&amp;psig=AFQjCNFiRyvJSh1i-OMDLM4XG_PSVSRcDA&amp;ust=1489482849388986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lv/url?sa=i&amp;rct=j&amp;q=&amp;esrc=s&amp;source=images&amp;cd=&amp;cad=rja&amp;uact=8&amp;ved=0ahUKEwiy9KvRktPSAhWB_ywKHYHmA9EQjRwIBw&amp;url=http://www.lsm.lv/lv/raksts/latvija/zinas/foto-un-video-atra-palidziba-prezente-jauno-auto-prototipu.a191029/&amp;psig=AFQjCNFiRyvJSh1i-OMDLM4XG_PSVSRcDA&amp;ust=1489482849388986" TargetMode="Externa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8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22413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v-LV" b="1" dirty="0" smtClean="0">
                <a:ln>
                  <a:solidFill>
                    <a:srgbClr val="1C3B8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NEATLIEKAMĀS MEDICĪNISKĀS PALĪDZĪBAS DIENESTS</a:t>
            </a:r>
            <a:endParaRPr lang="lv-LV" b="1" dirty="0">
              <a:ln>
                <a:solidFill>
                  <a:srgbClr val="1C3B80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88802" y="5194180"/>
            <a:ext cx="7985125" cy="1512168"/>
          </a:xfrm>
          <a:prstGeom prst="rect">
            <a:avLst/>
          </a:prstGeom>
        </p:spPr>
        <p:txBody>
          <a:bodyPr tIns="0" rIns="45720" bIns="0" anchor="b">
            <a:normAutofit fontScale="85000" lnSpcReduction="20000"/>
          </a:bodyPr>
          <a:lstStyle/>
          <a:p>
            <a:pPr algn="r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 2" pitchFamily="18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lv-LV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	</a:t>
            </a:r>
            <a:r>
              <a:rPr lang="lv-LV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</a:t>
            </a:r>
            <a:r>
              <a:rPr 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AKSELS ROSHOFS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 2" pitchFamily="18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lv-LV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RĪGAS REĢIONĀLĀ CENTRA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 2" pitchFamily="18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lv-LV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VADĪTĀJS</a:t>
            </a:r>
            <a:endParaRPr lang="lv-LV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 2" pitchFamily="18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ALEKSEJS BARANOVS</a:t>
            </a:r>
            <a:endParaRPr lang="lv-LV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 2" pitchFamily="18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lv-LV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OPERATĪVĀS VADĪBAS CENTRA VADĪTĀJS</a:t>
            </a:r>
            <a:endParaRPr lang="lv-LV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 2" pitchFamily="18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lv-LV" sz="2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 2" pitchFamily="18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lv-LV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14.03.2017</a:t>
            </a:r>
            <a:r>
              <a:rPr lang="lv-LV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Content Placeholder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3933056"/>
            <a:ext cx="3240360" cy="252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93692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922114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Savlaicīgi izpildīto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1.-2. prioritātes izsaukumu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īpatsvars lauku teritorijās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47546"/>
              </p:ext>
            </p:extLst>
          </p:nvPr>
        </p:nvGraphicFramePr>
        <p:xfrm>
          <a:off x="467544" y="2838420"/>
          <a:ext cx="8229600" cy="328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26876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Vidējais līdz 25 minūtēm appkalpoto </a:t>
            </a:r>
            <a:r>
              <a:rPr lang="lv-LV" sz="2400" dirty="0">
                <a:solidFill>
                  <a:schemeClr val="accent1">
                    <a:lumMod val="75000"/>
                  </a:schemeClr>
                </a:solidFill>
              </a:rPr>
              <a:t>izsaukumu skaita īpatsvars 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lauku teritorijās </a:t>
            </a:r>
            <a:r>
              <a:rPr lang="lv-LV" sz="2400" dirty="0">
                <a:solidFill>
                  <a:schemeClr val="accent1">
                    <a:lumMod val="75000"/>
                  </a:schemeClr>
                </a:solidFill>
              </a:rPr>
              <a:t>ir augsts, tomēr</a:t>
            </a:r>
            <a:r>
              <a:rPr lang="lv-LV" sz="2400" dirty="0">
                <a:solidFill>
                  <a:schemeClr val="tx1"/>
                </a:solidFill>
              </a:rPr>
              <a:t> </a:t>
            </a:r>
            <a:r>
              <a:rPr lang="lv-LV" sz="2400" dirty="0" smtClean="0">
                <a:solidFill>
                  <a:srgbClr val="C00000"/>
                </a:solidFill>
              </a:rPr>
              <a:t>30% lauku teritoriju </a:t>
            </a:r>
            <a:r>
              <a:rPr lang="lv-LV" sz="2400" dirty="0">
                <a:solidFill>
                  <a:srgbClr val="C00000"/>
                </a:solidFill>
              </a:rPr>
              <a:t>savlaicīgums nesasniedz valstī noteikto </a:t>
            </a:r>
            <a:r>
              <a:rPr lang="lv-LV" sz="2400" dirty="0" smtClean="0">
                <a:solidFill>
                  <a:srgbClr val="C00000"/>
                </a:solidFill>
              </a:rPr>
              <a:t>kritēriju </a:t>
            </a:r>
            <a:r>
              <a:rPr lang="lv-LV" sz="2400" dirty="0">
                <a:solidFill>
                  <a:srgbClr val="C00000"/>
                </a:solidFill>
              </a:rPr>
              <a:t>75</a:t>
            </a:r>
            <a:r>
              <a:rPr lang="lv-LV" sz="2400" dirty="0" smtClean="0">
                <a:solidFill>
                  <a:srgbClr val="C00000"/>
                </a:solidFill>
              </a:rPr>
              <a:t>%</a:t>
            </a:r>
            <a:r>
              <a:rPr lang="lv-LV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lv-LV" dirty="0" smtClean="0"/>
              <a:t>c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96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41568" cy="1431032"/>
          </a:xfrm>
        </p:spPr>
        <p:txBody>
          <a:bodyPr/>
          <a:lstStyle/>
          <a:p>
            <a:r>
              <a:rPr lang="lv-LV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Vidējais NMP brigādes ierašanās laiks 1.-2.prioritātes izsaukumos lauku teritorijās 2013.-2016.g., min.</a:t>
            </a:r>
            <a:br>
              <a:rPr lang="lv-LV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524831"/>
              </p:ext>
            </p:extLst>
          </p:nvPr>
        </p:nvGraphicFramePr>
        <p:xfrm>
          <a:off x="457200" y="1916832"/>
          <a:ext cx="82296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60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2074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Savlaicīguma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rādītāji</a:t>
            </a:r>
            <a:r>
              <a:rPr lang="lv-LV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40768"/>
            <a:ext cx="8856984" cy="51125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10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Pasākumi NMP pieejamības uzlabošanai valstī</a:t>
            </a:r>
            <a:endParaRPr lang="lv-LV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46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1143000"/>
          </a:xfrm>
        </p:spPr>
        <p:txBody>
          <a:bodyPr/>
          <a:lstStyle/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Pasākumi NMP pieejamības uzlabošanai valstī</a:t>
            </a:r>
            <a:endParaRPr lang="lv-LV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836" y="1340768"/>
            <a:ext cx="78706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Sekundāro izsaukumu (izsaukumu, kuros 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pacientam 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nav veselībai un dzīvībai kritisks stāvoklis) skaita samazināšana;</a:t>
            </a:r>
          </a:p>
          <a:p>
            <a:pPr marL="514350" indent="-514350">
              <a:buAutoNum type="arabicPeriod"/>
            </a:pPr>
            <a:endParaRPr lang="lv-LV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Papildus NMP brigāžu izvietošana tuvāk administratīvi teritoriālām vienībām ar zemu sasniedzamības rādītāju;</a:t>
            </a:r>
          </a:p>
          <a:p>
            <a:pPr marL="514350" indent="-514350">
              <a:buAutoNum type="arabicPeriod"/>
            </a:pPr>
            <a:endParaRPr lang="lv-LV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Nodrošināt pacienta nogādāšanu stacionārā 1h laikā no izsaukuma pieņemšanas brīža;</a:t>
            </a:r>
          </a:p>
          <a:p>
            <a:pPr marL="514350" indent="-514350">
              <a:buAutoNum type="arabicPeriod"/>
            </a:pPr>
            <a:endParaRPr lang="lv-LV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Steidzamās medicīniskās palīdzības punktu nodrošināšana ar personālu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38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1" y="703165"/>
            <a:ext cx="7879419" cy="1143000"/>
          </a:xfrm>
        </p:spPr>
        <p:txBody>
          <a:bodyPr/>
          <a:lstStyle/>
          <a:p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Sekundāro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izsaukumu (izsaukumu, kuros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pacientam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 veselībai un dzīvībai kritisks stāvoklis) skaita samazināšana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961" y="2027373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Ģimenes Ārsta (ĢĀ) prakšu un feldšerpunktu teritoriālā izvietojuma optimizācija – </a:t>
            </a:r>
            <a:r>
              <a:rPr lang="lv-LV" sz="2400" b="1" u="sng" dirty="0" smtClean="0">
                <a:solidFill>
                  <a:schemeClr val="accent1">
                    <a:lumMod val="75000"/>
                  </a:schemeClr>
                </a:solidFill>
              </a:rPr>
              <a:t>45 pagastos nav ĢĀ prakšu, t.sk. 30 pagastos nav arī feldšerpunktu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514350" indent="-514350">
              <a:buAutoNum type="arabicPeriod"/>
            </a:pPr>
            <a:endParaRPr lang="lv-LV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ĢĀ pakalpojumu nepārtrauktības nodrošināšana – </a:t>
            </a:r>
            <a:r>
              <a:rPr lang="lv-LV" sz="2400" b="1" u="sng" dirty="0" smtClean="0">
                <a:solidFill>
                  <a:schemeClr val="accent1">
                    <a:lumMod val="75000"/>
                  </a:schemeClr>
                </a:solidFill>
              </a:rPr>
              <a:t>dežūrārstu izvietojums un darba laiks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514350" indent="-514350">
              <a:buAutoNum type="arabicPeriod"/>
            </a:pPr>
            <a:endParaRPr lang="lv-LV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Sociālās aprūpes punktu darbības nodrošināšana;</a:t>
            </a:r>
          </a:p>
          <a:p>
            <a:pPr marL="514350" indent="-514350">
              <a:buAutoNum type="arabicPeriod"/>
            </a:pPr>
            <a:endParaRPr lang="lv-LV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lv-LV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ransporta pakalpojumu nokļūšanai pie ģimenes ārsta nodrošināšana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3381" y="286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68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 rot="1781682">
            <a:off x="2555776" y="2276872"/>
            <a:ext cx="720080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ight Arrow 12"/>
          <p:cNvSpPr/>
          <p:nvPr/>
        </p:nvSpPr>
        <p:spPr>
          <a:xfrm rot="19421802">
            <a:off x="6122385" y="2254986"/>
            <a:ext cx="642769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Left Arrow 13"/>
          <p:cNvSpPr/>
          <p:nvPr/>
        </p:nvSpPr>
        <p:spPr>
          <a:xfrm rot="19831586">
            <a:off x="2571234" y="4263976"/>
            <a:ext cx="718001" cy="812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ight Arrow 14"/>
          <p:cNvSpPr/>
          <p:nvPr/>
        </p:nvSpPr>
        <p:spPr>
          <a:xfrm rot="1678452">
            <a:off x="6076080" y="4261651"/>
            <a:ext cx="720080" cy="806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/>
          <p:cNvSpPr/>
          <p:nvPr/>
        </p:nvSpPr>
        <p:spPr>
          <a:xfrm>
            <a:off x="6435713" y="1196752"/>
            <a:ext cx="26522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Talsi</a:t>
            </a:r>
            <a:r>
              <a:rPr lang="lv-LV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 NMP brigāde</a:t>
            </a:r>
            <a:endParaRPr lang="lv-LV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52" y="1216171"/>
            <a:ext cx="27772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Cēsis</a:t>
            </a:r>
            <a:r>
              <a:rPr lang="lv-LV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 NMP brigāde</a:t>
            </a:r>
            <a:endParaRPr lang="lv-LV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05528" y="2602850"/>
            <a:ext cx="2523441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Papildus NMP brigāžu izvietošana</a:t>
            </a:r>
            <a:endParaRPr lang="lv-LV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00192" y="5013176"/>
            <a:ext cx="23762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Nīcgale</a:t>
            </a:r>
            <a:r>
              <a:rPr lang="lv-LV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 NMP brigāde</a:t>
            </a:r>
            <a:endParaRPr lang="lv-LV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322" y="5013176"/>
            <a:ext cx="29015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Jaunjelgava </a:t>
            </a:r>
            <a:r>
              <a:rPr lang="lv-LV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NMP brigāde</a:t>
            </a:r>
            <a:endParaRPr lang="lv-LV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5936" y="27831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endParaRPr lang="lv-LV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83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slimnīca foto P stra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099405" cy="15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slimnīca foto P stra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26876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652379" cy="17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slimnīca foto P stra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02566"/>
            <a:ext cx="3342785" cy="152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slimnīca foto P stra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88" y="836712"/>
            <a:ext cx="2473892" cy="16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slimnīca foto P strad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85" y="4301461"/>
            <a:ext cx="3003315" cy="20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2933" y="2698784"/>
            <a:ext cx="42238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Nogādāšana stacionārā 1h laikā</a:t>
            </a:r>
            <a:endParaRPr lang="lv-LV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3.</a:t>
            </a:r>
            <a:endParaRPr lang="lv-LV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85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jaunie OM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2640"/>
            <a:ext cx="3006626" cy="20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jaunie OM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5010"/>
            <a:ext cx="3163560" cy="20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71122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OMT parka atjaunošana</a:t>
            </a:r>
            <a:endParaRPr lang="lv-LV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Картинки по запросу jaunie OM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2" y="3788440"/>
            <a:ext cx="4180472" cy="27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jaunie OM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8440"/>
            <a:ext cx="4476750" cy="27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72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35696" y="3592503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 par uzmanību!</a:t>
            </a:r>
            <a:endParaRPr lang="lv-LV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67E6B-6542-4822-B14E-D8E2E6D34BE5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MĒRĶIS UN FUNKCIJAS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  <a:defRPr/>
            </a:pPr>
            <a:r>
              <a:rPr lang="lv-LV" sz="2000" u="sng" dirty="0" smtClean="0">
                <a:solidFill>
                  <a:schemeClr val="tx2">
                    <a:lumMod val="75000"/>
                  </a:schemeClr>
                </a:solidFill>
              </a:rPr>
              <a:t>MĒRĶIS -</a:t>
            </a:r>
            <a:r>
              <a:rPr lang="lv-LV" sz="2000" dirty="0" smtClean="0"/>
              <a:t> </a:t>
            </a:r>
            <a:r>
              <a:rPr lang="lv-LV" sz="2000" dirty="0"/>
              <a:t>īstenot vienotu valsts politiku neatliekamās medicīniskās palīdzības un katastrofu medicīnas jomā</a:t>
            </a:r>
            <a:r>
              <a:rPr lang="lv-LV" sz="2000" dirty="0" smtClean="0"/>
              <a:t>.</a:t>
            </a:r>
            <a:endParaRPr lang="lv-LV" sz="2000" u="sng" dirty="0">
              <a:solidFill>
                <a:srgbClr val="700000"/>
              </a:solidFill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lv-LV" sz="2000" u="sng" dirty="0" smtClean="0">
                <a:solidFill>
                  <a:schemeClr val="tx2">
                    <a:lumMod val="75000"/>
                  </a:schemeClr>
                </a:solidFill>
              </a:rPr>
              <a:t>FUNKCIJAS:</a:t>
            </a:r>
            <a:endParaRPr lang="lv-LV" sz="20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lv-LV" sz="2000" dirty="0"/>
              <a:t>organizēt un nodrošināt NMP iedzīvotājiem pirms slimnīcas etapā; </a:t>
            </a:r>
          </a:p>
          <a:p>
            <a:pPr lvl="0"/>
            <a:r>
              <a:rPr lang="lv-LV" sz="2000" dirty="0"/>
              <a:t>organizēt apmācības NMP un pirmās palīdzības sniegšanā, kā arī katastrofu medicīnā; </a:t>
            </a:r>
          </a:p>
          <a:p>
            <a:pPr lvl="0"/>
            <a:r>
              <a:rPr lang="lv-LV" sz="2000" dirty="0"/>
              <a:t>plānot katastrofu medicīnas sistēmas darbību, organizēt un nodrošināt NMP ārkārtas medicīniskajās situācijās un katastrofās, kā arī gadījumā, ja nepieciešamais medicīniskās palīdzības apjoms pārsniedz ārstniecības iestādes resursu iespējas; </a:t>
            </a:r>
          </a:p>
          <a:p>
            <a:pPr lvl="0"/>
            <a:r>
              <a:rPr lang="lv-LV" sz="2000" dirty="0"/>
              <a:t>glabāt medicīnisko ierīču un medikamentu valsts materiālās rezerves.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00000"/>
                </a:solidFill>
              </a:rPr>
              <a:t/>
            </a:r>
            <a:br>
              <a:rPr lang="en-US" sz="2000" dirty="0" smtClean="0">
                <a:solidFill>
                  <a:srgbClr val="700000"/>
                </a:solidFill>
              </a:rPr>
            </a:br>
            <a:r>
              <a:rPr lang="lv-LV" sz="2800" u="sng" dirty="0" smtClean="0">
                <a:solidFill>
                  <a:schemeClr val="tx2">
                    <a:lumMod val="75000"/>
                  </a:schemeClr>
                </a:solidFill>
              </a:rPr>
              <a:t>MISIJA:</a:t>
            </a:r>
            <a:r>
              <a:rPr lang="lv-LV" sz="28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sz="2800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lv-LV" sz="2800" dirty="0" smtClean="0">
                <a:solidFill>
                  <a:schemeClr val="tx2">
                    <a:lumMod val="75000"/>
                  </a:schemeClr>
                </a:solidFill>
              </a:rPr>
              <a:t>lābt </a:t>
            </a:r>
            <a:r>
              <a:rPr lang="lv-LV" sz="2800" dirty="0">
                <a:solidFill>
                  <a:schemeClr val="tx2">
                    <a:lumMod val="75000"/>
                  </a:schemeClr>
                </a:solidFill>
              </a:rPr>
              <a:t>un saglabāt cilvēku dzīvības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53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NMP dienesta brigāžu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izvietojums</a:t>
            </a:r>
            <a:endParaRPr lang="lv-LV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779" t="1493" b="1304"/>
          <a:stretch/>
        </p:blipFill>
        <p:spPr bwMode="auto">
          <a:xfrm>
            <a:off x="0" y="1484784"/>
            <a:ext cx="889248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902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45" y="126447"/>
            <a:ext cx="8028384" cy="1268760"/>
          </a:xfr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NMP  BRIGĀŽU VADĪBA NO 01.09.2014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lv-LV" sz="2400" cap="all" dirty="0"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90" y="955415"/>
            <a:ext cx="9163272" cy="5614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29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148086"/>
              </p:ext>
            </p:extLst>
          </p:nvPr>
        </p:nvGraphicFramePr>
        <p:xfrm>
          <a:off x="899592" y="2636912"/>
          <a:ext cx="78488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48478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Izpildīto izsaukumu skaitam ir tendence samazināties. Tāpat ir lejupejoša tendence izsaukumu īpatsvaram dzīvībai un veselībai kritiskos stāvokļos.</a:t>
            </a:r>
            <a:endParaRPr lang="lv-LV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Izpildīto izsaukumu skaita izmaiņas NMP dienestā 2013.-2016.g.</a:t>
            </a:r>
            <a:endParaRPr lang="lv-LV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87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850106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Sekundārie izsaukumi, %</a:t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303845"/>
              </p:ext>
            </p:extLst>
          </p:nvPr>
        </p:nvGraphicFramePr>
        <p:xfrm>
          <a:off x="457200" y="2348880"/>
          <a:ext cx="8229600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90872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Sekundāro izsaukumu īpatsvars  izpildīto izsaukumu struktūrā turpina palielināties</a:t>
            </a:r>
            <a:endParaRPr lang="lv-LV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30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6347"/>
            <a:ext cx="7427168" cy="922114"/>
          </a:xfrm>
        </p:spPr>
        <p:txBody>
          <a:bodyPr/>
          <a:lstStyle/>
          <a:p>
            <a:r>
              <a:rPr lang="lv-LV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 </a:t>
            </a:r>
            <a:r>
              <a:rPr lang="lv-LV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iestādēs </a:t>
            </a:r>
            <a:r>
              <a:rPr lang="lv-LV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nogādāto īpatsvara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izmaiņas NMP dienestā 2013.-2016.g.</a:t>
            </a:r>
            <a:r>
              <a:rPr lang="lv-LV" dirty="0">
                <a:effectLst/>
              </a:rPr>
              <a:t/>
            </a:r>
            <a:br>
              <a:rPr lang="lv-LV" dirty="0">
                <a:effectLst/>
              </a:rPr>
            </a:b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Ārstniecības iestādēs nogādāto skaits un īpatsvars no izpildīto izsaukumu skaita ir palielinājies</a:t>
            </a:r>
            <a:endParaRPr lang="lv-LV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678671"/>
              </p:ext>
            </p:extLst>
          </p:nvPr>
        </p:nvGraphicFramePr>
        <p:xfrm>
          <a:off x="457200" y="2171765"/>
          <a:ext cx="8229600" cy="395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87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850106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Savlaicīgi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izpildīto 1.-2. prioritātes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izsaukumu īpatsvars pilsētās</a:t>
            </a:r>
            <a:r>
              <a:rPr lang="lv-LV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lv-LV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lv-LV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462151"/>
              </p:ext>
            </p:extLst>
          </p:nvPr>
        </p:nvGraphicFramePr>
        <p:xfrm>
          <a:off x="457200" y="3068960"/>
          <a:ext cx="8229600" cy="305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3407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Vidējais līdz 15 minūtēm appkalpoto izsaukumu skaita īpatsvars pilsētās ir 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</a:rPr>
              <a:t>augsts</a:t>
            </a:r>
            <a:endParaRPr lang="lv-LV" sz="24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89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931224" cy="1584176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Vidējais NMP brigādes ierašanās laiks 1.-2.prioritātes izsaukumos pilsētās 2013.-2016.g., min.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629741"/>
              </p:ext>
            </p:extLst>
          </p:nvPr>
        </p:nvGraphicFramePr>
        <p:xfrm>
          <a:off x="539552" y="2420888"/>
          <a:ext cx="82296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485C-FD6E-49C9-A50A-ACC090B8A1EB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19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rma la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i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slegu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zentacija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6207</TotalTime>
  <Words>490</Words>
  <Application>Microsoft Office PowerPoint</Application>
  <PresentationFormat>On-screen Show (4:3)</PresentationFormat>
  <Paragraphs>116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pirma lapa</vt:lpstr>
      <vt:lpstr>prezentacija</vt:lpstr>
      <vt:lpstr>nosleguma</vt:lpstr>
      <vt:lpstr>1_prezentacija[1]</vt:lpstr>
      <vt:lpstr>PowerPoint Presentation</vt:lpstr>
      <vt:lpstr>MĒRĶIS UN FUNKCIJAS</vt:lpstr>
      <vt:lpstr>NMP dienesta brigāžu izvietojums</vt:lpstr>
      <vt:lpstr>NMP  BRIGĀŽU VADĪBA NO 01.09.2014 </vt:lpstr>
      <vt:lpstr>Izpildīto izsaukumu skaita izmaiņas NMP dienestā 2013.-2016.g.</vt:lpstr>
      <vt:lpstr>Sekundārie izsaukumi, % </vt:lpstr>
      <vt:lpstr>Ārstniecības iestādēs nogādāto īpatsvara izmaiņas NMP dienestā 2013.-2016.g. </vt:lpstr>
      <vt:lpstr>Savlaicīgi izpildīto 1.-2. prioritātes izsaukumu īpatsvars pilsētās </vt:lpstr>
      <vt:lpstr>Vidējais NMP brigādes ierašanās laiks 1.-2.prioritātes izsaukumos pilsētās 2013.-2016.g., min. </vt:lpstr>
      <vt:lpstr>Savlaicīgi izpildīto 1.-2. prioritātes izsaukumu īpatsvars lauku teritorijās </vt:lpstr>
      <vt:lpstr>Vidējais NMP brigādes ierašanās laiks 1.-2.prioritātes izsaukumos lauku teritorijās 2013.-2016.g., min. </vt:lpstr>
      <vt:lpstr> Savlaicīguma rādītāji  </vt:lpstr>
      <vt:lpstr>PowerPoint Presentation</vt:lpstr>
      <vt:lpstr>Pasākumi NMP pieejamības uzlabošanai valstī</vt:lpstr>
      <vt:lpstr>Sekundāro izsaukumu (izsaukumu, kuros pacientam nav veselībai un dzīvībai kritisks stāvoklis) skaita samazināšana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NMPD</dc:creator>
  <cp:lastModifiedBy>Aleksejs Baranovs</cp:lastModifiedBy>
  <cp:revision>594</cp:revision>
  <cp:lastPrinted>2017-03-13T14:35:47Z</cp:lastPrinted>
  <dcterms:created xsi:type="dcterms:W3CDTF">1601-01-01T00:00:00Z</dcterms:created>
  <dcterms:modified xsi:type="dcterms:W3CDTF">2017-03-14T06:13:46Z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