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62" r:id="rId2"/>
    <p:sldId id="263" r:id="rId3"/>
    <p:sldId id="256" r:id="rId4"/>
    <p:sldId id="257" r:id="rId5"/>
    <p:sldId id="264" r:id="rId6"/>
    <p:sldId id="258" r:id="rId7"/>
    <p:sldId id="260" r:id="rId8"/>
    <p:sldId id="261" r:id="rId9"/>
  </p:sldIdLst>
  <p:sldSz cx="9144000" cy="6858000" type="screen4x3"/>
  <p:notesSz cx="6858000" cy="9144000"/>
  <p:defaultTextStyle>
    <a:defPPr>
      <a:defRPr lang="lv-LV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144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lv-LV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A8FBBB2-10A7-4BCD-A75A-8D1B678B04CB}" type="datetimeFigureOut">
              <a:rPr lang="lv-LV" smtClean="0"/>
              <a:t>2017.04.24.</a:t>
            </a:fld>
            <a:endParaRPr lang="lv-LV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lv-LV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lv-LV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054C8DF-B00B-4E15-8C66-C55893836B2C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8281779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v-LV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54C8DF-B00B-4E15-8C66-C55893836B2C}" type="slidenum">
              <a:rPr lang="lv-LV" smtClean="0"/>
              <a:t>7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0416116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lv-LV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11A6DE-7AF2-41EF-B227-A24671D3A6B7}" type="datetimeFigureOut">
              <a:rPr lang="lv-LV" smtClean="0"/>
              <a:pPr/>
              <a:t>2017.04.24.</a:t>
            </a:fld>
            <a:endParaRPr lang="lv-L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069365-9249-495D-8823-6C4889CBF173}" type="slidenum">
              <a:rPr lang="lv-LV" smtClean="0"/>
              <a:pPr/>
              <a:t>‹#›</a:t>
            </a:fld>
            <a:endParaRPr lang="lv-LV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11A6DE-7AF2-41EF-B227-A24671D3A6B7}" type="datetimeFigureOut">
              <a:rPr lang="lv-LV" smtClean="0"/>
              <a:pPr/>
              <a:t>2017.04.24.</a:t>
            </a:fld>
            <a:endParaRPr lang="lv-L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069365-9249-495D-8823-6C4889CBF173}" type="slidenum">
              <a:rPr lang="lv-LV" smtClean="0"/>
              <a:pPr/>
              <a:t>‹#›</a:t>
            </a:fld>
            <a:endParaRPr lang="lv-LV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11A6DE-7AF2-41EF-B227-A24671D3A6B7}" type="datetimeFigureOut">
              <a:rPr lang="lv-LV" smtClean="0"/>
              <a:pPr/>
              <a:t>2017.04.24.</a:t>
            </a:fld>
            <a:endParaRPr lang="lv-L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069365-9249-495D-8823-6C4889CBF173}" type="slidenum">
              <a:rPr lang="lv-LV" smtClean="0"/>
              <a:pPr/>
              <a:t>‹#›</a:t>
            </a:fld>
            <a:endParaRPr lang="lv-LV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11A6DE-7AF2-41EF-B227-A24671D3A6B7}" type="datetimeFigureOut">
              <a:rPr lang="lv-LV" smtClean="0"/>
              <a:pPr/>
              <a:t>2017.04.24.</a:t>
            </a:fld>
            <a:endParaRPr lang="lv-L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069365-9249-495D-8823-6C4889CBF173}" type="slidenum">
              <a:rPr lang="lv-LV" smtClean="0"/>
              <a:pPr/>
              <a:t>‹#›</a:t>
            </a:fld>
            <a:endParaRPr lang="lv-LV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11A6DE-7AF2-41EF-B227-A24671D3A6B7}" type="datetimeFigureOut">
              <a:rPr lang="lv-LV" smtClean="0"/>
              <a:pPr/>
              <a:t>2017.04.24.</a:t>
            </a:fld>
            <a:endParaRPr lang="lv-L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069365-9249-495D-8823-6C4889CBF173}" type="slidenum">
              <a:rPr lang="lv-LV" smtClean="0"/>
              <a:pPr/>
              <a:t>‹#›</a:t>
            </a:fld>
            <a:endParaRPr lang="lv-LV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11A6DE-7AF2-41EF-B227-A24671D3A6B7}" type="datetimeFigureOut">
              <a:rPr lang="lv-LV" smtClean="0"/>
              <a:pPr/>
              <a:t>2017.04.24.</a:t>
            </a:fld>
            <a:endParaRPr lang="lv-LV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069365-9249-495D-8823-6C4889CBF173}" type="slidenum">
              <a:rPr lang="lv-LV" smtClean="0"/>
              <a:pPr/>
              <a:t>‹#›</a:t>
            </a:fld>
            <a:endParaRPr lang="lv-LV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11A6DE-7AF2-41EF-B227-A24671D3A6B7}" type="datetimeFigureOut">
              <a:rPr lang="lv-LV" smtClean="0"/>
              <a:pPr/>
              <a:t>2017.04.24.</a:t>
            </a:fld>
            <a:endParaRPr lang="lv-LV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069365-9249-495D-8823-6C4889CBF173}" type="slidenum">
              <a:rPr lang="lv-LV" smtClean="0"/>
              <a:pPr/>
              <a:t>‹#›</a:t>
            </a:fld>
            <a:endParaRPr lang="lv-LV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11A6DE-7AF2-41EF-B227-A24671D3A6B7}" type="datetimeFigureOut">
              <a:rPr lang="lv-LV" smtClean="0"/>
              <a:pPr/>
              <a:t>2017.04.24.</a:t>
            </a:fld>
            <a:endParaRPr lang="lv-LV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069365-9249-495D-8823-6C4889CBF173}" type="slidenum">
              <a:rPr lang="lv-LV" smtClean="0"/>
              <a:pPr/>
              <a:t>‹#›</a:t>
            </a:fld>
            <a:endParaRPr lang="lv-LV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11A6DE-7AF2-41EF-B227-A24671D3A6B7}" type="datetimeFigureOut">
              <a:rPr lang="lv-LV" smtClean="0"/>
              <a:pPr/>
              <a:t>2017.04.24.</a:t>
            </a:fld>
            <a:endParaRPr lang="lv-LV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069365-9249-495D-8823-6C4889CBF173}" type="slidenum">
              <a:rPr lang="lv-LV" smtClean="0"/>
              <a:pPr/>
              <a:t>‹#›</a:t>
            </a:fld>
            <a:endParaRPr lang="lv-LV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11A6DE-7AF2-41EF-B227-A24671D3A6B7}" type="datetimeFigureOut">
              <a:rPr lang="lv-LV" smtClean="0"/>
              <a:pPr/>
              <a:t>2017.04.24.</a:t>
            </a:fld>
            <a:endParaRPr lang="lv-LV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069365-9249-495D-8823-6C4889CBF173}" type="slidenum">
              <a:rPr lang="lv-LV" smtClean="0"/>
              <a:pPr/>
              <a:t>‹#›</a:t>
            </a:fld>
            <a:endParaRPr lang="lv-LV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lv-LV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11A6DE-7AF2-41EF-B227-A24671D3A6B7}" type="datetimeFigureOut">
              <a:rPr lang="lv-LV" smtClean="0"/>
              <a:pPr/>
              <a:t>2017.04.24.</a:t>
            </a:fld>
            <a:endParaRPr lang="lv-LV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069365-9249-495D-8823-6C4889CBF173}" type="slidenum">
              <a:rPr lang="lv-LV" smtClean="0"/>
              <a:pPr/>
              <a:t>‹#›</a:t>
            </a:fld>
            <a:endParaRPr lang="lv-LV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11A6DE-7AF2-41EF-B227-A24671D3A6B7}" type="datetimeFigureOut">
              <a:rPr lang="lv-LV" smtClean="0"/>
              <a:pPr/>
              <a:t>2017.04.24.</a:t>
            </a:fld>
            <a:endParaRPr lang="lv-L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lv-L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069365-9249-495D-8823-6C4889CBF173}" type="slidenum">
              <a:rPr lang="lv-LV" smtClean="0"/>
              <a:pPr/>
              <a:t>‹#›</a:t>
            </a:fld>
            <a:endParaRPr lang="lv-LV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lv-LV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mailto:socialais.dienests@sigulda.lv" TargetMode="External"/><Relationship Id="rId2" Type="http://schemas.openxmlformats.org/officeDocument/2006/relationships/hyperlink" Target="http://www.sigulda.lv/" TargetMode="Externa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39552" y="816744"/>
            <a:ext cx="792088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lv-LV" sz="4000" dirty="0">
                <a:solidFill>
                  <a:schemeClr val="bg1"/>
                </a:solidFill>
                <a:latin typeface="Book Antiqua" panose="02040602050305030304" pitchFamily="18" charset="0"/>
              </a:rPr>
              <a:t>Siguldas novada pašvaldības</a:t>
            </a:r>
            <a:br>
              <a:rPr lang="lv-LV" sz="4000" dirty="0">
                <a:solidFill>
                  <a:schemeClr val="bg1"/>
                </a:solidFill>
                <a:latin typeface="Book Antiqua" panose="02040602050305030304" pitchFamily="18" charset="0"/>
              </a:rPr>
            </a:br>
            <a:r>
              <a:rPr lang="lv-LV" sz="4000" dirty="0">
                <a:solidFill>
                  <a:schemeClr val="bg1"/>
                </a:solidFill>
                <a:latin typeface="Book Antiqua" panose="02040602050305030304" pitchFamily="18" charset="0"/>
              </a:rPr>
              <a:t>Sociālais dienests</a:t>
            </a:r>
            <a:endParaRPr lang="lv-LV" sz="4000" dirty="0"/>
          </a:p>
        </p:txBody>
      </p:sp>
      <p:sp>
        <p:nvSpPr>
          <p:cNvPr id="3" name="TextBox 2"/>
          <p:cNvSpPr txBox="1"/>
          <p:nvPr/>
        </p:nvSpPr>
        <p:spPr>
          <a:xfrm>
            <a:off x="1115614" y="5800775"/>
            <a:ext cx="67687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lv-LV" dirty="0">
                <a:solidFill>
                  <a:schemeClr val="bg1"/>
                </a:solidFill>
                <a:latin typeface="Book Antiqua" panose="02040602050305030304" pitchFamily="18" charset="0"/>
              </a:rPr>
              <a:t>2017.gada 11.aprīlī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91878" y="2245290"/>
            <a:ext cx="2016225" cy="200990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932040" y="4797152"/>
            <a:ext cx="38884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lv-LV" sz="2400" dirty="0">
                <a:solidFill>
                  <a:schemeClr val="bg1"/>
                </a:solidFill>
                <a:latin typeface="Book Antiqua" panose="02040602050305030304" pitchFamily="18" charset="0"/>
              </a:rPr>
              <a:t>Kristīne Freiberga</a:t>
            </a:r>
          </a:p>
          <a:p>
            <a:pPr algn="r"/>
            <a:r>
              <a:rPr lang="lv-LV" sz="2400" dirty="0">
                <a:solidFill>
                  <a:schemeClr val="bg1"/>
                </a:solidFill>
                <a:latin typeface="Book Antiqua" panose="02040602050305030304" pitchFamily="18" charset="0"/>
              </a:rPr>
              <a:t>Sociālā dienesta vadītāja</a:t>
            </a:r>
          </a:p>
        </p:txBody>
      </p:sp>
    </p:spTree>
    <p:extLst>
      <p:ext uri="{BB962C8B-B14F-4D97-AF65-F5344CB8AC3E}">
        <p14:creationId xmlns:p14="http://schemas.microsoft.com/office/powerpoint/2010/main" val="7682573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3926" y="116632"/>
            <a:ext cx="1800467" cy="1794822"/>
          </a:xfrm>
          <a:prstGeom prst="rect">
            <a:avLst/>
          </a:prstGeom>
        </p:spPr>
      </p:pic>
      <p:sp>
        <p:nvSpPr>
          <p:cNvPr id="3" name="Title 5"/>
          <p:cNvSpPr txBox="1">
            <a:spLocks/>
          </p:cNvSpPr>
          <p:nvPr/>
        </p:nvSpPr>
        <p:spPr>
          <a:xfrm>
            <a:off x="1788840" y="476672"/>
            <a:ext cx="7355160" cy="1224136"/>
          </a:xfrm>
          <a:prstGeom prst="rect">
            <a:avLst/>
          </a:prstGeom>
        </p:spPr>
        <p:txBody>
          <a:bodyPr>
            <a:normAutofit fontScale="900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lv-LV">
                <a:solidFill>
                  <a:schemeClr val="bg1"/>
                </a:solidFill>
                <a:latin typeface="Book Antiqua" panose="02040602050305030304" pitchFamily="18" charset="0"/>
              </a:rPr>
              <a:t>Siguldas novada pašvaldības</a:t>
            </a:r>
            <a:br>
              <a:rPr lang="lv-LV">
                <a:solidFill>
                  <a:schemeClr val="bg1"/>
                </a:solidFill>
                <a:latin typeface="Book Antiqua" panose="02040602050305030304" pitchFamily="18" charset="0"/>
              </a:rPr>
            </a:br>
            <a:r>
              <a:rPr lang="lv-LV">
                <a:solidFill>
                  <a:schemeClr val="bg1"/>
                </a:solidFill>
                <a:latin typeface="Book Antiqua" panose="02040602050305030304" pitchFamily="18" charset="0"/>
              </a:rPr>
              <a:t>Sociālais dienests</a:t>
            </a:r>
            <a:endParaRPr lang="lv-LV" dirty="0">
              <a:solidFill>
                <a:schemeClr val="bg1"/>
              </a:solidFill>
              <a:latin typeface="Book Antiqua" panose="02040602050305030304" pitchFamily="18" charset="0"/>
            </a:endParaRPr>
          </a:p>
        </p:txBody>
      </p:sp>
      <p:pic>
        <p:nvPicPr>
          <p:cNvPr id="4" name="Picture 3" descr="siguldas%20novada%20karte%2050000"/>
          <p:cNvPicPr>
            <a:picLocks noGrp="1"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26" y="3284984"/>
            <a:ext cx="3214687" cy="299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869839" y="1608210"/>
            <a:ext cx="49685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lv-LV" dirty="0">
                <a:solidFill>
                  <a:schemeClr val="bg1"/>
                </a:solidFill>
                <a:latin typeface="Book Antiqua" panose="02040602050305030304" pitchFamily="18" charset="0"/>
              </a:rPr>
              <a:t>2016.gada 1.janvārī Siguldas novadā deklarēti 18 393 iedzīvotāji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869839" y="2180048"/>
            <a:ext cx="496855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lv-LV" dirty="0">
                <a:solidFill>
                  <a:schemeClr val="bg1"/>
                </a:solidFill>
                <a:latin typeface="Book Antiqua" panose="02040602050305030304" pitchFamily="18" charset="0"/>
              </a:rPr>
              <a:t>Siguldas novada sastāvā ietilpst: Siguldas pilsēta, Siguldas pagasts, Mores pagasts un Allažu pagasts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869839" y="3034238"/>
            <a:ext cx="496855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lv-LV" dirty="0">
                <a:solidFill>
                  <a:schemeClr val="bg1"/>
                </a:solidFill>
                <a:latin typeface="Book Antiqua" panose="02040602050305030304" pitchFamily="18" charset="0"/>
              </a:rPr>
              <a:t>Siguldas novada pašvaldības Sociālais dienests darbojas kopš 2003.gada, kad tika izveidots Siguldas novads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904411" y="3957568"/>
            <a:ext cx="496855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lv-LV" dirty="0">
                <a:solidFill>
                  <a:schemeClr val="bg1"/>
                </a:solidFill>
                <a:latin typeface="Book Antiqua" panose="02040602050305030304" pitchFamily="18" charset="0"/>
              </a:rPr>
              <a:t>Siguldas novada pašvaldības Sociālajā dienestā strādā 20 darbinieki, no kuriem 13 ir sociālie darbinieki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904411" y="4890398"/>
            <a:ext cx="496855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lv-LV" dirty="0">
                <a:solidFill>
                  <a:schemeClr val="bg1"/>
                </a:solidFill>
                <a:latin typeface="Book Antiqua" panose="02040602050305030304" pitchFamily="18" charset="0"/>
              </a:rPr>
              <a:t>Klientu apkalpošanas vietas:</a:t>
            </a:r>
          </a:p>
          <a:p>
            <a:r>
              <a:rPr lang="lv-LV" dirty="0">
                <a:solidFill>
                  <a:schemeClr val="bg1"/>
                </a:solidFill>
                <a:latin typeface="Book Antiqua" panose="02040602050305030304" pitchFamily="18" charset="0"/>
              </a:rPr>
              <a:t>	- Siguldā, Rīgas ielā 1;</a:t>
            </a:r>
          </a:p>
          <a:p>
            <a:r>
              <a:rPr lang="lv-LV" dirty="0">
                <a:solidFill>
                  <a:schemeClr val="bg1"/>
                </a:solidFill>
                <a:latin typeface="Book Antiqua" panose="02040602050305030304" pitchFamily="18" charset="0"/>
              </a:rPr>
              <a:t>	- Siguldas pagastā, Zinātnes ielā 7;</a:t>
            </a:r>
          </a:p>
          <a:p>
            <a:r>
              <a:rPr lang="lv-LV" dirty="0">
                <a:solidFill>
                  <a:schemeClr val="bg1"/>
                </a:solidFill>
                <a:latin typeface="Book Antiqua" panose="02040602050305030304" pitchFamily="18" charset="0"/>
              </a:rPr>
              <a:t>	- Allažos, Birzes ielā 4;</a:t>
            </a:r>
          </a:p>
          <a:p>
            <a:r>
              <a:rPr lang="lv-LV" dirty="0">
                <a:solidFill>
                  <a:schemeClr val="bg1"/>
                </a:solidFill>
                <a:latin typeface="Book Antiqua" panose="02040602050305030304" pitchFamily="18" charset="0"/>
              </a:rPr>
              <a:t>	- Morē, Siguldas ielā 11.</a:t>
            </a:r>
          </a:p>
        </p:txBody>
      </p:sp>
    </p:spTree>
    <p:extLst>
      <p:ext uri="{BB962C8B-B14F-4D97-AF65-F5344CB8AC3E}">
        <p14:creationId xmlns:p14="http://schemas.microsoft.com/office/powerpoint/2010/main" val="15762899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1788840" y="476672"/>
            <a:ext cx="7355160" cy="850106"/>
          </a:xfrm>
        </p:spPr>
        <p:txBody>
          <a:bodyPr>
            <a:normAutofit fontScale="90000"/>
          </a:bodyPr>
          <a:lstStyle/>
          <a:p>
            <a:r>
              <a:rPr lang="lv-LV" dirty="0">
                <a:solidFill>
                  <a:schemeClr val="bg1"/>
                </a:solidFill>
                <a:latin typeface="Book Antiqua" panose="02040602050305030304" pitchFamily="18" charset="0"/>
              </a:rPr>
              <a:t>Siguldas novada pašvaldības</a:t>
            </a:r>
            <a:br>
              <a:rPr lang="lv-LV" dirty="0">
                <a:solidFill>
                  <a:schemeClr val="bg1"/>
                </a:solidFill>
                <a:latin typeface="Book Antiqua" panose="02040602050305030304" pitchFamily="18" charset="0"/>
              </a:rPr>
            </a:br>
            <a:r>
              <a:rPr lang="lv-LV" dirty="0">
                <a:solidFill>
                  <a:schemeClr val="bg1"/>
                </a:solidFill>
                <a:latin typeface="Book Antiqua" panose="02040602050305030304" pitchFamily="18" charset="0"/>
              </a:rPr>
              <a:t>Sociālais dienests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5500813" y="2271494"/>
            <a:ext cx="299913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lv-LV" sz="2000" dirty="0">
                <a:solidFill>
                  <a:schemeClr val="bg1"/>
                </a:solidFill>
                <a:latin typeface="Book Antiqua" panose="02040602050305030304" pitchFamily="18" charset="0"/>
              </a:rPr>
              <a:t>ĢIMENES ATBALSTA NODAĻA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3926" y="116632"/>
            <a:ext cx="1800467" cy="179482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24805" y="4797152"/>
            <a:ext cx="162126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sz="2400" dirty="0">
                <a:solidFill>
                  <a:schemeClr val="bg1"/>
                </a:solidFill>
                <a:latin typeface="Book Antiqua" panose="02040602050305030304" pitchFamily="18" charset="0"/>
              </a:rPr>
              <a:t>DIENAS CENTRS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300192" y="4221088"/>
            <a:ext cx="2322259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sz="2000" dirty="0">
                <a:solidFill>
                  <a:schemeClr val="bg1"/>
                </a:solidFill>
                <a:latin typeface="Book Antiqua" panose="02040602050305030304" pitchFamily="18" charset="0"/>
              </a:rPr>
              <a:t>SOCIĀLO PAKALPOJUMU UN SOCIĀLĀS PALĪDZĪBAS NODAĻA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4393" y="2132856"/>
            <a:ext cx="3977767" cy="388843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4416" y="315387"/>
            <a:ext cx="7364735" cy="1143000"/>
          </a:xfrm>
        </p:spPr>
        <p:txBody>
          <a:bodyPr>
            <a:normAutofit fontScale="90000"/>
          </a:bodyPr>
          <a:lstStyle/>
          <a:p>
            <a:r>
              <a:rPr lang="lv-LV" dirty="0">
                <a:solidFill>
                  <a:schemeClr val="bg1"/>
                </a:solidFill>
                <a:latin typeface="Book Antiqua" panose="02040602050305030304" pitchFamily="18" charset="0"/>
              </a:rPr>
              <a:t>ĢIMENES ATBALSTA NODAĻA</a:t>
            </a:r>
          </a:p>
        </p:txBody>
      </p:sp>
      <p:grpSp>
        <p:nvGrpSpPr>
          <p:cNvPr id="30" name="Group 29"/>
          <p:cNvGrpSpPr/>
          <p:nvPr/>
        </p:nvGrpSpPr>
        <p:grpSpPr>
          <a:xfrm>
            <a:off x="829568" y="5263359"/>
            <a:ext cx="5533357" cy="580954"/>
            <a:chOff x="880247" y="1437503"/>
            <a:chExt cx="5533357" cy="580954"/>
          </a:xfrm>
        </p:grpSpPr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80247" y="1437503"/>
              <a:ext cx="504825" cy="504825"/>
            </a:xfrm>
            <a:prstGeom prst="rect">
              <a:avLst/>
            </a:prstGeom>
          </p:spPr>
        </p:pic>
        <p:sp>
          <p:nvSpPr>
            <p:cNvPr id="23" name="TextBox 22"/>
            <p:cNvSpPr txBox="1"/>
            <p:nvPr/>
          </p:nvSpPr>
          <p:spPr>
            <a:xfrm>
              <a:off x="1547663" y="1556792"/>
              <a:ext cx="486594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lv-LV" sz="2400" dirty="0" err="1">
                  <a:solidFill>
                    <a:schemeClr val="bg1"/>
                  </a:solidFill>
                  <a:latin typeface="Book Antiqua" panose="02040602050305030304" pitchFamily="18" charset="0"/>
                </a:rPr>
                <a:t>Psihosociālā</a:t>
              </a:r>
              <a:r>
                <a:rPr lang="lv-LV" sz="2400" dirty="0">
                  <a:solidFill>
                    <a:schemeClr val="bg1"/>
                  </a:solidFill>
                  <a:latin typeface="Book Antiqua" panose="02040602050305030304" pitchFamily="18" charset="0"/>
                </a:rPr>
                <a:t> konsultēšana</a:t>
              </a:r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796269" y="2494069"/>
            <a:ext cx="3985111" cy="601038"/>
            <a:chOff x="867719" y="2159656"/>
            <a:chExt cx="3985111" cy="601038"/>
          </a:xfrm>
        </p:grpSpPr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7719" y="2159656"/>
              <a:ext cx="504825" cy="504825"/>
            </a:xfrm>
            <a:prstGeom prst="rect">
              <a:avLst/>
            </a:prstGeom>
          </p:spPr>
        </p:pic>
        <p:sp>
          <p:nvSpPr>
            <p:cNvPr id="24" name="TextBox 23"/>
            <p:cNvSpPr txBox="1"/>
            <p:nvPr/>
          </p:nvSpPr>
          <p:spPr>
            <a:xfrm>
              <a:off x="1547663" y="2299029"/>
              <a:ext cx="330516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lv-LV" sz="2400" dirty="0">
                  <a:solidFill>
                    <a:schemeClr val="bg1"/>
                  </a:solidFill>
                  <a:latin typeface="Book Antiqua" panose="02040602050305030304" pitchFamily="18" charset="0"/>
                </a:rPr>
                <a:t>Grupu darbs</a:t>
              </a:r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806906" y="3194914"/>
            <a:ext cx="4335634" cy="637437"/>
            <a:chOff x="884438" y="2893188"/>
            <a:chExt cx="4335634" cy="637437"/>
          </a:xfrm>
        </p:grpSpPr>
        <p:pic>
          <p:nvPicPr>
            <p:cNvPr id="19" name="Picture 18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84438" y="2893188"/>
              <a:ext cx="504825" cy="504825"/>
            </a:xfrm>
            <a:prstGeom prst="rect">
              <a:avLst/>
            </a:prstGeom>
          </p:spPr>
        </p:pic>
        <p:sp>
          <p:nvSpPr>
            <p:cNvPr id="26" name="TextBox 25"/>
            <p:cNvSpPr txBox="1"/>
            <p:nvPr/>
          </p:nvSpPr>
          <p:spPr>
            <a:xfrm>
              <a:off x="1547664" y="3068960"/>
              <a:ext cx="367240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lv-LV" sz="2400" dirty="0">
                  <a:solidFill>
                    <a:schemeClr val="bg1"/>
                  </a:solidFill>
                  <a:latin typeface="Book Antiqua" panose="02040602050305030304" pitchFamily="18" charset="0"/>
                </a:rPr>
                <a:t>Sociālā rehabilitācija</a:t>
              </a: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785802" y="1847606"/>
            <a:ext cx="5819850" cy="959831"/>
            <a:chOff x="911718" y="3646336"/>
            <a:chExt cx="5819850" cy="959831"/>
          </a:xfrm>
        </p:grpSpPr>
        <p:pic>
          <p:nvPicPr>
            <p:cNvPr id="20" name="Picture 19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11718" y="3646336"/>
              <a:ext cx="516890" cy="472577"/>
            </a:xfrm>
            <a:prstGeom prst="rect">
              <a:avLst/>
            </a:prstGeom>
          </p:spPr>
        </p:pic>
        <p:sp>
          <p:nvSpPr>
            <p:cNvPr id="27" name="TextBox 26"/>
            <p:cNvSpPr txBox="1"/>
            <p:nvPr/>
          </p:nvSpPr>
          <p:spPr>
            <a:xfrm>
              <a:off x="1609999" y="3775170"/>
              <a:ext cx="5121569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lv-LV" sz="2400" dirty="0" err="1">
                  <a:solidFill>
                    <a:schemeClr val="bg1"/>
                  </a:solidFill>
                  <a:latin typeface="Book Antiqua" panose="02040602050305030304" pitchFamily="18" charset="0"/>
                </a:rPr>
                <a:t>Starpinstitucionālā</a:t>
              </a:r>
              <a:r>
                <a:rPr lang="lv-LV" sz="2400" dirty="0">
                  <a:solidFill>
                    <a:schemeClr val="bg1"/>
                  </a:solidFill>
                  <a:latin typeface="Book Antiqua" panose="02040602050305030304" pitchFamily="18" charset="0"/>
                </a:rPr>
                <a:t> sadarbība</a:t>
              </a:r>
            </a:p>
            <a:p>
              <a:endParaRPr lang="lv-LV" sz="2400" dirty="0">
                <a:latin typeface="Comic Sans MS" panose="030F0702030302020204" pitchFamily="66" charset="0"/>
              </a:endParaRP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800933" y="4555064"/>
            <a:ext cx="5784795" cy="643307"/>
            <a:chOff x="884437" y="4399486"/>
            <a:chExt cx="5784795" cy="643307"/>
          </a:xfrm>
        </p:grpSpPr>
        <p:pic>
          <p:nvPicPr>
            <p:cNvPr id="21" name="Picture 20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84437" y="4399486"/>
              <a:ext cx="504825" cy="504825"/>
            </a:xfrm>
            <a:prstGeom prst="rect">
              <a:avLst/>
            </a:prstGeom>
          </p:spPr>
        </p:pic>
        <p:sp>
          <p:nvSpPr>
            <p:cNvPr id="28" name="TextBox 27"/>
            <p:cNvSpPr txBox="1"/>
            <p:nvPr/>
          </p:nvSpPr>
          <p:spPr>
            <a:xfrm>
              <a:off x="1619671" y="4581128"/>
              <a:ext cx="504956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lv-LV" sz="2400" dirty="0" err="1">
                  <a:solidFill>
                    <a:schemeClr val="bg1"/>
                  </a:solidFill>
                  <a:latin typeface="Book Antiqua" panose="02040602050305030304" pitchFamily="18" charset="0"/>
                </a:rPr>
                <a:t>Prevencija</a:t>
              </a:r>
              <a:endParaRPr lang="lv-LV" sz="2400" dirty="0">
                <a:solidFill>
                  <a:schemeClr val="bg1"/>
                </a:solidFill>
                <a:latin typeface="Book Antiqua" panose="02040602050305030304" pitchFamily="18" charset="0"/>
              </a:endParaRPr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785802" y="3873625"/>
            <a:ext cx="5494210" cy="577990"/>
            <a:chOff x="899592" y="5184883"/>
            <a:chExt cx="5494210" cy="577990"/>
          </a:xfrm>
        </p:grpSpPr>
        <p:pic>
          <p:nvPicPr>
            <p:cNvPr id="22" name="Picture 21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99592" y="5184883"/>
              <a:ext cx="504825" cy="472661"/>
            </a:xfrm>
            <a:prstGeom prst="rect">
              <a:avLst/>
            </a:prstGeom>
          </p:spPr>
        </p:pic>
        <p:sp>
          <p:nvSpPr>
            <p:cNvPr id="29" name="TextBox 28"/>
            <p:cNvSpPr txBox="1"/>
            <p:nvPr/>
          </p:nvSpPr>
          <p:spPr>
            <a:xfrm>
              <a:off x="1619672" y="5301208"/>
              <a:ext cx="477413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lv-LV" sz="2400" dirty="0">
                  <a:solidFill>
                    <a:schemeClr val="bg1"/>
                  </a:solidFill>
                  <a:latin typeface="Book Antiqua" panose="02040602050305030304" pitchFamily="18" charset="0"/>
                </a:rPr>
                <a:t>Profilakse</a:t>
              </a:r>
            </a:p>
          </p:txBody>
        </p:sp>
      </p:grpSp>
      <p:pic>
        <p:nvPicPr>
          <p:cNvPr id="25" name="Picture 2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512" y="124009"/>
            <a:ext cx="1632559" cy="1627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73678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2" y="124009"/>
            <a:ext cx="1632559" cy="1627440"/>
          </a:xfrm>
          <a:prstGeom prst="rect">
            <a:avLst/>
          </a:prstGeom>
        </p:spPr>
      </p:pic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404416" y="315387"/>
            <a:ext cx="7364735" cy="1143000"/>
          </a:xfrm>
        </p:spPr>
        <p:txBody>
          <a:bodyPr>
            <a:normAutofit fontScale="90000"/>
          </a:bodyPr>
          <a:lstStyle/>
          <a:p>
            <a:r>
              <a:rPr lang="lv-LV" dirty="0">
                <a:solidFill>
                  <a:schemeClr val="bg1"/>
                </a:solidFill>
                <a:latin typeface="Book Antiqua" panose="02040602050305030304" pitchFamily="18" charset="0"/>
              </a:rPr>
              <a:t>ĢIMENES ATBALSTA NODAĻA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497205" y="2251898"/>
            <a:ext cx="4260753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lv-LV" sz="3200" dirty="0">
                <a:solidFill>
                  <a:schemeClr val="bg1"/>
                </a:solidFill>
                <a:latin typeface="Book Antiqua" panose="02040602050305030304" pitchFamily="18" charset="0"/>
              </a:rPr>
              <a:t>Reizēm mēs esam kā spieķis noteiktā ceļa posmā uz kā atbalstīties, lai spētu sasniegt mazus un lielus kalnus.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7584" y="2659268"/>
            <a:ext cx="3354471" cy="2232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4648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12070" y="274637"/>
            <a:ext cx="6874729" cy="1245421"/>
          </a:xfrm>
        </p:spPr>
        <p:txBody>
          <a:bodyPr>
            <a:noAutofit/>
          </a:bodyPr>
          <a:lstStyle/>
          <a:p>
            <a:r>
              <a:rPr lang="lv-LV" sz="3600" dirty="0">
                <a:solidFill>
                  <a:schemeClr val="bg1"/>
                </a:solidFill>
                <a:latin typeface="Book Antiqua" panose="02040602050305030304" pitchFamily="18" charset="0"/>
              </a:rPr>
              <a:t>SOCIĀLO PAKALPOJUMU UN SOCIĀLĀS PALĪDZĪBAS NODAĻA</a:t>
            </a:r>
          </a:p>
        </p:txBody>
      </p:sp>
      <p:grpSp>
        <p:nvGrpSpPr>
          <p:cNvPr id="29" name="Group 28"/>
          <p:cNvGrpSpPr/>
          <p:nvPr/>
        </p:nvGrpSpPr>
        <p:grpSpPr>
          <a:xfrm>
            <a:off x="620298" y="1812468"/>
            <a:ext cx="7921734" cy="545755"/>
            <a:chOff x="899592" y="1437806"/>
            <a:chExt cx="7921734" cy="545755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99592" y="1437806"/>
              <a:ext cx="504825" cy="504825"/>
            </a:xfrm>
            <a:prstGeom prst="rect">
              <a:avLst/>
            </a:prstGeom>
          </p:spPr>
        </p:pic>
        <p:sp>
          <p:nvSpPr>
            <p:cNvPr id="12" name="TextBox 11"/>
            <p:cNvSpPr txBox="1"/>
            <p:nvPr/>
          </p:nvSpPr>
          <p:spPr>
            <a:xfrm>
              <a:off x="1420725" y="1521896"/>
              <a:ext cx="740060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lv-LV" sz="2400" dirty="0">
                  <a:solidFill>
                    <a:schemeClr val="bg1"/>
                  </a:solidFill>
                  <a:latin typeface="Book Antiqua" panose="02040602050305030304" pitchFamily="18" charset="0"/>
                </a:rPr>
                <a:t>Materiālā palīdzība</a:t>
              </a:r>
            </a:p>
          </p:txBody>
        </p:sp>
      </p:grpSp>
      <p:grpSp>
        <p:nvGrpSpPr>
          <p:cNvPr id="28" name="Group 27"/>
          <p:cNvGrpSpPr/>
          <p:nvPr/>
        </p:nvGrpSpPr>
        <p:grpSpPr>
          <a:xfrm>
            <a:off x="620298" y="2538882"/>
            <a:ext cx="7545386" cy="602422"/>
            <a:chOff x="899592" y="1998077"/>
            <a:chExt cx="7545386" cy="602422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99592" y="1998077"/>
              <a:ext cx="504825" cy="504825"/>
            </a:xfrm>
            <a:prstGeom prst="rect">
              <a:avLst/>
            </a:prstGeom>
          </p:spPr>
        </p:pic>
        <p:sp>
          <p:nvSpPr>
            <p:cNvPr id="14" name="TextBox 13"/>
            <p:cNvSpPr txBox="1"/>
            <p:nvPr/>
          </p:nvSpPr>
          <p:spPr>
            <a:xfrm>
              <a:off x="1404417" y="2138834"/>
              <a:ext cx="704056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lv-LV" sz="2400" dirty="0">
                  <a:solidFill>
                    <a:schemeClr val="bg1"/>
                  </a:solidFill>
                  <a:latin typeface="Book Antiqua" panose="02040602050305030304" pitchFamily="18" charset="0"/>
                </a:rPr>
                <a:t>Pašvaldības iniciatīva</a:t>
              </a:r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604844" y="3345844"/>
            <a:ext cx="7560840" cy="536950"/>
            <a:chOff x="899592" y="2568007"/>
            <a:chExt cx="7560840" cy="536950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99592" y="2568007"/>
              <a:ext cx="504825" cy="504825"/>
            </a:xfrm>
            <a:prstGeom prst="rect">
              <a:avLst/>
            </a:prstGeom>
          </p:spPr>
        </p:pic>
        <p:sp>
          <p:nvSpPr>
            <p:cNvPr id="15" name="TextBox 14"/>
            <p:cNvSpPr txBox="1"/>
            <p:nvPr/>
          </p:nvSpPr>
          <p:spPr>
            <a:xfrm>
              <a:off x="1419871" y="2643292"/>
              <a:ext cx="704056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lv-LV" sz="2400" dirty="0">
                  <a:solidFill>
                    <a:schemeClr val="bg1"/>
                  </a:solidFill>
                  <a:latin typeface="Book Antiqua" panose="02040602050305030304" pitchFamily="18" charset="0"/>
                </a:rPr>
                <a:t>Palīdzība krīzes situācijās</a:t>
              </a:r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630540" y="4062338"/>
            <a:ext cx="7539469" cy="604035"/>
            <a:chOff x="915047" y="3137937"/>
            <a:chExt cx="7539469" cy="604035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15047" y="3137937"/>
              <a:ext cx="504825" cy="504825"/>
            </a:xfrm>
            <a:prstGeom prst="rect">
              <a:avLst/>
            </a:prstGeom>
          </p:spPr>
        </p:pic>
        <p:sp>
          <p:nvSpPr>
            <p:cNvPr id="16" name="TextBox 15"/>
            <p:cNvSpPr txBox="1"/>
            <p:nvPr/>
          </p:nvSpPr>
          <p:spPr>
            <a:xfrm>
              <a:off x="1413955" y="3280307"/>
              <a:ext cx="704056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lv-LV" sz="2400" dirty="0">
                  <a:solidFill>
                    <a:schemeClr val="bg1"/>
                  </a:solidFill>
                  <a:latin typeface="Book Antiqua" panose="02040602050305030304" pitchFamily="18" charset="0"/>
                </a:rPr>
                <a:t>Sociālās rehabilitācijas un aprūpes pakalpojumi</a:t>
              </a:r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638392" y="4851754"/>
            <a:ext cx="7545384" cy="598281"/>
            <a:chOff x="899591" y="3698208"/>
            <a:chExt cx="7545384" cy="598281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99591" y="3698208"/>
              <a:ext cx="504825" cy="504825"/>
            </a:xfrm>
            <a:prstGeom prst="rect">
              <a:avLst/>
            </a:prstGeom>
          </p:spPr>
        </p:pic>
        <p:sp>
          <p:nvSpPr>
            <p:cNvPr id="17" name="TextBox 16"/>
            <p:cNvSpPr txBox="1"/>
            <p:nvPr/>
          </p:nvSpPr>
          <p:spPr>
            <a:xfrm>
              <a:off x="1404414" y="3834824"/>
              <a:ext cx="704056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lv-LV" sz="2400" dirty="0">
                  <a:solidFill>
                    <a:schemeClr val="bg1"/>
                  </a:solidFill>
                  <a:latin typeface="Book Antiqua" panose="02040602050305030304" pitchFamily="18" charset="0"/>
                </a:rPr>
                <a:t>Gadījuma vadīšana pilngadīgām personām</a:t>
              </a:r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680806" y="5559832"/>
            <a:ext cx="7560842" cy="576130"/>
            <a:chOff x="899590" y="4288306"/>
            <a:chExt cx="7560842" cy="576130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99590" y="4288306"/>
              <a:ext cx="504825" cy="504825"/>
            </a:xfrm>
            <a:prstGeom prst="rect">
              <a:avLst/>
            </a:prstGeom>
          </p:spPr>
        </p:pic>
        <p:sp>
          <p:nvSpPr>
            <p:cNvPr id="18" name="TextBox 17"/>
            <p:cNvSpPr txBox="1"/>
            <p:nvPr/>
          </p:nvSpPr>
          <p:spPr>
            <a:xfrm>
              <a:off x="1419871" y="4402771"/>
              <a:ext cx="704056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lv-LV" sz="2400" dirty="0">
                  <a:solidFill>
                    <a:schemeClr val="bg1"/>
                  </a:solidFill>
                  <a:latin typeface="Book Antiqua" panose="02040602050305030304" pitchFamily="18" charset="0"/>
                </a:rPr>
                <a:t>Iekšējās kontroles sistēma</a:t>
              </a:r>
            </a:p>
          </p:txBody>
        </p:sp>
      </p:grpSp>
      <p:pic>
        <p:nvPicPr>
          <p:cNvPr id="21" name="Picture 2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512" y="114207"/>
            <a:ext cx="1632559" cy="1627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11024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dirty="0">
                <a:solidFill>
                  <a:schemeClr val="bg1"/>
                </a:solidFill>
                <a:latin typeface="Book Antiqua" panose="02040602050305030304" pitchFamily="18" charset="0"/>
              </a:rPr>
              <a:t>DIENAS CENTRS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512" y="114207"/>
            <a:ext cx="1632559" cy="162744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123449" y="1976221"/>
            <a:ext cx="656448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sz="2400" dirty="0">
                <a:solidFill>
                  <a:schemeClr val="bg1"/>
                </a:solidFill>
                <a:latin typeface="Book Antiqua" panose="02040602050305030304" pitchFamily="18" charset="0"/>
              </a:rPr>
              <a:t>Profesionālā sociālā un </a:t>
            </a:r>
            <a:r>
              <a:rPr lang="lv-LV" sz="2400" dirty="0" err="1">
                <a:solidFill>
                  <a:schemeClr val="bg1"/>
                </a:solidFill>
                <a:latin typeface="Book Antiqua" panose="02040602050305030304" pitchFamily="18" charset="0"/>
              </a:rPr>
              <a:t>psihosociālā</a:t>
            </a:r>
            <a:r>
              <a:rPr lang="lv-LV" sz="2400" dirty="0">
                <a:solidFill>
                  <a:schemeClr val="bg1"/>
                </a:solidFill>
                <a:latin typeface="Book Antiqua" panose="02040602050305030304" pitchFamily="18" charset="0"/>
              </a:rPr>
              <a:t> palīdzība</a:t>
            </a:r>
          </a:p>
        </p:txBody>
      </p:sp>
      <p:grpSp>
        <p:nvGrpSpPr>
          <p:cNvPr id="23" name="Group 22"/>
          <p:cNvGrpSpPr/>
          <p:nvPr/>
        </p:nvGrpSpPr>
        <p:grpSpPr>
          <a:xfrm>
            <a:off x="657400" y="5007799"/>
            <a:ext cx="7984179" cy="830997"/>
            <a:chOff x="707557" y="4950032"/>
            <a:chExt cx="7984179" cy="830997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7557" y="4959840"/>
              <a:ext cx="504825" cy="504825"/>
            </a:xfrm>
            <a:prstGeom prst="rect">
              <a:avLst/>
            </a:prstGeom>
          </p:spPr>
        </p:pic>
        <p:sp>
          <p:nvSpPr>
            <p:cNvPr id="13" name="TextBox 12"/>
            <p:cNvSpPr txBox="1"/>
            <p:nvPr/>
          </p:nvSpPr>
          <p:spPr>
            <a:xfrm>
              <a:off x="1248201" y="4950032"/>
              <a:ext cx="7443535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lv-LV" sz="2400" dirty="0">
                  <a:solidFill>
                    <a:schemeClr val="bg1"/>
                  </a:solidFill>
                  <a:latin typeface="Book Antiqua" panose="02040602050305030304" pitchFamily="18" charset="0"/>
                </a:rPr>
                <a:t>Nevalstiskās organizācijas, apvienības, biedrības, klubiņi, interešu un atbalsta grupas</a:t>
              </a: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625296" y="3833469"/>
            <a:ext cx="7851309" cy="1200329"/>
            <a:chOff x="712012" y="3588823"/>
            <a:chExt cx="7851309" cy="1200329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2012" y="3707200"/>
              <a:ext cx="504825" cy="504825"/>
            </a:xfrm>
            <a:prstGeom prst="rect">
              <a:avLst/>
            </a:prstGeom>
          </p:spPr>
        </p:pic>
        <p:sp>
          <p:nvSpPr>
            <p:cNvPr id="15" name="TextBox 14"/>
            <p:cNvSpPr txBox="1"/>
            <p:nvPr/>
          </p:nvSpPr>
          <p:spPr>
            <a:xfrm>
              <a:off x="1243265" y="3588823"/>
              <a:ext cx="7320056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lv-LV" sz="2400" dirty="0">
                  <a:solidFill>
                    <a:schemeClr val="bg1"/>
                  </a:solidFill>
                  <a:latin typeface="Book Antiqua" panose="02040602050305030304" pitchFamily="18" charset="0"/>
                </a:rPr>
                <a:t>Veicināt personu spējas pilnīgāk integrēties sabiedrības dzīvē un palielināt </a:t>
              </a:r>
              <a:r>
                <a:rPr lang="lv-LV" sz="2400" dirty="0" err="1">
                  <a:solidFill>
                    <a:schemeClr val="bg1"/>
                  </a:solidFill>
                  <a:latin typeface="Book Antiqua" panose="02040602050305030304" pitchFamily="18" charset="0"/>
                </a:rPr>
                <a:t>pašnoteikšanās</a:t>
              </a:r>
              <a:r>
                <a:rPr lang="lv-LV" sz="2400" dirty="0">
                  <a:solidFill>
                    <a:schemeClr val="bg1"/>
                  </a:solidFill>
                  <a:latin typeface="Book Antiqua" panose="02040602050305030304" pitchFamily="18" charset="0"/>
                </a:rPr>
                <a:t> iespējas</a:t>
              </a: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584400" y="2462707"/>
            <a:ext cx="5731484" cy="602956"/>
            <a:chOff x="743378" y="2420888"/>
            <a:chExt cx="5731484" cy="602956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3378" y="2420888"/>
              <a:ext cx="504825" cy="504825"/>
            </a:xfrm>
            <a:prstGeom prst="rect">
              <a:avLst/>
            </a:prstGeom>
          </p:spPr>
        </p:pic>
        <p:sp>
          <p:nvSpPr>
            <p:cNvPr id="17" name="TextBox 16"/>
            <p:cNvSpPr txBox="1"/>
            <p:nvPr/>
          </p:nvSpPr>
          <p:spPr>
            <a:xfrm>
              <a:off x="1278855" y="2562179"/>
              <a:ext cx="519600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lv-LV" sz="2400" dirty="0">
                  <a:solidFill>
                    <a:schemeClr val="bg1"/>
                  </a:solidFill>
                  <a:latin typeface="Book Antiqua" panose="02040602050305030304" pitchFamily="18" charset="0"/>
                </a:rPr>
                <a:t>Brīvā laika pavadīšanas iespējas</a:t>
              </a:r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662337" y="5804790"/>
            <a:ext cx="7979242" cy="830997"/>
            <a:chOff x="707559" y="5528660"/>
            <a:chExt cx="7979242" cy="830997"/>
          </a:xfrm>
        </p:grpSpPr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7559" y="5623605"/>
              <a:ext cx="504825" cy="504825"/>
            </a:xfrm>
            <a:prstGeom prst="rect">
              <a:avLst/>
            </a:prstGeom>
          </p:spPr>
        </p:pic>
        <p:sp>
          <p:nvSpPr>
            <p:cNvPr id="18" name="TextBox 17"/>
            <p:cNvSpPr txBox="1"/>
            <p:nvPr/>
          </p:nvSpPr>
          <p:spPr>
            <a:xfrm>
              <a:off x="1275265" y="5528660"/>
              <a:ext cx="741153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lv-LV" sz="2400" dirty="0">
                  <a:solidFill>
                    <a:schemeClr val="bg1"/>
                  </a:solidFill>
                  <a:latin typeface="Book Antiqua" panose="02040602050305030304" pitchFamily="18" charset="0"/>
                </a:rPr>
                <a:t>Rūpes par personu fizisko un intelektuālo attīstību, veselīga dzīvesveida sekmēšanu un veicināšanu</a:t>
              </a:r>
            </a:p>
          </p:txBody>
        </p:sp>
      </p:grpSp>
      <p:sp>
        <p:nvSpPr>
          <p:cNvPr id="14" name="TextBox 13"/>
          <p:cNvSpPr txBox="1"/>
          <p:nvPr/>
        </p:nvSpPr>
        <p:spPr>
          <a:xfrm>
            <a:off x="1150938" y="3280436"/>
            <a:ext cx="65080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sz="2400" dirty="0">
                <a:solidFill>
                  <a:schemeClr val="bg1"/>
                </a:solidFill>
                <a:latin typeface="Book Antiqua" panose="02040602050305030304" pitchFamily="18" charset="0"/>
              </a:rPr>
              <a:t>Apmeklētāju individuālās konsultācijas</a:t>
            </a:r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976" y="3209432"/>
            <a:ext cx="504825" cy="504825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465" y="1836192"/>
            <a:ext cx="504825" cy="504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647165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3568" y="4270995"/>
            <a:ext cx="8229600" cy="1143000"/>
          </a:xfrm>
        </p:spPr>
        <p:txBody>
          <a:bodyPr>
            <a:normAutofit fontScale="90000"/>
          </a:bodyPr>
          <a:lstStyle/>
          <a:p>
            <a:br>
              <a:rPr lang="lv-LV" dirty="0">
                <a:solidFill>
                  <a:schemeClr val="bg1"/>
                </a:solidFill>
                <a:latin typeface="Book Antiqua" panose="02040602050305030304" pitchFamily="18" charset="0"/>
              </a:rPr>
            </a:br>
            <a:r>
              <a:rPr lang="lv-LV" dirty="0">
                <a:solidFill>
                  <a:schemeClr val="bg1"/>
                </a:solidFill>
                <a:latin typeface="Book Antiqua" panose="02040602050305030304" pitchFamily="18" charset="0"/>
              </a:rPr>
              <a:t>Paldies par uzmanību!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475656" y="5445224"/>
            <a:ext cx="648072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lv-LV" dirty="0">
                <a:solidFill>
                  <a:schemeClr val="bg1"/>
                </a:solidFill>
                <a:hlinkClick r:id="rId2"/>
              </a:rPr>
              <a:t>www.sigulda.lv</a:t>
            </a:r>
            <a:endParaRPr lang="lv-LV" dirty="0">
              <a:solidFill>
                <a:schemeClr val="bg1"/>
              </a:solidFill>
            </a:endParaRPr>
          </a:p>
          <a:p>
            <a:pPr algn="ctr"/>
            <a:r>
              <a:rPr lang="lv-LV" dirty="0">
                <a:solidFill>
                  <a:schemeClr val="bg1"/>
                </a:solidFill>
              </a:rPr>
              <a:t>Kristīne Freiberga T:67800966</a:t>
            </a:r>
          </a:p>
          <a:p>
            <a:pPr algn="ctr"/>
            <a:r>
              <a:rPr lang="lv-LV" dirty="0">
                <a:solidFill>
                  <a:schemeClr val="bg1"/>
                </a:solidFill>
                <a:hlinkClick r:id="rId3"/>
              </a:rPr>
              <a:t>socialais.dienests@sigulda.lv</a:t>
            </a:r>
            <a:endParaRPr lang="lv-LV" dirty="0">
              <a:solidFill>
                <a:schemeClr val="bg1"/>
              </a:solidFill>
            </a:endParaRPr>
          </a:p>
          <a:p>
            <a:endParaRPr lang="lv-LV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405383"/>
            <a:ext cx="5916149" cy="443711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913450" y="548680"/>
            <a:ext cx="532859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lv-LV" sz="2800" b="1" dirty="0">
                <a:solidFill>
                  <a:schemeClr val="bg1"/>
                </a:solidFill>
                <a:latin typeface="Book Antiqua" panose="02040602050305030304" pitchFamily="18" charset="0"/>
              </a:rPr>
              <a:t>Vispasaules sociālā darba diena 2017.gada 21.martā</a:t>
            </a:r>
          </a:p>
        </p:txBody>
      </p:sp>
    </p:spTree>
    <p:extLst>
      <p:ext uri="{BB962C8B-B14F-4D97-AF65-F5344CB8AC3E}">
        <p14:creationId xmlns:p14="http://schemas.microsoft.com/office/powerpoint/2010/main" val="49807718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395</TotalTime>
  <Words>208</Words>
  <Application>Microsoft Office PowerPoint</Application>
  <PresentationFormat>On-screen Show (4:3)</PresentationFormat>
  <Paragraphs>47</Paragraphs>
  <Slides>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Arial</vt:lpstr>
      <vt:lpstr>Book Antiqua</vt:lpstr>
      <vt:lpstr>Calibri</vt:lpstr>
      <vt:lpstr>Comic Sans MS</vt:lpstr>
      <vt:lpstr>Office Theme</vt:lpstr>
      <vt:lpstr>PowerPoint Presentation</vt:lpstr>
      <vt:lpstr>PowerPoint Presentation</vt:lpstr>
      <vt:lpstr>Siguldas novada pašvaldības Sociālais dienests</vt:lpstr>
      <vt:lpstr>ĢIMENES ATBALSTA NODAĻA</vt:lpstr>
      <vt:lpstr>ĢIMENES ATBALSTA NODAĻA</vt:lpstr>
      <vt:lpstr>SOCIĀLO PAKALPOJUMU UN SOCIĀLĀS PALĪDZĪBAS NODAĻA</vt:lpstr>
      <vt:lpstr>DIENAS CENTRS</vt:lpstr>
      <vt:lpstr> Paldies par uzmanību!</vt:lpstr>
    </vt:vector>
  </TitlesOfParts>
  <Company>BISS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Testing testing</dc:title>
  <dc:creator>Linda</dc:creator>
  <cp:lastModifiedBy>Jana Bunkus</cp:lastModifiedBy>
  <cp:revision>35</cp:revision>
  <dcterms:created xsi:type="dcterms:W3CDTF">2017-04-06T06:49:55Z</dcterms:created>
  <dcterms:modified xsi:type="dcterms:W3CDTF">2017-04-24T06:43:23Z</dcterms:modified>
</cp:coreProperties>
</file>