
<file path=[Content_Types].xml><?xml version="1.0" encoding="utf-8"?>
<Types xmlns="http://schemas.openxmlformats.org/package/2006/content-types">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85" r:id="rId2"/>
    <p:sldId id="280" r:id="rId3"/>
    <p:sldId id="279" r:id="rId4"/>
    <p:sldId id="281" r:id="rId5"/>
    <p:sldId id="259" r:id="rId6"/>
    <p:sldId id="260" r:id="rId7"/>
    <p:sldId id="263" r:id="rId8"/>
    <p:sldId id="262" r:id="rId9"/>
    <p:sldId id="269" r:id="rId10"/>
    <p:sldId id="264" r:id="rId11"/>
    <p:sldId id="265" r:id="rId12"/>
    <p:sldId id="268" r:id="rId13"/>
    <p:sldId id="283" r:id="rId14"/>
    <p:sldId id="282" r:id="rId15"/>
    <p:sldId id="284" r:id="rId16"/>
    <p:sldId id="270" r:id="rId17"/>
    <p:sldId id="277" r:id="rId18"/>
    <p:sldId id="278" r:id="rId19"/>
    <p:sldId id="276" r:id="rId20"/>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1" autoAdjust="0"/>
  </p:normalViewPr>
  <p:slideViewPr>
    <p:cSldViewPr>
      <p:cViewPr varScale="1">
        <p:scale>
          <a:sx n="68" d="100"/>
          <a:sy n="68" d="100"/>
        </p:scale>
        <p:origin x="1224"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lv-LV" sz="2800" dirty="0" err="1">
                <a:solidFill>
                  <a:schemeClr val="tx1"/>
                </a:solidFill>
              </a:rPr>
              <a:t>Natura</a:t>
            </a:r>
            <a:r>
              <a:rPr lang="lv-LV" sz="2800" baseline="0" dirty="0">
                <a:solidFill>
                  <a:schemeClr val="tx1"/>
                </a:solidFill>
              </a:rPr>
              <a:t> 2000 aizņemtās platības no valstu sauszemes teritorijas 2016. (%)</a:t>
            </a:r>
          </a:p>
        </c:rich>
      </c:tx>
      <c:layout>
        <c:manualLayout>
          <c:xMode val="edge"/>
          <c:yMode val="edge"/>
          <c:x val="0.23805024613784309"/>
          <c:y val="1.982137662113889E-3"/>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lv-LV"/>
        </a:p>
      </c:txPr>
    </c:title>
    <c:autoTitleDeleted val="0"/>
    <c:plotArea>
      <c:layout>
        <c:manualLayout>
          <c:layoutTarget val="inner"/>
          <c:xMode val="edge"/>
          <c:yMode val="edge"/>
          <c:x val="0.15770101257185778"/>
          <c:y val="9.4905063409676346E-2"/>
          <c:w val="0.82581705416875639"/>
          <c:h val="0.84625427546428222"/>
        </c:manualLayout>
      </c:layout>
      <c:barChart>
        <c:barDir val="bar"/>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glow" dir="t">
                <a:rot lat="0" lon="0" rev="13200000"/>
              </a:lightRig>
            </a:scene3d>
            <a:sp3d prstMaterial="dkEdge">
              <a:bevelT w="63500" h="50800" prst="relaxedInset"/>
            </a:sp3d>
          </c:spPr>
          <c:invertIfNegative val="0"/>
          <c:dPt>
            <c:idx val="13"/>
            <c:invertIfNegative val="0"/>
            <c:bubble3D val="0"/>
            <c:spPr>
              <a:solidFill>
                <a:schemeClr val="accent1"/>
              </a:solidFill>
              <a:ln>
                <a:noFill/>
              </a:ln>
              <a:effectLst>
                <a:outerShdw blurRad="57150" dist="19050" dir="5400000" algn="ctr" rotWithShape="0">
                  <a:srgbClr val="000000">
                    <a:alpha val="63000"/>
                  </a:srgbClr>
                </a:outerShdw>
              </a:effectLst>
              <a:scene3d>
                <a:camera prst="orthographicFront">
                  <a:rot lat="0" lon="0" rev="0"/>
                </a:camera>
                <a:lightRig rig="glow" dir="t">
                  <a:rot lat="0" lon="0" rev="13200000"/>
                </a:lightRig>
              </a:scene3d>
              <a:sp3d prstMaterial="dkEdge">
                <a:bevelT w="63500" h="50800" prst="relaxedInset"/>
              </a:sp3d>
            </c:spPr>
            <c:extLst>
              <c:ext xmlns:c16="http://schemas.microsoft.com/office/drawing/2014/chart" uri="{C3380CC4-5D6E-409C-BE32-E72D297353CC}">
                <c16:uniqueId val="{00000001-9714-469E-83C4-E9BAE45DDA81}"/>
              </c:ext>
            </c:extLst>
          </c:dPt>
          <c:dPt>
            <c:idx val="14"/>
            <c:invertIfNegative val="0"/>
            <c:bubble3D val="0"/>
            <c:spPr>
              <a:solidFill>
                <a:srgbClr val="C2E4CD"/>
              </a:solidFill>
              <a:ln>
                <a:noFill/>
              </a:ln>
              <a:effectLst>
                <a:outerShdw blurRad="57150" dist="19050" dir="5400000" algn="ctr" rotWithShape="0">
                  <a:srgbClr val="000000">
                    <a:alpha val="63000"/>
                  </a:srgbClr>
                </a:outerShdw>
              </a:effectLst>
              <a:scene3d>
                <a:camera prst="orthographicFront">
                  <a:rot lat="0" lon="0" rev="0"/>
                </a:camera>
                <a:lightRig rig="glow" dir="t">
                  <a:rot lat="0" lon="0" rev="13200000"/>
                </a:lightRig>
              </a:scene3d>
              <a:sp3d prstMaterial="dkEdge">
                <a:bevelT w="63500" h="50800" prst="relaxedInset"/>
              </a:sp3d>
            </c:spPr>
            <c:extLst>
              <c:ext xmlns:c16="http://schemas.microsoft.com/office/drawing/2014/chart" uri="{C3380CC4-5D6E-409C-BE32-E72D297353CC}">
                <c16:uniqueId val="{00000003-9714-469E-83C4-E9BAE45DDA81}"/>
              </c:ext>
            </c:extLst>
          </c:dPt>
          <c:dPt>
            <c:idx val="25"/>
            <c:invertIfNegative val="0"/>
            <c:bubble3D val="0"/>
            <c:spPr>
              <a:solidFill>
                <a:schemeClr val="accent4">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glow" dir="t">
                  <a:rot lat="0" lon="0" rev="13200000"/>
                </a:lightRig>
              </a:scene3d>
              <a:sp3d prstMaterial="dkEdge">
                <a:bevelT w="63500" h="50800" prst="relaxedInset"/>
              </a:sp3d>
            </c:spPr>
            <c:extLst>
              <c:ext xmlns:c16="http://schemas.microsoft.com/office/drawing/2014/chart" uri="{C3380CC4-5D6E-409C-BE32-E72D297353CC}">
                <c16:uniqueId val="{00000005-9714-469E-83C4-E9BAE45DDA81}"/>
              </c:ext>
            </c:extLst>
          </c:dPt>
          <c:dPt>
            <c:idx val="26"/>
            <c:invertIfNegative val="0"/>
            <c:bubble3D val="0"/>
            <c:spPr>
              <a:solidFill>
                <a:schemeClr val="accent2"/>
              </a:solidFill>
              <a:ln>
                <a:noFill/>
              </a:ln>
              <a:effectLst>
                <a:outerShdw blurRad="57150" dist="19050" dir="5400000" algn="ctr" rotWithShape="0">
                  <a:srgbClr val="000000">
                    <a:alpha val="63000"/>
                  </a:srgbClr>
                </a:outerShdw>
              </a:effectLst>
              <a:scene3d>
                <a:camera prst="orthographicFront">
                  <a:rot lat="0" lon="0" rev="0"/>
                </a:camera>
                <a:lightRig rig="glow" dir="t">
                  <a:rot lat="0" lon="0" rev="13200000"/>
                </a:lightRig>
              </a:scene3d>
              <a:sp3d prstMaterial="dkEdge">
                <a:bevelT w="63500" h="50800" prst="relaxedInset"/>
              </a:sp3d>
            </c:spPr>
            <c:extLst>
              <c:ext xmlns:c16="http://schemas.microsoft.com/office/drawing/2014/chart" uri="{C3380CC4-5D6E-409C-BE32-E72D297353CC}">
                <c16:uniqueId val="{00000007-9714-469E-83C4-E9BAE45DDA81}"/>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[NATURA_2000_teritorijas_ES.xlsx]Sheet1!$A$1:$A$29</c:f>
              <c:strCache>
                <c:ptCount val="29"/>
                <c:pt idx="0">
                  <c:v>Slovēnija</c:v>
                </c:pt>
                <c:pt idx="1">
                  <c:v>Horvātija</c:v>
                </c:pt>
                <c:pt idx="2">
                  <c:v>Bulgārija</c:v>
                </c:pt>
                <c:pt idx="3">
                  <c:v>Slovākija</c:v>
                </c:pt>
                <c:pt idx="4">
                  <c:v>Grieķija</c:v>
                </c:pt>
                <c:pt idx="5">
                  <c:v>Spānija</c:v>
                </c:pt>
                <c:pt idx="6">
                  <c:v>Luksemburga</c:v>
                </c:pt>
                <c:pt idx="7">
                  <c:v>Kipra</c:v>
                </c:pt>
                <c:pt idx="8">
                  <c:v>Rumānija</c:v>
                </c:pt>
                <c:pt idx="9">
                  <c:v>Ungārija</c:v>
                </c:pt>
                <c:pt idx="10">
                  <c:v>Portugāle</c:v>
                </c:pt>
                <c:pt idx="11">
                  <c:v>Polija</c:v>
                </c:pt>
                <c:pt idx="12">
                  <c:v>Itālija</c:v>
                </c:pt>
                <c:pt idx="13">
                  <c:v>ES vidēji</c:v>
                </c:pt>
                <c:pt idx="14">
                  <c:v>Igaunija</c:v>
                </c:pt>
                <c:pt idx="15">
                  <c:v>Vācija</c:v>
                </c:pt>
                <c:pt idx="16">
                  <c:v>Austrija</c:v>
                </c:pt>
                <c:pt idx="17">
                  <c:v>Čehija</c:v>
                </c:pt>
                <c:pt idx="18">
                  <c:v>Zviedrija</c:v>
                </c:pt>
                <c:pt idx="19">
                  <c:v>Nīderlande</c:v>
                </c:pt>
                <c:pt idx="20">
                  <c:v>Malta</c:v>
                </c:pt>
                <c:pt idx="21">
                  <c:v>Īrija</c:v>
                </c:pt>
                <c:pt idx="22">
                  <c:v>Somija</c:v>
                </c:pt>
                <c:pt idx="23">
                  <c:v>Francija</c:v>
                </c:pt>
                <c:pt idx="24">
                  <c:v>Beļģija</c:v>
                </c:pt>
                <c:pt idx="25">
                  <c:v>Lietuva</c:v>
                </c:pt>
                <c:pt idx="26">
                  <c:v>Latvija</c:v>
                </c:pt>
                <c:pt idx="27">
                  <c:v>Apvienotā Karaliste</c:v>
                </c:pt>
                <c:pt idx="28">
                  <c:v>Dānija</c:v>
                </c:pt>
              </c:strCache>
            </c:strRef>
          </c:cat>
          <c:val>
            <c:numRef>
              <c:f>[NATURA_2000_teritorijas_ES.xlsx]Sheet1!$B$1:$B$29</c:f>
              <c:numCache>
                <c:formatCode>General</c:formatCode>
                <c:ptCount val="29"/>
                <c:pt idx="0">
                  <c:v>37.9</c:v>
                </c:pt>
                <c:pt idx="1">
                  <c:v>36.5</c:v>
                </c:pt>
                <c:pt idx="2">
                  <c:v>34.4</c:v>
                </c:pt>
                <c:pt idx="3">
                  <c:v>29.57</c:v>
                </c:pt>
                <c:pt idx="4">
                  <c:v>27.9</c:v>
                </c:pt>
                <c:pt idx="5">
                  <c:v>27.2</c:v>
                </c:pt>
                <c:pt idx="6">
                  <c:v>27.03</c:v>
                </c:pt>
                <c:pt idx="7">
                  <c:v>26.7</c:v>
                </c:pt>
                <c:pt idx="8">
                  <c:v>22.56</c:v>
                </c:pt>
                <c:pt idx="9">
                  <c:v>21.44</c:v>
                </c:pt>
                <c:pt idx="10">
                  <c:v>20.6</c:v>
                </c:pt>
                <c:pt idx="11">
                  <c:v>19.600000000000001</c:v>
                </c:pt>
                <c:pt idx="12">
                  <c:v>18.97</c:v>
                </c:pt>
                <c:pt idx="13">
                  <c:v>18.100000000000001</c:v>
                </c:pt>
                <c:pt idx="14">
                  <c:v>17.899999999999999</c:v>
                </c:pt>
                <c:pt idx="15">
                  <c:v>15.4</c:v>
                </c:pt>
                <c:pt idx="16">
                  <c:v>15.1</c:v>
                </c:pt>
                <c:pt idx="17">
                  <c:v>14</c:v>
                </c:pt>
                <c:pt idx="18">
                  <c:v>13.1</c:v>
                </c:pt>
                <c:pt idx="19">
                  <c:v>13.29</c:v>
                </c:pt>
                <c:pt idx="20">
                  <c:v>13.2</c:v>
                </c:pt>
                <c:pt idx="21">
                  <c:v>13.13</c:v>
                </c:pt>
                <c:pt idx="22">
                  <c:v>12.7</c:v>
                </c:pt>
                <c:pt idx="23">
                  <c:v>12.7</c:v>
                </c:pt>
                <c:pt idx="24">
                  <c:v>12.7</c:v>
                </c:pt>
                <c:pt idx="25">
                  <c:v>12.16</c:v>
                </c:pt>
                <c:pt idx="26">
                  <c:v>11.53</c:v>
                </c:pt>
                <c:pt idx="27">
                  <c:v>8.5299999999999994</c:v>
                </c:pt>
                <c:pt idx="28">
                  <c:v>8.3000000000000007</c:v>
                </c:pt>
              </c:numCache>
            </c:numRef>
          </c:val>
          <c:extLst>
            <c:ext xmlns:c16="http://schemas.microsoft.com/office/drawing/2014/chart" uri="{C3380CC4-5D6E-409C-BE32-E72D297353CC}">
              <c16:uniqueId val="{00000008-9714-469E-83C4-E9BAE45DDA81}"/>
            </c:ext>
          </c:extLst>
        </c:ser>
        <c:dLbls>
          <c:dLblPos val="inEnd"/>
          <c:showLegendKey val="0"/>
          <c:showVal val="1"/>
          <c:showCatName val="0"/>
          <c:showSerName val="0"/>
          <c:showPercent val="0"/>
          <c:showBubbleSize val="0"/>
        </c:dLbls>
        <c:gapWidth val="115"/>
        <c:overlap val="-20"/>
        <c:axId val="478519864"/>
        <c:axId val="478521504"/>
      </c:barChart>
      <c:catAx>
        <c:axId val="478519864"/>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lv-LV"/>
          </a:p>
        </c:txPr>
        <c:crossAx val="478521504"/>
        <c:crosses val="autoZero"/>
        <c:auto val="1"/>
        <c:lblAlgn val="ctr"/>
        <c:lblOffset val="100"/>
        <c:noMultiLvlLbl val="0"/>
      </c:catAx>
      <c:valAx>
        <c:axId val="478521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478519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A50C2-59CC-48D1-BE37-F23124C5257C}" type="datetimeFigureOut">
              <a:rPr lang="en-GB" smtClean="0"/>
              <a:t>11/04/2017</a:t>
            </a:fld>
            <a:endParaRPr lang="en-GB"/>
          </a:p>
        </p:txBody>
      </p:sp>
      <p:sp>
        <p:nvSpPr>
          <p:cNvPr id="4" name="Slaida attēla vietturi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GB"/>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E81C5-4926-4046-9B9C-192524E6D2F9}" type="slidenum">
              <a:rPr lang="en-GB" smtClean="0"/>
              <a:t>‹#›</a:t>
            </a:fld>
            <a:endParaRPr lang="en-GB"/>
          </a:p>
        </p:txBody>
      </p:sp>
    </p:spTree>
    <p:extLst>
      <p:ext uri="{BB962C8B-B14F-4D97-AF65-F5344CB8AC3E}">
        <p14:creationId xmlns:p14="http://schemas.microsoft.com/office/powerpoint/2010/main" val="150218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n-GB"/>
          </a:p>
        </p:txBody>
      </p:sp>
      <p:sp>
        <p:nvSpPr>
          <p:cNvPr id="4" name="Slaida numura vietturis 3"/>
          <p:cNvSpPr>
            <a:spLocks noGrp="1"/>
          </p:cNvSpPr>
          <p:nvPr>
            <p:ph type="sldNum" sz="quarter" idx="10"/>
          </p:nvPr>
        </p:nvSpPr>
        <p:spPr/>
        <p:txBody>
          <a:bodyPr/>
          <a:lstStyle/>
          <a:p>
            <a:fld id="{B28E81C5-4926-4046-9B9C-192524E6D2F9}" type="slidenum">
              <a:rPr lang="en-GB" smtClean="0"/>
              <a:t>9</a:t>
            </a:fld>
            <a:endParaRPr lang="en-GB"/>
          </a:p>
        </p:txBody>
      </p:sp>
    </p:spTree>
    <p:extLst>
      <p:ext uri="{BB962C8B-B14F-4D97-AF65-F5344CB8AC3E}">
        <p14:creationId xmlns:p14="http://schemas.microsoft.com/office/powerpoint/2010/main" val="917562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Virsraksta slaid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8768A0C-36BF-4B15-8696-E1B57213C8BB}" type="datetimeFigureOut">
              <a:rPr lang="lv-LV" smtClean="0"/>
              <a:pPr/>
              <a:t>11.04.2017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C2E84B7-5A92-465A-819A-D595F965BFAA}" type="slidenum">
              <a:rPr lang="lv-LV" smtClean="0"/>
              <a:pPr/>
              <a:t>‹#›</a:t>
            </a:fld>
            <a:endParaRPr lang="lv-LV"/>
          </a:p>
        </p:txBody>
      </p:sp>
      <p:sp>
        <p:nvSpPr>
          <p:cNvPr id="2" name="Title 1"/>
          <p:cNvSpPr>
            <a:spLocks noGrp="1"/>
          </p:cNvSpPr>
          <p:nvPr>
            <p:ph type="ctrTitle"/>
          </p:nvPr>
        </p:nvSpPr>
        <p:spPr>
          <a:xfrm>
            <a:off x="683568" y="1772816"/>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31640" y="3717032"/>
            <a:ext cx="6400800" cy="64294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a:xfrm>
            <a:off x="1043607" y="332656"/>
            <a:ext cx="8072419" cy="1143000"/>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479115" y="1556792"/>
            <a:ext cx="8229600" cy="4608512"/>
          </a:xfrm>
        </p:spPr>
        <p:txBody>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768A0C-36BF-4B15-8696-E1B57213C8BB}" type="datetimeFigureOut">
              <a:rPr lang="lv-LV" smtClean="0"/>
              <a:pPr/>
              <a:t>11.04.2017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C2E84B7-5A92-465A-819A-D595F965BFAA}" type="slidenum">
              <a:rPr lang="lv-LV" smtClean="0"/>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Title 1"/>
          <p:cNvSpPr>
            <a:spLocks noGrp="1"/>
          </p:cNvSpPr>
          <p:nvPr>
            <p:ph type="title"/>
          </p:nvPr>
        </p:nvSpPr>
        <p:spPr>
          <a:xfrm>
            <a:off x="1043608" y="404664"/>
            <a:ext cx="7992888" cy="1143000"/>
          </a:xfrm>
        </p:spPr>
        <p:txBody>
          <a:bodyPr/>
          <a:lstStyle>
            <a:lvl1pPr algn="ctr">
              <a:defRPr baseline="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768A0C-36BF-4B15-8696-E1B57213C8BB}" type="datetimeFigureOut">
              <a:rPr lang="lv-LV" smtClean="0"/>
              <a:pPr/>
              <a:t>11.04.2017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C2E84B7-5A92-465A-819A-D595F965BFAA}" type="slidenum">
              <a:rPr lang="lv-LV" smtClean="0"/>
              <a:pPr/>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a:xfrm>
            <a:off x="1115616" y="332656"/>
            <a:ext cx="7992888" cy="1143000"/>
          </a:xfrm>
        </p:spPr>
        <p:txBody>
          <a:bodyPr/>
          <a:lstStyle>
            <a:lvl1pPr algn="ct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768A0C-36BF-4B15-8696-E1B57213C8BB}" type="datetimeFigureOut">
              <a:rPr lang="lv-LV" smtClean="0"/>
              <a:pPr/>
              <a:t>11.04.2017</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C2E84B7-5A92-465A-819A-D595F965BFAA}" type="slidenum">
              <a:rPr lang="lv-LV" smtClean="0"/>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768A0C-36BF-4B15-8696-E1B57213C8BB}" type="datetimeFigureOut">
              <a:rPr lang="lv-LV" smtClean="0"/>
              <a:pPr/>
              <a:t>11.04.2017</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C2E84B7-5A92-465A-819A-D595F965BFAA}" type="slidenum">
              <a:rPr lang="lv-LV" smtClean="0"/>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68A0C-36BF-4B15-8696-E1B57213C8BB}" type="datetimeFigureOut">
              <a:rPr lang="lv-LV" smtClean="0"/>
              <a:pPr/>
              <a:t>11.04.2017</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C2E84B7-5A92-465A-819A-D595F965BFAA}" type="slidenum">
              <a:rPr lang="lv-LV" smtClean="0"/>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043608" y="273050"/>
            <a:ext cx="242190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8768A0C-36BF-4B15-8696-E1B57213C8BB}" type="datetimeFigureOut">
              <a:rPr lang="lv-LV" smtClean="0"/>
              <a:pPr/>
              <a:t>11.04.2017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C2E84B7-5A92-465A-819A-D595F965BFAA}" type="slidenum">
              <a:rPr lang="lv-LV" smtClean="0"/>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8768A0C-36BF-4B15-8696-E1B57213C8BB}" type="datetimeFigureOut">
              <a:rPr lang="lv-LV" smtClean="0"/>
              <a:pPr/>
              <a:t>11.04.2017</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C2E84B7-5A92-465A-819A-D595F965BFAA}" type="slidenum">
              <a:rPr lang="lv-LV" smtClean="0"/>
              <a:pPr/>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0" y="6525344"/>
            <a:ext cx="9154274" cy="485056"/>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chemeClr val="accent3">
              <a:lumMod val="5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262629"/>
            <a:ext cx="885825" cy="948538"/>
          </a:xfrm>
          <a:prstGeom prst="rect">
            <a:avLst/>
          </a:prstGeom>
        </p:spPr>
      </p:pic>
      <p:sp>
        <p:nvSpPr>
          <p:cNvPr id="4" name="Date Placeholder 3"/>
          <p:cNvSpPr>
            <a:spLocks noGrp="1"/>
          </p:cNvSpPr>
          <p:nvPr>
            <p:ph type="dt" sz="half" idx="2"/>
          </p:nvPr>
        </p:nvSpPr>
        <p:spPr>
          <a:xfrm>
            <a:off x="251520" y="6342781"/>
            <a:ext cx="1763216" cy="365125"/>
          </a:xfrm>
          <a:prstGeom prst="rect">
            <a:avLst/>
          </a:prstGeom>
        </p:spPr>
        <p:txBody>
          <a:bodyPr vert="horz" lIns="91440" tIns="45720" rIns="91440" bIns="45720" rtlCol="0" anchor="ctr"/>
          <a:lstStyle>
            <a:lvl1pPr algn="l">
              <a:defRPr sz="1200">
                <a:solidFill>
                  <a:schemeClr val="accent3">
                    <a:lumMod val="75000"/>
                  </a:schemeClr>
                </a:solidFill>
              </a:defRPr>
            </a:lvl1pPr>
          </a:lstStyle>
          <a:p>
            <a:fld id="{C8768A0C-36BF-4B15-8696-E1B57213C8BB}" type="datetimeFigureOut">
              <a:rPr lang="lv-LV" smtClean="0"/>
              <a:pPr/>
              <a:t>11.04.2017</a:t>
            </a:fld>
            <a:endParaRPr lang="lv-LV"/>
          </a:p>
        </p:txBody>
      </p:sp>
      <p:sp>
        <p:nvSpPr>
          <p:cNvPr id="5" name="Footer Placeholder 4"/>
          <p:cNvSpPr>
            <a:spLocks noGrp="1"/>
          </p:cNvSpPr>
          <p:nvPr>
            <p:ph type="ftr" sz="quarter" idx="3"/>
          </p:nvPr>
        </p:nvSpPr>
        <p:spPr>
          <a:xfrm>
            <a:off x="2699792" y="6356350"/>
            <a:ext cx="3320008" cy="365125"/>
          </a:xfrm>
          <a:prstGeom prst="rect">
            <a:avLst/>
          </a:prstGeom>
        </p:spPr>
        <p:txBody>
          <a:bodyPr vert="horz" lIns="91440" tIns="45720" rIns="91440" bIns="45720" rtlCol="0" anchor="ctr"/>
          <a:lstStyle>
            <a:lvl1pPr algn="ctr">
              <a:defRPr sz="1200">
                <a:solidFill>
                  <a:schemeClr val="accent3">
                    <a:lumMod val="75000"/>
                  </a:schemeClr>
                </a:solidFill>
              </a:defRPr>
            </a:lvl1pPr>
          </a:lstStyle>
          <a:p>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3">
                    <a:lumMod val="75000"/>
                  </a:schemeClr>
                </a:solidFill>
              </a:defRPr>
            </a:lvl1pPr>
          </a:lstStyle>
          <a:p>
            <a:fld id="{1C2E84B7-5A92-465A-819A-D595F965BFAA}" type="slidenum">
              <a:rPr lang="lv-LV" smtClean="0"/>
              <a:pPr/>
              <a:t>‹#›</a:t>
            </a:fld>
            <a:endParaRPr lang="lv-LV"/>
          </a:p>
        </p:txBody>
      </p:sp>
      <p:sp>
        <p:nvSpPr>
          <p:cNvPr id="2" name="Title Placeholder 1"/>
          <p:cNvSpPr>
            <a:spLocks noGrp="1"/>
          </p:cNvSpPr>
          <p:nvPr>
            <p:ph type="title"/>
          </p:nvPr>
        </p:nvSpPr>
        <p:spPr>
          <a:xfrm>
            <a:off x="462337" y="1556792"/>
            <a:ext cx="8229600" cy="1143000"/>
          </a:xfrm>
          <a:prstGeom prst="rect">
            <a:avLst/>
          </a:prstGeom>
        </p:spPr>
        <p:txBody>
          <a:bodyPr vert="horz" lIns="91440" tIns="45720" rIns="91440" bIns="45720" rtlCol="0" anchor="ctr">
            <a:normAutofit/>
          </a:bodyPr>
          <a:lstStyle/>
          <a:p>
            <a:r>
              <a:rPr lang="en-US" dirty="0"/>
              <a:t>Business Communication</a:t>
            </a:r>
          </a:p>
        </p:txBody>
      </p:sp>
      <p:sp>
        <p:nvSpPr>
          <p:cNvPr id="3" name="Text Placeholder 2"/>
          <p:cNvSpPr>
            <a:spLocks noGrp="1"/>
          </p:cNvSpPr>
          <p:nvPr>
            <p:ph type="body" idx="1"/>
          </p:nvPr>
        </p:nvSpPr>
        <p:spPr>
          <a:xfrm>
            <a:off x="479115" y="2697759"/>
            <a:ext cx="8229600" cy="685800"/>
          </a:xfrm>
          <a:prstGeom prst="rect">
            <a:avLst/>
          </a:prstGeom>
        </p:spPr>
        <p:txBody>
          <a:bodyPr vert="horz" lIns="91440" tIns="45720" rIns="91440" bIns="45720" rtlCol="0">
            <a:normAutofit/>
          </a:bodyPr>
          <a:lstStyle/>
          <a:p>
            <a:pPr lvl="0"/>
            <a:r>
              <a:rPr lang="en-US" dirty="0"/>
              <a:t>Company Name</a:t>
            </a: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6292"/>
            <a:ext cx="9144000" cy="30175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spcBef>
          <a:spcPct val="0"/>
        </a:spcBef>
        <a:buNone/>
        <a:defRPr sz="4400" kern="1200">
          <a:solidFill>
            <a:schemeClr val="accent3">
              <a:lumMod val="50000"/>
            </a:schemeClr>
          </a:solidFill>
          <a:latin typeface="+mj-lt"/>
          <a:ea typeface="+mj-ea"/>
          <a:cs typeface="+mj-cs"/>
        </a:defRPr>
      </a:lvl1pPr>
    </p:titleStyle>
    <p:bodyStyle>
      <a:lvl1pPr marL="342900" indent="-342900" algn="ctr" defTabSz="914400" rtl="0" eaLnBrk="1" latinLnBrk="0" hangingPunct="1">
        <a:spcBef>
          <a:spcPct val="20000"/>
        </a:spcBef>
        <a:buFont typeface="Arial" pitchFamily="34" charset="0"/>
        <a:buNone/>
        <a:defRPr sz="3200" kern="1200">
          <a:solidFill>
            <a:schemeClr val="accent3">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sandra.berzina@lps.lv"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Dabas aizsardzība un atkritumu apsaimniekošana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10005" y="2786940"/>
            <a:ext cx="4965170" cy="2792908"/>
          </a:xfrm>
          <a:prstGeom prst="rect">
            <a:avLst/>
          </a:prstGeom>
          <a:ln w="57150">
            <a:solidFill>
              <a:schemeClr val="accent3">
                <a:lumMod val="75000"/>
              </a:schemeClr>
            </a:solidFill>
          </a:ln>
          <a:scene3d>
            <a:camera prst="orthographicFront"/>
            <a:lightRig rig="threePt" dir="t"/>
          </a:scene3d>
          <a:sp3d>
            <a:bevelT w="165100" prst="coolSlant"/>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6646" y="2786706"/>
            <a:ext cx="4965469" cy="2793076"/>
          </a:xfrm>
          <a:prstGeom prst="rect">
            <a:avLst/>
          </a:prstGeom>
          <a:ln w="57150">
            <a:solidFill>
              <a:schemeClr val="accent3">
                <a:lumMod val="75000"/>
              </a:schemeClr>
            </a:solidFill>
          </a:ln>
          <a:scene3d>
            <a:camera prst="orthographicFront"/>
            <a:lightRig rig="threePt" dir="t"/>
          </a:scene3d>
          <a:sp3d>
            <a:bevelT w="165100" prst="coolSlant"/>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617" y="4293096"/>
            <a:ext cx="3815408" cy="2146167"/>
          </a:xfrm>
          <a:prstGeom prst="rect">
            <a:avLst/>
          </a:prstGeom>
          <a:ln w="57150">
            <a:solidFill>
              <a:schemeClr val="accent3">
                <a:lumMod val="75000"/>
              </a:schemeClr>
            </a:solidFill>
          </a:ln>
          <a:scene3d>
            <a:camera prst="orthographicFront"/>
            <a:lightRig rig="threePt" dir="t"/>
          </a:scene3d>
          <a:sp3d>
            <a:bevelT w="165100" prst="coolSlant"/>
          </a:sp3d>
        </p:spPr>
      </p:pic>
    </p:spTree>
    <p:extLst>
      <p:ext uri="{BB962C8B-B14F-4D97-AF65-F5344CB8AC3E}">
        <p14:creationId xmlns:p14="http://schemas.microsoft.com/office/powerpoint/2010/main" val="41672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268760"/>
            <a:ext cx="8229600" cy="4608512"/>
          </a:xfrm>
        </p:spPr>
        <p:txBody>
          <a:bodyPr>
            <a:normAutofit/>
          </a:bodyPr>
          <a:lstStyle/>
          <a:p>
            <a:r>
              <a:rPr lang="lv-LV" b="1" dirty="0"/>
              <a:t>13. pants. Izveidošanas kārtība</a:t>
            </a:r>
            <a:endParaRPr lang="lv-LV" dirty="0"/>
          </a:p>
          <a:p>
            <a:r>
              <a:rPr lang="lv-LV" dirty="0"/>
              <a:t>(3) Dabas liegumus, dabas parkus un dabas pieminekļus, kuri ir nozīmīgi dabas vai kultūrvēsturiskā mantojuma saglabāšanai attiecīgajā teritorijā, var izveidot arī pašvaldības.</a:t>
            </a:r>
          </a:p>
          <a:p>
            <a:endParaRPr lang="lv-LV"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4077072"/>
            <a:ext cx="4465774" cy="2511998"/>
          </a:xfrm>
          <a:prstGeom prst="rect">
            <a:avLst/>
          </a:prstGeom>
          <a:ln w="38100">
            <a:solidFill>
              <a:schemeClr val="accent3">
                <a:lumMod val="75000"/>
              </a:schemeClr>
            </a:solidFill>
          </a:ln>
          <a:scene3d>
            <a:camera prst="orthographicFront"/>
            <a:lightRig rig="threePt" dir="t"/>
          </a:scene3d>
          <a:sp3d>
            <a:bevelT w="165100" prst="coolSlant"/>
          </a:sp3d>
        </p:spPr>
      </p:pic>
    </p:spTree>
    <p:extLst>
      <p:ext uri="{BB962C8B-B14F-4D97-AF65-F5344CB8AC3E}">
        <p14:creationId xmlns:p14="http://schemas.microsoft.com/office/powerpoint/2010/main" val="1743194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29600" cy="5472608"/>
          </a:xfrm>
        </p:spPr>
        <p:txBody>
          <a:bodyPr/>
          <a:lstStyle/>
          <a:p>
            <a:pPr marL="457200" indent="-457200">
              <a:buFont typeface="Wingdings" panose="05000000000000000000" pitchFamily="2" charset="2"/>
              <a:buChar char="Ø"/>
            </a:pPr>
            <a:r>
              <a:rPr lang="lv-LV" dirty="0"/>
              <a:t>Pašvaldību izveidoto aizsargājamo             teritoriju plānus izstrādā un                        apstiprina attiecīgā pašvaldība.</a:t>
            </a:r>
          </a:p>
          <a:p>
            <a:pPr marL="457200" indent="-457200">
              <a:buFont typeface="Wingdings" panose="05000000000000000000" pitchFamily="2" charset="2"/>
              <a:buChar char="Ø"/>
            </a:pPr>
            <a:r>
              <a:rPr lang="lv-LV" dirty="0"/>
              <a:t>Pašvaldību izveidoto aizsargājamo                 teritoriju apmeklēšanu kontrolē                     attiecīgā pašvaldība.</a:t>
            </a:r>
          </a:p>
          <a:p>
            <a:pPr marL="457200" indent="-457200">
              <a:buFont typeface="Wingdings" panose="05000000000000000000" pitchFamily="2" charset="2"/>
              <a:buChar char="Ø"/>
            </a:pPr>
            <a:r>
              <a:rPr lang="lv-LV" dirty="0"/>
              <a:t>Pašvaldību izveidoto aizsargājamo               teritoriju saglabāšanu, uzturēšanu                          un pārvaldi finansē no pašvaldību                    budžetu līdzekļiem.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713" y="260647"/>
            <a:ext cx="2070607" cy="319573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713" y="3456384"/>
            <a:ext cx="2093979" cy="3212976"/>
          </a:xfrm>
          <a:prstGeom prst="rect">
            <a:avLst/>
          </a:prstGeom>
        </p:spPr>
      </p:pic>
    </p:spTree>
    <p:extLst>
      <p:ext uri="{BB962C8B-B14F-4D97-AF65-F5344CB8AC3E}">
        <p14:creationId xmlns:p14="http://schemas.microsoft.com/office/powerpoint/2010/main" val="315086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Cik pašvaldībām izmaksā ĪADT?</a:t>
            </a:r>
          </a:p>
        </p:txBody>
      </p:sp>
      <p:sp>
        <p:nvSpPr>
          <p:cNvPr id="3" name="Content Placeholder 2"/>
          <p:cNvSpPr>
            <a:spLocks noGrp="1"/>
          </p:cNvSpPr>
          <p:nvPr>
            <p:ph idx="1"/>
          </p:nvPr>
        </p:nvSpPr>
        <p:spPr>
          <a:xfrm>
            <a:off x="479115" y="1556792"/>
            <a:ext cx="8229600" cy="4896544"/>
          </a:xfrm>
        </p:spPr>
        <p:txBody>
          <a:bodyPr>
            <a:normAutofit fontScale="92500" lnSpcReduction="10000"/>
          </a:bodyPr>
          <a:lstStyle/>
          <a:p>
            <a:pPr marL="457200" indent="-457200">
              <a:buFont typeface="Wingdings" panose="05000000000000000000" pitchFamily="2" charset="2"/>
              <a:buChar char="Ø"/>
            </a:pPr>
            <a:r>
              <a:rPr lang="lv-LV" dirty="0"/>
              <a:t>Cik lielas platības </a:t>
            </a:r>
            <a:r>
              <a:rPr lang="lv-LV"/>
              <a:t>ha pašvaldībās aizņem ĪADT?</a:t>
            </a:r>
            <a:endParaRPr lang="lv-LV" dirty="0"/>
          </a:p>
          <a:p>
            <a:pPr marL="457200" indent="-457200">
              <a:buFont typeface="Wingdings" panose="05000000000000000000" pitchFamily="2" charset="2"/>
              <a:buChar char="Ø"/>
            </a:pPr>
            <a:r>
              <a:rPr lang="lv-LV" dirty="0"/>
              <a:t>Cik % no pašvaldību teritorijas aizņem ĪADT?</a:t>
            </a:r>
          </a:p>
          <a:p>
            <a:pPr marL="457200" indent="-457200">
              <a:buFont typeface="Wingdings" panose="05000000000000000000" pitchFamily="2" charset="2"/>
              <a:buChar char="Ø"/>
            </a:pPr>
            <a:r>
              <a:rPr lang="lv-LV" dirty="0"/>
              <a:t>Kāds ir zemju īpašnieku ĪADT sadalījums?</a:t>
            </a:r>
          </a:p>
          <a:p>
            <a:pPr marL="457200" indent="-457200">
              <a:buFont typeface="Wingdings" panose="05000000000000000000" pitchFamily="2" charset="2"/>
              <a:buChar char="Ø"/>
            </a:pPr>
            <a:r>
              <a:rPr lang="lv-LV" dirty="0"/>
              <a:t>Kādi ir pašvaldību veiktie aizsardzības un apsaimniekošanas pasākumi?</a:t>
            </a:r>
          </a:p>
          <a:p>
            <a:pPr marL="457200" indent="-457200">
              <a:buFont typeface="Wingdings" panose="05000000000000000000" pitchFamily="2" charset="2"/>
              <a:buChar char="Ø"/>
            </a:pPr>
            <a:r>
              <a:rPr lang="lv-LV" dirty="0"/>
              <a:t>Kādi ir apsaimniekošanā ieguldītie līdzekļi?</a:t>
            </a:r>
          </a:p>
          <a:p>
            <a:pPr marL="457200" indent="-457200">
              <a:buFont typeface="Wingdings" panose="05000000000000000000" pitchFamily="2" charset="2"/>
              <a:buChar char="Ø"/>
            </a:pPr>
            <a:r>
              <a:rPr lang="lv-LV" dirty="0"/>
              <a:t>Kāds ir neiekasētais NĪN atbilstoši nodokļu atvieglojumiem ĪADT?</a:t>
            </a:r>
          </a:p>
          <a:p>
            <a:pPr marL="457200" indent="-457200">
              <a:buFont typeface="Wingdings" panose="05000000000000000000" pitchFamily="2" charset="2"/>
              <a:buChar char="Ø"/>
            </a:pPr>
            <a:r>
              <a:rPr lang="lv-LV" dirty="0"/>
              <a:t>Kādi ir ieguvumi no ĪADT?</a:t>
            </a:r>
          </a:p>
          <a:p>
            <a:pPr marL="457200" indent="-457200">
              <a:buFont typeface="Wingdings" panose="05000000000000000000" pitchFamily="2" charset="2"/>
              <a:buChar char="Ø"/>
            </a:pPr>
            <a:r>
              <a:rPr lang="lv-LV" dirty="0"/>
              <a:t>?</a:t>
            </a:r>
          </a:p>
          <a:p>
            <a:pPr marL="457200" indent="-457200">
              <a:buFont typeface="Wingdings" panose="05000000000000000000" pitchFamily="2" charset="2"/>
              <a:buChar char="Ø"/>
            </a:pPr>
            <a:endParaRPr lang="lv-LV" dirty="0"/>
          </a:p>
        </p:txBody>
      </p:sp>
    </p:spTree>
    <p:extLst>
      <p:ext uri="{BB962C8B-B14F-4D97-AF65-F5344CB8AC3E}">
        <p14:creationId xmlns:p14="http://schemas.microsoft.com/office/powerpoint/2010/main" val="186479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640"/>
            <a:ext cx="8229600" cy="1143000"/>
          </a:xfrm>
        </p:spPr>
        <p:txBody>
          <a:bodyPr/>
          <a:lstStyle/>
          <a:p>
            <a:r>
              <a:rPr lang="lv-LV" dirty="0"/>
              <a:t>Dabas resursu nodoklis</a:t>
            </a:r>
          </a:p>
        </p:txBody>
      </p:sp>
      <p:sp>
        <p:nvSpPr>
          <p:cNvPr id="4" name="Rectangle: Rounded Corners 3"/>
          <p:cNvSpPr/>
          <p:nvPr/>
        </p:nvSpPr>
        <p:spPr>
          <a:xfrm>
            <a:off x="2449281" y="1627261"/>
            <a:ext cx="4294820" cy="2601416"/>
          </a:xfrm>
          <a:prstGeom prst="roundRect">
            <a:avLst/>
          </a:prstGeom>
          <a:ln w="57150"/>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endParaRPr lang="lv-LV" sz="3200" dirty="0">
              <a:solidFill>
                <a:schemeClr val="accent3">
                  <a:lumMod val="75000"/>
                </a:schemeClr>
              </a:solidFill>
            </a:endParaRPr>
          </a:p>
          <a:p>
            <a:pPr algn="ctr"/>
            <a:r>
              <a:rPr lang="lv-LV" sz="3200" dirty="0">
                <a:solidFill>
                  <a:schemeClr val="accent3">
                    <a:lumMod val="75000"/>
                  </a:schemeClr>
                </a:solidFill>
              </a:rPr>
              <a:t>Dabas resursu ieguve</a:t>
            </a:r>
          </a:p>
          <a:p>
            <a:pPr algn="ctr"/>
            <a:r>
              <a:rPr lang="lv-LV" sz="3200" dirty="0">
                <a:solidFill>
                  <a:schemeClr val="accent3">
                    <a:lumMod val="75000"/>
                  </a:schemeClr>
                </a:solidFill>
              </a:rPr>
              <a:t>Ūdeņu ieguve</a:t>
            </a:r>
          </a:p>
          <a:p>
            <a:pPr algn="ctr"/>
            <a:r>
              <a:rPr lang="lv-LV" sz="3200" dirty="0">
                <a:solidFill>
                  <a:schemeClr val="accent3">
                    <a:lumMod val="75000"/>
                  </a:schemeClr>
                </a:solidFill>
              </a:rPr>
              <a:t>Atkritumu apglabāšana</a:t>
            </a:r>
          </a:p>
          <a:p>
            <a:pPr algn="ctr"/>
            <a:r>
              <a:rPr lang="lv-LV" sz="3200" dirty="0">
                <a:solidFill>
                  <a:schemeClr val="accent3">
                    <a:lumMod val="75000"/>
                  </a:schemeClr>
                </a:solidFill>
              </a:rPr>
              <a:t>Ūdeņu piesārņošana</a:t>
            </a:r>
          </a:p>
          <a:p>
            <a:pPr algn="ctr"/>
            <a:r>
              <a:rPr lang="lv-LV" sz="3200" dirty="0">
                <a:solidFill>
                  <a:schemeClr val="accent3">
                    <a:lumMod val="75000"/>
                  </a:schemeClr>
                </a:solidFill>
              </a:rPr>
              <a:t>Gaisa piesārņošana</a:t>
            </a:r>
          </a:p>
          <a:p>
            <a:pPr algn="ctr"/>
            <a:endParaRPr lang="lv-LV" sz="3200" dirty="0">
              <a:solidFill>
                <a:schemeClr val="accent3">
                  <a:lumMod val="75000"/>
                </a:schemeClr>
              </a:solidFill>
            </a:endParaRPr>
          </a:p>
        </p:txBody>
      </p:sp>
      <p:sp>
        <p:nvSpPr>
          <p:cNvPr id="5" name="Rectangle: Rounded Corners 4"/>
          <p:cNvSpPr/>
          <p:nvPr/>
        </p:nvSpPr>
        <p:spPr>
          <a:xfrm>
            <a:off x="208207" y="1331640"/>
            <a:ext cx="914400" cy="4906659"/>
          </a:xfrm>
          <a:prstGeom prst="roundRect">
            <a:avLst/>
          </a:prstGeom>
          <a:solidFill>
            <a:schemeClr val="accent6">
              <a:lumMod val="40000"/>
              <a:lumOff val="60000"/>
            </a:schemeClr>
          </a:solidFill>
          <a:ln w="57150"/>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lv-LV" sz="2800" b="1" dirty="0">
                <a:solidFill>
                  <a:schemeClr val="accent3">
                    <a:lumMod val="75000"/>
                  </a:schemeClr>
                </a:solidFill>
              </a:rPr>
              <a:t>P</a:t>
            </a:r>
          </a:p>
          <a:p>
            <a:pPr algn="ctr"/>
            <a:r>
              <a:rPr lang="lv-LV" sz="2800" b="1" dirty="0">
                <a:solidFill>
                  <a:schemeClr val="accent3">
                    <a:lumMod val="75000"/>
                  </a:schemeClr>
                </a:solidFill>
              </a:rPr>
              <a:t>A</a:t>
            </a:r>
          </a:p>
          <a:p>
            <a:pPr algn="ctr"/>
            <a:r>
              <a:rPr lang="lv-LV" sz="2800" b="1" dirty="0">
                <a:solidFill>
                  <a:schemeClr val="accent3">
                    <a:lumMod val="75000"/>
                  </a:schemeClr>
                </a:solidFill>
              </a:rPr>
              <a:t>Š</a:t>
            </a:r>
          </a:p>
          <a:p>
            <a:pPr algn="ctr"/>
            <a:r>
              <a:rPr lang="lv-LV" sz="2800" b="1" dirty="0">
                <a:solidFill>
                  <a:schemeClr val="accent3">
                    <a:lumMod val="75000"/>
                  </a:schemeClr>
                </a:solidFill>
              </a:rPr>
              <a:t>V</a:t>
            </a:r>
          </a:p>
          <a:p>
            <a:pPr algn="ctr"/>
            <a:r>
              <a:rPr lang="lv-LV" sz="2800" b="1" dirty="0">
                <a:solidFill>
                  <a:schemeClr val="accent3">
                    <a:lumMod val="75000"/>
                  </a:schemeClr>
                </a:solidFill>
              </a:rPr>
              <a:t>A</a:t>
            </a:r>
          </a:p>
          <a:p>
            <a:pPr algn="ctr"/>
            <a:r>
              <a:rPr lang="lv-LV" sz="2800" b="1" dirty="0">
                <a:solidFill>
                  <a:schemeClr val="accent3">
                    <a:lumMod val="75000"/>
                  </a:schemeClr>
                </a:solidFill>
              </a:rPr>
              <a:t>L</a:t>
            </a:r>
          </a:p>
          <a:p>
            <a:pPr algn="ctr"/>
            <a:r>
              <a:rPr lang="lv-LV" sz="2800" b="1" dirty="0">
                <a:solidFill>
                  <a:schemeClr val="accent3">
                    <a:lumMod val="75000"/>
                  </a:schemeClr>
                </a:solidFill>
              </a:rPr>
              <a:t>D</a:t>
            </a:r>
          </a:p>
          <a:p>
            <a:pPr algn="ctr"/>
            <a:r>
              <a:rPr lang="lv-LV" sz="2800" b="1" dirty="0">
                <a:solidFill>
                  <a:schemeClr val="accent3">
                    <a:lumMod val="75000"/>
                  </a:schemeClr>
                </a:solidFill>
              </a:rPr>
              <a:t>Ī</a:t>
            </a:r>
          </a:p>
          <a:p>
            <a:pPr algn="ctr"/>
            <a:r>
              <a:rPr lang="lv-LV" sz="2800" b="1" dirty="0">
                <a:solidFill>
                  <a:schemeClr val="accent3">
                    <a:lumMod val="75000"/>
                  </a:schemeClr>
                </a:solidFill>
              </a:rPr>
              <a:t>B</a:t>
            </a:r>
          </a:p>
          <a:p>
            <a:pPr algn="ctr"/>
            <a:r>
              <a:rPr lang="lv-LV" sz="2800" b="1" dirty="0">
                <a:solidFill>
                  <a:schemeClr val="accent3">
                    <a:lumMod val="75000"/>
                  </a:schemeClr>
                </a:solidFill>
              </a:rPr>
              <a:t>A</a:t>
            </a:r>
          </a:p>
        </p:txBody>
      </p:sp>
      <p:sp>
        <p:nvSpPr>
          <p:cNvPr id="6" name="Rectangle: Rounded Corners 5"/>
          <p:cNvSpPr/>
          <p:nvPr/>
        </p:nvSpPr>
        <p:spPr>
          <a:xfrm>
            <a:off x="8070776" y="1331640"/>
            <a:ext cx="914400" cy="4921314"/>
          </a:xfrm>
          <a:prstGeom prst="roundRect">
            <a:avLst/>
          </a:prstGeom>
          <a:solidFill>
            <a:schemeClr val="accent6">
              <a:lumMod val="40000"/>
              <a:lumOff val="60000"/>
            </a:schemeClr>
          </a:solidFill>
          <a:ln w="57150"/>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lv-LV" sz="2800" b="1" dirty="0">
                <a:solidFill>
                  <a:schemeClr val="accent3">
                    <a:lumMod val="75000"/>
                  </a:schemeClr>
                </a:solidFill>
              </a:rPr>
              <a:t>V</a:t>
            </a:r>
          </a:p>
          <a:p>
            <a:pPr algn="ctr"/>
            <a:r>
              <a:rPr lang="lv-LV" sz="2800" b="1" dirty="0">
                <a:solidFill>
                  <a:schemeClr val="accent3">
                    <a:lumMod val="75000"/>
                  </a:schemeClr>
                </a:solidFill>
              </a:rPr>
              <a:t>A</a:t>
            </a:r>
          </a:p>
          <a:p>
            <a:pPr algn="ctr"/>
            <a:r>
              <a:rPr lang="lv-LV" sz="2800" b="1" dirty="0">
                <a:solidFill>
                  <a:schemeClr val="accent3">
                    <a:lumMod val="75000"/>
                  </a:schemeClr>
                </a:solidFill>
              </a:rPr>
              <a:t>L</a:t>
            </a:r>
          </a:p>
          <a:p>
            <a:pPr algn="ctr"/>
            <a:r>
              <a:rPr lang="lv-LV" sz="2800" b="1" dirty="0">
                <a:solidFill>
                  <a:schemeClr val="accent3">
                    <a:lumMod val="75000"/>
                  </a:schemeClr>
                </a:solidFill>
              </a:rPr>
              <a:t>S</a:t>
            </a:r>
          </a:p>
          <a:p>
            <a:pPr algn="ctr"/>
            <a:r>
              <a:rPr lang="lv-LV" sz="2800" b="1" dirty="0">
                <a:solidFill>
                  <a:schemeClr val="accent3">
                    <a:lumMod val="75000"/>
                  </a:schemeClr>
                </a:solidFill>
              </a:rPr>
              <a:t>T</a:t>
            </a:r>
          </a:p>
          <a:p>
            <a:pPr algn="ctr"/>
            <a:r>
              <a:rPr lang="lv-LV" sz="2800" b="1" dirty="0">
                <a:solidFill>
                  <a:schemeClr val="accent3">
                    <a:lumMod val="75000"/>
                  </a:schemeClr>
                </a:solidFill>
              </a:rPr>
              <a:t>S</a:t>
            </a:r>
          </a:p>
        </p:txBody>
      </p:sp>
      <p:sp>
        <p:nvSpPr>
          <p:cNvPr id="7" name="Rectangle: Rounded Corners 6"/>
          <p:cNvSpPr/>
          <p:nvPr/>
        </p:nvSpPr>
        <p:spPr>
          <a:xfrm>
            <a:off x="2484374" y="5072185"/>
            <a:ext cx="4294820" cy="914400"/>
          </a:xfrm>
          <a:prstGeom prst="roundRect">
            <a:avLst/>
          </a:prstGeom>
          <a:ln w="57150"/>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lv-LV" sz="3200" dirty="0">
                <a:solidFill>
                  <a:schemeClr val="accent3">
                    <a:lumMod val="75000"/>
                  </a:schemeClr>
                </a:solidFill>
              </a:rPr>
              <a:t>CO2 emisijas</a:t>
            </a:r>
          </a:p>
        </p:txBody>
      </p:sp>
      <p:cxnSp>
        <p:nvCxnSpPr>
          <p:cNvPr id="10" name="Straight Arrow Connector 9"/>
          <p:cNvCxnSpPr>
            <a:stCxn id="4" idx="1"/>
            <a:endCxn id="5" idx="3"/>
          </p:cNvCxnSpPr>
          <p:nvPr/>
        </p:nvCxnSpPr>
        <p:spPr>
          <a:xfrm flipH="1">
            <a:off x="1122607" y="2927969"/>
            <a:ext cx="1326674" cy="857001"/>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1"/>
            <a:endCxn id="5" idx="3"/>
          </p:cNvCxnSpPr>
          <p:nvPr/>
        </p:nvCxnSpPr>
        <p:spPr>
          <a:xfrm flipH="1" flipV="1">
            <a:off x="1122607" y="3784970"/>
            <a:ext cx="1361767" cy="1744415"/>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6" idx="1"/>
          </p:cNvCxnSpPr>
          <p:nvPr/>
        </p:nvCxnSpPr>
        <p:spPr>
          <a:xfrm>
            <a:off x="6744101" y="2927969"/>
            <a:ext cx="1326675" cy="864328"/>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3"/>
            <a:endCxn id="6" idx="1"/>
          </p:cNvCxnSpPr>
          <p:nvPr/>
        </p:nvCxnSpPr>
        <p:spPr>
          <a:xfrm flipV="1">
            <a:off x="6779194" y="3792297"/>
            <a:ext cx="1291582" cy="1737088"/>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85065" y="2463928"/>
            <a:ext cx="1167307" cy="769441"/>
          </a:xfrm>
          <a:prstGeom prst="rect">
            <a:avLst/>
          </a:prstGeom>
          <a:noFill/>
        </p:spPr>
        <p:txBody>
          <a:bodyPr wrap="none" rtlCol="0">
            <a:spAutoFit/>
          </a:bodyPr>
          <a:lstStyle/>
          <a:p>
            <a:r>
              <a:rPr lang="lv-LV" sz="4400" b="1" dirty="0">
                <a:solidFill>
                  <a:srgbClr val="00B050"/>
                </a:solidFill>
              </a:rPr>
              <a:t>60%</a:t>
            </a:r>
          </a:p>
        </p:txBody>
      </p:sp>
      <p:sp>
        <p:nvSpPr>
          <p:cNvPr id="20" name="TextBox 19"/>
          <p:cNvSpPr txBox="1"/>
          <p:nvPr/>
        </p:nvSpPr>
        <p:spPr>
          <a:xfrm>
            <a:off x="6918243" y="2457061"/>
            <a:ext cx="1159292" cy="769441"/>
          </a:xfrm>
          <a:prstGeom prst="rect">
            <a:avLst/>
          </a:prstGeom>
          <a:noFill/>
        </p:spPr>
        <p:txBody>
          <a:bodyPr wrap="none" rtlCol="0">
            <a:spAutoFit/>
          </a:bodyPr>
          <a:lstStyle/>
          <a:p>
            <a:r>
              <a:rPr lang="lv-LV" sz="4400" b="1" dirty="0">
                <a:solidFill>
                  <a:srgbClr val="00B050"/>
                </a:solidFill>
              </a:rPr>
              <a:t>40%</a:t>
            </a:r>
          </a:p>
        </p:txBody>
      </p:sp>
      <p:sp>
        <p:nvSpPr>
          <p:cNvPr id="21" name="TextBox 20"/>
          <p:cNvSpPr txBox="1"/>
          <p:nvPr/>
        </p:nvSpPr>
        <p:spPr>
          <a:xfrm>
            <a:off x="1182459" y="5072185"/>
            <a:ext cx="1159292" cy="769441"/>
          </a:xfrm>
          <a:prstGeom prst="rect">
            <a:avLst/>
          </a:prstGeom>
          <a:noFill/>
        </p:spPr>
        <p:txBody>
          <a:bodyPr wrap="none" rtlCol="0">
            <a:spAutoFit/>
          </a:bodyPr>
          <a:lstStyle/>
          <a:p>
            <a:r>
              <a:rPr lang="lv-LV" sz="4400" b="1" dirty="0">
                <a:solidFill>
                  <a:srgbClr val="00B050"/>
                </a:solidFill>
              </a:rPr>
              <a:t>40%</a:t>
            </a:r>
          </a:p>
        </p:txBody>
      </p:sp>
      <p:sp>
        <p:nvSpPr>
          <p:cNvPr id="22" name="TextBox 21"/>
          <p:cNvSpPr txBox="1"/>
          <p:nvPr/>
        </p:nvSpPr>
        <p:spPr>
          <a:xfrm>
            <a:off x="6918243" y="5003905"/>
            <a:ext cx="1167307" cy="769441"/>
          </a:xfrm>
          <a:prstGeom prst="rect">
            <a:avLst/>
          </a:prstGeom>
          <a:noFill/>
        </p:spPr>
        <p:txBody>
          <a:bodyPr wrap="none" rtlCol="0">
            <a:spAutoFit/>
          </a:bodyPr>
          <a:lstStyle/>
          <a:p>
            <a:r>
              <a:rPr lang="lv-LV" sz="4400" b="1" dirty="0">
                <a:solidFill>
                  <a:srgbClr val="00B050"/>
                </a:solidFill>
              </a:rPr>
              <a:t>60%</a:t>
            </a:r>
          </a:p>
        </p:txBody>
      </p:sp>
    </p:spTree>
    <p:extLst>
      <p:ext uri="{BB962C8B-B14F-4D97-AF65-F5344CB8AC3E}">
        <p14:creationId xmlns:p14="http://schemas.microsoft.com/office/powerpoint/2010/main" val="19954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7"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483768" y="1124744"/>
            <a:ext cx="4680520" cy="2088231"/>
          </a:xfrm>
          <a:prstGeom prst="roundRect">
            <a:avLst/>
          </a:prstGeom>
          <a:ln w="57150"/>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lv-LV" sz="3200" dirty="0"/>
              <a:t>Dabasgāzes iesūknēšana</a:t>
            </a:r>
          </a:p>
          <a:p>
            <a:pPr algn="ctr"/>
            <a:r>
              <a:rPr lang="lv-LV" sz="3200" dirty="0"/>
              <a:t>Radioaktīvo vielu izmantošana</a:t>
            </a:r>
          </a:p>
        </p:txBody>
      </p:sp>
      <p:sp>
        <p:nvSpPr>
          <p:cNvPr id="5" name="Rectangle: Rounded Corners 4"/>
          <p:cNvSpPr/>
          <p:nvPr/>
        </p:nvSpPr>
        <p:spPr>
          <a:xfrm>
            <a:off x="1295636" y="5085184"/>
            <a:ext cx="7128792" cy="1090235"/>
          </a:xfrm>
          <a:prstGeom prst="roundRect">
            <a:avLst/>
          </a:prstGeom>
          <a:solidFill>
            <a:schemeClr val="accent6">
              <a:lumMod val="40000"/>
              <a:lumOff val="60000"/>
            </a:schemeClr>
          </a:solidFill>
          <a:ln w="57150">
            <a:solidFill>
              <a:schemeClr val="accent3">
                <a:lumMod val="75000"/>
              </a:schemeClr>
            </a:solidFill>
          </a:ln>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lv-LV" sz="2800" b="1" dirty="0">
                <a:solidFill>
                  <a:schemeClr val="accent3">
                    <a:lumMod val="75000"/>
                  </a:schemeClr>
                </a:solidFill>
              </a:rPr>
              <a:t>PAŠVALDĪBA</a:t>
            </a:r>
          </a:p>
        </p:txBody>
      </p:sp>
      <p:cxnSp>
        <p:nvCxnSpPr>
          <p:cNvPr id="8" name="Straight Arrow Connector 7"/>
          <p:cNvCxnSpPr>
            <a:cxnSpLocks/>
            <a:stCxn id="4" idx="2"/>
          </p:cNvCxnSpPr>
          <p:nvPr/>
        </p:nvCxnSpPr>
        <p:spPr>
          <a:xfrm>
            <a:off x="4824028" y="3212975"/>
            <a:ext cx="36004" cy="1872209"/>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75856" y="3764359"/>
            <a:ext cx="1444626" cy="769441"/>
          </a:xfrm>
          <a:prstGeom prst="rect">
            <a:avLst/>
          </a:prstGeom>
          <a:noFill/>
        </p:spPr>
        <p:txBody>
          <a:bodyPr wrap="none" rtlCol="0">
            <a:spAutoFit/>
          </a:bodyPr>
          <a:lstStyle/>
          <a:p>
            <a:r>
              <a:rPr lang="lv-LV" sz="4400" b="1" dirty="0">
                <a:solidFill>
                  <a:srgbClr val="00B050"/>
                </a:solidFill>
              </a:rPr>
              <a:t>100%</a:t>
            </a:r>
          </a:p>
        </p:txBody>
      </p:sp>
    </p:spTree>
    <p:extLst>
      <p:ext uri="{BB962C8B-B14F-4D97-AF65-F5344CB8AC3E}">
        <p14:creationId xmlns:p14="http://schemas.microsoft.com/office/powerpoint/2010/main" val="302991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1285292" y="5733256"/>
            <a:ext cx="6789440" cy="807730"/>
          </a:xfrm>
          <a:prstGeom prst="roundRect">
            <a:avLst/>
          </a:prstGeom>
          <a:solidFill>
            <a:schemeClr val="accent6">
              <a:lumMod val="40000"/>
              <a:lumOff val="60000"/>
            </a:schemeClr>
          </a:solidFill>
          <a:ln w="57150"/>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lv-LV" sz="2800" b="1" dirty="0">
                <a:solidFill>
                  <a:schemeClr val="accent3">
                    <a:lumMod val="75000"/>
                  </a:schemeClr>
                </a:solidFill>
              </a:rPr>
              <a:t>VALSTS</a:t>
            </a:r>
          </a:p>
        </p:txBody>
      </p:sp>
      <p:sp>
        <p:nvSpPr>
          <p:cNvPr id="5" name="Rectangle: Rounded Corners 4"/>
          <p:cNvSpPr/>
          <p:nvPr/>
        </p:nvSpPr>
        <p:spPr>
          <a:xfrm>
            <a:off x="467544" y="476672"/>
            <a:ext cx="8424936" cy="4392488"/>
          </a:xfrm>
          <a:prstGeom prst="roundRect">
            <a:avLst/>
          </a:prstGeom>
          <a:ln w="57150"/>
          <a:scene3d>
            <a:camera prst="orthographicFront"/>
            <a:lightRig rig="threePt" dir="t"/>
          </a:scene3d>
          <a:sp3d>
            <a:bevelT w="165100" prst="coolSlant"/>
          </a:sp3d>
        </p:spPr>
        <p:style>
          <a:lnRef idx="2">
            <a:schemeClr val="accent3"/>
          </a:lnRef>
          <a:fillRef idx="1">
            <a:schemeClr val="lt1"/>
          </a:fillRef>
          <a:effectRef idx="0">
            <a:schemeClr val="accent3"/>
          </a:effectRef>
          <a:fontRef idx="minor">
            <a:schemeClr val="dk1"/>
          </a:fontRef>
        </p:style>
        <p:txBody>
          <a:bodyPr rtlCol="0" anchor="ctr"/>
          <a:lstStyle/>
          <a:p>
            <a:pPr algn="ctr"/>
            <a:r>
              <a:rPr lang="lv-LV" sz="3200" dirty="0">
                <a:solidFill>
                  <a:schemeClr val="accent3">
                    <a:lumMod val="75000"/>
                  </a:schemeClr>
                </a:solidFill>
              </a:rPr>
              <a:t>Videi kaitīgās preces </a:t>
            </a:r>
          </a:p>
          <a:p>
            <a:pPr algn="ctr"/>
            <a:r>
              <a:rPr lang="lv-LV" sz="3200" dirty="0">
                <a:solidFill>
                  <a:schemeClr val="accent3">
                    <a:lumMod val="75000"/>
                  </a:schemeClr>
                </a:solidFill>
              </a:rPr>
              <a:t>Iepakojums, vienreiz lietojami galda trauki un piederumi</a:t>
            </a:r>
          </a:p>
          <a:p>
            <a:pPr algn="ctr"/>
            <a:r>
              <a:rPr lang="lv-LV" sz="3200" dirty="0">
                <a:solidFill>
                  <a:schemeClr val="accent3">
                    <a:lumMod val="75000"/>
                  </a:schemeClr>
                </a:solidFill>
              </a:rPr>
              <a:t> Transportlīdzekļi</a:t>
            </a:r>
          </a:p>
          <a:p>
            <a:pPr algn="ctr"/>
            <a:r>
              <a:rPr lang="lv-LV" sz="3200" dirty="0">
                <a:solidFill>
                  <a:schemeClr val="accent3">
                    <a:lumMod val="75000"/>
                  </a:schemeClr>
                </a:solidFill>
              </a:rPr>
              <a:t> Akmeņogles, kokss un </a:t>
            </a:r>
            <a:r>
              <a:rPr lang="lv-LV" sz="3200" dirty="0" err="1">
                <a:solidFill>
                  <a:schemeClr val="accent3">
                    <a:lumMod val="75000"/>
                  </a:schemeClr>
                </a:solidFill>
              </a:rPr>
              <a:t>lignīts</a:t>
            </a:r>
            <a:r>
              <a:rPr lang="lv-LV" sz="3200" dirty="0">
                <a:solidFill>
                  <a:schemeClr val="accent3">
                    <a:lumMod val="75000"/>
                  </a:schemeClr>
                </a:solidFill>
              </a:rPr>
              <a:t> (brūnogles) Uguņošanas ierīces</a:t>
            </a:r>
          </a:p>
          <a:p>
            <a:pPr algn="ctr"/>
            <a:r>
              <a:rPr lang="lv-LV" sz="3200" dirty="0">
                <a:solidFill>
                  <a:schemeClr val="accent3">
                    <a:lumMod val="75000"/>
                  </a:schemeClr>
                </a:solidFill>
              </a:rPr>
              <a:t> Ūdens resursu lietošana elektroenerģijas ražošanai hidroelektrostacijā </a:t>
            </a:r>
          </a:p>
          <a:p>
            <a:pPr algn="ctr"/>
            <a:r>
              <a:rPr lang="lv-LV" sz="3200" dirty="0">
                <a:solidFill>
                  <a:schemeClr val="accent3">
                    <a:lumMod val="75000"/>
                  </a:schemeClr>
                </a:solidFill>
              </a:rPr>
              <a:t>Prettiesiska dabas resursu ieguve un lietošana</a:t>
            </a:r>
          </a:p>
        </p:txBody>
      </p:sp>
      <p:cxnSp>
        <p:nvCxnSpPr>
          <p:cNvPr id="7" name="Straight Arrow Connector 6"/>
          <p:cNvCxnSpPr>
            <a:stCxn id="5" idx="2"/>
            <a:endCxn id="4" idx="0"/>
          </p:cNvCxnSpPr>
          <p:nvPr/>
        </p:nvCxnSpPr>
        <p:spPr>
          <a:xfrm>
            <a:off x="4680012" y="4869160"/>
            <a:ext cx="0" cy="864096"/>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15816" y="4976586"/>
            <a:ext cx="1452642" cy="769441"/>
          </a:xfrm>
          <a:prstGeom prst="rect">
            <a:avLst/>
          </a:prstGeom>
          <a:noFill/>
        </p:spPr>
        <p:txBody>
          <a:bodyPr wrap="none" rtlCol="0">
            <a:spAutoFit/>
          </a:bodyPr>
          <a:lstStyle/>
          <a:p>
            <a:r>
              <a:rPr lang="lv-LV" sz="4400" b="1" dirty="0">
                <a:solidFill>
                  <a:srgbClr val="00B050"/>
                </a:solidFill>
              </a:rPr>
              <a:t>100%</a:t>
            </a:r>
          </a:p>
        </p:txBody>
      </p:sp>
    </p:spTree>
    <p:extLst>
      <p:ext uri="{BB962C8B-B14F-4D97-AF65-F5344CB8AC3E}">
        <p14:creationId xmlns:p14="http://schemas.microsoft.com/office/powerpoint/2010/main" val="90209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Dabas resursu nodokļa likums</a:t>
            </a:r>
          </a:p>
        </p:txBody>
      </p:sp>
      <p:sp>
        <p:nvSpPr>
          <p:cNvPr id="3" name="Content Placeholder 2"/>
          <p:cNvSpPr>
            <a:spLocks noGrp="1"/>
          </p:cNvSpPr>
          <p:nvPr>
            <p:ph idx="1"/>
          </p:nvPr>
        </p:nvSpPr>
        <p:spPr/>
        <p:txBody>
          <a:bodyPr>
            <a:normAutofit lnSpcReduction="10000"/>
          </a:bodyPr>
          <a:lstStyle/>
          <a:p>
            <a:r>
              <a:rPr lang="lv-LV" b="1" dirty="0"/>
              <a:t>2.pants. Dabas resursu nodokļa mērķis</a:t>
            </a:r>
            <a:endParaRPr lang="lv-LV" dirty="0"/>
          </a:p>
          <a:p>
            <a:r>
              <a:rPr lang="lv-LV" dirty="0"/>
              <a:t>Dabas resursu nodokļa mērķis ir veicināt dabas resursu ekonomiski efektīvu izmantošanu, ierobežot vides piesārņošanu, samazināt vidi piesārņojošas produkcijas ražošanu un realizāciju, veicināt jaunu, vidi saudzējošu tehnoloģiju ieviešanu, atbalstīt tautsaimniecības ilgtspējīgu attīstību, kā arī </a:t>
            </a:r>
            <a:r>
              <a:rPr lang="lv-LV" b="1" dirty="0"/>
              <a:t>finansiāli nodrošināt vides aizsardzības pasākumus</a:t>
            </a:r>
            <a:r>
              <a:rPr lang="lv-LV" dirty="0"/>
              <a:t>.</a:t>
            </a:r>
          </a:p>
          <a:p>
            <a:endParaRPr lang="lv-LV" dirty="0"/>
          </a:p>
        </p:txBody>
      </p:sp>
    </p:spTree>
    <p:extLst>
      <p:ext uri="{BB962C8B-B14F-4D97-AF65-F5344CB8AC3E}">
        <p14:creationId xmlns:p14="http://schemas.microsoft.com/office/powerpoint/2010/main" val="2227543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a:t>DRN ieņēmumi un izdevumi</a:t>
            </a:r>
          </a:p>
        </p:txBody>
      </p:sp>
      <p:sp>
        <p:nvSpPr>
          <p:cNvPr id="3" name="Content Placeholder 2"/>
          <p:cNvSpPr>
            <a:spLocks noGrp="1"/>
          </p:cNvSpPr>
          <p:nvPr>
            <p:ph idx="1"/>
          </p:nvPr>
        </p:nvSpPr>
        <p:spPr/>
        <p:txBody>
          <a:bodyPr/>
          <a:lstStyle/>
          <a:p>
            <a:pPr marL="457200" indent="-457200">
              <a:buFont typeface="Wingdings" panose="05000000000000000000" pitchFamily="2" charset="2"/>
              <a:buChar char="Ø"/>
            </a:pPr>
            <a:r>
              <a:rPr lang="lv-LV" dirty="0"/>
              <a:t>Cik pašvaldības saņem DRN?</a:t>
            </a:r>
          </a:p>
          <a:p>
            <a:pPr marL="457200" indent="-457200">
              <a:buFont typeface="Wingdings" panose="05000000000000000000" pitchFamily="2" charset="2"/>
              <a:buChar char="Ø"/>
            </a:pPr>
            <a:r>
              <a:rPr lang="lv-LV" dirty="0"/>
              <a:t>Kur tas tiek izlietots?</a:t>
            </a:r>
          </a:p>
          <a:p>
            <a:pPr marL="457200" indent="-457200">
              <a:buFont typeface="Wingdings" panose="05000000000000000000" pitchFamily="2" charset="2"/>
              <a:buChar char="Ø"/>
            </a:pPr>
            <a:r>
              <a:rPr lang="lv-LV" dirty="0"/>
              <a:t>Cik efektīvi un lietderīgi tas tiek izlietots?</a:t>
            </a:r>
          </a:p>
          <a:p>
            <a:pPr marL="457200" indent="-457200">
              <a:buFont typeface="Wingdings" panose="05000000000000000000" pitchFamily="2" charset="2"/>
              <a:buChar char="Ø"/>
            </a:pPr>
            <a:r>
              <a:rPr lang="lv-LV" dirty="0"/>
              <a:t>Kur tiek izlietots valstij ieskaitītais DRN?</a:t>
            </a:r>
          </a:p>
          <a:p>
            <a:pPr marL="457200" indent="-457200">
              <a:buFont typeface="Wingdings" panose="05000000000000000000" pitchFamily="2" charset="2"/>
              <a:buChar char="Ø"/>
            </a:pPr>
            <a:r>
              <a:rPr lang="lv-LV" dirty="0"/>
              <a:t>Vai DRN mērķa sasniegšanai nepieciešams mainīt tā ieskaitīšanas proporciju starp valsti un pašvaldību?</a:t>
            </a:r>
          </a:p>
          <a:p>
            <a:pPr marL="457200" indent="-457200">
              <a:buFont typeface="Wingdings" panose="05000000000000000000" pitchFamily="2" charset="2"/>
              <a:buChar char="Ø"/>
            </a:pPr>
            <a:r>
              <a:rPr lang="lv-LV" dirty="0"/>
              <a:t>Ja jā, tad kā?</a:t>
            </a:r>
          </a:p>
          <a:p>
            <a:pPr marL="457200" indent="-457200">
              <a:buFont typeface="Wingdings" panose="05000000000000000000" pitchFamily="2" charset="2"/>
              <a:buChar char="Ø"/>
            </a:pPr>
            <a:endParaRPr lang="lv-LV" dirty="0"/>
          </a:p>
        </p:txBody>
      </p:sp>
    </p:spTree>
    <p:extLst>
      <p:ext uri="{BB962C8B-B14F-4D97-AF65-F5344CB8AC3E}">
        <p14:creationId xmlns:p14="http://schemas.microsoft.com/office/powerpoint/2010/main" val="3774865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dirty="0"/>
              <a:t>DRN ieņēmumi un izdevumi</a:t>
            </a:r>
          </a:p>
        </p:txBody>
      </p:sp>
      <p:sp>
        <p:nvSpPr>
          <p:cNvPr id="3" name="Content Placeholder 2"/>
          <p:cNvSpPr>
            <a:spLocks noGrp="1"/>
          </p:cNvSpPr>
          <p:nvPr>
            <p:ph idx="1"/>
          </p:nvPr>
        </p:nvSpPr>
        <p:spPr/>
        <p:txBody>
          <a:bodyPr/>
          <a:lstStyle/>
          <a:p>
            <a:pPr marL="457200" indent="-457200">
              <a:buFont typeface="Wingdings" panose="05000000000000000000" pitchFamily="2" charset="2"/>
              <a:buChar char="Ø"/>
            </a:pPr>
            <a:r>
              <a:rPr lang="lv-LV" dirty="0"/>
              <a:t>Kā mērķtiecīgi izmantot valstij ieskaitīto DRN?</a:t>
            </a:r>
          </a:p>
          <a:p>
            <a:pPr marL="457200" indent="-457200">
              <a:buFont typeface="Wingdings" panose="05000000000000000000" pitchFamily="2" charset="2"/>
              <a:buChar char="Ø"/>
            </a:pPr>
            <a:r>
              <a:rPr lang="lv-LV" dirty="0"/>
              <a:t>Vai un kas jāmaina DRN regulējošajos normatīvajos aktos?</a:t>
            </a:r>
          </a:p>
          <a:p>
            <a:pPr marL="457200" indent="-457200">
              <a:buFont typeface="Wingdings" panose="05000000000000000000" pitchFamily="2" charset="2"/>
              <a:buChar char="Ø"/>
            </a:pPr>
            <a:r>
              <a:rPr lang="lv-LV" dirty="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3501008"/>
            <a:ext cx="5028051" cy="2828279"/>
          </a:xfrm>
          <a:prstGeom prst="rect">
            <a:avLst/>
          </a:prstGeom>
          <a:ln w="38100">
            <a:solidFill>
              <a:schemeClr val="accent3">
                <a:lumMod val="75000"/>
              </a:schemeClr>
            </a:solidFill>
          </a:ln>
          <a:scene3d>
            <a:camera prst="orthographicFront"/>
            <a:lightRig rig="threePt" dir="t"/>
          </a:scene3d>
          <a:sp3d>
            <a:bevelT w="165100" prst="coolSlant"/>
          </a:sp3d>
        </p:spPr>
      </p:pic>
    </p:spTree>
    <p:extLst>
      <p:ext uri="{BB962C8B-B14F-4D97-AF65-F5344CB8AC3E}">
        <p14:creationId xmlns:p14="http://schemas.microsoft.com/office/powerpoint/2010/main" val="480988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77" y="404664"/>
            <a:ext cx="8072419" cy="1143000"/>
          </a:xfrm>
        </p:spPr>
        <p:txBody>
          <a:bodyPr/>
          <a:lstStyle/>
          <a:p>
            <a:r>
              <a:rPr lang="lv-LV" b="1" dirty="0"/>
              <a:t>Paldies par uzmanību!</a:t>
            </a: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1412776"/>
            <a:ext cx="5388767" cy="4041576"/>
          </a:xfrm>
          <a:ln w="38100">
            <a:solidFill>
              <a:schemeClr val="accent3">
                <a:lumMod val="75000"/>
              </a:schemeClr>
            </a:solidFill>
          </a:ln>
          <a:scene3d>
            <a:camera prst="orthographicFront"/>
            <a:lightRig rig="threePt" dir="t"/>
          </a:scene3d>
          <a:sp3d>
            <a:bevelT w="165100" prst="coolSlant"/>
          </a:sp3d>
        </p:spPr>
      </p:pic>
      <p:sp>
        <p:nvSpPr>
          <p:cNvPr id="5" name="TextBox 4"/>
          <p:cNvSpPr txBox="1"/>
          <p:nvPr/>
        </p:nvSpPr>
        <p:spPr>
          <a:xfrm>
            <a:off x="893675" y="5580365"/>
            <a:ext cx="7416824" cy="954107"/>
          </a:xfrm>
          <a:prstGeom prst="rect">
            <a:avLst/>
          </a:prstGeom>
          <a:noFill/>
        </p:spPr>
        <p:txBody>
          <a:bodyPr wrap="square" rtlCol="0">
            <a:spAutoFit/>
          </a:bodyPr>
          <a:lstStyle/>
          <a:p>
            <a:pPr algn="ctr"/>
            <a:r>
              <a:rPr lang="lv-LV" sz="2800" b="1" dirty="0">
                <a:solidFill>
                  <a:schemeClr val="accent3">
                    <a:lumMod val="75000"/>
                  </a:schemeClr>
                </a:solidFill>
                <a:hlinkClick r:id="rId3"/>
              </a:rPr>
              <a:t>sandra.berzina@lps.lv</a:t>
            </a:r>
            <a:endParaRPr lang="lv-LV" sz="2800" b="1" dirty="0">
              <a:solidFill>
                <a:schemeClr val="accent3">
                  <a:lumMod val="75000"/>
                </a:schemeClr>
              </a:solidFill>
            </a:endParaRPr>
          </a:p>
          <a:p>
            <a:pPr algn="ctr"/>
            <a:r>
              <a:rPr lang="lv-LV" sz="2800" b="1" dirty="0">
                <a:solidFill>
                  <a:schemeClr val="accent3">
                    <a:lumMod val="75000"/>
                  </a:schemeClr>
                </a:solidFill>
              </a:rPr>
              <a:t>tālr.: 26527258</a:t>
            </a:r>
          </a:p>
        </p:txBody>
      </p:sp>
    </p:spTree>
    <p:extLst>
      <p:ext uri="{BB962C8B-B14F-4D97-AF65-F5344CB8AC3E}">
        <p14:creationId xmlns:p14="http://schemas.microsoft.com/office/powerpoint/2010/main" val="568023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Sanāksmes uzdevumi</a:t>
            </a:r>
          </a:p>
        </p:txBody>
      </p:sp>
      <p:sp>
        <p:nvSpPr>
          <p:cNvPr id="3" name="Content Placeholder 2"/>
          <p:cNvSpPr>
            <a:spLocks noGrp="1"/>
          </p:cNvSpPr>
          <p:nvPr>
            <p:ph idx="1"/>
          </p:nvPr>
        </p:nvSpPr>
        <p:spPr/>
        <p:txBody>
          <a:bodyPr/>
          <a:lstStyle/>
          <a:p>
            <a:r>
              <a:rPr lang="lv-LV" dirty="0"/>
              <a:t>Vienoties par:</a:t>
            </a:r>
          </a:p>
          <a:p>
            <a:pPr marL="457200" lvl="0" indent="-457200">
              <a:buFont typeface="Arial" panose="020B0604020202020204" pitchFamily="34" charset="0"/>
              <a:buChar char="•"/>
            </a:pPr>
            <a:r>
              <a:rPr lang="lv-LV" dirty="0"/>
              <a:t>sadarbības tīklā risināmās tēmām;</a:t>
            </a:r>
          </a:p>
          <a:p>
            <a:pPr marL="457200" lvl="0" indent="-457200">
              <a:buFont typeface="Arial" panose="020B0604020202020204" pitchFamily="34" charset="0"/>
              <a:buChar char="•"/>
            </a:pPr>
            <a:r>
              <a:rPr lang="lv-LV" dirty="0"/>
              <a:t>datiem, kurus nepieciešams apkopot un analizēt;</a:t>
            </a:r>
          </a:p>
          <a:p>
            <a:pPr marL="457200" lvl="0" indent="-457200">
              <a:buFont typeface="Arial" panose="020B0604020202020204" pitchFamily="34" charset="0"/>
              <a:buChar char="•"/>
            </a:pPr>
            <a:r>
              <a:rPr lang="lv-LV" dirty="0"/>
              <a:t>turpmāko sanāksmju formātu.</a:t>
            </a:r>
          </a:p>
          <a:p>
            <a:endParaRPr lang="lv-LV"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3136"/>
            <a:ext cx="2555776" cy="1916832"/>
          </a:xfrm>
          <a:prstGeom prst="rect">
            <a:avLst/>
          </a:prstGeom>
          <a:ln w="38100">
            <a:solidFill>
              <a:schemeClr val="bg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51" y="4653135"/>
            <a:ext cx="2520279" cy="189020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0364" y="4653135"/>
            <a:ext cx="2509908" cy="188243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6219" y="4660914"/>
            <a:ext cx="2566866" cy="1925150"/>
          </a:xfrm>
          <a:prstGeom prst="rect">
            <a:avLst/>
          </a:prstGeom>
        </p:spPr>
      </p:pic>
    </p:spTree>
    <p:extLst>
      <p:ext uri="{BB962C8B-B14F-4D97-AF65-F5344CB8AC3E}">
        <p14:creationId xmlns:p14="http://schemas.microsoft.com/office/powerpoint/2010/main" val="403445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Turpmākie uzdevumi</a:t>
            </a:r>
          </a:p>
        </p:txBody>
      </p:sp>
      <p:sp>
        <p:nvSpPr>
          <p:cNvPr id="3" name="Content Placeholder 2"/>
          <p:cNvSpPr>
            <a:spLocks noGrp="1"/>
          </p:cNvSpPr>
          <p:nvPr>
            <p:ph idx="1"/>
          </p:nvPr>
        </p:nvSpPr>
        <p:spPr>
          <a:xfrm>
            <a:off x="539552" y="1484784"/>
            <a:ext cx="8229600" cy="4608512"/>
          </a:xfrm>
        </p:spPr>
        <p:txBody>
          <a:bodyPr/>
          <a:lstStyle/>
          <a:p>
            <a:r>
              <a:rPr lang="lv-LV" dirty="0"/>
              <a:t>Koordinatoriem:</a:t>
            </a:r>
          </a:p>
          <a:p>
            <a:pPr marL="457200" lvl="0" indent="-457200">
              <a:buFont typeface="Arial" panose="020B0604020202020204" pitchFamily="34" charset="0"/>
              <a:buChar char="•"/>
            </a:pPr>
            <a:r>
              <a:rPr lang="lv-LV" dirty="0"/>
              <a:t>apkopot viedokļus;</a:t>
            </a:r>
          </a:p>
          <a:p>
            <a:pPr marL="457200" lvl="0" indent="-457200">
              <a:buFont typeface="Arial" panose="020B0604020202020204" pitchFamily="34" charset="0"/>
              <a:buChar char="•"/>
            </a:pPr>
            <a:r>
              <a:rPr lang="lv-LV" dirty="0"/>
              <a:t>izsūtīt sanāksmes materiālus;</a:t>
            </a:r>
          </a:p>
          <a:p>
            <a:pPr marL="457200" lvl="0" indent="-457200">
              <a:buFont typeface="Arial" panose="020B0604020202020204" pitchFamily="34" charset="0"/>
              <a:buChar char="•"/>
            </a:pPr>
            <a:r>
              <a:rPr lang="lv-LV" dirty="0"/>
              <a:t>izsūtīt informāciju par nepieciešamajiem datiem.</a:t>
            </a:r>
          </a:p>
          <a:p>
            <a:r>
              <a:rPr lang="lv-LV" dirty="0"/>
              <a:t>Dalībniekiem:</a:t>
            </a:r>
          </a:p>
          <a:p>
            <a:pPr marL="457200" lvl="0" indent="-457200">
              <a:buFont typeface="Arial" panose="020B0604020202020204" pitchFamily="34" charset="0"/>
              <a:buChar char="•"/>
            </a:pPr>
            <a:r>
              <a:rPr lang="lv-LV" dirty="0"/>
              <a:t>sagatavot un iesūtīt nepieciešamo informāciju un datus</a:t>
            </a:r>
          </a:p>
          <a:p>
            <a:endParaRPr lang="lv-LV" dirty="0"/>
          </a:p>
        </p:txBody>
      </p:sp>
    </p:spTree>
    <p:extLst>
      <p:ext uri="{BB962C8B-B14F-4D97-AF65-F5344CB8AC3E}">
        <p14:creationId xmlns:p14="http://schemas.microsoft.com/office/powerpoint/2010/main" val="398892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Nākamās sanāksmes uzdevumi</a:t>
            </a:r>
          </a:p>
        </p:txBody>
      </p:sp>
      <p:sp>
        <p:nvSpPr>
          <p:cNvPr id="3" name="Content Placeholder 2"/>
          <p:cNvSpPr>
            <a:spLocks noGrp="1"/>
          </p:cNvSpPr>
          <p:nvPr>
            <p:ph idx="1"/>
          </p:nvPr>
        </p:nvSpPr>
        <p:spPr/>
        <p:txBody>
          <a:bodyPr/>
          <a:lstStyle/>
          <a:p>
            <a:pPr marL="457200" lvl="0" indent="-457200">
              <a:buFont typeface="Arial" panose="020B0604020202020204" pitchFamily="34" charset="0"/>
              <a:buChar char="•"/>
            </a:pPr>
            <a:r>
              <a:rPr lang="lv-LV" dirty="0"/>
              <a:t>iepazīšanās ar salīdzināmo datu bāzi;</a:t>
            </a:r>
          </a:p>
          <a:p>
            <a:pPr marL="457200" lvl="0" indent="-457200">
              <a:buFont typeface="Arial" panose="020B0604020202020204" pitchFamily="34" charset="0"/>
              <a:buChar char="•"/>
            </a:pPr>
            <a:r>
              <a:rPr lang="lv-LV" dirty="0"/>
              <a:t>konkrēto jautājumu pārrunāšana;</a:t>
            </a:r>
          </a:p>
          <a:p>
            <a:pPr marL="457200" lvl="0" indent="-457200">
              <a:buFont typeface="Arial" panose="020B0604020202020204" pitchFamily="34" charset="0"/>
              <a:buChar char="•"/>
            </a:pPr>
            <a:r>
              <a:rPr lang="lv-LV" dirty="0"/>
              <a:t>dalīšanās ar pieredzi;</a:t>
            </a:r>
          </a:p>
          <a:p>
            <a:pPr marL="457200" indent="-457200">
              <a:buFont typeface="Arial" panose="020B0604020202020204" pitchFamily="34" charset="0"/>
              <a:buChar char="•"/>
            </a:pPr>
            <a:r>
              <a:rPr lang="lv-LV" dirty="0"/>
              <a:t>darba uzdevumu izvirzīšana nākamajai tikšanās reizei.</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 y="4653136"/>
            <a:ext cx="2555776" cy="191683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041" y="4653136"/>
            <a:ext cx="3407702" cy="191683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789" y="4653136"/>
            <a:ext cx="2555776" cy="191683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4743" y="4643646"/>
            <a:ext cx="1084033" cy="1926321"/>
          </a:xfrm>
          <a:prstGeom prst="rect">
            <a:avLst/>
          </a:prstGeom>
        </p:spPr>
      </p:pic>
    </p:spTree>
    <p:extLst>
      <p:ext uri="{BB962C8B-B14F-4D97-AF65-F5344CB8AC3E}">
        <p14:creationId xmlns:p14="http://schemas.microsoft.com/office/powerpoint/2010/main" val="2198590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69368" y="4581128"/>
            <a:ext cx="6400800" cy="642942"/>
          </a:xfrm>
        </p:spPr>
        <p:txBody>
          <a:bodyPr>
            <a:noAutofit/>
          </a:bodyPr>
          <a:lstStyle/>
          <a:p>
            <a:r>
              <a:rPr lang="lv-LV" sz="5400" b="1" dirty="0">
                <a:solidFill>
                  <a:schemeClr val="accent3">
                    <a:lumMod val="50000"/>
                  </a:schemeClr>
                </a:solidFill>
              </a:rPr>
              <a:t>Dabas aizsardzības jautājumi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174" y="836712"/>
            <a:ext cx="6455701" cy="3631332"/>
          </a:xfrm>
          <a:prstGeom prst="rect">
            <a:avLst/>
          </a:prstGeom>
          <a:ln w="38100">
            <a:solidFill>
              <a:schemeClr val="accent3">
                <a:lumMod val="75000"/>
              </a:schemeClr>
            </a:solidFill>
          </a:ln>
          <a:scene3d>
            <a:camera prst="orthographicFront"/>
            <a:lightRig rig="threePt" dir="t"/>
          </a:scene3d>
          <a:sp3d>
            <a:bevelT w="165100" prst="coolSlant"/>
          </a:sp3d>
        </p:spPr>
      </p:pic>
    </p:spTree>
    <p:extLst>
      <p:ext uri="{BB962C8B-B14F-4D97-AF65-F5344CB8AC3E}">
        <p14:creationId xmlns:p14="http://schemas.microsoft.com/office/powerpoint/2010/main" val="1446783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127" y="1556792"/>
            <a:ext cx="8229600" cy="5040560"/>
          </a:xfrm>
        </p:spPr>
        <p:txBody>
          <a:bodyPr>
            <a:normAutofit/>
          </a:bodyPr>
          <a:lstStyle/>
          <a:p>
            <a:pPr marL="457200" indent="-457200">
              <a:buFont typeface="Wingdings" panose="05000000000000000000" pitchFamily="2" charset="2"/>
              <a:buChar char="Ø"/>
            </a:pPr>
            <a:r>
              <a:rPr lang="lv-LV" dirty="0"/>
              <a:t>Īpaši aizsargājamo dabas teritoriju (ĪADT) apsaimniekošana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546" y="3573016"/>
            <a:ext cx="3923928" cy="2207210"/>
          </a:xfrm>
          <a:prstGeom prst="rect">
            <a:avLst/>
          </a:prstGeom>
          <a:ln w="38100">
            <a:solidFill>
              <a:schemeClr val="accent3">
                <a:lumMod val="75000"/>
              </a:schemeClr>
            </a:solidFill>
          </a:ln>
          <a:scene3d>
            <a:camera prst="orthographicFront"/>
            <a:lightRig rig="threePt" dir="t"/>
          </a:scene3d>
          <a:sp3d>
            <a:bevelT w="165100" prst="coolSlant"/>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4149080"/>
            <a:ext cx="3847780" cy="2164377"/>
          </a:xfrm>
          <a:prstGeom prst="rect">
            <a:avLst/>
          </a:prstGeom>
          <a:ln w="38100">
            <a:solidFill>
              <a:schemeClr val="accent3">
                <a:lumMod val="75000"/>
              </a:schemeClr>
            </a:solidFill>
          </a:ln>
          <a:scene3d>
            <a:camera prst="orthographicFront"/>
            <a:lightRig rig="threePt" dir="t"/>
          </a:scene3d>
          <a:sp3d>
            <a:bevelT w="165100" prst="coolSlant"/>
          </a:sp3d>
        </p:spPr>
      </p:pic>
      <p:pic>
        <p:nvPicPr>
          <p:cNvPr id="1026" name="Picture 2" descr="Attēlu rezultāti vaicājumam “ei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532" y="4869160"/>
            <a:ext cx="1588790" cy="1588790"/>
          </a:xfrm>
          <a:prstGeom prst="rect">
            <a:avLst/>
          </a:prstGeom>
          <a:noFill/>
          <a:ln w="38100">
            <a:solidFill>
              <a:schemeClr val="accent3">
                <a:lumMod val="75000"/>
              </a:schemeClr>
            </a:solidFill>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4127" y="2701808"/>
            <a:ext cx="5571205" cy="584775"/>
          </a:xfrm>
          <a:prstGeom prst="rect">
            <a:avLst/>
          </a:prstGeom>
          <a:noFill/>
        </p:spPr>
        <p:txBody>
          <a:bodyPr wrap="none" rtlCol="0">
            <a:spAutoFit/>
          </a:bodyPr>
          <a:lstStyle/>
          <a:p>
            <a:pPr marL="457200" indent="-457200">
              <a:buFont typeface="Wingdings" panose="05000000000000000000" pitchFamily="2" charset="2"/>
              <a:buChar char="Ø"/>
            </a:pPr>
            <a:r>
              <a:rPr lang="lv-LV" sz="3200" dirty="0">
                <a:solidFill>
                  <a:schemeClr val="accent3">
                    <a:lumMod val="75000"/>
                  </a:schemeClr>
                </a:solidFill>
              </a:rPr>
              <a:t>Dabas resursu nodoklis (DRN)</a:t>
            </a:r>
          </a:p>
        </p:txBody>
      </p:sp>
    </p:spTree>
    <p:extLst>
      <p:ext uri="{BB962C8B-B14F-4D97-AF65-F5344CB8AC3E}">
        <p14:creationId xmlns:p14="http://schemas.microsoft.com/office/powerpoint/2010/main" val="299703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a:t>Likums par īpaši aizsargājamām dabas teritorijām</a:t>
            </a:r>
          </a:p>
        </p:txBody>
      </p:sp>
      <p:sp>
        <p:nvSpPr>
          <p:cNvPr id="3" name="Content Placeholder 2"/>
          <p:cNvSpPr>
            <a:spLocks noGrp="1"/>
          </p:cNvSpPr>
          <p:nvPr>
            <p:ph idx="1"/>
          </p:nvPr>
        </p:nvSpPr>
        <p:spPr/>
        <p:txBody>
          <a:bodyPr>
            <a:normAutofit fontScale="92500" lnSpcReduction="20000"/>
          </a:bodyPr>
          <a:lstStyle/>
          <a:p>
            <a:r>
              <a:rPr lang="lv-LV" b="1" dirty="0"/>
              <a:t>24. pants. Zemes īpašnieka un lietotāja pienākumi</a:t>
            </a:r>
            <a:endParaRPr lang="lv-LV" dirty="0"/>
          </a:p>
          <a:p>
            <a:r>
              <a:rPr lang="lv-LV" dirty="0"/>
              <a:t>Zemes īpašnieka un lietotāja pienākums ir:</a:t>
            </a:r>
          </a:p>
          <a:p>
            <a:r>
              <a:rPr lang="lv-LV" dirty="0"/>
              <a:t>1) </a:t>
            </a:r>
            <a:r>
              <a:rPr lang="lv-LV" b="1" dirty="0"/>
              <a:t>nodrošināt</a:t>
            </a:r>
            <a:r>
              <a:rPr lang="lv-LV" dirty="0"/>
              <a:t> aizsargājamo teritoriju aizsardzības un izmantošanas </a:t>
            </a:r>
            <a:r>
              <a:rPr lang="lv-LV" b="1" dirty="0"/>
              <a:t>noteikumu ievērošanu </a:t>
            </a:r>
            <a:r>
              <a:rPr lang="lv-LV" dirty="0"/>
              <a:t>un </a:t>
            </a:r>
            <a:r>
              <a:rPr lang="lv-LV" b="1" dirty="0"/>
              <a:t>veikt</a:t>
            </a:r>
            <a:r>
              <a:rPr lang="lv-LV" dirty="0"/>
              <a:t> attiecīgajās teritorijās </a:t>
            </a:r>
            <a:r>
              <a:rPr lang="lv-LV" b="1" dirty="0"/>
              <a:t>aizsardzības un kopšanas pasākumus;</a:t>
            </a:r>
          </a:p>
          <a:p>
            <a:r>
              <a:rPr lang="lv-LV" dirty="0"/>
              <a:t>2) </a:t>
            </a:r>
            <a:r>
              <a:rPr lang="lv-LV" b="1" dirty="0"/>
              <a:t>ziņot</a:t>
            </a:r>
            <a:r>
              <a:rPr lang="lv-LV" dirty="0"/>
              <a:t> aizsargājamās teritorijas pārvaldes institūcijai vai pašvaldībai par esošajām vai iespējamām </a:t>
            </a:r>
            <a:r>
              <a:rPr lang="lv-LV" b="1" dirty="0"/>
              <a:t>izmaiņām dabas veidojumos</a:t>
            </a:r>
            <a:r>
              <a:rPr lang="lv-LV" dirty="0"/>
              <a:t>, kā arī aizsardzības un izmantošanas </a:t>
            </a:r>
            <a:r>
              <a:rPr lang="lv-LV" b="1" dirty="0"/>
              <a:t>noteikumu pārkāpumiem.</a:t>
            </a:r>
          </a:p>
          <a:p>
            <a:endParaRPr lang="lv-LV" dirty="0"/>
          </a:p>
        </p:txBody>
      </p:sp>
    </p:spTree>
    <p:extLst>
      <p:ext uri="{BB962C8B-B14F-4D97-AF65-F5344CB8AC3E}">
        <p14:creationId xmlns:p14="http://schemas.microsoft.com/office/powerpoint/2010/main" val="3288781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lv-LV" b="1" dirty="0"/>
              <a:t>26. pants. Aizsargājamās teritorijas apsaimniekošanas organizēšana</a:t>
            </a:r>
            <a:endParaRPr lang="lv-LV" dirty="0"/>
          </a:p>
          <a:p>
            <a:r>
              <a:rPr lang="lv-LV" dirty="0"/>
              <a:t>... Vietējās pašvaldības </a:t>
            </a:r>
            <a:r>
              <a:rPr lang="lv-LV" b="1" dirty="0"/>
              <a:t>var finansēt </a:t>
            </a:r>
          </a:p>
          <a:p>
            <a:r>
              <a:rPr lang="lv-LV" b="1" dirty="0"/>
              <a:t>un veikt </a:t>
            </a:r>
            <a:r>
              <a:rPr lang="lv-LV" dirty="0"/>
              <a:t>savā administratīvajā teritorijā </a:t>
            </a:r>
          </a:p>
          <a:p>
            <a:r>
              <a:rPr lang="lv-LV" dirty="0"/>
              <a:t>esošo aizsargājamo teritoriju </a:t>
            </a:r>
          </a:p>
          <a:p>
            <a:r>
              <a:rPr lang="lv-LV" b="1" dirty="0"/>
              <a:t>apsaimniekošanu</a:t>
            </a:r>
            <a:r>
              <a:rPr lang="lv-LV"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4797152"/>
            <a:ext cx="3131840" cy="1761660"/>
          </a:xfrm>
          <a:prstGeom prst="rect">
            <a:avLst/>
          </a:prstGeom>
          <a:ln w="38100">
            <a:solidFill>
              <a:schemeClr val="accent3">
                <a:lumMod val="75000"/>
              </a:schemeClr>
            </a:solidFill>
          </a:ln>
          <a:scene3d>
            <a:camera prst="orthographicFront"/>
            <a:lightRig rig="threePt" dir="t"/>
          </a:scene3d>
          <a:sp3d>
            <a:bevelT w="165100" prst="coolSlant"/>
          </a:sp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08705" y="3823937"/>
            <a:ext cx="2996950" cy="1685784"/>
          </a:xfrm>
          <a:prstGeom prst="rect">
            <a:avLst/>
          </a:prstGeom>
          <a:ln w="38100">
            <a:solidFill>
              <a:schemeClr val="accent3">
                <a:lumMod val="75000"/>
              </a:schemeClr>
            </a:solidFill>
          </a:ln>
          <a:scene3d>
            <a:camera prst="orthographicFront"/>
            <a:lightRig rig="threePt" dir="t"/>
          </a:scene3d>
          <a:sp3d>
            <a:bevelT w="165100" prst="coolSlant"/>
          </a:sp3d>
        </p:spPr>
      </p:pic>
    </p:spTree>
    <p:extLst>
      <p:ext uri="{BB962C8B-B14F-4D97-AF65-F5344CB8AC3E}">
        <p14:creationId xmlns:p14="http://schemas.microsoft.com/office/powerpoint/2010/main" val="808336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irsraksts 1"/>
          <p:cNvSpPr>
            <a:spLocks noGrp="1"/>
          </p:cNvSpPr>
          <p:nvPr>
            <p:ph type="ctrTitle"/>
          </p:nvPr>
        </p:nvSpPr>
        <p:spPr>
          <a:xfrm>
            <a:off x="-12863" y="1257424"/>
            <a:ext cx="9144000" cy="2387600"/>
          </a:xfrm>
        </p:spPr>
        <p:txBody>
          <a:bodyPr>
            <a:normAutofit/>
          </a:bodyPr>
          <a:lstStyle/>
          <a:p>
            <a:r>
              <a:rPr lang="lv-LV" dirty="0"/>
              <a:t> 	</a:t>
            </a:r>
          </a:p>
        </p:txBody>
      </p:sp>
      <p:sp>
        <p:nvSpPr>
          <p:cNvPr id="7" name="Apakšvirsraksts 2"/>
          <p:cNvSpPr>
            <a:spLocks noGrp="1"/>
          </p:cNvSpPr>
          <p:nvPr>
            <p:ph type="subTitle" idx="1"/>
          </p:nvPr>
        </p:nvSpPr>
        <p:spPr>
          <a:xfrm>
            <a:off x="-186284" y="3645024"/>
            <a:ext cx="9144000" cy="1655762"/>
          </a:xfrm>
        </p:spPr>
        <p:txBody>
          <a:bodyPr>
            <a:normAutofit/>
          </a:bodyPr>
          <a:lstStyle/>
          <a:p>
            <a:endParaRPr lang="lv-LV" sz="7200" b="1" dirty="0">
              <a:solidFill>
                <a:srgbClr val="C00000"/>
              </a:solidFill>
            </a:endParaRPr>
          </a:p>
          <a:p>
            <a:endParaRPr lang="lv-LV" b="1" dirty="0">
              <a:solidFill>
                <a:srgbClr val="C00000"/>
              </a:solidFill>
            </a:endParaRPr>
          </a:p>
        </p:txBody>
      </p:sp>
      <p:graphicFrame>
        <p:nvGraphicFramePr>
          <p:cNvPr id="4" name="Chart 3">
            <a:extLst>
              <a:ext uri="{FF2B5EF4-FFF2-40B4-BE49-F238E27FC236}">
                <a16:creationId xmlns:a16="http://schemas.microsoft.com/office/drawing/2014/main" id="{611A7B18-039A-4BC7-924F-A19C38CFAB60}"/>
              </a:ext>
            </a:extLst>
          </p:cNvPr>
          <p:cNvGraphicFramePr>
            <a:graphicFrameLocks/>
          </p:cNvGraphicFramePr>
          <p:nvPr>
            <p:extLst>
              <p:ext uri="{D42A27DB-BD31-4B8C-83A1-F6EECF244321}">
                <p14:modId xmlns:p14="http://schemas.microsoft.com/office/powerpoint/2010/main" val="97102729"/>
              </p:ext>
            </p:extLst>
          </p:nvPr>
        </p:nvGraphicFramePr>
        <p:xfrm>
          <a:off x="467544" y="332656"/>
          <a:ext cx="8136904" cy="64072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2788271"/>
      </p:ext>
    </p:extLst>
  </p:cSld>
  <p:clrMapOvr>
    <a:masterClrMapping/>
  </p:clrMapOvr>
</p:sld>
</file>

<file path=ppt/theme/theme1.xml><?xml version="1.0" encoding="utf-8"?>
<a:theme xmlns:a="http://schemas.openxmlformats.org/drawingml/2006/main" name="LPS">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ps_25_v1.0" id="{74F74547-FD77-42CA-B317-0BF480AD8BF8}" vid="{DD5975A5-94E2-4395-A464-06A9EC491867}"/>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lps_25_v1.0</Template>
  <TotalTime>506</TotalTime>
  <Words>553</Words>
  <Application>Microsoft Office PowerPoint</Application>
  <PresentationFormat>On-screen Show (4:3)</PresentationFormat>
  <Paragraphs>105</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Wingdings</vt:lpstr>
      <vt:lpstr>LPS</vt:lpstr>
      <vt:lpstr>Dabas aizsardzība un atkritumu apsaimniekošana</vt:lpstr>
      <vt:lpstr>Sanāksmes uzdevumi</vt:lpstr>
      <vt:lpstr>Turpmākie uzdevumi</vt:lpstr>
      <vt:lpstr>Nākamās sanāksmes uzdevumi</vt:lpstr>
      <vt:lpstr>PowerPoint Presentation</vt:lpstr>
      <vt:lpstr>PowerPoint Presentation</vt:lpstr>
      <vt:lpstr>Likums par īpaši aizsargājamām dabas teritorijām</vt:lpstr>
      <vt:lpstr>PowerPoint Presentation</vt:lpstr>
      <vt:lpstr>  </vt:lpstr>
      <vt:lpstr>PowerPoint Presentation</vt:lpstr>
      <vt:lpstr>PowerPoint Presentation</vt:lpstr>
      <vt:lpstr>Cik pašvaldībām izmaksā ĪADT?</vt:lpstr>
      <vt:lpstr>Dabas resursu nodoklis</vt:lpstr>
      <vt:lpstr>PowerPoint Presentation</vt:lpstr>
      <vt:lpstr>PowerPoint Presentation</vt:lpstr>
      <vt:lpstr>Dabas resursu nodokļa likums</vt:lpstr>
      <vt:lpstr>DRN ieņēmumi un izdevumi</vt:lpstr>
      <vt:lpstr>DRN ieņēmumi un izdevumi</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Dabas aizsardzības un atkritumu apsaimniekošanas tīkls</dc:title>
  <dc:creator>Sandra Bērziņa</dc:creator>
  <cp:lastModifiedBy>Sandra Bērziņa</cp:lastModifiedBy>
  <cp:revision>19</cp:revision>
  <dcterms:created xsi:type="dcterms:W3CDTF">2017-04-04T10:21:14Z</dcterms:created>
  <dcterms:modified xsi:type="dcterms:W3CDTF">2017-04-11T18:08:29Z</dcterms:modified>
</cp:coreProperties>
</file>